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Slides/notesSlide51.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40.xml" ContentType="application/vnd.openxmlformats-officedocument.presentationml.notesSlide+xml"/>
  <Override PartName="/ppt/notesSlides/notesSlide50.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9.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29.xml" ContentType="application/vnd.openxmlformats-officedocument.presentationml.notesSlide+xml"/>
  <Override PartName="/ppt/notesSlides/notesSlide53.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54.xml" ContentType="application/vnd.openxmlformats-officedocument.presentationml.notesSlide+xml"/>
  <Override PartName="/ppt/notesSlides/notesSlide36.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506" r:id="rId2"/>
    <p:sldId id="380" r:id="rId3"/>
    <p:sldId id="518" r:id="rId4"/>
    <p:sldId id="519" r:id="rId5"/>
    <p:sldId id="520" r:id="rId6"/>
    <p:sldId id="521" r:id="rId7"/>
    <p:sldId id="522" r:id="rId8"/>
    <p:sldId id="523" r:id="rId9"/>
    <p:sldId id="579" r:id="rId10"/>
    <p:sldId id="570" r:id="rId11"/>
    <p:sldId id="580" r:id="rId12"/>
    <p:sldId id="527" r:id="rId13"/>
    <p:sldId id="581" r:id="rId14"/>
    <p:sldId id="529" r:id="rId15"/>
    <p:sldId id="530" r:id="rId16"/>
    <p:sldId id="531" r:id="rId17"/>
    <p:sldId id="572" r:id="rId18"/>
    <p:sldId id="533" r:id="rId19"/>
    <p:sldId id="534" r:id="rId20"/>
    <p:sldId id="535" r:id="rId21"/>
    <p:sldId id="536" r:id="rId22"/>
    <p:sldId id="537" r:id="rId23"/>
    <p:sldId id="538" r:id="rId24"/>
    <p:sldId id="539" r:id="rId25"/>
    <p:sldId id="582" r:id="rId26"/>
    <p:sldId id="541" r:id="rId27"/>
    <p:sldId id="574" r:id="rId28"/>
    <p:sldId id="543" r:id="rId29"/>
    <p:sldId id="544" r:id="rId30"/>
    <p:sldId id="545" r:id="rId31"/>
    <p:sldId id="546" r:id="rId32"/>
    <p:sldId id="547" r:id="rId33"/>
    <p:sldId id="575" r:id="rId34"/>
    <p:sldId id="549" r:id="rId35"/>
    <p:sldId id="550" r:id="rId36"/>
    <p:sldId id="551" r:id="rId37"/>
    <p:sldId id="552" r:id="rId38"/>
    <p:sldId id="553" r:id="rId39"/>
    <p:sldId id="554" r:id="rId40"/>
    <p:sldId id="555" r:id="rId41"/>
    <p:sldId id="556" r:id="rId42"/>
    <p:sldId id="576" r:id="rId43"/>
    <p:sldId id="558" r:id="rId44"/>
    <p:sldId id="577" r:id="rId45"/>
    <p:sldId id="560" r:id="rId46"/>
    <p:sldId id="561" r:id="rId47"/>
    <p:sldId id="562" r:id="rId48"/>
    <p:sldId id="563" r:id="rId49"/>
    <p:sldId id="564" r:id="rId50"/>
    <p:sldId id="565" r:id="rId51"/>
    <p:sldId id="578" r:id="rId52"/>
    <p:sldId id="567" r:id="rId53"/>
    <p:sldId id="568" r:id="rId54"/>
    <p:sldId id="514" r:id="rId55"/>
  </p:sldIdLst>
  <p:sldSz cx="9144000" cy="5143500" type="screen16x9"/>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3" orient="horz" pos="323" userDrawn="1">
          <p15:clr>
            <a:srgbClr val="A4A3A4"/>
          </p15:clr>
        </p15:guide>
        <p15:guide id="4" orient="horz" pos="432" userDrawn="1">
          <p15:clr>
            <a:srgbClr val="A4A3A4"/>
          </p15:clr>
        </p15:guide>
        <p15:guide id="5" orient="horz" pos="3024" userDrawn="1">
          <p15:clr>
            <a:srgbClr val="A4A3A4"/>
          </p15:clr>
        </p15:guide>
        <p15:guide id="6" orient="horz" pos="804"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38" autoAdjust="0"/>
    <p:restoredTop sz="82857" autoAdjust="0"/>
  </p:normalViewPr>
  <p:slideViewPr>
    <p:cSldViewPr>
      <p:cViewPr>
        <p:scale>
          <a:sx n="66" d="100"/>
          <a:sy n="66" d="100"/>
        </p:scale>
        <p:origin x="-1188" y="-462"/>
      </p:cViewPr>
      <p:guideLst>
        <p:guide orient="horz" pos="1620"/>
        <p:guide orient="horz" pos="323"/>
        <p:guide orient="horz" pos="432"/>
        <p:guide orient="horz" pos="3024"/>
        <p:guide orient="horz" pos="804"/>
        <p:guide orient="horz" pos="648"/>
        <p:guide orient="horz" pos="900"/>
        <p:guide orient="horz" pos="1152"/>
        <p:guide pos="2880"/>
        <p:guide pos="288"/>
        <p:guide pos="5472"/>
      </p:guideLst>
    </p:cSldViewPr>
  </p:slideViewPr>
  <p:outlineViewPr>
    <p:cViewPr>
      <p:scale>
        <a:sx n="33" d="100"/>
        <a:sy n="33" d="100"/>
      </p:scale>
      <p:origin x="0" y="-26814"/>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3.3,</a:t>
            </a:r>
            <a:r>
              <a:rPr lang="en-US" altLang="en-US" baseline="0" dirty="0"/>
              <a:t> Page 83.</a:t>
            </a:r>
          </a:p>
          <a:p>
            <a:r>
              <a:rPr lang="en-US" sz="1200" b="0" i="0" u="none" strike="noStrike" kern="1200" cap="none" baseline="0" dirty="0">
                <a:solidFill>
                  <a:schemeClr val="tx1"/>
                </a:solidFill>
                <a:latin typeface="+mn-lt"/>
                <a:ea typeface="Arial"/>
                <a:cs typeface="Arial"/>
                <a:sym typeface="Arial"/>
              </a:rPr>
              <a:t>The behavioral view of organizations emphasizes group relationships, values, and structures.</a:t>
            </a:r>
            <a:endParaRPr lang="en-US" altLang="en-US" sz="1200" b="0" i="0" u="none" strike="noStrike" kern="1200" cap="none" baseline="0" dirty="0">
              <a:solidFill>
                <a:schemeClr val="tx1"/>
              </a:solidFill>
              <a:latin typeface="+mn-lt"/>
              <a:ea typeface="Arial"/>
              <a:cs typeface="Arial"/>
              <a:sym typeface="Arial"/>
            </a:endParaRPr>
          </a:p>
          <a:p>
            <a:r>
              <a:rPr lang="en-US" altLang="en-US" dirty="0"/>
              <a:t>In this view, the business firm is a little more difficult to change rapidly or on-command because it is a very complex machine populated with human beings. Firms operate with an existing hierarchy, job definitions, business rules, legal contracts, procedures, and processes. Efficient organizations become very good at these elements of business. Changing these elements takes more time.</a:t>
            </a:r>
          </a:p>
          <a:p>
            <a:endParaRPr lang="en-US" altLang="en-US" dirty="0"/>
          </a:p>
          <a:p>
            <a:r>
              <a:rPr lang="en-US" altLang="en-US" dirty="0"/>
              <a:t>Full description: Formal organizations consist of structure and process. Structure involves hierarchy, division of labor, rules, procedures, business procedures, and cultures. Process involves rights and obligations, privileges, responsibilities, values, norms, and people. Moving into the organization are environmental resources and moving out from the organization are environmental outputs.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You could ask students to envision what would happen to an organization that did not use a hierarchical structure (would anything get done?), did not adhere to the principle of efficiency (would they provide any good or service worth using at an affordable price?), and so 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You could ask students to describe examples of situations where a business they have interacted with has had a well-understood set of routines. One such example is at the doctor</a:t>
            </a:r>
            <a:r>
              <a:rPr lang="en-US" altLang="ja-JP" dirty="0"/>
              <a:t>’s office, where the receptionist, nurses, and doctors all have a defined set of routines. Ask students to think about and describe routines they performed on their jobs.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3.4,</a:t>
            </a:r>
            <a:r>
              <a:rPr lang="en-US" altLang="en-US" baseline="0" dirty="0"/>
              <a:t> Page 85.</a:t>
            </a:r>
          </a:p>
          <a:p>
            <a:r>
              <a:rPr lang="en-US" sz="1200" b="0" i="0" u="none" strike="noStrike" kern="1200" cap="none" baseline="0" dirty="0">
                <a:solidFill>
                  <a:schemeClr val="tx1"/>
                </a:solidFill>
                <a:latin typeface="+mn-lt"/>
                <a:ea typeface="Arial"/>
                <a:cs typeface="Arial"/>
                <a:sym typeface="Arial"/>
              </a:rPr>
              <a:t>All organizations are composed of individual routines and behaviors, a collection of which make up a business process. A collection of business processes make up the business firm. New information system applications require that individual routines and business processes change to achieve high levels of organizational performance.</a:t>
            </a:r>
            <a:endParaRPr lang="en-US" altLang="en-US" sz="1200" b="0" i="0" u="none" strike="noStrike" kern="1200" cap="none" baseline="0" dirty="0">
              <a:solidFill>
                <a:schemeClr val="tx1"/>
              </a:solidFill>
              <a:latin typeface="+mn-lt"/>
              <a:ea typeface="Arial"/>
              <a:cs typeface="Arial"/>
              <a:sym typeface="Arial"/>
            </a:endParaRPr>
          </a:p>
          <a:p>
            <a:r>
              <a:rPr lang="en-US" altLang="en-US" dirty="0"/>
              <a:t>Explain to students that the blue spheres are individual routines, which together constitute a business process. A firm can be seen as a collection of these processes.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a:t>You could ask students to describe examples where organizational politics might hamper a firm</a:t>
            </a:r>
            <a:r>
              <a:rPr lang="en-US" altLang="ja-JP" dirty="0"/>
              <a:t>’s ability to succeed, or examples where effectively managed organizational politics helps a company to undergo a smoother transition or make more intelligent decisions. Ask students to describe their personal experiences with </a:t>
            </a:r>
            <a:r>
              <a:rPr lang="ja-JP" altLang="en-US" dirty="0"/>
              <a:t>“</a:t>
            </a:r>
            <a:r>
              <a:rPr lang="en-US" altLang="ja-JP" dirty="0"/>
              <a:t>organizational politics.</a:t>
            </a:r>
            <a:r>
              <a:rPr lang="ja-JP" altLang="en-US" dirty="0"/>
              <a:t>”</a:t>
            </a:r>
            <a:endParaRPr lang="en-US" altLang="ja-JP"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Culture may seem like a pretty abstract idea to many students. On the other hand, students with work experiences will easily be able to describe the cultures of firms where they have worked. Ask students to describe organizational cultures they have experienced while on the job, or other areas of their lives. What kind of organizational culture do students prefer and why? Ask students to describe different kinds of cultures and what types of firms are more likely to have them.</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Explain that environmental scanning involves searching for and determining external changes that may require an organizational response. The current economic climate represents an example of external change that requires sweeping organizational responses to ensure survival.</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3.5,</a:t>
            </a:r>
            <a:r>
              <a:rPr lang="en-US" altLang="en-US" baseline="0" dirty="0"/>
              <a:t> Page 86.</a:t>
            </a:r>
          </a:p>
          <a:p>
            <a:r>
              <a:rPr lang="en-US" sz="1200" b="0" i="0" u="none" strike="noStrike" kern="1200" cap="none" baseline="0" dirty="0">
                <a:solidFill>
                  <a:schemeClr val="tx1"/>
                </a:solidFill>
                <a:latin typeface="+mn-lt"/>
                <a:ea typeface="Arial"/>
                <a:cs typeface="Arial"/>
                <a:sym typeface="Arial"/>
              </a:rPr>
              <a:t>Environments shape what organizations can do, but organizations can influence their environments and decide to change environments altogether. Information technology plays a critical role in helping organizations perceive environmental change and in helping organizations act on their environment.</a:t>
            </a:r>
            <a:endParaRPr lang="en-US" altLang="en-US" sz="1200" b="0" i="0" u="none" strike="noStrike" kern="1200" cap="none" baseline="0" dirty="0">
              <a:solidFill>
                <a:schemeClr val="tx1"/>
              </a:solidFill>
              <a:latin typeface="+mn-lt"/>
              <a:ea typeface="Arial"/>
              <a:cs typeface="Arial"/>
              <a:sym typeface="Arial"/>
            </a:endParaRPr>
          </a:p>
          <a:p>
            <a:r>
              <a:rPr lang="en-US" altLang="en-US" dirty="0"/>
              <a:t>This graphic further establishes information systems as the </a:t>
            </a:r>
            <a:r>
              <a:rPr lang="en-US" altLang="ja-JP" dirty="0"/>
              <a:t>“lens” of the firm, observing external factors and filtering information back in to the firm. To some extent, organizations </a:t>
            </a:r>
            <a:r>
              <a:rPr lang="ja-JP" altLang="en-US" dirty="0"/>
              <a:t>“</a:t>
            </a:r>
            <a:r>
              <a:rPr lang="en-US" altLang="ja-JP" dirty="0"/>
              <a:t>see</a:t>
            </a:r>
            <a:r>
              <a:rPr lang="ja-JP" altLang="en-US" dirty="0"/>
              <a:t>”</a:t>
            </a:r>
            <a:r>
              <a:rPr lang="en-US" altLang="ja-JP" dirty="0"/>
              <a:t> only what their systems will let them see. If systems are poorly built, they may blind managers to difficulties and problems.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Ensure that students understand that the PageRank algorithm is the underlying technology behind Google search. Ask students if they can give examples of any first movers that invented a disruptive technology, yet failed to last (examples might include the Altair personal computer, the Netscape Navigator Internet browser, etc.).</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Do students agree with the classification of these types of organizational structure? Can they come up with examples for each type of organization?</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You could ask students to recall some concepts from the previous chapters that might help managers build and use information systems successfully. Answers could include what business processes the company performs, the size of the company, or the organization of the information systems function.</a:t>
            </a:r>
          </a:p>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to give some examples of each organizational feature listed above. For example, different organizations (prisons, businesses, colleges) have different types of goals (coercive, utilitarian, normative, respectively).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IT figures to replace the function of more middle managers as time passes, as well as reduce the need for other forms of capital (buildings, machinery). Ensure that students understand what is meant by </a:t>
            </a:r>
            <a:r>
              <a:rPr lang="en-US" altLang="ja-JP" dirty="0"/>
              <a:t>“economics of information” and why outsourcing is a possibility due to IT.</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Explain that using the market can be expensive. If you depend on the market, rather than hiring employees, you will need to search for talent, research the quality of providers and workers, write contracts for work to be performed, monitor the work, and so forth. When participation in markets is expensive, firms would rather hire employees to accomplish their work. But the Internet makes it less expensive to use the marketplace. With the Internet, firms find it more cost effective to use the marketplace and contract for work in a market, rather than hire employees. Ask your students why the Internet can make participating in markets less expensive than before.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By characterizing employees as independent agents requiring constant supervision, agency theory underscores a key reason that costs increase as firms grow in size and scope—the need to expend more effort managing their employees.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to explain what is meant by authority relying on knowledge and competence rather than formal positions. Why might this </a:t>
            </a:r>
            <a:r>
              <a:rPr lang="en-US" altLang="ja-JP" dirty="0"/>
              <a:t>“flatten” the organization? The idea here is that with sufficient IT, competent workers will be able to accomplish more on their own than they would under a more hierarchical arrangement.</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3.6,</a:t>
            </a:r>
            <a:r>
              <a:rPr lang="en-US" altLang="en-US" baseline="0" dirty="0"/>
              <a:t> Page 91</a:t>
            </a:r>
          </a:p>
          <a:p>
            <a:r>
              <a:rPr lang="en-US" sz="1200" b="0" i="0" u="none" strike="noStrike" kern="1200" cap="none" baseline="0" dirty="0">
                <a:solidFill>
                  <a:schemeClr val="tx1"/>
                </a:solidFill>
                <a:latin typeface="+mn-lt"/>
                <a:ea typeface="Arial"/>
                <a:cs typeface="Arial"/>
                <a:sym typeface="Arial"/>
              </a:rPr>
              <a:t>Information systems can reduce the number of levels in an organization by providing managers with information to supervise larger numbers of workers and by giving lower-level employees more decision-making authority.</a:t>
            </a:r>
            <a:endParaRPr lang="en-US" altLang="en-US" sz="1200" b="0" i="0" u="none" strike="noStrike" kern="1200" cap="none" baseline="0" dirty="0">
              <a:solidFill>
                <a:schemeClr val="tx1"/>
              </a:solidFill>
              <a:latin typeface="+mn-lt"/>
              <a:ea typeface="Arial"/>
              <a:cs typeface="Arial"/>
              <a:sym typeface="Arial"/>
            </a:endParaRPr>
          </a:p>
          <a:p>
            <a:r>
              <a:rPr lang="en-US" altLang="en-US" dirty="0"/>
              <a:t>Ask students to explain some of the benefits of the flattened organization as opposed to the more complicated hierarchy in the top of the diagram. Information travels through fewer levels to its intended recipients; there are fewer managers, so agency costs are smaller, and firms can act faster (less decision delay).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Explain what is meant by changes in culture and politics of the firm. For example, workers may resist changes that disrupt their routines. Also explain to students that as important as technical understanding of information systems may be for potential managers, it is equally important to understand the people and organizational structures and customs affected by information systems.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3.7,</a:t>
            </a:r>
            <a:r>
              <a:rPr lang="en-US" altLang="en-US" baseline="0" dirty="0"/>
              <a:t> Page 92.</a:t>
            </a:r>
          </a:p>
          <a:p>
            <a:r>
              <a:rPr lang="en-US" sz="1200" b="0" i="0" u="none" strike="noStrike" kern="1200" cap="none" baseline="0" dirty="0">
                <a:solidFill>
                  <a:schemeClr val="tx1"/>
                </a:solidFill>
                <a:latin typeface="+mn-lt"/>
                <a:ea typeface="Arial"/>
                <a:cs typeface="Arial"/>
                <a:sym typeface="Arial"/>
              </a:rPr>
              <a:t>Implementing information systems has consequences for task arrangements, structures, and people. According to this model, to implement change, all four components must be changed simultaneously.</a:t>
            </a:r>
            <a:endParaRPr lang="en-US" altLang="en-US" sz="1200" b="0" i="0" u="none" strike="noStrike" kern="1200" cap="none" baseline="0" dirty="0">
              <a:solidFill>
                <a:schemeClr val="tx1"/>
              </a:solidFill>
              <a:latin typeface="+mn-lt"/>
              <a:ea typeface="Arial"/>
              <a:cs typeface="Arial"/>
              <a:sym typeface="Arial"/>
            </a:endParaRPr>
          </a:p>
          <a:p>
            <a:r>
              <a:rPr lang="en-US" altLang="en-US" dirty="0"/>
              <a:t>The circle shape in the figure represents the mutual relationship among the concepts shown.</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Internet should also have a flattening effect on many organizations. Can students describe any businesses that have become more efficient and flat thanks to successful incorporation of the Internet in their operations? Some older students may remember the </a:t>
            </a:r>
            <a:r>
              <a:rPr lang="ja-JP" altLang="en-US" dirty="0"/>
              <a:t>“</a:t>
            </a:r>
            <a:r>
              <a:rPr lang="en-US" altLang="ja-JP" dirty="0"/>
              <a:t>bad old days</a:t>
            </a:r>
            <a:r>
              <a:rPr lang="ja-JP" altLang="en-US" dirty="0"/>
              <a:t>”</a:t>
            </a:r>
            <a:r>
              <a:rPr lang="en-US" altLang="ja-JP" dirty="0"/>
              <a:t> when seven or more levels of management needed to decide even simple issues in a typical firm. Many Fortune 1000 firms are still like this.</a:t>
            </a:r>
            <a:endParaRPr lang="en-US" altLang="en-US" dirty="0"/>
          </a:p>
          <a:p>
            <a:r>
              <a:rPr lang="en-US" dirty="0"/>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to consider the results of an information system implemented without properly considering each of the above factors. For example, an information system designed without an understanding of the company</a:t>
            </a:r>
            <a:r>
              <a:rPr lang="en-US" altLang="ja-JP" dirty="0"/>
              <a:t>’s culture and politics is likely to be unpopular, perhaps forcing employees to drastically deviate from their previous routines.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Porter</a:t>
            </a:r>
            <a:r>
              <a:rPr lang="en-US" altLang="ja-JP" dirty="0"/>
              <a:t>’s competitive forces model is intended to explain why some firms do better than others. Do students believe that this model captures this idea effectively? Which factor is most important to a firm’s success? You can make a list of five well-known firms on the blackboard or screen and ask students, for each firm, which do they think are the most important competitive forces.</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a:t>Ask students to name different industries and describe the benefits and drawbacks of being a new market entrant in each industry.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to name different businesses and describe whether or not customers have great control over the business or vice versa, or whether substitute products are a large or insignificant threat to the success of the business.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3.8,</a:t>
            </a:r>
            <a:r>
              <a:rPr lang="en-US" altLang="en-US" baseline="0" dirty="0"/>
              <a:t> Page 94.</a:t>
            </a:r>
          </a:p>
          <a:p>
            <a:r>
              <a:rPr lang="en-US" sz="1200" b="0" i="0" u="none" strike="noStrike" kern="1200" cap="none" baseline="0" dirty="0">
                <a:solidFill>
                  <a:schemeClr val="tx1"/>
                </a:solidFill>
                <a:latin typeface="+mn-lt"/>
                <a:ea typeface="Arial"/>
                <a:cs typeface="Arial"/>
                <a:sym typeface="Arial"/>
              </a:rPr>
              <a:t>In Porter’s competitive forces model, the strategic position of the firm and its strategies are determined not only by competition with its traditional direct competitors but also by four other forces in the industry’s environment: new market entrants, substitute products, customers, and suppliers.</a:t>
            </a:r>
            <a:endParaRPr lang="en-US" altLang="en-US" sz="1200" b="0" i="0" u="none" strike="noStrike" kern="1200" cap="none" baseline="0" dirty="0">
              <a:solidFill>
                <a:schemeClr val="tx1"/>
              </a:solidFill>
              <a:latin typeface="+mn-lt"/>
              <a:ea typeface="Arial"/>
              <a:cs typeface="Arial"/>
              <a:sym typeface="Arial"/>
            </a:endParaRPr>
          </a:p>
          <a:p>
            <a:r>
              <a:rPr lang="en-US" altLang="en-US" dirty="0"/>
              <a:t>Notice that in the graphic, competitors are represented differently than the other four competitive forces influencing a firm. Why do students think this is the case? One answer might be that competitors are firms in the same industry and are under similar pressures as other firms in the industry.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Here you can make a list of five well-known firms and then analyze with students the major thrust of their strategy. </a:t>
            </a:r>
            <a:r>
              <a:rPr lang="en-US" altLang="en-US" dirty="0" err="1"/>
              <a:t>Walmart</a:t>
            </a:r>
            <a:r>
              <a:rPr lang="en-US" altLang="en-US" dirty="0"/>
              <a:t> is a good example to start with because of its emphasis on low-cost leadership.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Do students believe it is possible both to design information systems that focus both on low-cost leadership and product differentiation? Some may say it is with sufficient planning and innovation; perhaps a new product is even cheaper to produce than older ones. Some may say that the investment in innovation required for product differentiation precludes that firm from maintaining low-cost leadership.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You could ask students to provide other examples from their own experience of companies that exemplify strong focus on market niche as well as excellent customer and supplier intimacy.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Do students believe it is easier or harder to gain a competitive advantage via the Internet as opposed to more traditional means? Table 3-5 describes the impact of the Internet on various competitive forces.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Ask students about how they are using </a:t>
            </a:r>
            <a:r>
              <a:rPr lang="en-US" dirty="0" err="1"/>
              <a:t>IoT</a:t>
            </a:r>
            <a:r>
              <a:rPr lang="en-US" dirty="0"/>
              <a:t> devices from fitness</a:t>
            </a:r>
            <a:r>
              <a:rPr lang="en-US" baseline="0" dirty="0"/>
              <a:t> trackers to smart home products, including smart assistances like </a:t>
            </a:r>
            <a:r>
              <a:rPr lang="en-US" baseline="0" dirty="0" err="1"/>
              <a:t>Alexa</a:t>
            </a:r>
            <a:r>
              <a:rPr lang="en-US" baseline="0" dirty="0"/>
              <a:t> and </a:t>
            </a:r>
            <a:r>
              <a:rPr lang="en-US" baseline="0" dirty="0" err="1"/>
              <a:t>Siri</a:t>
            </a:r>
            <a:r>
              <a:rPr lang="en-US" baseline="0" dirty="0"/>
              <a:t>.  Or, smart assistances in their cars.  Do they find these products “smart”?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How does the value chain model differ from the Porter model? (It offers more specific detail about what exactly to do to achieve competitive advantages.) How do primary activities differ from support activities?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3.9,</a:t>
            </a:r>
            <a:r>
              <a:rPr lang="en-US" altLang="en-US" baseline="0" dirty="0"/>
              <a:t> Page 104.</a:t>
            </a:r>
          </a:p>
          <a:p>
            <a:r>
              <a:rPr lang="en-US" sz="1200" b="0" i="0" u="none" strike="noStrike" kern="1200" cap="none" baseline="0" dirty="0">
                <a:solidFill>
                  <a:schemeClr val="tx1"/>
                </a:solidFill>
                <a:latin typeface="+mn-lt"/>
                <a:ea typeface="Arial"/>
                <a:cs typeface="Arial"/>
                <a:sym typeface="Arial"/>
              </a:rPr>
              <a:t>This figure provides examples of systems for both primary and support activities of a firm and of its value partners that can add a margin of value to a firm’s products or services.</a:t>
            </a:r>
            <a:endParaRPr lang="en-US" altLang="en-US" sz="1200" b="0" i="0" u="none" strike="noStrike" kern="1200" cap="none" baseline="0" dirty="0">
              <a:solidFill>
                <a:schemeClr val="tx1"/>
              </a:solidFill>
              <a:latin typeface="+mn-lt"/>
              <a:ea typeface="Arial"/>
              <a:cs typeface="Arial"/>
              <a:sym typeface="Arial"/>
            </a:endParaRPr>
          </a:p>
          <a:p>
            <a:r>
              <a:rPr lang="en-US" altLang="en-US" dirty="0"/>
              <a:t>Emphasize the relationship between the primary and support activities of this firm and explain how information systems are critical to the success of each activity.</a:t>
            </a:r>
          </a:p>
          <a:p>
            <a:endParaRPr lang="en-US" altLang="en-US" dirty="0"/>
          </a:p>
          <a:p>
            <a:r>
              <a:rPr lang="en-US" altLang="en-US" dirty="0"/>
              <a:t>Full description:</a:t>
            </a:r>
            <a:r>
              <a:rPr lang="en-US" altLang="en-US" baseline="0" dirty="0"/>
              <a:t> The industry value chain consists of suppliers’ suppliers, suppliers, firm, distributors, and customers. At the supplier end of the chain are sourcing and procurement systems, and at the customer end are customer relationship management systems.</a:t>
            </a:r>
          </a:p>
          <a:p>
            <a:r>
              <a:rPr lang="en-US" altLang="en-US" baseline="0" dirty="0"/>
              <a:t>The firm value chain includes primary activities including the following. Inbound Logistics, including Automated warehousing systems. Operations, including Computer controlled machining systems. Sales and Marketing, including Computerized ordering systems. Service, including Equipment maintenance systems. Outbound Logistics, including Automated shipment scheduling systems. Support activities include the following. Administration and Management, including Electronic scheduling and messaging systems. Human Resources, including Workforce planning systems. Technology, including Computer aided design systems. Procurement, including Computerized ordering systems.</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Explain that a value web extends beyond the boundaries of an individual firm and represents the coordination of value chains across multiple independent firms. A value web is flexible and adapts to changes in supply and demand and changing market conditions.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3.10,</a:t>
            </a:r>
            <a:r>
              <a:rPr lang="en-US" altLang="en-US" baseline="0" dirty="0"/>
              <a:t> Page 106.</a:t>
            </a:r>
          </a:p>
          <a:p>
            <a:r>
              <a:rPr lang="en-US" sz="1200" b="0" i="0" u="none" strike="noStrike" kern="1200" cap="none" baseline="0" dirty="0">
                <a:solidFill>
                  <a:schemeClr val="tx1"/>
                </a:solidFill>
                <a:latin typeface="+mn-lt"/>
                <a:ea typeface="Arial"/>
                <a:cs typeface="Arial"/>
                <a:sym typeface="Arial"/>
              </a:rPr>
              <a:t>The value web is a networked system that can synchronize the value chains of business partners within an industry to respond rapidly to changes in supply and demand.</a:t>
            </a:r>
            <a:endParaRPr lang="en-US" altLang="en-US" sz="1200" b="0" i="0" u="none" strike="noStrike" kern="1200" cap="none" baseline="0" dirty="0">
              <a:solidFill>
                <a:schemeClr val="tx1"/>
              </a:solidFill>
              <a:latin typeface="+mn-lt"/>
              <a:ea typeface="Arial"/>
              <a:cs typeface="Arial"/>
              <a:sym typeface="Arial"/>
            </a:endParaRPr>
          </a:p>
          <a:p>
            <a:r>
              <a:rPr lang="en-US" altLang="en-US" dirty="0"/>
              <a:t>Ask students why a model like the one displayed in the figure might be more likely to adapt quickly to changes in supply and demand. Also emphasize the networking among the different segments of the value web.</a:t>
            </a:r>
          </a:p>
          <a:p>
            <a:endParaRPr lang="en-US" altLang="en-US" dirty="0"/>
          </a:p>
          <a:p>
            <a:r>
              <a:rPr lang="en-US" altLang="en-US" dirty="0"/>
              <a:t>Full description: A diagram depicts a value web within an industry. At the center of the diagram is a circle that contains Industry Firms, E R P Systems, and Core Transaction Systems. Connected by bidirectional arrows to this center circle are four other circles, labeled as follows. Customers and customers’ customers, supported by customer relationship management systems. Indirect suppliers. Suppliers and suppliers’ suppliers. Strategic alliance and partner firms. Between the suppliers and indirect suppliers are supplier chain management systems, supplier extranets, and net marketplaces.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Explain that information technology</a:t>
            </a:r>
            <a:r>
              <a:rPr lang="en-US" altLang="ja-JP" dirty="0"/>
              <a:t>’s role in promoting synergy is often tying together operations of disparate business units so that they can act as a whole. Why might this lead to reduced costs and increased efficiency?</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Can students name any other notable examples of core competencies among firms? (Google: search, Microsoft: office productivity software; Intel processors, and so on)</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Examples of firms that use this type of strategy to achieve an advantage are eBay and </a:t>
            </a:r>
            <a:r>
              <a:rPr lang="en-US" altLang="en-US" dirty="0" err="1"/>
              <a:t>iVillage</a:t>
            </a:r>
            <a:r>
              <a:rPr lang="en-US" altLang="en-US" dirty="0"/>
              <a:t>. Many other companies are following suit in using a network-based strategy—can students name any? eBay, </a:t>
            </a:r>
            <a:r>
              <a:rPr lang="en-US" altLang="en-US" dirty="0" err="1"/>
              <a:t>iVillage</a:t>
            </a:r>
            <a:r>
              <a:rPr lang="en-US" altLang="en-US" dirty="0"/>
              <a:t>, and social networking firms such as Facebook, are based on networks of millions of users. These companies have used the web and Internet communication tools to build communities. The more people who join these communities, the more benefit members receive.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Explain the difference between these two schools of economics. What aspect of network economics allows value to continue to increase with the size of the community?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Explain to students that companies like this are </a:t>
            </a:r>
            <a:r>
              <a:rPr lang="en-US" altLang="ja-JP" dirty="0"/>
              <a:t>“virtual” because they do not actually own any factories, machines, or other similar infrastructure. Instead, they offer a series of services, aided by information systems and uninhibited by geographical boundaries.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Can students see the similarities between business ecosystems and value webs? Can they appreciate the key difference (that business ecosystems extend across industries as opposed to just firms within the same industry)?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3.11,</a:t>
            </a:r>
            <a:r>
              <a:rPr lang="en-US" altLang="en-US" baseline="0" dirty="0"/>
              <a:t> Page 109.</a:t>
            </a:r>
          </a:p>
          <a:p>
            <a:r>
              <a:rPr lang="en-US" sz="1200" b="0" i="0" u="none" strike="noStrike" kern="1200" cap="none" baseline="0" dirty="0">
                <a:solidFill>
                  <a:schemeClr val="tx1"/>
                </a:solidFill>
                <a:latin typeface="+mn-lt"/>
                <a:ea typeface="Arial"/>
                <a:cs typeface="Arial"/>
                <a:sym typeface="Arial"/>
              </a:rPr>
              <a:t>The digital firm era requires a more dynamic view of the boundaries among industries, firms, customers, and suppliers, with competition occurring among industry sets in a business ecosystem. In the ecosystem model, multiple industries work together to deliver value to the customer. IT plays an important role in enabling a dense network of interactions among the participating firms.</a:t>
            </a:r>
            <a:endParaRPr lang="en-US" altLang="en-US" sz="1200" b="0" i="0" u="none" strike="noStrike" kern="1200" cap="none" baseline="0" dirty="0">
              <a:solidFill>
                <a:schemeClr val="tx1"/>
              </a:solidFill>
              <a:latin typeface="+mn-lt"/>
              <a:ea typeface="Arial"/>
              <a:cs typeface="Arial"/>
              <a:sym typeface="Arial"/>
            </a:endParaRPr>
          </a:p>
          <a:p>
            <a:r>
              <a:rPr lang="en-US" altLang="en-US" dirty="0"/>
              <a:t>Emphasize how important IT is in bringing disparate industries together to deliver value to the customer. What are the challenges of coordinating the flow of information across, for example, four different industries, as shown in the figure?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Emphasize the importance and difficulty of aligning information technology with the business. What does this phrase mean? It seems pretty simple. Why do so many companies fail at this critical task? Can students think of any other important questions that management should ask about their company before designing their IT systems? What is a solution for the fact that many competitive advantages can be copied? This fact highlights the importance of continuous innovation in order to stay ahead.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concept was briefly discussed in Chapter 1. Figures 1-2 and 1-3 as well as the figure on the next slide, 3-1, display this interdependent relationship graphically.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3.1,</a:t>
            </a:r>
            <a:r>
              <a:rPr lang="en-US" altLang="en-US" baseline="0" dirty="0"/>
              <a:t> Page 82.</a:t>
            </a:r>
          </a:p>
          <a:p>
            <a:r>
              <a:rPr lang="en-US" sz="1200" b="0" i="0" u="none" strike="noStrike" kern="1200" cap="none" baseline="0" dirty="0">
                <a:solidFill>
                  <a:schemeClr val="tx1"/>
                </a:solidFill>
                <a:latin typeface="+mn-lt"/>
                <a:ea typeface="Arial"/>
                <a:cs typeface="Arial"/>
                <a:sym typeface="Arial"/>
              </a:rPr>
              <a:t>This complex two-way relationship is mediated by many factors, not the least of which are the decisions made—or not made—by managers. Other factors mediating the relationship include the organizational culture, structure, politics, business processes, and environment.</a:t>
            </a:r>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to explain how each factor might affect the relationship between organizations and information technology. Emphasize to students that the relationship between these two and its effects on the future of a business are difficult to predict. For example, very few people could have predicted the prominence of e-mail, texting, or social media in business communication 15 years ago.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Which of the two definitions do students find more accurate and why? It is important to consider both definitions rather than exclusively use one at the expense of the other. The two definitions are complementary.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3.2,</a:t>
            </a:r>
            <a:r>
              <a:rPr lang="en-US" altLang="en-US" baseline="0" dirty="0"/>
              <a:t> Page 82.</a:t>
            </a:r>
          </a:p>
          <a:p>
            <a:r>
              <a:rPr lang="en-US" sz="1200" b="0" i="0" u="none" strike="noStrike" kern="1200" cap="none" baseline="0" dirty="0">
                <a:solidFill>
                  <a:schemeClr val="tx1"/>
                </a:solidFill>
                <a:latin typeface="+mn-lt"/>
                <a:ea typeface="Arial"/>
                <a:cs typeface="Arial"/>
                <a:sym typeface="Arial"/>
              </a:rPr>
              <a:t>In the microeconomic definition of organizations, capital and labor (the primary production factors provided by the environment) are transformed by the firm through the production process into products and services (outputs to the environment). The products and services are consumed by the environment, which supplies additional capital and labor as inputs in the feedback loop.</a:t>
            </a:r>
            <a:endParaRPr lang="en-US" altLang="en-US" sz="1200" b="0" i="0" u="none" strike="noStrike" kern="1200" cap="none" baseline="0" dirty="0">
              <a:solidFill>
                <a:schemeClr val="tx1"/>
              </a:solidFill>
              <a:latin typeface="+mn-lt"/>
              <a:ea typeface="Arial"/>
              <a:cs typeface="Arial"/>
              <a:sym typeface="Arial"/>
            </a:endParaRPr>
          </a:p>
          <a:p>
            <a:r>
              <a:rPr lang="en-US" altLang="en-US" dirty="0"/>
              <a:t>Ask students what are the inputs from the environment? What do organizations output (goods and services). In this view, the organization or business firm is rather easily changed, and malleable. The organization is a collection of parts, like a machine, that can be rearranged as needed. There are no humans in this model, or if there are, they are assumed to be relatively simple.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688622" cy="209973"/>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4825796"/>
            <a:ext cx="688622" cy="209973"/>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285715"/>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35229"/>
            <a:ext cx="4117765" cy="492443"/>
          </a:xfrm>
        </p:spPr>
        <p:txBody>
          <a:bodyPr wrap="square">
            <a:spAutoFit/>
          </a:bodyPr>
          <a:lstStyle/>
          <a:p>
            <a:r>
              <a:rPr lang="en-IN" sz="3200" dirty="0"/>
              <a:t>Chapter 3</a:t>
            </a:r>
          </a:p>
        </p:txBody>
      </p:sp>
      <p:sp>
        <p:nvSpPr>
          <p:cNvPr id="5" name="Text Placeholder 4"/>
          <p:cNvSpPr>
            <a:spLocks noGrp="1"/>
          </p:cNvSpPr>
          <p:nvPr>
            <p:ph type="body" sz="quarter" idx="15"/>
          </p:nvPr>
        </p:nvSpPr>
        <p:spPr>
          <a:xfrm>
            <a:off x="4569035" y="2571751"/>
            <a:ext cx="4117765" cy="615553"/>
          </a:xfrm>
        </p:spPr>
        <p:txBody>
          <a:bodyPr wrap="square">
            <a:spAutoFit/>
          </a:bodyPr>
          <a:lstStyle/>
          <a:p>
            <a:r>
              <a:rPr lang="en-IN" altLang="en-US" sz="2000" dirty="0"/>
              <a:t>Information Systems, Organizations, and Strategy</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44" y="1689903"/>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4843236"/>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1107996"/>
          </a:xfrm>
        </p:spPr>
        <p:txBody>
          <a:bodyPr>
            <a:spAutoFit/>
          </a:bodyPr>
          <a:lstStyle/>
          <a:p>
            <a:r>
              <a:rPr lang="en-US" dirty="0"/>
              <a:t>Figure 3.3 The Behavioral View of Organizations</a:t>
            </a:r>
            <a:endParaRPr lang="en-US" sz="2800" dirty="0"/>
          </a:p>
        </p:txBody>
      </p:sp>
      <p:pic>
        <p:nvPicPr>
          <p:cNvPr id="3074" name="Picture 2" descr="The formal organization receives inputs from environmental resources, and releases environmental outputs. &#10;The elements of the formal organization are: &#10;• Structure&#10;• Hierarchy&#10;• Division of labor&#10;• Rules, procedures&#10;• Business processes&#10;• Culture&#10;• Process&#10;• Rights/obligations&#10;• Privileges/responsibilities&#10;• Values&#10;• Norms&#10;• Peopl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49428" y="1328767"/>
            <a:ext cx="6445145" cy="347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50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altLang="en-US" dirty="0"/>
              <a:t>Features of Organizations</a:t>
            </a:r>
            <a:endParaRPr lang="en-US" sz="2800" dirty="0"/>
          </a:p>
        </p:txBody>
      </p:sp>
      <p:sp>
        <p:nvSpPr>
          <p:cNvPr id="5" name="Content Placeholder 4"/>
          <p:cNvSpPr>
            <a:spLocks noGrp="1"/>
          </p:cNvSpPr>
          <p:nvPr>
            <p:ph idx="1"/>
          </p:nvPr>
        </p:nvSpPr>
        <p:spPr>
          <a:xfrm>
            <a:off x="457200" y="727710"/>
            <a:ext cx="8229600" cy="3354765"/>
          </a:xfrm>
        </p:spPr>
        <p:txBody>
          <a:bodyPr>
            <a:spAutoFit/>
          </a:bodyPr>
          <a:lstStyle/>
          <a:p>
            <a:r>
              <a:rPr lang="en-US" dirty="0"/>
              <a:t>Use of hierarchical structure</a:t>
            </a:r>
          </a:p>
          <a:p>
            <a:r>
              <a:rPr lang="en-US" dirty="0"/>
              <a:t>Accountability, authority in system of impartial decision making</a:t>
            </a:r>
          </a:p>
          <a:p>
            <a:r>
              <a:rPr lang="en-US" dirty="0"/>
              <a:t>Adherence to principle of efficiency</a:t>
            </a:r>
          </a:p>
          <a:p>
            <a:r>
              <a:rPr lang="en-US" dirty="0"/>
              <a:t>Routines and business processes </a:t>
            </a:r>
          </a:p>
          <a:p>
            <a:r>
              <a:rPr lang="en-US" dirty="0"/>
              <a:t>Organizational politics, culture, environments, and structures</a:t>
            </a:r>
          </a:p>
        </p:txBody>
      </p:sp>
    </p:spTree>
    <p:extLst>
      <p:ext uri="{BB962C8B-B14F-4D97-AF65-F5344CB8AC3E}">
        <p14:creationId xmlns:p14="http://schemas.microsoft.com/office/powerpoint/2010/main" val="334317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342"/>
            <a:ext cx="8229600" cy="553998"/>
          </a:xfrm>
        </p:spPr>
        <p:txBody>
          <a:bodyPr>
            <a:spAutoFit/>
          </a:bodyPr>
          <a:lstStyle/>
          <a:p>
            <a:r>
              <a:rPr lang="en-US" dirty="0"/>
              <a:t>Routines and Business Processes</a:t>
            </a:r>
            <a:endParaRPr lang="en-US" sz="2800" dirty="0"/>
          </a:p>
        </p:txBody>
      </p:sp>
      <p:sp>
        <p:nvSpPr>
          <p:cNvPr id="5" name="Content Placeholder 4"/>
          <p:cNvSpPr>
            <a:spLocks noGrp="1"/>
          </p:cNvSpPr>
          <p:nvPr>
            <p:ph idx="1"/>
          </p:nvPr>
        </p:nvSpPr>
        <p:spPr>
          <a:xfrm>
            <a:off x="457200" y="732818"/>
            <a:ext cx="8229600" cy="2308324"/>
          </a:xfrm>
        </p:spPr>
        <p:txBody>
          <a:bodyPr>
            <a:spAutoFit/>
          </a:bodyPr>
          <a:lstStyle/>
          <a:p>
            <a:r>
              <a:rPr lang="en-US" dirty="0"/>
              <a:t>Routines (standard operating procedures)</a:t>
            </a:r>
          </a:p>
          <a:p>
            <a:pPr lvl="1"/>
            <a:r>
              <a:rPr lang="en-US" sz="2400" dirty="0"/>
              <a:t>Precise rules, procedures, and practices developed to cope with virtually all expected situations</a:t>
            </a:r>
          </a:p>
          <a:p>
            <a:r>
              <a:rPr lang="en-US" dirty="0"/>
              <a:t>Business processes: Collections of routines</a:t>
            </a:r>
          </a:p>
          <a:p>
            <a:r>
              <a:rPr lang="en-US" dirty="0"/>
              <a:t>Business firm: Collection of business processes</a:t>
            </a:r>
          </a:p>
        </p:txBody>
      </p:sp>
    </p:spTree>
    <p:extLst>
      <p:ext uri="{BB962C8B-B14F-4D97-AF65-F5344CB8AC3E}">
        <p14:creationId xmlns:p14="http://schemas.microsoft.com/office/powerpoint/2010/main" val="336846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1674"/>
            <a:ext cx="8229600" cy="1107996"/>
          </a:xfrm>
        </p:spPr>
        <p:txBody>
          <a:bodyPr>
            <a:spAutoFit/>
          </a:bodyPr>
          <a:lstStyle/>
          <a:p>
            <a:r>
              <a:rPr lang="en-US" dirty="0"/>
              <a:t>Figure 3.4 Routines, Business Processes, and Firms</a:t>
            </a:r>
            <a:endParaRPr lang="en-US" sz="2800" dirty="0"/>
          </a:p>
        </p:txBody>
      </p:sp>
      <p:pic>
        <p:nvPicPr>
          <p:cNvPr id="4098" name="Picture 2" descr="Individual routines lead to Business process 1, business process 2, business process 3, and business process 4. &#10;Together, they are connected by a bi-directional arrow to Business Firm. "/>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41794" y="1370144"/>
            <a:ext cx="3660413" cy="3435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710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Organizational Politics</a:t>
            </a:r>
            <a:endParaRPr lang="en-US" sz="2800" dirty="0"/>
          </a:p>
        </p:txBody>
      </p:sp>
      <p:sp>
        <p:nvSpPr>
          <p:cNvPr id="5" name="Content Placeholder 4"/>
          <p:cNvSpPr>
            <a:spLocks noGrp="1"/>
          </p:cNvSpPr>
          <p:nvPr>
            <p:ph idx="1"/>
          </p:nvPr>
        </p:nvSpPr>
        <p:spPr>
          <a:xfrm>
            <a:off x="457200" y="730758"/>
            <a:ext cx="8229600" cy="1300356"/>
          </a:xfrm>
        </p:spPr>
        <p:txBody>
          <a:bodyPr>
            <a:spAutoFit/>
          </a:bodyPr>
          <a:lstStyle/>
          <a:p>
            <a:r>
              <a:rPr lang="en-US" dirty="0"/>
              <a:t>Divergent viewpoints lead to political struggle, competition, and conflict</a:t>
            </a:r>
          </a:p>
          <a:p>
            <a:r>
              <a:rPr lang="en-US" dirty="0"/>
              <a:t>Political resistance greatly hampers organizational change</a:t>
            </a:r>
          </a:p>
        </p:txBody>
      </p:sp>
    </p:spTree>
    <p:extLst>
      <p:ext uri="{BB962C8B-B14F-4D97-AF65-F5344CB8AC3E}">
        <p14:creationId xmlns:p14="http://schemas.microsoft.com/office/powerpoint/2010/main" val="2972501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Organizational Culture</a:t>
            </a:r>
            <a:endParaRPr lang="en-US" sz="2800" dirty="0"/>
          </a:p>
        </p:txBody>
      </p:sp>
      <p:sp>
        <p:nvSpPr>
          <p:cNvPr id="5" name="Content Placeholder 4"/>
          <p:cNvSpPr>
            <a:spLocks noGrp="1"/>
          </p:cNvSpPr>
          <p:nvPr>
            <p:ph idx="1"/>
          </p:nvPr>
        </p:nvSpPr>
        <p:spPr>
          <a:xfrm>
            <a:off x="457200" y="730618"/>
            <a:ext cx="8229600" cy="3008516"/>
          </a:xfrm>
        </p:spPr>
        <p:txBody>
          <a:bodyPr>
            <a:spAutoFit/>
          </a:bodyPr>
          <a:lstStyle/>
          <a:p>
            <a:r>
              <a:rPr lang="en-US" b="1" dirty="0"/>
              <a:t>Encompasses set of assumptions that define goal and product</a:t>
            </a:r>
          </a:p>
          <a:p>
            <a:pPr lvl="1"/>
            <a:r>
              <a:rPr lang="en-US" sz="2400" dirty="0"/>
              <a:t>What products the organization should produce</a:t>
            </a:r>
          </a:p>
          <a:p>
            <a:pPr lvl="1"/>
            <a:r>
              <a:rPr lang="en-US" sz="2400" dirty="0"/>
              <a:t>How and where it should be produced</a:t>
            </a:r>
          </a:p>
          <a:p>
            <a:pPr lvl="1"/>
            <a:r>
              <a:rPr lang="en-US" sz="2400" dirty="0"/>
              <a:t>For whom the products should be produced</a:t>
            </a:r>
          </a:p>
          <a:p>
            <a:r>
              <a:rPr lang="en-US" b="1" dirty="0"/>
              <a:t>May be powerful unifying force as well as restraint on change</a:t>
            </a:r>
          </a:p>
        </p:txBody>
      </p:sp>
    </p:spTree>
    <p:extLst>
      <p:ext uri="{BB962C8B-B14F-4D97-AF65-F5344CB8AC3E}">
        <p14:creationId xmlns:p14="http://schemas.microsoft.com/office/powerpoint/2010/main" val="78479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ea typeface="Times New Roman" charset="0"/>
                <a:cs typeface="Times New Roman" charset="0"/>
              </a:rPr>
              <a:t>Organizational Environments</a:t>
            </a:r>
            <a:endParaRPr lang="en-US" sz="2800" dirty="0"/>
          </a:p>
        </p:txBody>
      </p:sp>
      <p:sp>
        <p:nvSpPr>
          <p:cNvPr id="5" name="Content Placeholder 4"/>
          <p:cNvSpPr>
            <a:spLocks noGrp="1"/>
          </p:cNvSpPr>
          <p:nvPr>
            <p:ph idx="1"/>
          </p:nvPr>
        </p:nvSpPr>
        <p:spPr>
          <a:xfrm>
            <a:off x="457200" y="737414"/>
            <a:ext cx="8229600" cy="3724096"/>
          </a:xfrm>
        </p:spPr>
        <p:txBody>
          <a:bodyPr>
            <a:spAutoFit/>
          </a:bodyPr>
          <a:lstStyle/>
          <a:p>
            <a:pPr>
              <a:buFontTx/>
              <a:buChar char="•"/>
              <a:defRPr/>
            </a:pPr>
            <a:r>
              <a:rPr lang="en-US" dirty="0">
                <a:solidFill>
                  <a:srgbClr val="000000"/>
                </a:solidFill>
              </a:rPr>
              <a:t>Organizations and environments have a reciprocal relationship</a:t>
            </a:r>
          </a:p>
          <a:p>
            <a:pPr>
              <a:buFontTx/>
              <a:buChar char="•"/>
              <a:defRPr/>
            </a:pPr>
            <a:r>
              <a:rPr lang="en-US" dirty="0">
                <a:solidFill>
                  <a:srgbClr val="000000"/>
                </a:solidFill>
              </a:rPr>
              <a:t>Organizations are open to, and dependent on, the social and physical environment</a:t>
            </a:r>
          </a:p>
          <a:p>
            <a:pPr>
              <a:buFontTx/>
              <a:buChar char="•"/>
              <a:defRPr/>
            </a:pPr>
            <a:r>
              <a:rPr lang="en-US" dirty="0">
                <a:solidFill>
                  <a:srgbClr val="000000"/>
                </a:solidFill>
              </a:rPr>
              <a:t>Organizations can influence their environments</a:t>
            </a:r>
          </a:p>
          <a:p>
            <a:pPr>
              <a:buFontTx/>
              <a:buChar char="•"/>
              <a:defRPr/>
            </a:pPr>
            <a:r>
              <a:rPr lang="en-US" dirty="0">
                <a:solidFill>
                  <a:srgbClr val="000000"/>
                </a:solidFill>
              </a:rPr>
              <a:t>Environments generally change faster than organizations</a:t>
            </a:r>
          </a:p>
          <a:p>
            <a:pPr>
              <a:buFontTx/>
              <a:buChar char="•"/>
              <a:defRPr/>
            </a:pPr>
            <a:r>
              <a:rPr lang="en-US" dirty="0">
                <a:solidFill>
                  <a:srgbClr val="000000"/>
                </a:solidFill>
              </a:rPr>
              <a:t>Information systems can be instrument of environmental scanning, act as a lens</a:t>
            </a:r>
            <a:endParaRPr lang="en-US" dirty="0"/>
          </a:p>
        </p:txBody>
      </p:sp>
    </p:spTree>
    <p:extLst>
      <p:ext uri="{BB962C8B-B14F-4D97-AF65-F5344CB8AC3E}">
        <p14:creationId xmlns:p14="http://schemas.microsoft.com/office/powerpoint/2010/main" val="1806355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923330"/>
          </a:xfrm>
        </p:spPr>
        <p:txBody>
          <a:bodyPr>
            <a:spAutoFit/>
          </a:bodyPr>
          <a:lstStyle/>
          <a:p>
            <a:r>
              <a:rPr lang="en-US" sz="3000" dirty="0"/>
              <a:t>Figure 3.5 Environments and Organizations Have a Reciprocal Relationship</a:t>
            </a:r>
          </a:p>
        </p:txBody>
      </p:sp>
      <p:pic>
        <p:nvPicPr>
          <p:cNvPr id="5122" name="Picture 2" descr="The Firm:&#10;• Environmental Resources and Constraints&#10;• Governments&#10;• Competitors&#10;• Customers&#10;• Financial Institutions&#10;• Culture&#10;• Information systems&#10;• Knowledge&#10;• Technolog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1360301"/>
            <a:ext cx="5500163" cy="320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17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altLang="en-US" dirty="0"/>
              <a:t>Disruptive Technologies</a:t>
            </a:r>
            <a:endParaRPr lang="en-US" sz="2800" dirty="0"/>
          </a:p>
        </p:txBody>
      </p:sp>
      <p:sp>
        <p:nvSpPr>
          <p:cNvPr id="5" name="Content Placeholder 4"/>
          <p:cNvSpPr>
            <a:spLocks noGrp="1"/>
          </p:cNvSpPr>
          <p:nvPr>
            <p:ph idx="1"/>
          </p:nvPr>
        </p:nvSpPr>
        <p:spPr>
          <a:xfrm>
            <a:off x="457200" y="727895"/>
            <a:ext cx="8229600" cy="4078039"/>
          </a:xfrm>
        </p:spPr>
        <p:txBody>
          <a:bodyPr>
            <a:spAutoFit/>
          </a:bodyPr>
          <a:lstStyle/>
          <a:p>
            <a:pPr>
              <a:spcBef>
                <a:spcPts val="600"/>
              </a:spcBef>
            </a:pPr>
            <a:r>
              <a:rPr lang="en-US" altLang="en-US" dirty="0"/>
              <a:t>Substitute products that perform as well as or better than existing product</a:t>
            </a:r>
          </a:p>
          <a:p>
            <a:pPr>
              <a:spcBef>
                <a:spcPts val="600"/>
              </a:spcBef>
            </a:pPr>
            <a:r>
              <a:rPr lang="en-US" altLang="en-US" dirty="0"/>
              <a:t>Technology that brings sweeping change to businesses, industries, markets</a:t>
            </a:r>
          </a:p>
          <a:p>
            <a:pPr>
              <a:spcBef>
                <a:spcPts val="600"/>
              </a:spcBef>
            </a:pPr>
            <a:r>
              <a:rPr lang="en-US" altLang="en-US" dirty="0"/>
              <a:t>Examples: personal computers, </a:t>
            </a:r>
            <a:r>
              <a:rPr lang="en-US" dirty="0"/>
              <a:t>smartphones, Big Data, artificial intelligence, the Internet</a:t>
            </a:r>
            <a:endParaRPr lang="en-US" altLang="en-US" dirty="0"/>
          </a:p>
          <a:p>
            <a:pPr>
              <a:spcBef>
                <a:spcPts val="600"/>
              </a:spcBef>
            </a:pPr>
            <a:r>
              <a:rPr lang="en-US" altLang="en-US" dirty="0"/>
              <a:t>First movers and fast followers</a:t>
            </a:r>
          </a:p>
          <a:p>
            <a:pPr lvl="1"/>
            <a:r>
              <a:rPr lang="en-US" altLang="en-US" sz="2400" dirty="0"/>
              <a:t>First movers—inventors of disruptive technologies</a:t>
            </a:r>
          </a:p>
          <a:p>
            <a:pPr lvl="1"/>
            <a:r>
              <a:rPr lang="en-US" altLang="en-US" sz="2400" dirty="0"/>
              <a:t>Fast followers—firms with the size and resources to capitalize on that technology</a:t>
            </a:r>
            <a:endParaRPr lang="en-US" sz="2400" dirty="0"/>
          </a:p>
        </p:txBody>
      </p:sp>
    </p:spTree>
    <p:extLst>
      <p:ext uri="{BB962C8B-B14F-4D97-AF65-F5344CB8AC3E}">
        <p14:creationId xmlns:p14="http://schemas.microsoft.com/office/powerpoint/2010/main" val="218722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Organizational Structure</a:t>
            </a:r>
            <a:endParaRPr lang="en-US" sz="2800" dirty="0"/>
          </a:p>
        </p:txBody>
      </p:sp>
      <p:sp>
        <p:nvSpPr>
          <p:cNvPr id="5" name="Content Placeholder 4"/>
          <p:cNvSpPr>
            <a:spLocks noGrp="1"/>
          </p:cNvSpPr>
          <p:nvPr>
            <p:ph idx="1"/>
          </p:nvPr>
        </p:nvSpPr>
        <p:spPr>
          <a:xfrm>
            <a:off x="457200" y="729130"/>
            <a:ext cx="8229600" cy="3162404"/>
          </a:xfrm>
        </p:spPr>
        <p:txBody>
          <a:bodyPr>
            <a:spAutoFit/>
          </a:bodyPr>
          <a:lstStyle/>
          <a:p>
            <a:r>
              <a:rPr lang="en-US" dirty="0"/>
              <a:t>Five basic kinds of organizational structure (</a:t>
            </a:r>
            <a:r>
              <a:rPr lang="en-US" dirty="0" err="1"/>
              <a:t>Mintzberg</a:t>
            </a:r>
            <a:r>
              <a:rPr lang="en-US" dirty="0"/>
              <a:t>)</a:t>
            </a:r>
          </a:p>
          <a:p>
            <a:pPr lvl="1"/>
            <a:r>
              <a:rPr lang="en-US" sz="2400" dirty="0"/>
              <a:t>Entrepreneurial</a:t>
            </a:r>
          </a:p>
          <a:p>
            <a:pPr lvl="1"/>
            <a:r>
              <a:rPr lang="en-US" sz="2400" dirty="0"/>
              <a:t>Machine bureaucracy</a:t>
            </a:r>
          </a:p>
          <a:p>
            <a:pPr lvl="1"/>
            <a:r>
              <a:rPr lang="en-US" sz="2400" dirty="0" err="1"/>
              <a:t>Divisionalized</a:t>
            </a:r>
            <a:r>
              <a:rPr lang="en-US" sz="2400" dirty="0"/>
              <a:t> bureaucracy </a:t>
            </a:r>
          </a:p>
          <a:p>
            <a:pPr lvl="1"/>
            <a:r>
              <a:rPr lang="en-US" sz="2400" dirty="0"/>
              <a:t>Professional bureaucracy </a:t>
            </a:r>
          </a:p>
          <a:p>
            <a:pPr lvl="1"/>
            <a:r>
              <a:rPr lang="en-US" sz="2400" dirty="0"/>
              <a:t>Adhocracy</a:t>
            </a:r>
          </a:p>
          <a:p>
            <a:r>
              <a:rPr lang="en-US" dirty="0"/>
              <a:t>Information system often reflects organizational structure</a:t>
            </a:r>
          </a:p>
        </p:txBody>
      </p:sp>
    </p:spTree>
    <p:extLst>
      <p:ext uri="{BB962C8B-B14F-4D97-AF65-F5344CB8AC3E}">
        <p14:creationId xmlns:p14="http://schemas.microsoft.com/office/powerpoint/2010/main" val="152549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783431"/>
            <a:ext cx="8229600" cy="3693319"/>
          </a:xfrm>
        </p:spPr>
        <p:txBody>
          <a:bodyPr vert="horz" lIns="0" tIns="0" rIns="0" bIns="0" rtlCol="0" anchor="t">
            <a:spAutoFit/>
          </a:bodyPr>
          <a:lstStyle/>
          <a:p>
            <a:pPr marL="447675" indent="-447675">
              <a:spcBef>
                <a:spcPts val="600"/>
              </a:spcBef>
              <a:buNone/>
              <a:tabLst>
                <a:tab pos="476250" algn="l"/>
              </a:tabLst>
            </a:pPr>
            <a:r>
              <a:rPr lang="en-US" altLang="en-US" sz="2200" b="1" dirty="0">
                <a:solidFill>
                  <a:schemeClr val="bg2"/>
                </a:solidFill>
              </a:rPr>
              <a:t>3.1</a:t>
            </a:r>
            <a:r>
              <a:rPr lang="en-US" altLang="en-US" sz="2200" b="1" dirty="0"/>
              <a:t> </a:t>
            </a:r>
            <a:r>
              <a:rPr lang="en-IN" altLang="en-US" sz="2200" dirty="0"/>
              <a:t>Which features of organizations do managers need to know about to build and use information systems successfully?</a:t>
            </a:r>
          </a:p>
          <a:p>
            <a:pPr marL="0" indent="0">
              <a:spcBef>
                <a:spcPts val="600"/>
              </a:spcBef>
              <a:buNone/>
            </a:pPr>
            <a:r>
              <a:rPr lang="en-US" altLang="en-US" sz="2200" b="1" dirty="0">
                <a:solidFill>
                  <a:schemeClr val="bg2"/>
                </a:solidFill>
              </a:rPr>
              <a:t>3.2</a:t>
            </a:r>
            <a:r>
              <a:rPr lang="en-US" altLang="en-US" sz="2200" b="1" dirty="0"/>
              <a:t> </a:t>
            </a:r>
            <a:r>
              <a:rPr lang="en-IN" altLang="en-US" sz="2200" dirty="0"/>
              <a:t>What is the impact of information systems on organizations?</a:t>
            </a:r>
          </a:p>
          <a:p>
            <a:pPr marL="447675" indent="-447675">
              <a:spcBef>
                <a:spcPts val="600"/>
              </a:spcBef>
              <a:buNone/>
              <a:tabLst>
                <a:tab pos="466725" algn="l"/>
              </a:tabLst>
            </a:pPr>
            <a:r>
              <a:rPr lang="en-US" altLang="en-US" sz="2200" b="1" dirty="0">
                <a:solidFill>
                  <a:schemeClr val="bg2"/>
                </a:solidFill>
              </a:rPr>
              <a:t>3.3</a:t>
            </a:r>
            <a:r>
              <a:rPr lang="en-US" altLang="en-US" sz="2200" b="1" dirty="0"/>
              <a:t> </a:t>
            </a:r>
            <a:r>
              <a:rPr lang="en-IN" altLang="en-US" sz="2200" dirty="0"/>
              <a:t>How do Porter’s competitive forces model, the value chain model, synergies, core competencies, and network economics help companies develop competitive strategies using information systems?</a:t>
            </a:r>
          </a:p>
          <a:p>
            <a:pPr marL="447675" indent="-447675">
              <a:spcBef>
                <a:spcPts val="600"/>
              </a:spcBef>
              <a:buNone/>
              <a:tabLst>
                <a:tab pos="476250" algn="l"/>
              </a:tabLst>
            </a:pPr>
            <a:r>
              <a:rPr lang="en-US" altLang="en-US" sz="2200" b="1" dirty="0">
                <a:solidFill>
                  <a:schemeClr val="bg2"/>
                </a:solidFill>
              </a:rPr>
              <a:t>3.4</a:t>
            </a:r>
            <a:r>
              <a:rPr lang="en-US" altLang="en-US" sz="2200" dirty="0">
                <a:cs typeface="Arial"/>
              </a:rPr>
              <a:t> </a:t>
            </a:r>
            <a:r>
              <a:rPr lang="en-IN" sz="2200" dirty="0"/>
              <a:t>What are the challenges posed by strategic information systems, and how should they be addressed?</a:t>
            </a:r>
          </a:p>
          <a:p>
            <a:pPr marL="0" indent="0">
              <a:spcBef>
                <a:spcPts val="600"/>
              </a:spcBef>
              <a:buNone/>
            </a:pPr>
            <a:r>
              <a:rPr lang="en-US" altLang="en-US" sz="2200" b="1" dirty="0">
                <a:solidFill>
                  <a:schemeClr val="bg2"/>
                </a:solidFill>
              </a:rPr>
              <a:t>3.5</a:t>
            </a:r>
            <a:r>
              <a:rPr lang="en-US" altLang="en-US" sz="2200" dirty="0">
                <a:cs typeface="Arial"/>
              </a:rPr>
              <a:t> </a:t>
            </a:r>
            <a:r>
              <a:rPr lang="en-US" sz="2200" dirty="0"/>
              <a:t>How will MIS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84"/>
            <a:ext cx="8229600" cy="553998"/>
          </a:xfrm>
        </p:spPr>
        <p:txBody>
          <a:bodyPr>
            <a:spAutoFit/>
          </a:bodyPr>
          <a:lstStyle/>
          <a:p>
            <a:r>
              <a:rPr lang="en-US" dirty="0"/>
              <a:t>Other Organizational Features</a:t>
            </a:r>
            <a:endParaRPr lang="en-US" sz="2800" dirty="0"/>
          </a:p>
        </p:txBody>
      </p:sp>
      <p:sp>
        <p:nvSpPr>
          <p:cNvPr id="5" name="Content Placeholder 4"/>
          <p:cNvSpPr>
            <a:spLocks noGrp="1"/>
          </p:cNvSpPr>
          <p:nvPr>
            <p:ph idx="1"/>
          </p:nvPr>
        </p:nvSpPr>
        <p:spPr>
          <a:xfrm>
            <a:off x="457200" y="736702"/>
            <a:ext cx="8229600" cy="3039008"/>
          </a:xfrm>
        </p:spPr>
        <p:txBody>
          <a:bodyPr>
            <a:spAutoFit/>
          </a:bodyPr>
          <a:lstStyle/>
          <a:p>
            <a:r>
              <a:rPr lang="en-US" dirty="0"/>
              <a:t>Goals</a:t>
            </a:r>
          </a:p>
          <a:p>
            <a:pPr lvl="1"/>
            <a:r>
              <a:rPr lang="en-US" sz="2400" dirty="0"/>
              <a:t>Coercive, utilitarian, normative, and so on</a:t>
            </a:r>
          </a:p>
          <a:p>
            <a:r>
              <a:rPr lang="en-US" dirty="0"/>
              <a:t>Constituencies</a:t>
            </a:r>
          </a:p>
          <a:p>
            <a:r>
              <a:rPr lang="en-US" dirty="0"/>
              <a:t>Leadership styles</a:t>
            </a:r>
          </a:p>
          <a:p>
            <a:r>
              <a:rPr lang="en-US" dirty="0"/>
              <a:t>Types of tasks</a:t>
            </a:r>
          </a:p>
          <a:p>
            <a:r>
              <a:rPr lang="en-US" dirty="0"/>
              <a:t>Different environments </a:t>
            </a:r>
          </a:p>
        </p:txBody>
      </p:sp>
    </p:spTree>
    <p:extLst>
      <p:ext uri="{BB962C8B-B14F-4D97-AF65-F5344CB8AC3E}">
        <p14:creationId xmlns:p14="http://schemas.microsoft.com/office/powerpoint/2010/main" val="96912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Economic Impacts</a:t>
            </a:r>
            <a:endParaRPr lang="en-US" sz="2800" dirty="0"/>
          </a:p>
        </p:txBody>
      </p:sp>
      <p:sp>
        <p:nvSpPr>
          <p:cNvPr id="5" name="Content Placeholder 4"/>
          <p:cNvSpPr>
            <a:spLocks noGrp="1"/>
          </p:cNvSpPr>
          <p:nvPr>
            <p:ph idx="1"/>
          </p:nvPr>
        </p:nvSpPr>
        <p:spPr>
          <a:xfrm>
            <a:off x="457200" y="750945"/>
            <a:ext cx="8229600" cy="3585597"/>
          </a:xfrm>
        </p:spPr>
        <p:txBody>
          <a:bodyPr>
            <a:spAutoFit/>
          </a:bodyPr>
          <a:lstStyle/>
          <a:p>
            <a:r>
              <a:rPr lang="en-US" sz="2200" spc="-300" dirty="0"/>
              <a:t>I </a:t>
            </a:r>
            <a:r>
              <a:rPr lang="en-US" sz="2200" dirty="0"/>
              <a:t>T changes relative costs of capital and the costs of information</a:t>
            </a:r>
          </a:p>
          <a:p>
            <a:r>
              <a:rPr lang="en-US" sz="2200" dirty="0"/>
              <a:t>Information systems technology is a factor of production, like capital and labor</a:t>
            </a:r>
          </a:p>
          <a:p>
            <a:r>
              <a:rPr lang="en-US" sz="2200" spc="-300" dirty="0"/>
              <a:t>I </a:t>
            </a:r>
            <a:r>
              <a:rPr lang="en-US" sz="2200" dirty="0"/>
              <a:t>T affects the cost and quality of information and changes economics of information</a:t>
            </a:r>
          </a:p>
          <a:p>
            <a:pPr lvl="1"/>
            <a:r>
              <a:rPr lang="en-US" dirty="0"/>
              <a:t>Information technology helps firms contract in size because it can reduce transaction costs (the cost of participating in markets)</a:t>
            </a:r>
          </a:p>
          <a:p>
            <a:pPr lvl="2"/>
            <a:r>
              <a:rPr lang="en-US" sz="2200" dirty="0"/>
              <a:t>Outsourcing</a:t>
            </a:r>
          </a:p>
        </p:txBody>
      </p:sp>
    </p:spTree>
    <p:extLst>
      <p:ext uri="{BB962C8B-B14F-4D97-AF65-F5344CB8AC3E}">
        <p14:creationId xmlns:p14="http://schemas.microsoft.com/office/powerpoint/2010/main" val="419253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altLang="en-US" dirty="0"/>
              <a:t>Transaction Cost Theory</a:t>
            </a:r>
            <a:endParaRPr lang="en-US" sz="2800" dirty="0"/>
          </a:p>
        </p:txBody>
      </p:sp>
      <p:sp>
        <p:nvSpPr>
          <p:cNvPr id="5" name="Content Placeholder 4"/>
          <p:cNvSpPr>
            <a:spLocks noGrp="1"/>
          </p:cNvSpPr>
          <p:nvPr>
            <p:ph idx="1"/>
          </p:nvPr>
        </p:nvSpPr>
        <p:spPr>
          <a:xfrm>
            <a:off x="457200" y="732106"/>
            <a:ext cx="8229600" cy="2854628"/>
          </a:xfrm>
        </p:spPr>
        <p:txBody>
          <a:bodyPr>
            <a:spAutoFit/>
          </a:bodyPr>
          <a:lstStyle/>
          <a:p>
            <a:r>
              <a:rPr lang="en-US" altLang="en-US" dirty="0"/>
              <a:t>Firms seek to economize on transaction costs (the costs of participating in markets)</a:t>
            </a:r>
          </a:p>
          <a:p>
            <a:pPr lvl="1"/>
            <a:r>
              <a:rPr lang="en-US" altLang="en-US" sz="2400" dirty="0"/>
              <a:t>Vertical integration, hiring more employees, buying suppliers and distributors</a:t>
            </a:r>
          </a:p>
          <a:p>
            <a:r>
              <a:rPr lang="en-US" altLang="en-US" spc="-300" dirty="0"/>
              <a:t>I </a:t>
            </a:r>
            <a:r>
              <a:rPr lang="en-US" altLang="en-US" dirty="0"/>
              <a:t>T lowers market transaction costs, making it worthwhile for firms to transact with other firms rather than grow the number of employees</a:t>
            </a:r>
            <a:endParaRPr lang="en-US" dirty="0"/>
          </a:p>
        </p:txBody>
      </p:sp>
    </p:spTree>
    <p:extLst>
      <p:ext uri="{BB962C8B-B14F-4D97-AF65-F5344CB8AC3E}">
        <p14:creationId xmlns:p14="http://schemas.microsoft.com/office/powerpoint/2010/main" val="349414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342"/>
            <a:ext cx="8229600" cy="553998"/>
          </a:xfrm>
        </p:spPr>
        <p:txBody>
          <a:bodyPr>
            <a:spAutoFit/>
          </a:bodyPr>
          <a:lstStyle/>
          <a:p>
            <a:r>
              <a:rPr lang="en-US" dirty="0"/>
              <a:t>Agency Theory</a:t>
            </a:r>
            <a:endParaRPr lang="en-US" sz="2800" dirty="0"/>
          </a:p>
        </p:txBody>
      </p:sp>
      <p:sp>
        <p:nvSpPr>
          <p:cNvPr id="5" name="Content Placeholder 4"/>
          <p:cNvSpPr>
            <a:spLocks noGrp="1"/>
          </p:cNvSpPr>
          <p:nvPr>
            <p:ph idx="1"/>
          </p:nvPr>
        </p:nvSpPr>
        <p:spPr>
          <a:xfrm>
            <a:off x="457200" y="732514"/>
            <a:ext cx="8229600" cy="2970044"/>
          </a:xfrm>
        </p:spPr>
        <p:txBody>
          <a:bodyPr>
            <a:spAutoFit/>
          </a:bodyPr>
          <a:lstStyle/>
          <a:p>
            <a:r>
              <a:rPr lang="en-IN" altLang="en-US" dirty="0"/>
              <a:t>Firm is nexus of contracts among self-interested parties requiring supervision</a:t>
            </a:r>
          </a:p>
          <a:p>
            <a:r>
              <a:rPr lang="en-IN" altLang="en-US" dirty="0"/>
              <a:t>Firms experience agency costs (the cost of managing and supervising) which rise as firm grows</a:t>
            </a:r>
          </a:p>
          <a:p>
            <a:r>
              <a:rPr lang="en-IN" altLang="en-US" spc="-300" dirty="0"/>
              <a:t>I </a:t>
            </a:r>
            <a:r>
              <a:rPr lang="en-IN" altLang="en-US" dirty="0"/>
              <a:t>T can reduce agency costs, making it possible for firms to grow without adding to the costs of supervising, and without adding employees</a:t>
            </a:r>
          </a:p>
        </p:txBody>
      </p:sp>
    </p:spTree>
    <p:extLst>
      <p:ext uri="{BB962C8B-B14F-4D97-AF65-F5344CB8AC3E}">
        <p14:creationId xmlns:p14="http://schemas.microsoft.com/office/powerpoint/2010/main" val="665254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US" dirty="0"/>
              <a:t>Organizational and Behavioral Impacts</a:t>
            </a:r>
            <a:endParaRPr lang="en-US" sz="2800" dirty="0"/>
          </a:p>
        </p:txBody>
      </p:sp>
      <p:sp>
        <p:nvSpPr>
          <p:cNvPr id="5" name="Content Placeholder 4"/>
          <p:cNvSpPr>
            <a:spLocks noGrp="1"/>
          </p:cNvSpPr>
          <p:nvPr>
            <p:ph idx="1"/>
          </p:nvPr>
        </p:nvSpPr>
        <p:spPr>
          <a:xfrm>
            <a:off x="457200" y="1432616"/>
            <a:ext cx="8229600" cy="3344404"/>
          </a:xfrm>
        </p:spPr>
        <p:txBody>
          <a:bodyPr>
            <a:spAutoFit/>
          </a:bodyPr>
          <a:lstStyle/>
          <a:p>
            <a:r>
              <a:rPr lang="en-US" spc="-300" dirty="0"/>
              <a:t>I </a:t>
            </a:r>
            <a:r>
              <a:rPr lang="en-US" dirty="0"/>
              <a:t>T flattens organizations</a:t>
            </a:r>
          </a:p>
          <a:p>
            <a:pPr lvl="1"/>
            <a:r>
              <a:rPr lang="en-US" sz="2400" dirty="0"/>
              <a:t>Decision making is pushed to lower levels</a:t>
            </a:r>
          </a:p>
          <a:p>
            <a:pPr lvl="1"/>
            <a:r>
              <a:rPr lang="en-US" sz="2400" dirty="0"/>
              <a:t>Fewer managers are needed (</a:t>
            </a:r>
            <a:r>
              <a:rPr lang="en-US" sz="2400" spc="-300" dirty="0"/>
              <a:t>I </a:t>
            </a:r>
            <a:r>
              <a:rPr lang="en-US" sz="2400" dirty="0"/>
              <a:t>T enables faster decision making and increases span of control)</a:t>
            </a:r>
          </a:p>
          <a:p>
            <a:r>
              <a:rPr lang="en-US" dirty="0"/>
              <a:t>Postindustrial organizations</a:t>
            </a:r>
          </a:p>
          <a:p>
            <a:pPr lvl="1"/>
            <a:r>
              <a:rPr lang="en-US" sz="2400" dirty="0"/>
              <a:t>Organizations flatten because in postindustrial societies, authority increasingly relies on knowledge and competence rather than formal positions</a:t>
            </a:r>
          </a:p>
        </p:txBody>
      </p:sp>
    </p:spTree>
    <p:extLst>
      <p:ext uri="{BB962C8B-B14F-4D97-AF65-F5344CB8AC3E}">
        <p14:creationId xmlns:p14="http://schemas.microsoft.com/office/powerpoint/2010/main" val="123998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Figure 3.6 Flattening Organizations</a:t>
            </a:r>
            <a:endParaRPr lang="en-US" sz="2800" dirty="0"/>
          </a:p>
        </p:txBody>
      </p:sp>
      <p:pic>
        <p:nvPicPr>
          <p:cNvPr id="6146" name="Picture 2" descr="The first triangular figure had 5 levels of managements, with one cell on level one, increasing to 3, 5, 7, and 11, in the subsequent levels, respectively. It is captioned: A traditional hierarchical organization with many levels of management.&#10;The second triangular figure has 3 levels of management, with one cell on level 1, 3 cells on level 2, and 11 cells on level 3. It is captioned: An organization that has been flattened (within quotes) by removing layers of managemen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0702" y="875095"/>
            <a:ext cx="5233217" cy="392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843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1107996"/>
          </a:xfrm>
        </p:spPr>
        <p:txBody>
          <a:bodyPr>
            <a:spAutoFit/>
          </a:bodyPr>
          <a:lstStyle/>
          <a:p>
            <a:r>
              <a:rPr lang="en-US" dirty="0"/>
              <a:t>Understanding Organizational Resistance to Change</a:t>
            </a:r>
            <a:endParaRPr lang="en-US" sz="2800" dirty="0"/>
          </a:p>
        </p:txBody>
      </p:sp>
      <p:sp>
        <p:nvSpPr>
          <p:cNvPr id="5" name="Content Placeholder 4"/>
          <p:cNvSpPr>
            <a:spLocks noGrp="1"/>
          </p:cNvSpPr>
          <p:nvPr>
            <p:ph idx="1"/>
          </p:nvPr>
        </p:nvSpPr>
        <p:spPr>
          <a:xfrm>
            <a:off x="457200" y="1373886"/>
            <a:ext cx="8229600" cy="3231654"/>
          </a:xfrm>
        </p:spPr>
        <p:txBody>
          <a:bodyPr>
            <a:spAutoFit/>
          </a:bodyPr>
          <a:lstStyle/>
          <a:p>
            <a:r>
              <a:rPr lang="en-US" altLang="en-US" sz="2000" dirty="0"/>
              <a:t>Information systems become bound up in organizational politics because they influence access to a key resource—information</a:t>
            </a:r>
          </a:p>
          <a:p>
            <a:pPr>
              <a:spcBef>
                <a:spcPts val="600"/>
              </a:spcBef>
            </a:pPr>
            <a:r>
              <a:rPr lang="en-US" altLang="en-US" sz="2000" dirty="0"/>
              <a:t>Information systems potentially change an organization</a:t>
            </a:r>
            <a:r>
              <a:rPr lang="en-US" altLang="ja-JP" sz="2000" dirty="0"/>
              <a:t>’s structure, culture, politics, and work</a:t>
            </a:r>
          </a:p>
          <a:p>
            <a:pPr>
              <a:spcBef>
                <a:spcPts val="600"/>
              </a:spcBef>
            </a:pPr>
            <a:r>
              <a:rPr lang="en-US" sz="2000" dirty="0"/>
              <a:t>Four factors</a:t>
            </a:r>
          </a:p>
          <a:p>
            <a:pPr lvl="1"/>
            <a:r>
              <a:rPr lang="en-US" sz="2000" dirty="0"/>
              <a:t>Nature of the innovation</a:t>
            </a:r>
          </a:p>
          <a:p>
            <a:pPr lvl="1"/>
            <a:r>
              <a:rPr lang="en-US" sz="2000" dirty="0"/>
              <a:t>Structure of organization</a:t>
            </a:r>
          </a:p>
          <a:p>
            <a:pPr lvl="1"/>
            <a:r>
              <a:rPr lang="en-US" sz="2000" dirty="0"/>
              <a:t>Culture of organization</a:t>
            </a:r>
          </a:p>
          <a:p>
            <a:pPr lvl="1"/>
            <a:r>
              <a:rPr lang="en-US" sz="2000" dirty="0"/>
              <a:t>Tasks affected by innovation</a:t>
            </a:r>
          </a:p>
        </p:txBody>
      </p:sp>
    </p:spTree>
    <p:extLst>
      <p:ext uri="{BB962C8B-B14F-4D97-AF65-F5344CB8AC3E}">
        <p14:creationId xmlns:p14="http://schemas.microsoft.com/office/powerpoint/2010/main" val="3568661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US" dirty="0"/>
              <a:t>Figure 3.7 Organizational Resistance to Information System Innovations</a:t>
            </a:r>
            <a:endParaRPr lang="en-US" sz="2800" dirty="0"/>
          </a:p>
        </p:txBody>
      </p:sp>
      <p:pic>
        <p:nvPicPr>
          <p:cNvPr id="7170" name="Picture 2" descr="A diagram illustrates the components involved in resistance to change as being organizational structure, job tasks, information technology, and people."/>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83403" y="1340358"/>
            <a:ext cx="4377194" cy="341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039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altLang="en-US" dirty="0"/>
              <a:t>The Internet and Organizations</a:t>
            </a:r>
            <a:endParaRPr lang="en-US" sz="2800" dirty="0"/>
          </a:p>
        </p:txBody>
      </p:sp>
      <p:sp>
        <p:nvSpPr>
          <p:cNvPr id="5" name="Content Placeholder 4"/>
          <p:cNvSpPr>
            <a:spLocks noGrp="1"/>
          </p:cNvSpPr>
          <p:nvPr>
            <p:ph idx="1"/>
          </p:nvPr>
        </p:nvSpPr>
        <p:spPr>
          <a:xfrm>
            <a:off x="457200" y="732106"/>
            <a:ext cx="8229600" cy="2854628"/>
          </a:xfrm>
        </p:spPr>
        <p:txBody>
          <a:bodyPr>
            <a:spAutoFit/>
          </a:bodyPr>
          <a:lstStyle/>
          <a:p>
            <a:r>
              <a:rPr lang="en-US" altLang="en-US" dirty="0"/>
              <a:t>The Internet increases the accessibility, storage, and distribution of information and knowledge for organizations</a:t>
            </a:r>
          </a:p>
          <a:p>
            <a:r>
              <a:rPr lang="en-US" altLang="en-US" dirty="0"/>
              <a:t>The Internet can greatly lower transaction and agency costs</a:t>
            </a:r>
          </a:p>
          <a:p>
            <a:pPr lvl="1"/>
            <a:r>
              <a:rPr lang="en-US" altLang="en-US" sz="2400" dirty="0"/>
              <a:t>Example: Large firm delivers internal manuals to employees via a corporate website, saving millions of dollars in distribution costs</a:t>
            </a:r>
          </a:p>
        </p:txBody>
      </p:sp>
    </p:spTree>
    <p:extLst>
      <p:ext uri="{BB962C8B-B14F-4D97-AF65-F5344CB8AC3E}">
        <p14:creationId xmlns:p14="http://schemas.microsoft.com/office/powerpoint/2010/main" val="1425718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1534"/>
            <a:ext cx="8229600" cy="1046440"/>
          </a:xfrm>
        </p:spPr>
        <p:txBody>
          <a:bodyPr>
            <a:spAutoFit/>
          </a:bodyPr>
          <a:lstStyle/>
          <a:p>
            <a:r>
              <a:rPr lang="en-US" sz="3400" dirty="0"/>
              <a:t>Implications for the Design and Understanding of Information Systems</a:t>
            </a:r>
          </a:p>
        </p:txBody>
      </p:sp>
      <p:sp>
        <p:nvSpPr>
          <p:cNvPr id="5" name="Content Placeholder 4"/>
          <p:cNvSpPr>
            <a:spLocks noGrp="1"/>
          </p:cNvSpPr>
          <p:nvPr>
            <p:ph idx="1"/>
          </p:nvPr>
        </p:nvSpPr>
        <p:spPr>
          <a:xfrm>
            <a:off x="457200" y="1440942"/>
            <a:ext cx="8229600" cy="3000821"/>
          </a:xfrm>
        </p:spPr>
        <p:txBody>
          <a:bodyPr>
            <a:spAutoFit/>
          </a:bodyPr>
          <a:lstStyle/>
          <a:p>
            <a:r>
              <a:rPr lang="en-US" sz="2000" dirty="0"/>
              <a:t>Organizational factors in planning a new system:</a:t>
            </a:r>
          </a:p>
          <a:p>
            <a:pPr lvl="1"/>
            <a:r>
              <a:rPr lang="en-US" sz="2000" dirty="0"/>
              <a:t>Environment</a:t>
            </a:r>
          </a:p>
          <a:p>
            <a:pPr lvl="1"/>
            <a:r>
              <a:rPr lang="en-US" sz="2000" dirty="0"/>
              <a:t>Structure</a:t>
            </a:r>
          </a:p>
          <a:p>
            <a:pPr lvl="2"/>
            <a:r>
              <a:rPr lang="en-US" dirty="0"/>
              <a:t>Hierarchy, specialization, routines, business processes</a:t>
            </a:r>
          </a:p>
          <a:p>
            <a:pPr lvl="1"/>
            <a:r>
              <a:rPr lang="en-US" sz="2000" dirty="0"/>
              <a:t>Culture and politics</a:t>
            </a:r>
          </a:p>
          <a:p>
            <a:pPr lvl="1"/>
            <a:r>
              <a:rPr lang="en-US" sz="2000" dirty="0"/>
              <a:t>Type of organization and style of leadership </a:t>
            </a:r>
          </a:p>
          <a:p>
            <a:pPr lvl="1"/>
            <a:r>
              <a:rPr lang="en-US" sz="2000" dirty="0"/>
              <a:t>Main interest groups affected by system; attitudes of end users</a:t>
            </a:r>
          </a:p>
          <a:p>
            <a:pPr lvl="1"/>
            <a:r>
              <a:rPr lang="en-US" sz="2000" dirty="0"/>
              <a:t>Tasks, decisions, and business processes the system will assist</a:t>
            </a:r>
          </a:p>
        </p:txBody>
      </p:sp>
    </p:spTree>
    <p:extLst>
      <p:ext uri="{BB962C8B-B14F-4D97-AF65-F5344CB8AC3E}">
        <p14:creationId xmlns:p14="http://schemas.microsoft.com/office/powerpoint/2010/main" val="50564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985"/>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730758"/>
            <a:ext cx="8229600" cy="1669688"/>
          </a:xfrm>
        </p:spPr>
        <p:txBody>
          <a:bodyPr>
            <a:spAutoFit/>
          </a:bodyPr>
          <a:lstStyle/>
          <a:p>
            <a:pPr marL="0" indent="0">
              <a:buNone/>
            </a:pPr>
            <a:r>
              <a:rPr lang="en-IN" dirty="0"/>
              <a:t>Case 1: G E Becomes a Digital Firm: The Emerging Industrial Internet</a:t>
            </a:r>
          </a:p>
          <a:p>
            <a:pPr marL="0" indent="0">
              <a:buNone/>
            </a:pPr>
            <a:r>
              <a:rPr lang="en-IN" dirty="0"/>
              <a:t>Case 2: National Basketball Association: Competing on Global Delivery with Akamai </a:t>
            </a:r>
            <a:r>
              <a:rPr lang="en-IN" spc="-300" dirty="0"/>
              <a:t>O </a:t>
            </a:r>
            <a:r>
              <a:rPr lang="en-IN" dirty="0"/>
              <a:t>S Streaming</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865"/>
            <a:ext cx="8229600" cy="984885"/>
          </a:xfrm>
        </p:spPr>
        <p:txBody>
          <a:bodyPr>
            <a:spAutoFit/>
          </a:bodyPr>
          <a:lstStyle/>
          <a:p>
            <a:r>
              <a:rPr lang="en-IN" dirty="0"/>
              <a:t>Porter’s Competitive Forces Model   </a:t>
            </a:r>
            <a:r>
              <a:rPr lang="en-IN" sz="2800" dirty="0"/>
              <a:t>(1 of 3)</a:t>
            </a:r>
            <a:endParaRPr lang="en-US" sz="2800" dirty="0"/>
          </a:p>
        </p:txBody>
      </p:sp>
      <p:sp>
        <p:nvSpPr>
          <p:cNvPr id="5" name="Content Placeholder 4"/>
          <p:cNvSpPr>
            <a:spLocks noGrp="1"/>
          </p:cNvSpPr>
          <p:nvPr>
            <p:ph idx="1"/>
          </p:nvPr>
        </p:nvSpPr>
        <p:spPr>
          <a:xfrm>
            <a:off x="457200" y="1271040"/>
            <a:ext cx="8229600" cy="3385542"/>
          </a:xfrm>
        </p:spPr>
        <p:txBody>
          <a:bodyPr>
            <a:spAutoFit/>
          </a:bodyPr>
          <a:lstStyle/>
          <a:p>
            <a:r>
              <a:rPr lang="en-US" altLang="en-US" sz="2000" dirty="0"/>
              <a:t>Why do some firms become leaders in their industry? </a:t>
            </a:r>
          </a:p>
          <a:p>
            <a:pPr>
              <a:spcBef>
                <a:spcPts val="600"/>
              </a:spcBef>
            </a:pPr>
            <a:r>
              <a:rPr lang="en-US" altLang="en-US" sz="2000" dirty="0"/>
              <a:t>Michael Porter’s competitive forces model</a:t>
            </a:r>
          </a:p>
          <a:p>
            <a:pPr lvl="1"/>
            <a:r>
              <a:rPr lang="en-US" altLang="en-US" sz="2000" dirty="0"/>
              <a:t>Provides general view of firm, its competitors, and environment</a:t>
            </a:r>
          </a:p>
          <a:p>
            <a:pPr>
              <a:spcBef>
                <a:spcPts val="600"/>
              </a:spcBef>
            </a:pPr>
            <a:r>
              <a:rPr lang="en-US" altLang="en-US" sz="2000" dirty="0"/>
              <a:t>Five competitive forces shape fate of firm:</a:t>
            </a:r>
          </a:p>
          <a:p>
            <a:pPr lvl="1"/>
            <a:r>
              <a:rPr lang="en-US" altLang="en-US" sz="2000" dirty="0"/>
              <a:t>Traditional competitors </a:t>
            </a:r>
          </a:p>
          <a:p>
            <a:pPr lvl="1"/>
            <a:r>
              <a:rPr lang="en-US" altLang="en-US" sz="2000" dirty="0"/>
              <a:t>New market entrants </a:t>
            </a:r>
          </a:p>
          <a:p>
            <a:pPr lvl="1"/>
            <a:r>
              <a:rPr lang="en-US" altLang="en-US" sz="2000" dirty="0"/>
              <a:t>Substitute products and services</a:t>
            </a:r>
          </a:p>
          <a:p>
            <a:pPr lvl="1"/>
            <a:r>
              <a:rPr lang="en-US" altLang="en-US" sz="2000" dirty="0"/>
              <a:t>Customers</a:t>
            </a:r>
          </a:p>
          <a:p>
            <a:pPr lvl="1"/>
            <a:r>
              <a:rPr lang="en-US" altLang="en-US" sz="2000" dirty="0"/>
              <a:t>Suppliers</a:t>
            </a:r>
            <a:endParaRPr lang="en-US" sz="2000" dirty="0"/>
          </a:p>
        </p:txBody>
      </p:sp>
    </p:spTree>
    <p:extLst>
      <p:ext uri="{BB962C8B-B14F-4D97-AF65-F5344CB8AC3E}">
        <p14:creationId xmlns:p14="http://schemas.microsoft.com/office/powerpoint/2010/main" val="3139144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865"/>
            <a:ext cx="8229600" cy="984885"/>
          </a:xfrm>
        </p:spPr>
        <p:txBody>
          <a:bodyPr>
            <a:spAutoFit/>
          </a:bodyPr>
          <a:lstStyle/>
          <a:p>
            <a:r>
              <a:rPr lang="en-IN" dirty="0"/>
              <a:t>Porter’s Competitive Forces Model   </a:t>
            </a:r>
            <a:r>
              <a:rPr lang="en-IN" sz="2800" dirty="0"/>
              <a:t>(2 of 3)</a:t>
            </a:r>
            <a:endParaRPr lang="en-US" sz="2800" dirty="0"/>
          </a:p>
        </p:txBody>
      </p:sp>
      <p:sp>
        <p:nvSpPr>
          <p:cNvPr id="5" name="Content Placeholder 4"/>
          <p:cNvSpPr>
            <a:spLocks noGrp="1"/>
          </p:cNvSpPr>
          <p:nvPr>
            <p:ph idx="1"/>
          </p:nvPr>
        </p:nvSpPr>
        <p:spPr>
          <a:xfrm>
            <a:off x="457200" y="1271206"/>
            <a:ext cx="8229600" cy="3636976"/>
          </a:xfrm>
        </p:spPr>
        <p:txBody>
          <a:bodyPr>
            <a:spAutoFit/>
          </a:bodyPr>
          <a:lstStyle/>
          <a:p>
            <a:r>
              <a:rPr lang="en-US" dirty="0"/>
              <a:t>Traditional competitors</a:t>
            </a:r>
          </a:p>
          <a:p>
            <a:pPr lvl="1"/>
            <a:r>
              <a:rPr lang="en-US" sz="2400" dirty="0"/>
              <a:t>All firms share market space with competitors who are continuously devising new products, services, efficiencies, and switching costs</a:t>
            </a:r>
          </a:p>
          <a:p>
            <a:pPr>
              <a:spcBef>
                <a:spcPts val="600"/>
              </a:spcBef>
            </a:pPr>
            <a:r>
              <a:rPr lang="en-US" dirty="0"/>
              <a:t>New market entrants </a:t>
            </a:r>
          </a:p>
          <a:p>
            <a:pPr lvl="1"/>
            <a:r>
              <a:rPr lang="en-US" sz="2400" dirty="0"/>
              <a:t>Some industries have high barriers to entry, for example, computer chip business</a:t>
            </a:r>
          </a:p>
          <a:p>
            <a:pPr lvl="1"/>
            <a:r>
              <a:rPr lang="en-US" sz="2400" dirty="0"/>
              <a:t>New companies have new equipment, younger workers, but little brand recognition</a:t>
            </a:r>
          </a:p>
        </p:txBody>
      </p:sp>
    </p:spTree>
    <p:extLst>
      <p:ext uri="{BB962C8B-B14F-4D97-AF65-F5344CB8AC3E}">
        <p14:creationId xmlns:p14="http://schemas.microsoft.com/office/powerpoint/2010/main" val="3226830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865"/>
            <a:ext cx="8229600" cy="984885"/>
          </a:xfrm>
        </p:spPr>
        <p:txBody>
          <a:bodyPr>
            <a:spAutoFit/>
          </a:bodyPr>
          <a:lstStyle/>
          <a:p>
            <a:r>
              <a:rPr lang="en-IN" dirty="0"/>
              <a:t>Porter’s Competitive Forces Model   </a:t>
            </a:r>
            <a:r>
              <a:rPr lang="en-IN" sz="2800" dirty="0"/>
              <a:t>(3 of 3)</a:t>
            </a:r>
            <a:endParaRPr lang="en-US" sz="2800" dirty="0"/>
          </a:p>
        </p:txBody>
      </p:sp>
      <p:sp>
        <p:nvSpPr>
          <p:cNvPr id="5" name="Content Placeholder 4"/>
          <p:cNvSpPr>
            <a:spLocks noGrp="1"/>
          </p:cNvSpPr>
          <p:nvPr>
            <p:ph idx="1"/>
          </p:nvPr>
        </p:nvSpPr>
        <p:spPr>
          <a:xfrm>
            <a:off x="457200" y="1267248"/>
            <a:ext cx="8229600" cy="3462486"/>
          </a:xfrm>
        </p:spPr>
        <p:txBody>
          <a:bodyPr>
            <a:spAutoFit/>
          </a:bodyPr>
          <a:lstStyle/>
          <a:p>
            <a:r>
              <a:rPr lang="en-US" altLang="en-US" sz="2000" dirty="0"/>
              <a:t>Substitute products and services</a:t>
            </a:r>
          </a:p>
          <a:p>
            <a:pPr lvl="1"/>
            <a:r>
              <a:rPr lang="en-US" altLang="en-US" sz="2000" dirty="0"/>
              <a:t>Substitutes customers might use if your prices become too high, for example, </a:t>
            </a:r>
            <a:r>
              <a:rPr lang="en-US" altLang="en-US" sz="2000" spc="-300" dirty="0" err="1"/>
              <a:t>i</a:t>
            </a:r>
            <a:r>
              <a:rPr lang="en-US" altLang="en-US" sz="2000" spc="-300" dirty="0"/>
              <a:t> </a:t>
            </a:r>
            <a:r>
              <a:rPr lang="en-US" altLang="en-US" sz="2000" dirty="0"/>
              <a:t>Tunes substitutes for </a:t>
            </a:r>
            <a:r>
              <a:rPr lang="en-US" altLang="en-US" sz="2000" spc="-300" dirty="0"/>
              <a:t>C </a:t>
            </a:r>
            <a:r>
              <a:rPr lang="en-US" altLang="en-US" sz="2000" dirty="0"/>
              <a:t>D s</a:t>
            </a:r>
          </a:p>
          <a:p>
            <a:pPr>
              <a:spcBef>
                <a:spcPts val="600"/>
              </a:spcBef>
            </a:pPr>
            <a:r>
              <a:rPr lang="en-US" altLang="en-US" sz="2000" dirty="0"/>
              <a:t>Customers </a:t>
            </a:r>
          </a:p>
          <a:p>
            <a:pPr lvl="1"/>
            <a:r>
              <a:rPr lang="en-US" altLang="en-US" sz="2000" dirty="0"/>
              <a:t>Can customers easily switch to competitor</a:t>
            </a:r>
            <a:r>
              <a:rPr lang="en-US" altLang="ja-JP" sz="2000" dirty="0"/>
              <a:t>'s products? Can they force businesses to compete on price alone in transparent marketplace?</a:t>
            </a:r>
          </a:p>
          <a:p>
            <a:pPr>
              <a:spcBef>
                <a:spcPts val="600"/>
              </a:spcBef>
            </a:pPr>
            <a:r>
              <a:rPr lang="en-US" altLang="en-US" sz="2000" dirty="0"/>
              <a:t>Suppliers</a:t>
            </a:r>
          </a:p>
          <a:p>
            <a:pPr lvl="1"/>
            <a:r>
              <a:rPr lang="en-US" altLang="en-US" sz="2000" b="1" dirty="0"/>
              <a:t>Market power of suppliers when firm cannot raise prices as fast as suppliers</a:t>
            </a:r>
          </a:p>
        </p:txBody>
      </p:sp>
    </p:spTree>
    <p:extLst>
      <p:ext uri="{BB962C8B-B14F-4D97-AF65-F5344CB8AC3E}">
        <p14:creationId xmlns:p14="http://schemas.microsoft.com/office/powerpoint/2010/main" val="2111662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US" dirty="0"/>
              <a:t>Figure 3.8 Porter’s Competitive Forces Model</a:t>
            </a:r>
            <a:endParaRPr lang="en-US" sz="2800" dirty="0"/>
          </a:p>
        </p:txBody>
      </p:sp>
      <p:pic>
        <p:nvPicPr>
          <p:cNvPr id="8194" name="Picture 2" descr="The diagram places the firm and its competitors in two cells in the center, connected by a bi-directional arrow. Around them, in the four corners, the four forces; namely, new market entrants, substitute products, customers, and suppliers, are place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5225" y="1390226"/>
            <a:ext cx="7333550" cy="33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90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459"/>
            <a:ext cx="8229600" cy="1538883"/>
          </a:xfrm>
        </p:spPr>
        <p:txBody>
          <a:bodyPr>
            <a:spAutoFit/>
          </a:bodyPr>
          <a:lstStyle/>
          <a:p>
            <a:r>
              <a:rPr lang="en-IN" dirty="0"/>
              <a:t>Information System Strategies for Dealing with Competitive Forces               </a:t>
            </a:r>
            <a:r>
              <a:rPr lang="en-IN" sz="2800" dirty="0"/>
              <a:t>(1 of 3)</a:t>
            </a:r>
            <a:endParaRPr lang="en-US" sz="2800" dirty="0"/>
          </a:p>
        </p:txBody>
      </p:sp>
      <p:sp>
        <p:nvSpPr>
          <p:cNvPr id="5" name="Content Placeholder 4"/>
          <p:cNvSpPr>
            <a:spLocks noGrp="1"/>
          </p:cNvSpPr>
          <p:nvPr>
            <p:ph idx="1"/>
          </p:nvPr>
        </p:nvSpPr>
        <p:spPr>
          <a:xfrm>
            <a:off x="457200" y="1843254"/>
            <a:ext cx="8229600" cy="2523768"/>
          </a:xfrm>
        </p:spPr>
        <p:txBody>
          <a:bodyPr>
            <a:spAutoFit/>
          </a:bodyPr>
          <a:lstStyle/>
          <a:p>
            <a:r>
              <a:rPr lang="en-US" dirty="0"/>
              <a:t>Four generic strategies for dealing with competitive forces, enabled by using </a:t>
            </a:r>
            <a:r>
              <a:rPr lang="en-US" spc="-300" dirty="0"/>
              <a:t>I </a:t>
            </a:r>
            <a:r>
              <a:rPr lang="en-US" dirty="0"/>
              <a:t>T:</a:t>
            </a:r>
          </a:p>
          <a:p>
            <a:pPr lvl="1"/>
            <a:r>
              <a:rPr lang="en-US" sz="2400" dirty="0"/>
              <a:t>Low-cost leadership </a:t>
            </a:r>
          </a:p>
          <a:p>
            <a:pPr lvl="1"/>
            <a:r>
              <a:rPr lang="en-US" sz="2400" dirty="0"/>
              <a:t>Product differentiation</a:t>
            </a:r>
          </a:p>
          <a:p>
            <a:pPr lvl="1"/>
            <a:r>
              <a:rPr lang="en-US" sz="2400" dirty="0"/>
              <a:t>Focus on market niche</a:t>
            </a:r>
          </a:p>
          <a:p>
            <a:pPr lvl="1"/>
            <a:r>
              <a:rPr lang="en-US" sz="2400" dirty="0"/>
              <a:t>Strengthen customer and supplier intimacy</a:t>
            </a:r>
          </a:p>
        </p:txBody>
      </p:sp>
    </p:spTree>
    <p:extLst>
      <p:ext uri="{BB962C8B-B14F-4D97-AF65-F5344CB8AC3E}">
        <p14:creationId xmlns:p14="http://schemas.microsoft.com/office/powerpoint/2010/main" val="2996939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603"/>
            <a:ext cx="8229600" cy="1538883"/>
          </a:xfrm>
        </p:spPr>
        <p:txBody>
          <a:bodyPr>
            <a:spAutoFit/>
          </a:bodyPr>
          <a:lstStyle/>
          <a:p>
            <a:r>
              <a:rPr lang="en-IN" dirty="0"/>
              <a:t>Information System Strategies for Dealing with Competitive Forces               </a:t>
            </a:r>
            <a:r>
              <a:rPr lang="en-IN" sz="2800" dirty="0"/>
              <a:t>(2 of 3)</a:t>
            </a:r>
            <a:endParaRPr lang="en-US" sz="2800" dirty="0"/>
          </a:p>
        </p:txBody>
      </p:sp>
      <p:sp>
        <p:nvSpPr>
          <p:cNvPr id="5" name="Content Placeholder 4"/>
          <p:cNvSpPr>
            <a:spLocks noGrp="1"/>
          </p:cNvSpPr>
          <p:nvPr>
            <p:ph idx="1"/>
          </p:nvPr>
        </p:nvSpPr>
        <p:spPr>
          <a:xfrm>
            <a:off x="457200" y="1842433"/>
            <a:ext cx="8229600" cy="2923877"/>
          </a:xfrm>
        </p:spPr>
        <p:txBody>
          <a:bodyPr>
            <a:spAutoFit/>
          </a:bodyPr>
          <a:lstStyle/>
          <a:p>
            <a:r>
              <a:rPr lang="en-US" altLang="en-US" sz="2000" dirty="0"/>
              <a:t>Low-cost leadership</a:t>
            </a:r>
          </a:p>
          <a:p>
            <a:pPr lvl="1"/>
            <a:r>
              <a:rPr lang="en-US" altLang="en-US" sz="2000" dirty="0"/>
              <a:t>Produce products and services at a lower price than competitors </a:t>
            </a:r>
          </a:p>
          <a:p>
            <a:pPr lvl="1"/>
            <a:r>
              <a:rPr lang="en-US" altLang="en-US" sz="2000" dirty="0"/>
              <a:t>Example: </a:t>
            </a:r>
            <a:r>
              <a:rPr lang="en-US" altLang="en-US" sz="2000" dirty="0" err="1"/>
              <a:t>Walmart</a:t>
            </a:r>
            <a:r>
              <a:rPr lang="en-US" altLang="ja-JP" sz="2000" dirty="0" err="1"/>
              <a:t>’s</a:t>
            </a:r>
            <a:r>
              <a:rPr lang="en-US" altLang="ja-JP" sz="2000" dirty="0"/>
              <a:t> efficient customer response system</a:t>
            </a:r>
          </a:p>
          <a:p>
            <a:pPr>
              <a:spcBef>
                <a:spcPts val="600"/>
              </a:spcBef>
            </a:pPr>
            <a:r>
              <a:rPr lang="en-US" altLang="en-US" sz="2000" dirty="0"/>
              <a:t>Product differentiation</a:t>
            </a:r>
          </a:p>
          <a:p>
            <a:pPr lvl="1"/>
            <a:r>
              <a:rPr lang="en-US" altLang="en-US" sz="2000" dirty="0"/>
              <a:t>Enable new products or services, greatly change customer convenience and experience</a:t>
            </a:r>
          </a:p>
          <a:p>
            <a:pPr lvl="1"/>
            <a:r>
              <a:rPr lang="en-US" altLang="en-US" sz="2000" dirty="0"/>
              <a:t>Example: Google, Nike, Apple</a:t>
            </a:r>
          </a:p>
          <a:p>
            <a:pPr lvl="1"/>
            <a:r>
              <a:rPr lang="en-US" altLang="en-US" sz="2000" dirty="0"/>
              <a:t>Mass customization</a:t>
            </a:r>
            <a:endParaRPr lang="en-US" sz="2000" dirty="0"/>
          </a:p>
        </p:txBody>
      </p:sp>
    </p:spTree>
    <p:extLst>
      <p:ext uri="{BB962C8B-B14F-4D97-AF65-F5344CB8AC3E}">
        <p14:creationId xmlns:p14="http://schemas.microsoft.com/office/powerpoint/2010/main" val="271441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459"/>
            <a:ext cx="8229600" cy="1538883"/>
          </a:xfrm>
        </p:spPr>
        <p:txBody>
          <a:bodyPr>
            <a:spAutoFit/>
          </a:bodyPr>
          <a:lstStyle/>
          <a:p>
            <a:r>
              <a:rPr lang="en-IN" dirty="0"/>
              <a:t>Information System Strategies for Dealing with Competitive Forces               </a:t>
            </a:r>
            <a:r>
              <a:rPr lang="en-IN" sz="2800" dirty="0"/>
              <a:t>(3 of 3)</a:t>
            </a:r>
            <a:endParaRPr lang="en-US" sz="2800" dirty="0"/>
          </a:p>
        </p:txBody>
      </p:sp>
      <p:sp>
        <p:nvSpPr>
          <p:cNvPr id="5" name="Content Placeholder 4"/>
          <p:cNvSpPr>
            <a:spLocks noGrp="1"/>
          </p:cNvSpPr>
          <p:nvPr>
            <p:ph idx="1"/>
          </p:nvPr>
        </p:nvSpPr>
        <p:spPr>
          <a:xfrm>
            <a:off x="457200" y="1702520"/>
            <a:ext cx="8229600" cy="3103414"/>
          </a:xfrm>
        </p:spPr>
        <p:txBody>
          <a:bodyPr>
            <a:spAutoFit/>
          </a:bodyPr>
          <a:lstStyle/>
          <a:p>
            <a:r>
              <a:rPr lang="en-US" altLang="en-US" sz="2000" dirty="0">
                <a:solidFill>
                  <a:srgbClr val="0D0D0D"/>
                </a:solidFill>
              </a:rPr>
              <a:t>Focus on market niche</a:t>
            </a:r>
          </a:p>
          <a:p>
            <a:pPr lvl="1">
              <a:spcBef>
                <a:spcPts val="400"/>
              </a:spcBef>
            </a:pPr>
            <a:r>
              <a:rPr lang="en-US" altLang="en-US" sz="2000" dirty="0"/>
              <a:t>Use information systems to enable a focused strategy on a single market niche; specialize</a:t>
            </a:r>
          </a:p>
          <a:p>
            <a:pPr lvl="1">
              <a:spcBef>
                <a:spcPts val="400"/>
              </a:spcBef>
            </a:pPr>
            <a:r>
              <a:rPr lang="en-US" altLang="en-US" sz="2000" dirty="0"/>
              <a:t>Example: Hilton Hotels</a:t>
            </a:r>
            <a:r>
              <a:rPr lang="en-US" altLang="ja-JP" sz="2000" dirty="0"/>
              <a:t>’ </a:t>
            </a:r>
            <a:r>
              <a:rPr lang="en-US" altLang="ja-JP" sz="2000" spc="-300" dirty="0"/>
              <a:t>O n </a:t>
            </a:r>
            <a:r>
              <a:rPr lang="en-US" altLang="ja-JP" sz="2000" dirty="0"/>
              <a:t>Q system </a:t>
            </a:r>
          </a:p>
          <a:p>
            <a:pPr>
              <a:spcBef>
                <a:spcPts val="600"/>
              </a:spcBef>
            </a:pPr>
            <a:r>
              <a:rPr lang="en-US" altLang="en-US" sz="2000" dirty="0">
                <a:solidFill>
                  <a:srgbClr val="0D0D0D"/>
                </a:solidFill>
              </a:rPr>
              <a:t>Strengthen customer and supplier intimacy</a:t>
            </a:r>
          </a:p>
          <a:p>
            <a:pPr lvl="1">
              <a:spcBef>
                <a:spcPts val="400"/>
              </a:spcBef>
            </a:pPr>
            <a:r>
              <a:rPr lang="en-US" altLang="en-US" sz="2000" dirty="0"/>
              <a:t>Use information systems to develop strong ties and loyalty with customers and suppliers</a:t>
            </a:r>
          </a:p>
          <a:p>
            <a:pPr lvl="1">
              <a:spcBef>
                <a:spcPts val="400"/>
              </a:spcBef>
            </a:pPr>
            <a:r>
              <a:rPr lang="en-US" altLang="en-US" sz="2000" dirty="0"/>
              <a:t>Increase switching costs</a:t>
            </a:r>
          </a:p>
          <a:p>
            <a:pPr lvl="1">
              <a:spcBef>
                <a:spcPts val="400"/>
              </a:spcBef>
            </a:pPr>
            <a:r>
              <a:rPr lang="en-US" altLang="en-US" sz="2000" dirty="0"/>
              <a:t>Examples: Chrysler, Amazon, Starbucks</a:t>
            </a:r>
          </a:p>
        </p:txBody>
      </p:sp>
    </p:spTree>
    <p:extLst>
      <p:ext uri="{BB962C8B-B14F-4D97-AF65-F5344CB8AC3E}">
        <p14:creationId xmlns:p14="http://schemas.microsoft.com/office/powerpoint/2010/main" val="1040798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923330"/>
          </a:xfrm>
        </p:spPr>
        <p:txBody>
          <a:bodyPr>
            <a:spAutoFit/>
          </a:bodyPr>
          <a:lstStyle/>
          <a:p>
            <a:r>
              <a:rPr lang="en-US" sz="3000" dirty="0"/>
              <a:t>Interactive Session: Organizations: Digital Technology Helps Crayola Brighten Its Brand</a:t>
            </a:r>
          </a:p>
        </p:txBody>
      </p:sp>
      <p:sp>
        <p:nvSpPr>
          <p:cNvPr id="5" name="Content Placeholder 4"/>
          <p:cNvSpPr>
            <a:spLocks noGrp="1"/>
          </p:cNvSpPr>
          <p:nvPr>
            <p:ph idx="1"/>
          </p:nvPr>
        </p:nvSpPr>
        <p:spPr>
          <a:xfrm>
            <a:off x="457200" y="1273302"/>
            <a:ext cx="8229600" cy="3077766"/>
          </a:xfrm>
        </p:spPr>
        <p:txBody>
          <a:bodyPr>
            <a:spAutoFit/>
          </a:bodyPr>
          <a:lstStyle/>
          <a:p>
            <a:r>
              <a:rPr lang="en-US" sz="2000" dirty="0"/>
              <a:t>Class Discussion</a:t>
            </a:r>
          </a:p>
          <a:p>
            <a:pPr lvl="1"/>
            <a:r>
              <a:rPr lang="en-US" sz="2000" dirty="0"/>
              <a:t>Analyze Crayola’s problem. What management, organization, and technology factors contributed to the problem?</a:t>
            </a:r>
          </a:p>
          <a:p>
            <a:pPr lvl="1"/>
            <a:r>
              <a:rPr lang="en-US" sz="2000" dirty="0"/>
              <a:t>What competitive strategies is Crayola pursuing? How does digital technology support those strategies?</a:t>
            </a:r>
          </a:p>
          <a:p>
            <a:pPr lvl="1"/>
            <a:r>
              <a:rPr lang="en-US" sz="2000" dirty="0"/>
              <a:t>What people issues did Crayola have to address in designing its new technology-based products?</a:t>
            </a:r>
          </a:p>
          <a:p>
            <a:pPr lvl="1"/>
            <a:r>
              <a:rPr lang="en-US" sz="2000" dirty="0"/>
              <a:t>How has digital technology changed Crayola’s business model and the way it runs its business?</a:t>
            </a:r>
          </a:p>
        </p:txBody>
      </p:sp>
    </p:spTree>
    <p:extLst>
      <p:ext uri="{BB962C8B-B14F-4D97-AF65-F5344CB8AC3E}">
        <p14:creationId xmlns:p14="http://schemas.microsoft.com/office/powerpoint/2010/main" val="4109381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US" dirty="0"/>
              <a:t>The Internet’s Impact on Competitive Advantage</a:t>
            </a:r>
            <a:endParaRPr lang="en-US" sz="2800" dirty="0"/>
          </a:p>
        </p:txBody>
      </p:sp>
      <p:sp>
        <p:nvSpPr>
          <p:cNvPr id="5" name="Content Placeholder 4"/>
          <p:cNvSpPr>
            <a:spLocks noGrp="1"/>
          </p:cNvSpPr>
          <p:nvPr>
            <p:ph idx="1"/>
          </p:nvPr>
        </p:nvSpPr>
        <p:spPr>
          <a:xfrm>
            <a:off x="457200" y="1442142"/>
            <a:ext cx="8229600" cy="2870016"/>
          </a:xfrm>
        </p:spPr>
        <p:txBody>
          <a:bodyPr>
            <a:spAutoFit/>
          </a:bodyPr>
          <a:lstStyle/>
          <a:p>
            <a:r>
              <a:rPr lang="en-US" altLang="en-US" dirty="0"/>
              <a:t>Transformation or threat to some industries</a:t>
            </a:r>
          </a:p>
          <a:p>
            <a:pPr lvl="1"/>
            <a:r>
              <a:rPr lang="en-US" altLang="en-US" sz="2400" dirty="0"/>
              <a:t>Examples: travel agency, printed encyclopedia, media</a:t>
            </a:r>
          </a:p>
          <a:p>
            <a:r>
              <a:rPr lang="en-US" altLang="en-US" dirty="0"/>
              <a:t>Competitive forces still at work, but rivalry more intense</a:t>
            </a:r>
          </a:p>
          <a:p>
            <a:r>
              <a:rPr lang="en-US" altLang="en-US" dirty="0"/>
              <a:t>Universal standards allow new rivals, entrants to market</a:t>
            </a:r>
          </a:p>
          <a:p>
            <a:r>
              <a:rPr lang="en-US" altLang="en-US" dirty="0"/>
              <a:t>New opportunities for building brands and loyal customer bases</a:t>
            </a:r>
            <a:endParaRPr lang="en-US" dirty="0"/>
          </a:p>
        </p:txBody>
      </p:sp>
    </p:spTree>
    <p:extLst>
      <p:ext uri="{BB962C8B-B14F-4D97-AF65-F5344CB8AC3E}">
        <p14:creationId xmlns:p14="http://schemas.microsoft.com/office/powerpoint/2010/main" val="2940234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US" dirty="0"/>
              <a:t>Smart Products and the Internet of Things</a:t>
            </a:r>
            <a:endParaRPr lang="en-US" sz="2800" dirty="0"/>
          </a:p>
        </p:txBody>
      </p:sp>
      <p:sp>
        <p:nvSpPr>
          <p:cNvPr id="5" name="Content Placeholder 4"/>
          <p:cNvSpPr>
            <a:spLocks noGrp="1"/>
          </p:cNvSpPr>
          <p:nvPr>
            <p:ph idx="1"/>
          </p:nvPr>
        </p:nvSpPr>
        <p:spPr>
          <a:xfrm>
            <a:off x="457200" y="1435632"/>
            <a:ext cx="8229600" cy="3385542"/>
          </a:xfrm>
        </p:spPr>
        <p:txBody>
          <a:bodyPr>
            <a:spAutoFit/>
          </a:bodyPr>
          <a:lstStyle/>
          <a:p>
            <a:pPr>
              <a:spcBef>
                <a:spcPts val="600"/>
              </a:spcBef>
            </a:pPr>
            <a:r>
              <a:rPr lang="en-US" sz="2000" dirty="0"/>
              <a:t>Internet of Things (</a:t>
            </a:r>
            <a:r>
              <a:rPr lang="en-US" sz="2000" spc="-300" dirty="0"/>
              <a:t>I o </a:t>
            </a:r>
            <a:r>
              <a:rPr lang="en-US" sz="2000" dirty="0"/>
              <a:t>T)</a:t>
            </a:r>
          </a:p>
          <a:p>
            <a:pPr lvl="1"/>
            <a:r>
              <a:rPr lang="en-US" sz="2000" dirty="0"/>
              <a:t>Growing use of Internet-connected sensors in products</a:t>
            </a:r>
          </a:p>
          <a:p>
            <a:pPr>
              <a:spcBef>
                <a:spcPts val="600"/>
              </a:spcBef>
            </a:pPr>
            <a:r>
              <a:rPr lang="en-US" sz="2000" dirty="0"/>
              <a:t>Smart products</a:t>
            </a:r>
          </a:p>
          <a:p>
            <a:pPr lvl="1"/>
            <a:r>
              <a:rPr lang="en-US" sz="2000" dirty="0"/>
              <a:t>Fitness equipment, health trackers</a:t>
            </a:r>
          </a:p>
          <a:p>
            <a:pPr>
              <a:spcBef>
                <a:spcPts val="600"/>
              </a:spcBef>
            </a:pPr>
            <a:r>
              <a:rPr lang="en-US" sz="2000" dirty="0"/>
              <a:t>Expand product differentiation opportunities</a:t>
            </a:r>
          </a:p>
          <a:p>
            <a:pPr lvl="1"/>
            <a:r>
              <a:rPr lang="en-US" sz="2000" dirty="0"/>
              <a:t>Increasing rivalry between competitors</a:t>
            </a:r>
          </a:p>
          <a:p>
            <a:pPr>
              <a:spcBef>
                <a:spcPts val="600"/>
              </a:spcBef>
            </a:pPr>
            <a:r>
              <a:rPr lang="en-US" sz="2000" dirty="0"/>
              <a:t>Raise switching costs</a:t>
            </a:r>
          </a:p>
          <a:p>
            <a:pPr>
              <a:spcBef>
                <a:spcPts val="600"/>
              </a:spcBef>
            </a:pPr>
            <a:r>
              <a:rPr lang="en-US" sz="2000" dirty="0"/>
              <a:t>Inhibit new entrants</a:t>
            </a:r>
          </a:p>
          <a:p>
            <a:pPr>
              <a:spcBef>
                <a:spcPts val="600"/>
              </a:spcBef>
            </a:pPr>
            <a:r>
              <a:rPr lang="en-US" sz="2000" dirty="0"/>
              <a:t>May decrease power of suppliers</a:t>
            </a:r>
          </a:p>
        </p:txBody>
      </p:sp>
    </p:spTree>
    <p:extLst>
      <p:ext uri="{BB962C8B-B14F-4D97-AF65-F5344CB8AC3E}">
        <p14:creationId xmlns:p14="http://schemas.microsoft.com/office/powerpoint/2010/main" val="16286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IN" altLang="en-US" dirty="0"/>
              <a:t>Technology Helps Starbucks Find Better Ways to Compete </a:t>
            </a:r>
            <a:r>
              <a:rPr lang="en-IN" altLang="en-US" sz="2800" dirty="0"/>
              <a:t>(1 of 2)</a:t>
            </a:r>
            <a:endParaRPr lang="en-US" sz="2800" dirty="0"/>
          </a:p>
        </p:txBody>
      </p:sp>
      <p:sp>
        <p:nvSpPr>
          <p:cNvPr id="5" name="Content Placeholder 4"/>
          <p:cNvSpPr>
            <a:spLocks noGrp="1"/>
          </p:cNvSpPr>
          <p:nvPr>
            <p:ph idx="1"/>
          </p:nvPr>
        </p:nvSpPr>
        <p:spPr>
          <a:xfrm>
            <a:off x="457200" y="1343448"/>
            <a:ext cx="8229600" cy="3462486"/>
          </a:xfrm>
        </p:spPr>
        <p:txBody>
          <a:bodyPr>
            <a:spAutoFit/>
          </a:bodyPr>
          <a:lstStyle/>
          <a:p>
            <a:pPr>
              <a:spcBef>
                <a:spcPts val="600"/>
              </a:spcBef>
            </a:pPr>
            <a:r>
              <a:rPr lang="en-US" altLang="en-US" sz="1800" dirty="0"/>
              <a:t>Problem </a:t>
            </a:r>
          </a:p>
          <a:p>
            <a:pPr lvl="1"/>
            <a:r>
              <a:rPr lang="en-US" sz="1800" dirty="0"/>
              <a:t>Opportunities from new technology</a:t>
            </a:r>
          </a:p>
          <a:p>
            <a:pPr lvl="1"/>
            <a:r>
              <a:rPr lang="en-US" sz="1800" dirty="0"/>
              <a:t>Store-based model </a:t>
            </a:r>
          </a:p>
          <a:p>
            <a:pPr lvl="1"/>
            <a:r>
              <a:rPr lang="en-US" sz="1800" dirty="0"/>
              <a:t>Intense competition</a:t>
            </a:r>
          </a:p>
          <a:p>
            <a:pPr>
              <a:spcBef>
                <a:spcPts val="600"/>
              </a:spcBef>
            </a:pPr>
            <a:r>
              <a:rPr lang="en-US" altLang="en-US" sz="1800" dirty="0"/>
              <a:t>Solutions </a:t>
            </a:r>
          </a:p>
          <a:p>
            <a:pPr lvl="1"/>
            <a:r>
              <a:rPr lang="en-US" altLang="en-US" sz="1800" dirty="0"/>
              <a:t>Determine business strategy</a:t>
            </a:r>
          </a:p>
          <a:p>
            <a:pPr lvl="1"/>
            <a:r>
              <a:rPr lang="en-US" altLang="en-US" sz="1800" dirty="0"/>
              <a:t>Design new </a:t>
            </a:r>
            <a:r>
              <a:rPr lang="en-US" sz="1800" dirty="0"/>
              <a:t>in-store </a:t>
            </a:r>
            <a:r>
              <a:rPr lang="en-US" altLang="en-US" sz="1800" dirty="0"/>
              <a:t>products and services</a:t>
            </a:r>
          </a:p>
          <a:p>
            <a:pPr lvl="1"/>
            <a:r>
              <a:rPr lang="en-US" sz="1800" dirty="0"/>
              <a:t>Redesign business processes </a:t>
            </a:r>
          </a:p>
          <a:p>
            <a:pPr lvl="1"/>
            <a:r>
              <a:rPr lang="en-US" altLang="en-US" sz="1800" dirty="0"/>
              <a:t>Partner with other vendors</a:t>
            </a:r>
          </a:p>
          <a:p>
            <a:pPr lvl="1"/>
            <a:r>
              <a:rPr lang="en-US" altLang="en-US" sz="1800" dirty="0"/>
              <a:t>Mine customer data</a:t>
            </a:r>
          </a:p>
        </p:txBody>
      </p:sp>
    </p:spTree>
    <p:extLst>
      <p:ext uri="{BB962C8B-B14F-4D97-AF65-F5344CB8AC3E}">
        <p14:creationId xmlns:p14="http://schemas.microsoft.com/office/powerpoint/2010/main" val="212462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US" dirty="0"/>
              <a:t>Interactive Session: Technology: Smart Products—Coming Your Way</a:t>
            </a:r>
            <a:endParaRPr lang="en-US" sz="2800" dirty="0"/>
          </a:p>
        </p:txBody>
      </p:sp>
      <p:sp>
        <p:nvSpPr>
          <p:cNvPr id="5" name="Content Placeholder 4"/>
          <p:cNvSpPr>
            <a:spLocks noGrp="1"/>
          </p:cNvSpPr>
          <p:nvPr>
            <p:ph idx="1"/>
          </p:nvPr>
        </p:nvSpPr>
        <p:spPr>
          <a:xfrm>
            <a:off x="457200" y="1261763"/>
            <a:ext cx="8229600" cy="3545118"/>
          </a:xfrm>
        </p:spPr>
        <p:txBody>
          <a:bodyPr>
            <a:spAutoFit/>
          </a:bodyPr>
          <a:lstStyle/>
          <a:p>
            <a:r>
              <a:rPr lang="en-US" sz="2200" dirty="0"/>
              <a:t>Class discussion</a:t>
            </a:r>
          </a:p>
          <a:p>
            <a:pPr lvl="1"/>
            <a:r>
              <a:rPr lang="en-US" dirty="0"/>
              <a:t>Describe the role of information technology in the products described in this case. How is it adding value to these products? How is it transforming these products?</a:t>
            </a:r>
          </a:p>
          <a:p>
            <a:pPr lvl="1"/>
            <a:r>
              <a:rPr lang="en-US" dirty="0"/>
              <a:t>How are these smart products changing operations and decision making for these organizations? How are they changing the behavior of their users?</a:t>
            </a:r>
          </a:p>
          <a:p>
            <a:pPr lvl="1"/>
            <a:r>
              <a:rPr lang="en-US" dirty="0"/>
              <a:t>Are there any ethical issues raised by these smart products, such as their impact on consumer privacy? Explain your answer.</a:t>
            </a:r>
          </a:p>
        </p:txBody>
      </p:sp>
    </p:spTree>
    <p:extLst>
      <p:ext uri="{BB962C8B-B14F-4D97-AF65-F5344CB8AC3E}">
        <p14:creationId xmlns:p14="http://schemas.microsoft.com/office/powerpoint/2010/main" val="3095251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36"/>
            <a:ext cx="8229600" cy="553998"/>
          </a:xfrm>
        </p:spPr>
        <p:txBody>
          <a:bodyPr>
            <a:spAutoFit/>
          </a:bodyPr>
          <a:lstStyle/>
          <a:p>
            <a:r>
              <a:rPr lang="en-US" dirty="0"/>
              <a:t>The Business Value Chain Model</a:t>
            </a:r>
            <a:endParaRPr lang="en-US" sz="2800" dirty="0"/>
          </a:p>
        </p:txBody>
      </p:sp>
      <p:sp>
        <p:nvSpPr>
          <p:cNvPr id="5" name="Content Placeholder 4"/>
          <p:cNvSpPr>
            <a:spLocks noGrp="1"/>
          </p:cNvSpPr>
          <p:nvPr>
            <p:ph idx="1"/>
          </p:nvPr>
        </p:nvSpPr>
        <p:spPr>
          <a:xfrm>
            <a:off x="457200" y="733806"/>
            <a:ext cx="8229600" cy="3631763"/>
          </a:xfrm>
        </p:spPr>
        <p:txBody>
          <a:bodyPr>
            <a:spAutoFit/>
          </a:bodyPr>
          <a:lstStyle/>
          <a:p>
            <a:pPr>
              <a:spcBef>
                <a:spcPts val="600"/>
              </a:spcBef>
              <a:defRPr/>
            </a:pPr>
            <a:r>
              <a:rPr lang="en-US" dirty="0"/>
              <a:t>Firm as series of activities that add value to products or services</a:t>
            </a:r>
          </a:p>
          <a:p>
            <a:pPr>
              <a:spcBef>
                <a:spcPts val="600"/>
              </a:spcBef>
              <a:defRPr/>
            </a:pPr>
            <a:r>
              <a:rPr lang="en-US" dirty="0"/>
              <a:t>Highlights activities where competitive strategies can best be applied</a:t>
            </a:r>
          </a:p>
          <a:p>
            <a:pPr lvl="1">
              <a:defRPr/>
            </a:pPr>
            <a:r>
              <a:rPr lang="en-US" sz="2400" dirty="0"/>
              <a:t>Primary activities vs. support activities</a:t>
            </a:r>
          </a:p>
          <a:p>
            <a:pPr>
              <a:spcBef>
                <a:spcPts val="600"/>
              </a:spcBef>
              <a:defRPr/>
            </a:pPr>
            <a:r>
              <a:rPr lang="en-US" dirty="0"/>
              <a:t>At each stage, determine how information systems can improve operational efficiency and improve customer and supplier intimacy</a:t>
            </a:r>
          </a:p>
          <a:p>
            <a:pPr>
              <a:spcBef>
                <a:spcPts val="600"/>
              </a:spcBef>
              <a:defRPr/>
            </a:pPr>
            <a:r>
              <a:rPr lang="en-US" dirty="0"/>
              <a:t>Utilize benchmarking, industry best practices</a:t>
            </a:r>
          </a:p>
        </p:txBody>
      </p:sp>
    </p:spTree>
    <p:extLst>
      <p:ext uri="{BB962C8B-B14F-4D97-AF65-F5344CB8AC3E}">
        <p14:creationId xmlns:p14="http://schemas.microsoft.com/office/powerpoint/2010/main" val="3668417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84"/>
            <a:ext cx="8229600" cy="553998"/>
          </a:xfrm>
        </p:spPr>
        <p:txBody>
          <a:bodyPr>
            <a:spAutoFit/>
          </a:bodyPr>
          <a:lstStyle/>
          <a:p>
            <a:r>
              <a:rPr lang="en-US" dirty="0"/>
              <a:t>Figure 3.9 The Value Chain Model</a:t>
            </a:r>
            <a:endParaRPr lang="en-US" sz="2800" dirty="0"/>
          </a:p>
        </p:txBody>
      </p:sp>
      <p:pic>
        <p:nvPicPr>
          <p:cNvPr id="9218" name="Picture 2" descr="The industry value chain comprises the following sequential stages:&#10;• Suppliers’ suppliers&#10;• Suppliers&#10;• Firm&#10;• Distributors&#10;• Customers&#10;The structure of the firm proceeds from sourcing and procurement systems on the left to customer relationship management systems on the right.&#10;The details are as follows:&#10;1. Primary Activities&#10;• Inbound Logistics&#10;• Automated warehousing systems&#10;• Operations&#10;• Computer-controlled machining systems&#10;• Sales and marketing&#10;• Computerized ordering systems&#10;• Service&#10;• Equipment maintenance systems&#10;• Outbound logistics&#10;• Automated shipment scheduling systems&#10;• Firm value chain&#10;&#10;2. Support activities&#10;• Administration and management: &#10;• Electronic scheduling and messaging systems&#10;• Firm value chain&#10;• Human resources: &#10;• Workforce planning systems&#10;• Firm value chain&#10;• Technology: &#10;• Computer-aided design systems&#10;• Firm value chain&#10;• Procurement: &#10;• Computerized ordering systems&#10;• Firm value chain"/>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01114" y="955719"/>
            <a:ext cx="4757470" cy="3749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503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8110"/>
            <a:ext cx="8229600" cy="492443"/>
          </a:xfrm>
        </p:spPr>
        <p:txBody>
          <a:bodyPr>
            <a:spAutoFit/>
          </a:bodyPr>
          <a:lstStyle/>
          <a:p>
            <a:r>
              <a:rPr lang="en-US" sz="3200" dirty="0"/>
              <a:t>Extending the Value Chain: The Value Web</a:t>
            </a:r>
            <a:endParaRPr lang="en-US" sz="2400" dirty="0"/>
          </a:p>
        </p:txBody>
      </p:sp>
      <p:sp>
        <p:nvSpPr>
          <p:cNvPr id="5" name="Content Placeholder 4"/>
          <p:cNvSpPr>
            <a:spLocks noGrp="1"/>
          </p:cNvSpPr>
          <p:nvPr>
            <p:ph idx="1"/>
          </p:nvPr>
        </p:nvSpPr>
        <p:spPr>
          <a:xfrm>
            <a:off x="457200" y="730758"/>
            <a:ext cx="8229600" cy="3631763"/>
          </a:xfrm>
        </p:spPr>
        <p:txBody>
          <a:bodyPr>
            <a:spAutoFit/>
          </a:bodyPr>
          <a:lstStyle/>
          <a:p>
            <a:pPr>
              <a:spcBef>
                <a:spcPts val="600"/>
              </a:spcBef>
            </a:pPr>
            <a:r>
              <a:rPr lang="en-US" dirty="0"/>
              <a:t>Firm’s value chain is linked to value chains of suppliers, distributors, customers</a:t>
            </a:r>
          </a:p>
          <a:p>
            <a:pPr>
              <a:spcBef>
                <a:spcPts val="600"/>
              </a:spcBef>
            </a:pPr>
            <a:r>
              <a:rPr lang="en-US" dirty="0"/>
              <a:t>Industry value chain</a:t>
            </a:r>
          </a:p>
          <a:p>
            <a:pPr>
              <a:spcBef>
                <a:spcPts val="600"/>
              </a:spcBef>
            </a:pPr>
            <a:r>
              <a:rPr lang="en-US" dirty="0"/>
              <a:t>Value web</a:t>
            </a:r>
          </a:p>
          <a:p>
            <a:pPr lvl="1"/>
            <a:r>
              <a:rPr lang="en-US" sz="2400" dirty="0"/>
              <a:t>Collection of independent firms using highly synchronized </a:t>
            </a:r>
            <a:r>
              <a:rPr lang="en-US" sz="2400" spc="-300" dirty="0"/>
              <a:t>I </a:t>
            </a:r>
            <a:r>
              <a:rPr lang="en-US" sz="2400" dirty="0"/>
              <a:t>T to coordinate value chains to produce product or service collectively</a:t>
            </a:r>
          </a:p>
          <a:p>
            <a:pPr lvl="1"/>
            <a:r>
              <a:rPr lang="en-US" sz="2400" dirty="0"/>
              <a:t>More customer driven, less linear operation than traditional value chain</a:t>
            </a:r>
          </a:p>
        </p:txBody>
      </p:sp>
    </p:spTree>
    <p:extLst>
      <p:ext uri="{BB962C8B-B14F-4D97-AF65-F5344CB8AC3E}">
        <p14:creationId xmlns:p14="http://schemas.microsoft.com/office/powerpoint/2010/main" val="204028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84"/>
            <a:ext cx="8229600" cy="553998"/>
          </a:xfrm>
        </p:spPr>
        <p:txBody>
          <a:bodyPr>
            <a:spAutoFit/>
          </a:bodyPr>
          <a:lstStyle/>
          <a:p>
            <a:r>
              <a:rPr lang="en-US" dirty="0"/>
              <a:t>Figure 3.10 The Value Web</a:t>
            </a:r>
            <a:endParaRPr lang="en-US" sz="2800" dirty="0"/>
          </a:p>
        </p:txBody>
      </p:sp>
      <p:pic>
        <p:nvPicPr>
          <p:cNvPr id="10242" name="Picture 2" descr="At the center is a circle with the following details:&#10;• Core transaction systems&#10;• E R P systems&#10;• Firms&#10;• Industry&#10;Four circles are placed around, with the following details.&#10;1. The circle above:&#10;• Strategic alliance and partner firms&#10;2. The circle to the right:&#10;• Customers&#10;• Customers’ customers&#10;3. The circle below:&#10;• Indirect suppliers&#10;4. The circle to the left:&#10;• Suppliers&#10;• Suppliers’ suppliers&#10;Between circles 2 and 3 is a label marked: customer relationship management systems&#10;Between circles 3 and 4 is a label marked: supply chain management systems; supplier extranets; net marketplace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645091" y="893944"/>
            <a:ext cx="3853818" cy="382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342"/>
            <a:ext cx="8229600" cy="553998"/>
          </a:xfrm>
        </p:spPr>
        <p:txBody>
          <a:bodyPr>
            <a:spAutoFit/>
          </a:bodyPr>
          <a:lstStyle/>
          <a:p>
            <a:r>
              <a:rPr lang="en-US" dirty="0"/>
              <a:t>Synergies</a:t>
            </a:r>
            <a:endParaRPr lang="en-US" sz="2800" dirty="0"/>
          </a:p>
        </p:txBody>
      </p:sp>
      <p:sp>
        <p:nvSpPr>
          <p:cNvPr id="5" name="Content Placeholder 4"/>
          <p:cNvSpPr>
            <a:spLocks noGrp="1"/>
          </p:cNvSpPr>
          <p:nvPr>
            <p:ph idx="1"/>
          </p:nvPr>
        </p:nvSpPr>
        <p:spPr>
          <a:xfrm>
            <a:off x="457200" y="734086"/>
            <a:ext cx="8229600" cy="1862048"/>
          </a:xfrm>
        </p:spPr>
        <p:txBody>
          <a:bodyPr>
            <a:spAutoFit/>
          </a:bodyPr>
          <a:lstStyle/>
          <a:p>
            <a:r>
              <a:rPr lang="en-US" dirty="0"/>
              <a:t>When output of some units are used as inputs to others, or organizations pool markets and expertise</a:t>
            </a:r>
          </a:p>
          <a:p>
            <a:r>
              <a:rPr lang="en-US" dirty="0"/>
              <a:t>Example: merger of Bank of </a:t>
            </a:r>
            <a:r>
              <a:rPr lang="en-US" spc="-300" dirty="0"/>
              <a:t>N </a:t>
            </a:r>
            <a:r>
              <a:rPr lang="en-US" dirty="0"/>
              <a:t>Y and </a:t>
            </a:r>
            <a:r>
              <a:rPr lang="en-US" spc="-300" dirty="0"/>
              <a:t>J </a:t>
            </a:r>
            <a:r>
              <a:rPr lang="en-US" dirty="0"/>
              <a:t>P Morgan Chase</a:t>
            </a:r>
          </a:p>
          <a:p>
            <a:r>
              <a:rPr lang="en-US" dirty="0"/>
              <a:t>Purchase of YouTube by Google</a:t>
            </a:r>
          </a:p>
        </p:txBody>
      </p:sp>
    </p:spTree>
    <p:extLst>
      <p:ext uri="{BB962C8B-B14F-4D97-AF65-F5344CB8AC3E}">
        <p14:creationId xmlns:p14="http://schemas.microsoft.com/office/powerpoint/2010/main" val="730252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altLang="en-US" dirty="0"/>
              <a:t>Core Competencies</a:t>
            </a:r>
            <a:endParaRPr lang="en-US" sz="2800" dirty="0"/>
          </a:p>
        </p:txBody>
      </p:sp>
      <p:sp>
        <p:nvSpPr>
          <p:cNvPr id="5" name="Content Placeholder 4"/>
          <p:cNvSpPr>
            <a:spLocks noGrp="1"/>
          </p:cNvSpPr>
          <p:nvPr>
            <p:ph idx="1"/>
          </p:nvPr>
        </p:nvSpPr>
        <p:spPr>
          <a:xfrm>
            <a:off x="457200" y="733562"/>
            <a:ext cx="8229600" cy="2231380"/>
          </a:xfrm>
        </p:spPr>
        <p:txBody>
          <a:bodyPr>
            <a:spAutoFit/>
          </a:bodyPr>
          <a:lstStyle/>
          <a:p>
            <a:r>
              <a:rPr lang="en-US" altLang="en-US" dirty="0"/>
              <a:t>Activity for which firm is world-class leader</a:t>
            </a:r>
          </a:p>
          <a:p>
            <a:r>
              <a:rPr lang="en-US" altLang="en-US" dirty="0"/>
              <a:t>Relies on knowledge, experience, and sharing this across business units</a:t>
            </a:r>
          </a:p>
          <a:p>
            <a:r>
              <a:rPr lang="en-US" altLang="en-US" dirty="0"/>
              <a:t>Example: Procter &amp; Gamble</a:t>
            </a:r>
            <a:r>
              <a:rPr lang="en-US" altLang="ja-JP" dirty="0"/>
              <a:t>’s intranet and directory of subject matter experts</a:t>
            </a:r>
            <a:endParaRPr lang="en-US" altLang="en-US" dirty="0"/>
          </a:p>
        </p:txBody>
      </p:sp>
    </p:spTree>
    <p:extLst>
      <p:ext uri="{BB962C8B-B14F-4D97-AF65-F5344CB8AC3E}">
        <p14:creationId xmlns:p14="http://schemas.microsoft.com/office/powerpoint/2010/main" val="2384406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Network-Based Strategies</a:t>
            </a:r>
            <a:endParaRPr lang="en-US" sz="2800" dirty="0"/>
          </a:p>
        </p:txBody>
      </p:sp>
      <p:sp>
        <p:nvSpPr>
          <p:cNvPr id="5" name="Content Placeholder 4"/>
          <p:cNvSpPr>
            <a:spLocks noGrp="1"/>
          </p:cNvSpPr>
          <p:nvPr>
            <p:ph idx="1"/>
          </p:nvPr>
        </p:nvSpPr>
        <p:spPr>
          <a:xfrm>
            <a:off x="457200" y="730758"/>
            <a:ext cx="8229600" cy="2639184"/>
          </a:xfrm>
        </p:spPr>
        <p:txBody>
          <a:bodyPr>
            <a:spAutoFit/>
          </a:bodyPr>
          <a:lstStyle/>
          <a:p>
            <a:r>
              <a:rPr lang="en-US" altLang="en-US" dirty="0"/>
              <a:t>Take advantage of firm</a:t>
            </a:r>
            <a:r>
              <a:rPr lang="en-US" altLang="ja-JP" dirty="0"/>
              <a:t>’s abilities to network with one another</a:t>
            </a:r>
          </a:p>
          <a:p>
            <a:r>
              <a:rPr lang="en-US" altLang="en-US" dirty="0"/>
              <a:t>Include use of:</a:t>
            </a:r>
          </a:p>
          <a:p>
            <a:pPr lvl="1"/>
            <a:r>
              <a:rPr lang="en-US" altLang="en-US" sz="2400" dirty="0"/>
              <a:t>Network economics</a:t>
            </a:r>
          </a:p>
          <a:p>
            <a:pPr lvl="1"/>
            <a:r>
              <a:rPr lang="en-US" altLang="en-US" sz="2400" dirty="0"/>
              <a:t>Virtual company model</a:t>
            </a:r>
          </a:p>
          <a:p>
            <a:pPr lvl="1"/>
            <a:r>
              <a:rPr lang="en-US" altLang="en-US" sz="2400" dirty="0"/>
              <a:t>Business ecosystems</a:t>
            </a:r>
            <a:endParaRPr lang="en-US" sz="2400" dirty="0"/>
          </a:p>
        </p:txBody>
      </p:sp>
    </p:spTree>
    <p:extLst>
      <p:ext uri="{BB962C8B-B14F-4D97-AF65-F5344CB8AC3E}">
        <p14:creationId xmlns:p14="http://schemas.microsoft.com/office/powerpoint/2010/main" val="35069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Network Economics</a:t>
            </a:r>
            <a:endParaRPr lang="en-US" sz="2800" dirty="0"/>
          </a:p>
        </p:txBody>
      </p:sp>
      <p:sp>
        <p:nvSpPr>
          <p:cNvPr id="5" name="Content Placeholder 4"/>
          <p:cNvSpPr>
            <a:spLocks noGrp="1"/>
          </p:cNvSpPr>
          <p:nvPr>
            <p:ph idx="1"/>
          </p:nvPr>
        </p:nvSpPr>
        <p:spPr>
          <a:xfrm>
            <a:off x="457200" y="729654"/>
            <a:ext cx="8229600" cy="2793072"/>
          </a:xfrm>
        </p:spPr>
        <p:txBody>
          <a:bodyPr>
            <a:spAutoFit/>
          </a:bodyPr>
          <a:lstStyle/>
          <a:p>
            <a:r>
              <a:rPr lang="en-US" dirty="0"/>
              <a:t>Marginal cost of adding new participant almost zero, with much greater marginal gain</a:t>
            </a:r>
          </a:p>
          <a:p>
            <a:r>
              <a:rPr lang="en-US" dirty="0"/>
              <a:t>Value of community grows with size</a:t>
            </a:r>
          </a:p>
          <a:p>
            <a:r>
              <a:rPr lang="en-US" dirty="0"/>
              <a:t>Value of software grows as installed customer base grows</a:t>
            </a:r>
          </a:p>
          <a:p>
            <a:r>
              <a:rPr lang="en-US" dirty="0"/>
              <a:t>Compare to traditional economics and law of diminishing returns</a:t>
            </a:r>
          </a:p>
        </p:txBody>
      </p:sp>
    </p:spTree>
    <p:extLst>
      <p:ext uri="{BB962C8B-B14F-4D97-AF65-F5344CB8AC3E}">
        <p14:creationId xmlns:p14="http://schemas.microsoft.com/office/powerpoint/2010/main" val="1530577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Virtual Company Model</a:t>
            </a:r>
            <a:endParaRPr lang="en-US" sz="2800" dirty="0"/>
          </a:p>
        </p:txBody>
      </p:sp>
      <p:sp>
        <p:nvSpPr>
          <p:cNvPr id="5" name="Content Placeholder 4"/>
          <p:cNvSpPr>
            <a:spLocks noGrp="1"/>
          </p:cNvSpPr>
          <p:nvPr>
            <p:ph idx="1"/>
          </p:nvPr>
        </p:nvSpPr>
        <p:spPr>
          <a:xfrm>
            <a:off x="457200" y="725778"/>
            <a:ext cx="8229600" cy="3824124"/>
          </a:xfrm>
        </p:spPr>
        <p:txBody>
          <a:bodyPr>
            <a:spAutoFit/>
          </a:bodyPr>
          <a:lstStyle/>
          <a:p>
            <a:r>
              <a:rPr lang="en-US" dirty="0"/>
              <a:t>Virtual company </a:t>
            </a:r>
          </a:p>
          <a:p>
            <a:pPr lvl="1"/>
            <a:r>
              <a:rPr lang="en-US" sz="2400" dirty="0"/>
              <a:t>Uses networks to ally with other companies </a:t>
            </a:r>
          </a:p>
          <a:p>
            <a:pPr lvl="1"/>
            <a:r>
              <a:rPr lang="en-US" sz="2400" dirty="0"/>
              <a:t>Creates and distributes products without being limited by traditional organizational boundaries or physical locations</a:t>
            </a:r>
          </a:p>
          <a:p>
            <a:r>
              <a:rPr lang="en-US" dirty="0"/>
              <a:t>Example: Li &amp; Fung </a:t>
            </a:r>
          </a:p>
          <a:p>
            <a:pPr lvl="1"/>
            <a:r>
              <a:rPr lang="en-US" sz="2400" dirty="0"/>
              <a:t>Manages production, shipment of garments for major fashion companies</a:t>
            </a:r>
          </a:p>
          <a:p>
            <a:pPr lvl="1"/>
            <a:r>
              <a:rPr lang="en-US" sz="2400" dirty="0"/>
              <a:t>Outsources all work to thousands of suppliers</a:t>
            </a:r>
          </a:p>
        </p:txBody>
      </p:sp>
    </p:spTree>
    <p:extLst>
      <p:ext uri="{BB962C8B-B14F-4D97-AF65-F5344CB8AC3E}">
        <p14:creationId xmlns:p14="http://schemas.microsoft.com/office/powerpoint/2010/main" val="65654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IN" altLang="en-US" dirty="0"/>
              <a:t>Technology Helps Starbucks Find Better Ways to Compete </a:t>
            </a:r>
            <a:r>
              <a:rPr lang="en-IN" altLang="en-US" sz="2800" dirty="0"/>
              <a:t>(2 of 2)</a:t>
            </a:r>
            <a:endParaRPr lang="en-US" sz="2800" dirty="0"/>
          </a:p>
        </p:txBody>
      </p:sp>
      <p:sp>
        <p:nvSpPr>
          <p:cNvPr id="5" name="Content Placeholder 4"/>
          <p:cNvSpPr>
            <a:spLocks noGrp="1"/>
          </p:cNvSpPr>
          <p:nvPr>
            <p:ph idx="1"/>
          </p:nvPr>
        </p:nvSpPr>
        <p:spPr>
          <a:xfrm>
            <a:off x="457200" y="1443410"/>
            <a:ext cx="8229600" cy="2423740"/>
          </a:xfrm>
        </p:spPr>
        <p:txBody>
          <a:bodyPr>
            <a:spAutoFit/>
          </a:bodyPr>
          <a:lstStyle/>
          <a:p>
            <a:r>
              <a:rPr lang="en-US" dirty="0"/>
              <a:t>Wi-Fi wireless network</a:t>
            </a:r>
          </a:p>
          <a:p>
            <a:r>
              <a:rPr lang="en-US" dirty="0"/>
              <a:t>Smartphones</a:t>
            </a:r>
          </a:p>
          <a:p>
            <a:r>
              <a:rPr lang="en-US" dirty="0"/>
              <a:t>Mobile Order and Pay app</a:t>
            </a:r>
          </a:p>
          <a:p>
            <a:r>
              <a:rPr lang="en-US" altLang="en-US" dirty="0"/>
              <a:t>Demonstrates </a:t>
            </a:r>
            <a:r>
              <a:rPr lang="en-US" altLang="en-US" spc="-300" dirty="0"/>
              <a:t>I </a:t>
            </a:r>
            <a:r>
              <a:rPr lang="en-US" altLang="en-US" dirty="0"/>
              <a:t>T</a:t>
            </a:r>
            <a:r>
              <a:rPr lang="en-US" altLang="ja-JP" dirty="0"/>
              <a:t>’s role in helping organizations </a:t>
            </a:r>
            <a:r>
              <a:rPr lang="en-US" dirty="0"/>
              <a:t>strengthen their competitive strategies by using new technologies</a:t>
            </a:r>
            <a:endParaRPr lang="en-US" altLang="ja-JP" dirty="0"/>
          </a:p>
        </p:txBody>
      </p:sp>
    </p:spTree>
    <p:extLst>
      <p:ext uri="{BB962C8B-B14F-4D97-AF65-F5344CB8AC3E}">
        <p14:creationId xmlns:p14="http://schemas.microsoft.com/office/powerpoint/2010/main" val="3468717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altLang="en-US" dirty="0"/>
              <a:t>Business Ecosystems and Platforms</a:t>
            </a:r>
            <a:endParaRPr lang="en-US" sz="2800" dirty="0"/>
          </a:p>
        </p:txBody>
      </p:sp>
      <p:sp>
        <p:nvSpPr>
          <p:cNvPr id="5" name="Content Placeholder 4"/>
          <p:cNvSpPr>
            <a:spLocks noGrp="1"/>
          </p:cNvSpPr>
          <p:nvPr>
            <p:ph idx="1"/>
          </p:nvPr>
        </p:nvSpPr>
        <p:spPr>
          <a:xfrm>
            <a:off x="457200" y="728826"/>
            <a:ext cx="8229600" cy="3824124"/>
          </a:xfrm>
        </p:spPr>
        <p:txBody>
          <a:bodyPr>
            <a:spAutoFit/>
          </a:bodyPr>
          <a:lstStyle/>
          <a:p>
            <a:r>
              <a:rPr lang="en-US" altLang="en-US" dirty="0"/>
              <a:t>Industry sets of firms providing related services and products</a:t>
            </a:r>
          </a:p>
          <a:p>
            <a:r>
              <a:rPr lang="en-US" altLang="en-US" dirty="0"/>
              <a:t>Platforms</a:t>
            </a:r>
          </a:p>
          <a:p>
            <a:pPr lvl="1"/>
            <a:r>
              <a:rPr lang="en-US" altLang="en-US" sz="2400" dirty="0"/>
              <a:t>Microsoft, Facebook</a:t>
            </a:r>
          </a:p>
          <a:p>
            <a:r>
              <a:rPr lang="en-US" altLang="en-US" dirty="0"/>
              <a:t>Keystone firms</a:t>
            </a:r>
          </a:p>
          <a:p>
            <a:r>
              <a:rPr lang="en-US" altLang="en-US" dirty="0"/>
              <a:t>Niche firms</a:t>
            </a:r>
          </a:p>
          <a:p>
            <a:r>
              <a:rPr lang="en-US" altLang="en-US" dirty="0"/>
              <a:t>Individual firms can consider how </a:t>
            </a:r>
            <a:r>
              <a:rPr lang="en-US" altLang="en-US" spc="-300" dirty="0"/>
              <a:t>I </a:t>
            </a:r>
            <a:r>
              <a:rPr lang="en-US" altLang="en-US" dirty="0"/>
              <a:t>T will help them become profitable niche players in larger ecosystems</a:t>
            </a:r>
          </a:p>
        </p:txBody>
      </p:sp>
    </p:spTree>
    <p:extLst>
      <p:ext uri="{BB962C8B-B14F-4D97-AF65-F5344CB8AC3E}">
        <p14:creationId xmlns:p14="http://schemas.microsoft.com/office/powerpoint/2010/main" val="425364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8110"/>
            <a:ext cx="8229600" cy="492443"/>
          </a:xfrm>
        </p:spPr>
        <p:txBody>
          <a:bodyPr>
            <a:spAutoFit/>
          </a:bodyPr>
          <a:lstStyle/>
          <a:p>
            <a:r>
              <a:rPr lang="en-US" sz="3200" dirty="0"/>
              <a:t>Figure 3.11 An Ecosystem Strategic Model</a:t>
            </a:r>
            <a:endParaRPr lang="en-US" sz="2400" dirty="0"/>
          </a:p>
        </p:txBody>
      </p:sp>
      <p:pic>
        <p:nvPicPr>
          <p:cNvPr id="11266" name="Picture 2" descr="At the center of the industry ecosystem is an oval with industry 1, industry 2, industry 3, and industry 4 marked inside.&#10;Around it, in the four corners are labels with the following marked in them:&#10;• Substitute products and services&#10;• Customers&#10;• Suppliers&#10;• New market entrant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7630" y="851822"/>
            <a:ext cx="7513025" cy="387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120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1107996"/>
          </a:xfrm>
        </p:spPr>
        <p:txBody>
          <a:bodyPr>
            <a:spAutoFit/>
          </a:bodyPr>
          <a:lstStyle/>
          <a:p>
            <a:r>
              <a:rPr lang="en-US" dirty="0"/>
              <a:t>Challenges Posed by Strategic Information Systems</a:t>
            </a:r>
            <a:endParaRPr lang="en-US" sz="2800" dirty="0"/>
          </a:p>
        </p:txBody>
      </p:sp>
      <p:sp>
        <p:nvSpPr>
          <p:cNvPr id="5" name="Content Placeholder 4"/>
          <p:cNvSpPr>
            <a:spLocks noGrp="1"/>
          </p:cNvSpPr>
          <p:nvPr>
            <p:ph idx="1"/>
          </p:nvPr>
        </p:nvSpPr>
        <p:spPr>
          <a:xfrm>
            <a:off x="457200" y="1360920"/>
            <a:ext cx="8229600" cy="3231654"/>
          </a:xfrm>
        </p:spPr>
        <p:txBody>
          <a:bodyPr>
            <a:spAutoFit/>
          </a:bodyPr>
          <a:lstStyle/>
          <a:p>
            <a:pPr>
              <a:defRPr/>
            </a:pPr>
            <a:r>
              <a:rPr lang="en-US" sz="1800" dirty="0">
                <a:cs typeface="ＭＳ Ｐゴシック" charset="0"/>
              </a:rPr>
              <a:t>Sustaining competitive advantage</a:t>
            </a:r>
          </a:p>
          <a:p>
            <a:pPr lvl="1">
              <a:defRPr/>
            </a:pPr>
            <a:r>
              <a:rPr lang="en-US" sz="1800" dirty="0"/>
              <a:t>Competitors can retaliate and copy strategic systems</a:t>
            </a:r>
          </a:p>
          <a:p>
            <a:pPr lvl="1">
              <a:defRPr/>
            </a:pPr>
            <a:r>
              <a:rPr lang="en-US" sz="1800" dirty="0"/>
              <a:t>Systems may become tools for survival</a:t>
            </a:r>
          </a:p>
          <a:p>
            <a:pPr>
              <a:spcBef>
                <a:spcPts val="0"/>
              </a:spcBef>
              <a:defRPr/>
            </a:pPr>
            <a:r>
              <a:rPr lang="en-US" sz="1800" dirty="0">
                <a:cs typeface="ＭＳ Ｐゴシック" charset="0"/>
              </a:rPr>
              <a:t>Aligning </a:t>
            </a:r>
            <a:r>
              <a:rPr lang="en-US" sz="1800" spc="-300" dirty="0"/>
              <a:t>I </a:t>
            </a:r>
            <a:r>
              <a:rPr lang="en-US" sz="1800" dirty="0">
                <a:cs typeface="ＭＳ Ｐゴシック" charset="0"/>
              </a:rPr>
              <a:t>T with business objectives</a:t>
            </a:r>
          </a:p>
          <a:p>
            <a:pPr lvl="1">
              <a:defRPr/>
            </a:pPr>
            <a:r>
              <a:rPr lang="en-US" sz="1800" dirty="0"/>
              <a:t>Performing strategic systems analysis</a:t>
            </a:r>
          </a:p>
          <a:p>
            <a:pPr lvl="2">
              <a:defRPr/>
            </a:pPr>
            <a:r>
              <a:rPr lang="en-US" sz="1800" dirty="0"/>
              <a:t>Structure of industry</a:t>
            </a:r>
          </a:p>
          <a:p>
            <a:pPr lvl="2">
              <a:defRPr/>
            </a:pPr>
            <a:r>
              <a:rPr lang="en-US" sz="1800" dirty="0"/>
              <a:t>Firm value chains</a:t>
            </a:r>
          </a:p>
          <a:p>
            <a:pPr>
              <a:spcBef>
                <a:spcPts val="0"/>
              </a:spcBef>
              <a:defRPr/>
            </a:pPr>
            <a:r>
              <a:rPr lang="en-US" sz="1800" dirty="0">
                <a:cs typeface="ＭＳ Ｐゴシック" charset="0"/>
              </a:rPr>
              <a:t>Managing strategic transitions</a:t>
            </a:r>
          </a:p>
          <a:p>
            <a:pPr lvl="1">
              <a:defRPr/>
            </a:pPr>
            <a:r>
              <a:rPr lang="en-US" sz="1800" dirty="0"/>
              <a:t>Adopting strategic systems requires changes in business goals, relationships with customers and suppliers, and business processes</a:t>
            </a:r>
          </a:p>
        </p:txBody>
      </p:sp>
    </p:spTree>
    <p:extLst>
      <p:ext uri="{BB962C8B-B14F-4D97-AF65-F5344CB8AC3E}">
        <p14:creationId xmlns:p14="http://schemas.microsoft.com/office/powerpoint/2010/main" val="3334500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How Will MIS Help My Career?</a:t>
            </a:r>
            <a:endParaRPr lang="en-US" sz="2800" dirty="0"/>
          </a:p>
        </p:txBody>
      </p:sp>
      <p:sp>
        <p:nvSpPr>
          <p:cNvPr id="5" name="Content Placeholder 4"/>
          <p:cNvSpPr>
            <a:spLocks noGrp="1"/>
          </p:cNvSpPr>
          <p:nvPr>
            <p:ph idx="1"/>
          </p:nvPr>
        </p:nvSpPr>
        <p:spPr>
          <a:xfrm>
            <a:off x="457200" y="730758"/>
            <a:ext cx="8229600" cy="2985433"/>
          </a:xfrm>
        </p:spPr>
        <p:txBody>
          <a:bodyPr>
            <a:spAutoFit/>
          </a:bodyPr>
          <a:lstStyle/>
          <a:p>
            <a:r>
              <a:rPr lang="en-US" dirty="0"/>
              <a:t>The Company: Superior Data Quality</a:t>
            </a:r>
          </a:p>
          <a:p>
            <a:r>
              <a:rPr lang="en-US" dirty="0"/>
              <a:t>Position Description: Entry-level business development representative</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1724095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2" y="-403717"/>
            <a:ext cx="8233829"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49873" y="1460109"/>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09750" y="99499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8966"/>
            <a:ext cx="8229600" cy="984885"/>
          </a:xfrm>
        </p:spPr>
        <p:txBody>
          <a:bodyPr>
            <a:spAutoFit/>
          </a:bodyPr>
          <a:lstStyle/>
          <a:p>
            <a:r>
              <a:rPr lang="en-US" altLang="en-US" sz="3200" dirty="0"/>
              <a:t>The Relationship Between Organizations and Information Technology</a:t>
            </a:r>
            <a:endParaRPr lang="en-US" sz="2400" dirty="0"/>
          </a:p>
        </p:txBody>
      </p:sp>
      <p:sp>
        <p:nvSpPr>
          <p:cNvPr id="5" name="Content Placeholder 4"/>
          <p:cNvSpPr>
            <a:spLocks noGrp="1"/>
          </p:cNvSpPr>
          <p:nvPr>
            <p:ph idx="1"/>
          </p:nvPr>
        </p:nvSpPr>
        <p:spPr>
          <a:xfrm>
            <a:off x="457200" y="1267206"/>
            <a:ext cx="8229600" cy="3247043"/>
          </a:xfrm>
        </p:spPr>
        <p:txBody>
          <a:bodyPr>
            <a:spAutoFit/>
          </a:bodyPr>
          <a:lstStyle/>
          <a:p>
            <a:r>
              <a:rPr lang="en-US" altLang="en-US" sz="2200" dirty="0"/>
              <a:t>Information technology and organizations influence each other</a:t>
            </a:r>
          </a:p>
          <a:p>
            <a:pPr lvl="1"/>
            <a:r>
              <a:rPr lang="en-US" altLang="en-US" dirty="0"/>
              <a:t>Relationship influenced by organization</a:t>
            </a:r>
            <a:r>
              <a:rPr lang="en-US" altLang="ja-JP" dirty="0"/>
              <a:t>’s</a:t>
            </a:r>
          </a:p>
          <a:p>
            <a:pPr lvl="2"/>
            <a:r>
              <a:rPr lang="en-US" altLang="en-US" sz="2200" dirty="0"/>
              <a:t>Structure</a:t>
            </a:r>
          </a:p>
          <a:p>
            <a:pPr lvl="2"/>
            <a:r>
              <a:rPr lang="en-US" altLang="en-US" sz="2200" dirty="0"/>
              <a:t>Business processes</a:t>
            </a:r>
          </a:p>
          <a:p>
            <a:pPr lvl="2"/>
            <a:r>
              <a:rPr lang="en-US" altLang="en-US" sz="2200" dirty="0"/>
              <a:t>Politics</a:t>
            </a:r>
          </a:p>
          <a:p>
            <a:pPr lvl="2"/>
            <a:r>
              <a:rPr lang="en-US" altLang="en-US" sz="2200" dirty="0"/>
              <a:t>Culture</a:t>
            </a:r>
          </a:p>
          <a:p>
            <a:pPr lvl="2"/>
            <a:r>
              <a:rPr lang="en-US" altLang="en-US" sz="2200" dirty="0"/>
              <a:t>Environment </a:t>
            </a:r>
          </a:p>
          <a:p>
            <a:pPr lvl="2"/>
            <a:r>
              <a:rPr lang="en-US" altLang="en-US" sz="2200" dirty="0"/>
              <a:t>Management decisions</a:t>
            </a:r>
          </a:p>
        </p:txBody>
      </p:sp>
    </p:spTree>
    <p:extLst>
      <p:ext uri="{BB962C8B-B14F-4D97-AF65-F5344CB8AC3E}">
        <p14:creationId xmlns:p14="http://schemas.microsoft.com/office/powerpoint/2010/main" val="322818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6878"/>
            <a:ext cx="8229600" cy="861774"/>
          </a:xfrm>
        </p:spPr>
        <p:txBody>
          <a:bodyPr>
            <a:spAutoFit/>
          </a:bodyPr>
          <a:lstStyle/>
          <a:p>
            <a:r>
              <a:rPr lang="en-US" sz="2800" dirty="0"/>
              <a:t>Figure 3.1 The Two-Way Relationship Between Organizations and Information Technology</a:t>
            </a:r>
            <a:endParaRPr lang="en-US" sz="2000" dirty="0"/>
          </a:p>
        </p:txBody>
      </p:sp>
      <p:pic>
        <p:nvPicPr>
          <p:cNvPr id="1026" name="Picture 2" descr="Two circles labelled organizations and information technology are connected by bi-directional arrows. A box mentions the mediating factors as:&#10;• Environment&#10;• Culture&#10;• Structure&#10;• Business processes&#10;• Politics&#10;• Management decision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2998" y="1321179"/>
            <a:ext cx="4898004" cy="329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27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What Is an Organization?</a:t>
            </a:r>
            <a:endParaRPr lang="en-US" sz="2800" dirty="0"/>
          </a:p>
        </p:txBody>
      </p:sp>
      <p:sp>
        <p:nvSpPr>
          <p:cNvPr id="5" name="Content Placeholder 4"/>
          <p:cNvSpPr>
            <a:spLocks noGrp="1"/>
          </p:cNvSpPr>
          <p:nvPr>
            <p:ph idx="1"/>
          </p:nvPr>
        </p:nvSpPr>
        <p:spPr>
          <a:xfrm>
            <a:off x="457200" y="727710"/>
            <a:ext cx="8229600" cy="3631763"/>
          </a:xfrm>
        </p:spPr>
        <p:txBody>
          <a:bodyPr>
            <a:spAutoFit/>
          </a:bodyPr>
          <a:lstStyle/>
          <a:p>
            <a:r>
              <a:rPr lang="en-US" b="1" dirty="0"/>
              <a:t>Technical definition </a:t>
            </a:r>
          </a:p>
          <a:p>
            <a:pPr lvl="1"/>
            <a:r>
              <a:rPr lang="en-US" sz="2400" dirty="0"/>
              <a:t>Formal social structure that processes resources from environment to produce outputs</a:t>
            </a:r>
          </a:p>
          <a:p>
            <a:pPr lvl="1"/>
            <a:r>
              <a:rPr lang="en-US" sz="2400" dirty="0"/>
              <a:t>A formal legal entity with internal rules and procedures, as well as a social structure</a:t>
            </a:r>
          </a:p>
          <a:p>
            <a:pPr>
              <a:spcBef>
                <a:spcPts val="600"/>
              </a:spcBef>
            </a:pPr>
            <a:r>
              <a:rPr lang="en-US" b="1" dirty="0"/>
              <a:t>Behavioral definition </a:t>
            </a:r>
          </a:p>
          <a:p>
            <a:pPr lvl="1"/>
            <a:r>
              <a:rPr lang="en-US" sz="2400" dirty="0"/>
              <a:t>A collection of rights, privileges, obligations, and responsibilities that is delicately balanced over a period of time through conflict and conflict resolution</a:t>
            </a:r>
            <a:endParaRPr lang="en-US" altLang="en-US" sz="2400" dirty="0"/>
          </a:p>
        </p:txBody>
      </p:sp>
    </p:spTree>
    <p:extLst>
      <p:ext uri="{BB962C8B-B14F-4D97-AF65-F5344CB8AC3E}">
        <p14:creationId xmlns:p14="http://schemas.microsoft.com/office/powerpoint/2010/main" val="198861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8110"/>
            <a:ext cx="8229600" cy="984885"/>
          </a:xfrm>
        </p:spPr>
        <p:txBody>
          <a:bodyPr>
            <a:spAutoFit/>
          </a:bodyPr>
          <a:lstStyle/>
          <a:p>
            <a:r>
              <a:rPr lang="en-US" sz="3200" dirty="0"/>
              <a:t>Figure 3.2 The Technical Microeconomic Definition of the Organization</a:t>
            </a:r>
            <a:endParaRPr lang="en-US" sz="2400" dirty="0"/>
          </a:p>
        </p:txBody>
      </p:sp>
      <p:pic>
        <p:nvPicPr>
          <p:cNvPr id="2050" name="Picture 2" descr="A diagram illustrates the technical microeconomic definition of the organization. Inputs from the environment lead to the Organization, from where outputs lead to the environment which through the product process lead back to inputs from the environmen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9841" y="1665386"/>
            <a:ext cx="8152932" cy="248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116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2" ma:contentTypeDescription="Create a new document." ma:contentTypeScope="" ma:versionID="32c6f8d672cdef9218fe0c9ebe71c6c4">
  <xsd:schema xmlns:xsd="http://www.w3.org/2001/XMLSchema" xmlns:xs="http://www.w3.org/2001/XMLSchema" xmlns:p="http://schemas.microsoft.com/office/2006/metadata/properties" xmlns:ns2="c0efcfce-2116-400f-ab52-279e91fc6017" targetNamespace="http://schemas.microsoft.com/office/2006/metadata/properties" ma:root="true" ma:fieldsID="69561bd701bd12af5d530525e311d8e3" ns2:_="">
    <xsd:import namespace="c0efcfce-2116-400f-ab52-279e91fc60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E9C45E-CADD-4D2C-B721-8F6949320A98}"/>
</file>

<file path=customXml/itemProps2.xml><?xml version="1.0" encoding="utf-8"?>
<ds:datastoreItem xmlns:ds="http://schemas.openxmlformats.org/officeDocument/2006/customXml" ds:itemID="{A9A01561-E7B0-40CA-882E-FF90A9E47018}"/>
</file>

<file path=customXml/itemProps3.xml><?xml version="1.0" encoding="utf-8"?>
<ds:datastoreItem xmlns:ds="http://schemas.openxmlformats.org/officeDocument/2006/customXml" ds:itemID="{C90D0589-B8C8-44B9-BF70-33AE3A9DB6FC}"/>
</file>

<file path=docProps/app.xml><?xml version="1.0" encoding="utf-8"?>
<Properties xmlns="http://schemas.openxmlformats.org/officeDocument/2006/extended-properties" xmlns:vt="http://schemas.openxmlformats.org/officeDocument/2006/docPropsVTypes">
  <Template>Horizon</Template>
  <TotalTime>4279</TotalTime>
  <Words>5384</Words>
  <Application>Microsoft Office PowerPoint</Application>
  <PresentationFormat>On-screen Show (16:9)</PresentationFormat>
  <Paragraphs>414</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508 Lecture</vt:lpstr>
      <vt:lpstr>Management Information Systems: Managing the Digital Firm</vt:lpstr>
      <vt:lpstr>Learning Objectives</vt:lpstr>
      <vt:lpstr>Video Cases</vt:lpstr>
      <vt:lpstr>Technology Helps Starbucks Find Better Ways to Compete (1 of 2)</vt:lpstr>
      <vt:lpstr>Technology Helps Starbucks Find Better Ways to Compete (2 of 2)</vt:lpstr>
      <vt:lpstr>The Relationship Between Organizations and Information Technology</vt:lpstr>
      <vt:lpstr>Figure 3.1 The Two-Way Relationship Between Organizations and Information Technology</vt:lpstr>
      <vt:lpstr>What Is an Organization?</vt:lpstr>
      <vt:lpstr>Figure 3.2 The Technical Microeconomic Definition of the Organization</vt:lpstr>
      <vt:lpstr>Figure 3.3 The Behavioral View of Organizations</vt:lpstr>
      <vt:lpstr>Features of Organizations</vt:lpstr>
      <vt:lpstr>Routines and Business Processes</vt:lpstr>
      <vt:lpstr>Figure 3.4 Routines, Business Processes, and Firms</vt:lpstr>
      <vt:lpstr>Organizational Politics</vt:lpstr>
      <vt:lpstr>Organizational Culture</vt:lpstr>
      <vt:lpstr>Organizational Environments</vt:lpstr>
      <vt:lpstr>Figure 3.5 Environments and Organizations Have a Reciprocal Relationship</vt:lpstr>
      <vt:lpstr>Disruptive Technologies</vt:lpstr>
      <vt:lpstr>Organizational Structure</vt:lpstr>
      <vt:lpstr>Other Organizational Features</vt:lpstr>
      <vt:lpstr>Economic Impacts</vt:lpstr>
      <vt:lpstr>Transaction Cost Theory</vt:lpstr>
      <vt:lpstr>Agency Theory</vt:lpstr>
      <vt:lpstr>Organizational and Behavioral Impacts</vt:lpstr>
      <vt:lpstr>Figure 3.6 Flattening Organizations</vt:lpstr>
      <vt:lpstr>Understanding Organizational Resistance to Change</vt:lpstr>
      <vt:lpstr>Figure 3.7 Organizational Resistance to Information System Innovations</vt:lpstr>
      <vt:lpstr>The Internet and Organizations</vt:lpstr>
      <vt:lpstr>Implications for the Design and Understanding of Information Systems</vt:lpstr>
      <vt:lpstr>Porter’s Competitive Forces Model   (1 of 3)</vt:lpstr>
      <vt:lpstr>Porter’s Competitive Forces Model   (2 of 3)</vt:lpstr>
      <vt:lpstr>Porter’s Competitive Forces Model   (3 of 3)</vt:lpstr>
      <vt:lpstr>Figure 3.8 Porter’s Competitive Forces Model</vt:lpstr>
      <vt:lpstr>Information System Strategies for Dealing with Competitive Forces               (1 of 3)</vt:lpstr>
      <vt:lpstr>Information System Strategies for Dealing with Competitive Forces               (2 of 3)</vt:lpstr>
      <vt:lpstr>Information System Strategies for Dealing with Competitive Forces               (3 of 3)</vt:lpstr>
      <vt:lpstr>Interactive Session: Organizations: Digital Technology Helps Crayola Brighten Its Brand</vt:lpstr>
      <vt:lpstr>The Internet’s Impact on Competitive Advantage</vt:lpstr>
      <vt:lpstr>Smart Products and the Internet of Things</vt:lpstr>
      <vt:lpstr>Interactive Session: Technology: Smart Products—Coming Your Way</vt:lpstr>
      <vt:lpstr>The Business Value Chain Model</vt:lpstr>
      <vt:lpstr>Figure 3.9 The Value Chain Model</vt:lpstr>
      <vt:lpstr>Extending the Value Chain: The Value Web</vt:lpstr>
      <vt:lpstr>Figure 3.10 The Value Web</vt:lpstr>
      <vt:lpstr>Synergies</vt:lpstr>
      <vt:lpstr>Core Competencies</vt:lpstr>
      <vt:lpstr>Network-Based Strategies</vt:lpstr>
      <vt:lpstr>Network Economics</vt:lpstr>
      <vt:lpstr>Virtual Company Model</vt:lpstr>
      <vt:lpstr>Business Ecosystems and Platforms</vt:lpstr>
      <vt:lpstr>Figure 3.11 An Ecosystem Strategic Model</vt:lpstr>
      <vt:lpstr>Challenges Posed by Strategic Information Systems</vt:lpstr>
      <vt:lpstr>How Will MIS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Vinothini Radhakrishnan</cp:lastModifiedBy>
  <cp:revision>1010</cp:revision>
  <dcterms:created xsi:type="dcterms:W3CDTF">2014-07-14T20:04:21Z</dcterms:created>
  <dcterms:modified xsi:type="dcterms:W3CDTF">2020-08-22T18:13:56Z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