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27.xml" ContentType="application/vnd.openxmlformats-officedocument.presentationml.notesSlide+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506" r:id="rId2"/>
    <p:sldId id="380" r:id="rId3"/>
    <p:sldId id="518" r:id="rId4"/>
    <p:sldId id="519" r:id="rId5"/>
    <p:sldId id="520" r:id="rId6"/>
    <p:sldId id="521" r:id="rId7"/>
    <p:sldId id="522" r:id="rId8"/>
    <p:sldId id="523" r:id="rId9"/>
    <p:sldId id="553" r:id="rId10"/>
    <p:sldId id="525" r:id="rId11"/>
    <p:sldId id="526" r:id="rId12"/>
    <p:sldId id="527" r:id="rId13"/>
    <p:sldId id="554"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55" r:id="rId27"/>
    <p:sldId id="542" r:id="rId28"/>
    <p:sldId id="543" r:id="rId29"/>
    <p:sldId id="544" r:id="rId30"/>
    <p:sldId id="545" r:id="rId31"/>
    <p:sldId id="546" r:id="rId32"/>
    <p:sldId id="547" r:id="rId33"/>
    <p:sldId id="548" r:id="rId34"/>
    <p:sldId id="549" r:id="rId35"/>
    <p:sldId id="550" r:id="rId36"/>
    <p:sldId id="551" r:id="rId37"/>
    <p:sldId id="552" r:id="rId38"/>
    <p:sldId id="514" r:id="rId39"/>
  </p:sldIdLst>
  <p:sldSz cx="9144000" cy="5143500" type="screen16x9"/>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3" orient="horz" pos="315" userDrawn="1">
          <p15:clr>
            <a:srgbClr val="A4A3A4"/>
          </p15:clr>
        </p15:guide>
        <p15:guide id="4" orient="horz" pos="432" userDrawn="1">
          <p15:clr>
            <a:srgbClr val="A4A3A4"/>
          </p15:clr>
        </p15:guide>
        <p15:guide id="5" orient="horz" pos="3024" userDrawn="1">
          <p15:clr>
            <a:srgbClr val="A4A3A4"/>
          </p15:clr>
        </p15:guide>
        <p15:guide id="6" orient="horz" pos="792" userDrawn="1">
          <p15:clr>
            <a:srgbClr val="A4A3A4"/>
          </p15:clr>
        </p15:guide>
        <p15:guide id="7" pos="288" userDrawn="1">
          <p15:clr>
            <a:srgbClr val="A4A3A4"/>
          </p15:clr>
        </p15:guide>
        <p15:guide id="8" pos="5472" userDrawn="1">
          <p15:clr>
            <a:srgbClr val="A4A3A4"/>
          </p15:clr>
        </p15:guide>
        <p15:guide id="9" orient="horz" pos="648" userDrawn="1">
          <p15:clr>
            <a:srgbClr val="A4A3A4"/>
          </p15:clr>
        </p15:guide>
        <p15:guide id="10" orient="horz" pos="900" userDrawn="1">
          <p15:clr>
            <a:srgbClr val="A4A3A4"/>
          </p15:clr>
        </p15:guide>
        <p15:guide id="11" orient="horz" pos="11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38" autoAdjust="0"/>
    <p:restoredTop sz="82629" autoAdjust="0"/>
  </p:normalViewPr>
  <p:slideViewPr>
    <p:cSldViewPr>
      <p:cViewPr>
        <p:scale>
          <a:sx n="59" d="100"/>
          <a:sy n="59" d="100"/>
        </p:scale>
        <p:origin x="-1368" y="-564"/>
      </p:cViewPr>
      <p:guideLst>
        <p:guide orient="horz" pos="1620"/>
        <p:guide orient="horz" pos="315"/>
        <p:guide orient="horz" pos="432"/>
        <p:guide orient="horz" pos="3024"/>
        <p:guide orient="horz" pos="792"/>
        <p:guide orient="horz" pos="648"/>
        <p:guide orient="horz" pos="900"/>
        <p:guide orient="horz" pos="1140"/>
        <p:guide pos="2880"/>
        <p:guide pos="288"/>
        <p:guide pos="5472"/>
      </p:guideLst>
    </p:cSldViewPr>
  </p:slideViewPr>
  <p:outlineViewPr>
    <p:cViewPr>
      <p:scale>
        <a:sx n="33" d="100"/>
        <a:sy n="33" d="100"/>
      </p:scale>
      <p:origin x="0" y="-26814"/>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microsoft.com/office/2016/11/relationships/changesInfo" Target="changesInfos/changesInfo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Give examples of each of the five major issues. For example, an issue dealing with information rights might be: what rights do individuals possess with respect to themselves? What do they have a right to protect? An issue dealing with quality of life might be: what values should be preserved in an information- and knowledge-based society? An issue dealing with system quality might be: what standards of data and system quality should we demand to protect individual rights and the safety of society?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Which of these trends do students believe might have the most adverse consequences? Why do they feel this way? Do the positives outweigh the negatives for all four issues? Why or why not?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Online profiling is one of the most controversial computer-related ethical, social, and political issues today. Although it is used fairly extensively on the Internet, it is also used by insurance firms, health insurance firms, casinos, and of course national authorities around the globe for finding potential terrorists,</a:t>
            </a:r>
            <a:r>
              <a:rPr lang="en-US" altLang="en-US" baseline="0" dirty="0">
                <a:latin typeface="Times New Roman" panose="02020603050405020304" pitchFamily="18" charset="0"/>
              </a:rPr>
              <a:t> as well as domestic opponents.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4.2,</a:t>
            </a:r>
            <a:r>
              <a:rPr lang="en-US" altLang="en-US" baseline="0" dirty="0"/>
              <a:t> Page </a:t>
            </a:r>
            <a:r>
              <a:rPr lang="en-US" altLang="en-US" i="0" baseline="0" dirty="0"/>
              <a:t>128.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NORA technology can take information about people from disparate sources and find obscure, nonobvious relationships. It might discover, for example, that an applicant for a job at a casino shares a telephone number with a known criminal and issue an alert to the hiring manager.</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latin typeface="Times New Roman" panose="02020603050405020304" pitchFamily="18" charset="0"/>
              </a:rPr>
              <a:t>Explain that NORA is used by both the government and the private sector for its profiling capabilities. Ask students to provide potential examples of NORA (other than the one mentioned in the caption) for both governmental and business purposes. One such example might be an airline identifying potential terrorists attempting to board a plane. Another might be government identifying potential terrorists by monitoring phone calls. </a:t>
            </a:r>
          </a:p>
          <a:p>
            <a:endParaRPr lang="en-US" sz="1200" b="0" i="0" u="none" strike="noStrike" kern="1200" cap="none" baseline="0" dirty="0">
              <a:solidFill>
                <a:schemeClr val="tx1"/>
              </a:solidFill>
              <a:latin typeface="Times New Roman" panose="02020603050405020304" pitchFamily="18" charset="0"/>
              <a:ea typeface="Arial"/>
              <a:cs typeface="Arial"/>
              <a:sym typeface="Arial"/>
            </a:endParaRPr>
          </a:p>
          <a:p>
            <a:r>
              <a:rPr lang="en-US" sz="1200" b="0" i="0" u="none" strike="noStrike" kern="1200" cap="none" baseline="0" dirty="0">
                <a:solidFill>
                  <a:schemeClr val="tx1"/>
                </a:solidFill>
                <a:latin typeface="Times New Roman" panose="02020603050405020304" pitchFamily="18" charset="0"/>
                <a:ea typeface="Arial"/>
                <a:cs typeface="Arial"/>
                <a:sym typeface="Arial"/>
              </a:rPr>
              <a:t>Full description: A diagram shows the components of nonobvious relationship awareness. The components shown are as follows. Watch Lists, Incident and Arrest Systems, Customer Transaction Systems, Telephone Records, and Human Resources Systems. All these components together lead to the following categories. Name standardization, Match, and Merge. An arrow from these categories is labeled as N O R A Alerts.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Explain that information systems do not exist in a vacuum and that these concepts are instrumental in understanding the impact of systems and measuring their success. Ask students why liability and due process are such important ethical concepts? (A rough answer would be that they provide recourse to individuals negatively effected by mismanagement of information systems, providing incentive to </a:t>
            </a:r>
            <a:r>
              <a:rPr lang="ja-JP" altLang="en-US" dirty="0">
                <a:latin typeface="Times New Roman" panose="02020603050405020304" pitchFamily="18" charset="0"/>
              </a:rPr>
              <a:t>“</a:t>
            </a:r>
            <a:r>
              <a:rPr lang="en-US" altLang="ja-JP" dirty="0">
                <a:latin typeface="Times New Roman" panose="02020603050405020304" pitchFamily="18" charset="0"/>
              </a:rPr>
              <a:t>play by the rules</a:t>
            </a:r>
            <a:r>
              <a:rPr lang="ja-JP" altLang="en-US" dirty="0">
                <a:latin typeface="Times New Roman" panose="02020603050405020304" pitchFamily="18" charset="0"/>
              </a:rPr>
              <a:t>”</a:t>
            </a:r>
            <a:r>
              <a:rPr lang="en-US" altLang="ja-JP" dirty="0">
                <a:latin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Do students believe that any aspect of ethical analysis is lacking from this process? If so, what? Can students offer a brief example of an ethical dilemma and how they would resolve it using this process? One class exercise is to work with students to identify an ethical situation they are aware of, or that may have been in the news. Then, go through the ethical analysis described in the slide to illustrate the process of analyzing an ethical situation.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Ensure that students understand the difference between the categorical imperative and the rule of change. Briefly, the difference is that the categorical imperative spans the entirety of the populace, whereas the rule of change applies to the decisions of one person over time. For example, the categorical imperative applies to an employee who tries to steal money from his employer. He shouldn</a:t>
            </a:r>
            <a:r>
              <a:rPr lang="en-US" altLang="ja-JP" dirty="0">
                <a:latin typeface="Times New Roman" panose="02020603050405020304" pitchFamily="18" charset="0"/>
              </a:rPr>
              <a:t>’t do this, because if all employees attempted to do so, the company would fail. The rule of change applied to the same situation might run as follows: although the employee’s stealing one dollar from the company would not lead to any true problem, repeatedly stealing one dollar, or stealing a lot of dollars, would be unacceptable and ultimately lead to the destruction of the company.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How does the </a:t>
            </a:r>
            <a:r>
              <a:rPr lang="ja-JP" altLang="en-US" dirty="0">
                <a:latin typeface="Times New Roman" panose="02020603050405020304" pitchFamily="18" charset="0"/>
              </a:rPr>
              <a:t>“</a:t>
            </a:r>
            <a:r>
              <a:rPr lang="en-US" altLang="ja-JP" dirty="0">
                <a:latin typeface="Times New Roman" panose="02020603050405020304" pitchFamily="18" charset="0"/>
              </a:rPr>
              <a:t>no free lunch</a:t>
            </a:r>
            <a:r>
              <a:rPr lang="ja-JP" altLang="en-US" dirty="0">
                <a:latin typeface="Times New Roman" panose="02020603050405020304" pitchFamily="18" charset="0"/>
              </a:rPr>
              <a:t>”</a:t>
            </a:r>
            <a:r>
              <a:rPr lang="en-US" altLang="ja-JP" dirty="0">
                <a:latin typeface="Times New Roman" panose="02020603050405020304" pitchFamily="18" charset="0"/>
              </a:rPr>
              <a:t> rule relate to copyrights, patents, and trademarks? (These concepts are discussed in later slides.)</a:t>
            </a:r>
          </a:p>
          <a:p>
            <a:endParaRPr lang="en-US" altLang="ja-JP" dirty="0">
              <a:latin typeface="Times New Roman" panose="02020603050405020304" pitchFamily="18" charset="0"/>
            </a:endParaRPr>
          </a:p>
          <a:p>
            <a:r>
              <a:rPr lang="en-US" altLang="en-US" dirty="0">
                <a:latin typeface="Times New Roman" panose="02020603050405020304" pitchFamily="18" charset="0"/>
              </a:rPr>
              <a:t>Explain that the appearance of unethical behavior is as harmful as actual unethical behavior at times, so adherence to these principles are critical. In an age of </a:t>
            </a:r>
            <a:r>
              <a:rPr lang="ja-JP" altLang="en-US" dirty="0">
                <a:latin typeface="Times New Roman" panose="02020603050405020304" pitchFamily="18" charset="0"/>
              </a:rPr>
              <a:t>“</a:t>
            </a:r>
            <a:r>
              <a:rPr lang="en-US" altLang="ja-JP" dirty="0">
                <a:latin typeface="Times New Roman" panose="02020603050405020304" pitchFamily="18" charset="0"/>
              </a:rPr>
              <a:t>open source software</a:t>
            </a:r>
            <a:r>
              <a:rPr lang="ja-JP" altLang="en-US" dirty="0">
                <a:latin typeface="Times New Roman" panose="02020603050405020304" pitchFamily="18" charset="0"/>
              </a:rPr>
              <a:t>”</a:t>
            </a:r>
            <a:r>
              <a:rPr lang="en-US" altLang="ja-JP" dirty="0">
                <a:latin typeface="Times New Roman" panose="02020603050405020304" pitchFamily="18" charset="0"/>
              </a:rPr>
              <a:t> how does the principle of </a:t>
            </a:r>
            <a:r>
              <a:rPr lang="ja-JP" altLang="en-US" dirty="0">
                <a:latin typeface="Times New Roman" panose="02020603050405020304" pitchFamily="18" charset="0"/>
              </a:rPr>
              <a:t>“</a:t>
            </a:r>
            <a:r>
              <a:rPr lang="en-US" altLang="ja-JP" dirty="0">
                <a:latin typeface="Times New Roman" panose="02020603050405020304" pitchFamily="18" charset="0"/>
              </a:rPr>
              <a:t>no free lunch</a:t>
            </a:r>
            <a:r>
              <a:rPr lang="ja-JP" altLang="en-US" dirty="0">
                <a:latin typeface="Times New Roman" panose="02020603050405020304" pitchFamily="18" charset="0"/>
              </a:rPr>
              <a:t>”</a:t>
            </a:r>
            <a:r>
              <a:rPr lang="en-US" altLang="ja-JP" dirty="0">
                <a:latin typeface="Times New Roman" panose="02020603050405020304" pitchFamily="18" charset="0"/>
              </a:rPr>
              <a:t> work out? Open source software is an example of an economic good which is licensed by the creator for distribution often without charge, or even attribution. In this case, there is a </a:t>
            </a:r>
            <a:r>
              <a:rPr lang="en-US" altLang="en-US" dirty="0">
                <a:latin typeface="Times New Roman" panose="02020603050405020304" pitchFamily="18" charset="0"/>
              </a:rPr>
              <a:t>“</a:t>
            </a:r>
            <a:r>
              <a:rPr lang="en-US" altLang="ja-JP" dirty="0">
                <a:latin typeface="Times New Roman" panose="02020603050405020304" pitchFamily="18" charset="0"/>
              </a:rPr>
              <a:t>free lunch.</a:t>
            </a:r>
            <a:r>
              <a:rPr lang="en-US" altLang="en-US" dirty="0">
                <a:latin typeface="Times New Roman" panose="02020603050405020304" pitchFamily="18" charset="0"/>
              </a:rPr>
              <a:t>”</a:t>
            </a:r>
            <a:r>
              <a:rPr lang="en-US" altLang="ja-JP" dirty="0">
                <a:latin typeface="Times New Roman" panose="02020603050405020304" pitchFamily="18" charset="0"/>
              </a:rPr>
              <a:t> But it occurs because the creators of the software consent to this arrangement.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Other ethical dilemmas include companies trying to use new systems to reduce the size of their workforce, such as using automated systems to reduce the need for human call</a:t>
            </a:r>
            <a:r>
              <a:rPr lang="en-US" altLang="en-US" baseline="0" dirty="0">
                <a:latin typeface="Times New Roman" panose="02020603050405020304" pitchFamily="18" charset="0"/>
              </a:rPr>
              <a:t> center employees. </a:t>
            </a:r>
            <a:r>
              <a:rPr lang="en-US" altLang="en-US" dirty="0">
                <a:latin typeface="Times New Roman" panose="02020603050405020304" pitchFamily="18" charset="0"/>
              </a:rPr>
              <a:t>Emphasize that in cases like these, right and wrong are not clearly defined, but instead, contrasting values are at odds with one another (companies value productivity, employees value their work and pay).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latin typeface="Times New Roman" panose="02020603050405020304" pitchFamily="18" charset="0"/>
              </a:rPr>
              <a:t>This chapter examines the ethical, social, and political issues raised by information systems. It can be useful to ask students to help you put together a list of these issues categorized into ethical, social, and political columns.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Do students believe that there are sufficient protections for privacy in law? If not, what are possible methods of developing appropriate privacy protections? Table 4.3 in the text lists a variety of other laws affecting both the government and private institutions, but few areas of the private sector are as well regulated with respect to privacy. Do an in-class poll and ask students who among them feel they can control the use of their personal information on the Internet. You should get no one raising their hand.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Explain what is meant by a </a:t>
            </a:r>
            <a:r>
              <a:rPr lang="ja-JP" altLang="en-US" dirty="0">
                <a:latin typeface="Times New Roman" panose="02020603050405020304" pitchFamily="18" charset="0"/>
              </a:rPr>
              <a:t>“</a:t>
            </a:r>
            <a:r>
              <a:rPr lang="en-US" altLang="ja-JP" dirty="0">
                <a:latin typeface="Times New Roman" panose="02020603050405020304" pitchFamily="18" charset="0"/>
              </a:rPr>
              <a:t>mutuality of interest between record holder and individual.</a:t>
            </a:r>
            <a:r>
              <a:rPr lang="ja-JP" altLang="en-US" dirty="0">
                <a:latin typeface="Times New Roman" panose="02020603050405020304" pitchFamily="18" charset="0"/>
              </a:rPr>
              <a:t>”</a:t>
            </a:r>
            <a:r>
              <a:rPr lang="en-US" altLang="ja-JP" dirty="0">
                <a:latin typeface="Times New Roman" panose="02020603050405020304" pitchFamily="18" charset="0"/>
              </a:rPr>
              <a:t> (Briefly, the individual wants to engage in a transaction, and the record holder needs information about the individual to support the transaction</a:t>
            </a:r>
            <a:r>
              <a:rPr lang="en-US" altLang="ja-JP"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rPr>
              <a:t>both are interested parties in the transaction.)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Do students believe that the websites they visit actually disclose their data collection and utilization practices? Is it difficult to find where?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EU protections of privacy are far more powerful than the United States because they require informed consent before a firm can do anything with personal information besides support the transaction at hand. In Europe, there is no junk postal mail for instance because advertising firms are prohibited from using personal information obtained from third parties, and without the consent of the individual.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What are students’ attitudes toward these technologies? Emphasize that cookies can be useful at trusted sites, but perhaps invasive at others. Have students had any experience with spyware or web bugs on their own computers? How would they know they are being tracked?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Do students believe that businesses should be pressed to provide more comprehensive privacy protections online? Explain that businesses prefer the looser regulation, but that individuals may not. Also emphasize that most individuals do not take the proper steps to ensure their own privacy in any case. Most people do not know how to protect their privacy online. Does that mean that privacy is unimportant to them, or that people don</a:t>
            </a:r>
            <a:r>
              <a:rPr lang="ja-JP" altLang="en-US" dirty="0">
                <a:latin typeface="Times New Roman" panose="02020603050405020304" pitchFamily="18" charset="0"/>
              </a:rPr>
              <a:t>’</a:t>
            </a:r>
            <a:r>
              <a:rPr lang="en-US" altLang="ja-JP" dirty="0">
                <a:latin typeface="Times New Roman" panose="02020603050405020304" pitchFamily="18" charset="0"/>
              </a:rPr>
              <a:t>t care their</a:t>
            </a:r>
            <a:r>
              <a:rPr lang="en-US" altLang="ja-JP" baseline="0" dirty="0">
                <a:latin typeface="Times New Roman" panose="02020603050405020304" pitchFamily="18" charset="0"/>
              </a:rPr>
              <a:t> privacy</a:t>
            </a:r>
            <a:r>
              <a:rPr lang="en-US" altLang="ja-JP" dirty="0">
                <a:latin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4.3,</a:t>
            </a:r>
            <a:r>
              <a:rPr lang="en-US" altLang="en-US" baseline="0" dirty="0"/>
              <a:t> Page </a:t>
            </a:r>
            <a:r>
              <a:rPr lang="en-US" altLang="en-US" i="0" baseline="0" dirty="0"/>
              <a:t>136</a:t>
            </a:r>
            <a:r>
              <a:rPr lang="en-US" altLang="en-US" i="1"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Cookies are written by a website on a visitor’s hard drive. When the visitor returns to that website, the web server requests the ID number from the cookie and uses it to access the data stored by that server on that visitor. The website can then use these data to display personalized information.</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latin typeface="Times New Roman" panose="02020603050405020304" pitchFamily="18" charset="0"/>
              </a:rPr>
              <a:t>Ask students to pinpoint where potential privacy invasions might occur in the process shown above. Students may suggest that no real privacy violation is occurring in the figure, which is a legitimate point of view. If so, ask them how they might feel about a website they did not trust engaging in the displayed process.</a:t>
            </a:r>
          </a:p>
          <a:p>
            <a:endParaRPr lang="en-US" dirty="0">
              <a:latin typeface="Times New Roman" panose="02020603050405020304" pitchFamily="18" charset="0"/>
            </a:endParaRPr>
          </a:p>
          <a:p>
            <a:r>
              <a:rPr lang="en-US" dirty="0">
                <a:latin typeface="Times New Roman" panose="02020603050405020304" pitchFamily="18" charset="0"/>
              </a:rPr>
              <a:t>Full description: A diagram shows four steps involved in identifying web visitors by cookies. The diagram shows User at one end and Server at the other end with four steps shown between them as follows. 1. Windows 10, Internet Explorer 11, and j doe 1 2 3 at a o l dot com. 2. Cookie. 3. 9 3 1 0 3 2 9 4 4 Previous buyer. 4. Welcome back, Jane Doe.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How many students have used technical</a:t>
            </a:r>
            <a:r>
              <a:rPr lang="en-US" baseline="0" dirty="0"/>
              <a:t> solutions to protect their privacy? How many have used a browser like Epic that prevents all tracking software from being loaded on a computer?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Do students believe that the property rights guaranteed by copyrights, patents, trademarks,</a:t>
            </a:r>
            <a:r>
              <a:rPr lang="en-US" altLang="en-US" baseline="0" dirty="0">
                <a:latin typeface="Times New Roman" panose="02020603050405020304" pitchFamily="18" charset="0"/>
              </a:rPr>
              <a:t> and trade secrets</a:t>
            </a:r>
            <a:r>
              <a:rPr lang="en-US" altLang="en-US" dirty="0">
                <a:latin typeface="Times New Roman" panose="02020603050405020304" pitchFamily="18" charset="0"/>
              </a:rPr>
              <a:t> are strong enough to avoid the theft of intellectual property online? Give an example of a copyright (which could include the copyright of a photo or newspaper article)</a:t>
            </a:r>
            <a:r>
              <a:rPr lang="en-US" altLang="ja-JP" dirty="0">
                <a:latin typeface="Times New Roman" panose="02020603050405020304" pitchFamily="18" charset="0"/>
              </a:rPr>
              <a:t>. Give an example of a patent (such as Amazon's One-Click shopping as a business process patent, or Kodak</a:t>
            </a:r>
            <a:r>
              <a:rPr lang="en-US" altLang="en-US" dirty="0">
                <a:latin typeface="Times New Roman" panose="02020603050405020304" pitchFamily="18" charset="0"/>
              </a:rPr>
              <a:t>‘s</a:t>
            </a:r>
            <a:r>
              <a:rPr lang="en-US" altLang="ja-JP" dirty="0">
                <a:latin typeface="Times New Roman" panose="02020603050405020304" pitchFamily="18" charset="0"/>
              </a:rPr>
              <a:t> claim to have a patent on digital still cameras with digital displays for a viewfinder). Give an</a:t>
            </a:r>
            <a:r>
              <a:rPr lang="en-US" altLang="ja-JP" baseline="0" dirty="0">
                <a:latin typeface="Times New Roman" panose="02020603050405020304" pitchFamily="18" charset="0"/>
              </a:rPr>
              <a:t> example of a trademark (such as the Google icon). And g</a:t>
            </a:r>
            <a:r>
              <a:rPr lang="en-US" altLang="en-US" dirty="0">
                <a:latin typeface="Times New Roman" panose="02020603050405020304" pitchFamily="18" charset="0"/>
              </a:rPr>
              <a:t>ive an example of a trade secret (the formula for Coke; a method of doing business or business process).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Students may be unwilling to admit to infringing upon intellectual property rights themselves, but ask them whether they are familiar with the Internet and its ability to bypass intellectual property protections. Do they believe that legislation such as the DMCA is having any effect? How many have friends who download </a:t>
            </a:r>
            <a:r>
              <a:rPr lang="ja-JP" altLang="en-US" dirty="0">
                <a:latin typeface="Times New Roman" panose="02020603050405020304" pitchFamily="18" charset="0"/>
              </a:rPr>
              <a:t>“</a:t>
            </a:r>
            <a:r>
              <a:rPr lang="en-US" altLang="ja-JP" dirty="0">
                <a:latin typeface="Times New Roman" panose="02020603050405020304" pitchFamily="18" charset="0"/>
              </a:rPr>
              <a:t>free</a:t>
            </a:r>
            <a:r>
              <a:rPr lang="ja-JP" altLang="en-US" dirty="0">
                <a:latin typeface="Times New Roman" panose="02020603050405020304" pitchFamily="18" charset="0"/>
              </a:rPr>
              <a:t>”</a:t>
            </a:r>
            <a:r>
              <a:rPr lang="en-US" altLang="ja-JP" dirty="0">
                <a:latin typeface="Times New Roman" panose="02020603050405020304" pitchFamily="18" charset="0"/>
              </a:rPr>
              <a:t> music from P2P sights? Free videos?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i="0" dirty="0">
                <a:latin typeface="Times New Roman" panose="02020603050405020304" pitchFamily="18" charset="0"/>
              </a:rPr>
              <a:t>Using the example from the text, who do students consider to be the liable party for the incident involving Target’s data breach?</a:t>
            </a:r>
            <a:r>
              <a:rPr lang="en-US" altLang="ja-JP" i="0" dirty="0">
                <a:latin typeface="Times New Roman" panose="02020603050405020304" pitchFamily="18" charset="0"/>
              </a:rPr>
              <a:t> Is Target responsible</a:t>
            </a:r>
            <a:r>
              <a:rPr lang="en-US" altLang="ja-JP" i="0" baseline="0" dirty="0">
                <a:latin typeface="Times New Roman" panose="02020603050405020304" pitchFamily="18" charset="0"/>
              </a:rPr>
              <a:t> for allowing the breach to occur despite efforts it made to secure the information? Should the breach be considered just a cost of doing business in the current age, where businesses have insurance policies to protect them against losses and customers have a maximum liability of $50 for fraudulent credit card purchases?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Do students have any opinion about when software is </a:t>
            </a:r>
            <a:r>
              <a:rPr lang="ja-JP" altLang="en-US" dirty="0">
                <a:latin typeface="Times New Roman" panose="02020603050405020304" pitchFamily="18" charset="0"/>
              </a:rPr>
              <a:t>“</a:t>
            </a:r>
            <a:r>
              <a:rPr lang="en-US" altLang="ja-JP" dirty="0">
                <a:latin typeface="Times New Roman" panose="02020603050405020304" pitchFamily="18" charset="0"/>
              </a:rPr>
              <a:t>good enough?</a:t>
            </a:r>
            <a:r>
              <a:rPr lang="ja-JP" altLang="en-US" dirty="0">
                <a:latin typeface="Times New Roman" panose="02020603050405020304" pitchFamily="18" charset="0"/>
              </a:rPr>
              <a:t>”</a:t>
            </a:r>
            <a:r>
              <a:rPr lang="en-US" altLang="ja-JP" dirty="0">
                <a:latin typeface="Times New Roman" panose="02020603050405020304" pitchFamily="18" charset="0"/>
              </a:rPr>
              <a:t> Does it depend on the particular product? For example, distinguish between software used by air traffic controllers and software used for word processing. Do students believe that there are different levels of acceptable quality for these products?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Ask students whether they have witnessed any of these negative consequences first hand. It</a:t>
            </a:r>
            <a:r>
              <a:rPr lang="en-US" altLang="ja-JP" dirty="0">
                <a:latin typeface="Times New Roman" panose="02020603050405020304" pitchFamily="18" charset="0"/>
              </a:rPr>
              <a:t>'s likely that they know someone who has become dependent on their computer to some extent or have even experienced something similar first hand. Which of the above consequences do students feel is the most alarming?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Ask students what experience they have had with spam. A notable statistic is that spam accounts for around</a:t>
            </a:r>
            <a:r>
              <a:rPr lang="en-US" altLang="en-US" baseline="0" dirty="0">
                <a:latin typeface="Times New Roman" panose="02020603050405020304" pitchFamily="18" charset="0"/>
              </a:rPr>
              <a:t> 60</a:t>
            </a:r>
            <a:r>
              <a:rPr lang="en-US" altLang="en-US" dirty="0">
                <a:latin typeface="Times New Roman" panose="02020603050405020304" pitchFamily="18" charset="0"/>
              </a:rPr>
              <a:t>% of all email traffic and is relatively unlikely to decrease, because it is so difficult to regulate and so cheap to send. </a:t>
            </a:r>
          </a:p>
          <a:p>
            <a:endParaRPr lang="en-US" altLang="en-US" dirty="0">
              <a:latin typeface="Times New Roman" panose="02020603050405020304" pitchFamily="18" charset="0"/>
            </a:endParaRPr>
          </a:p>
          <a:p>
            <a:r>
              <a:rPr lang="en-US" altLang="en-US" dirty="0">
                <a:latin typeface="Times New Roman" panose="02020603050405020304" pitchFamily="18" charset="0"/>
              </a:rPr>
              <a:t>Do students believe that the end result of continuing advances in information technology will be rising unemployment and a small number of elite corporate professionals? Students may enjoy debating this idea, which is somewhat far-fetched, but conceptually stimulating. There is some evidence that today’s manufacturing technology (including robots and computer controlled machines) is displacing factory jobs.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Have students encountered any of these health risks, either from personal experience or from someone they know?</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 good opportunity for a class discussion of the</a:t>
            </a:r>
            <a:r>
              <a:rPr lang="en-US" baseline="0" dirty="0"/>
              <a:t> new Section on careers. Would any in the class be interested in a job like this? What do they think are the most important skills the employer is looking for? How would they answer the interviewer questions?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altLang="en-US" dirty="0">
                <a:latin typeface="Times New Roman" panose="02020603050405020304" pitchFamily="18" charset="0"/>
              </a:rPr>
              <a:t>Almost</a:t>
            </a:r>
            <a:r>
              <a:rPr lang="en-US" altLang="en-US" baseline="0" dirty="0">
                <a:latin typeface="Times New Roman" panose="02020603050405020304" pitchFamily="18" charset="0"/>
              </a:rPr>
              <a:t> every day there </a:t>
            </a:r>
            <a:r>
              <a:rPr lang="en-US" altLang="en-US" dirty="0">
                <a:latin typeface="Times New Roman" panose="02020603050405020304" pitchFamily="18" charset="0"/>
              </a:rPr>
              <a:t>examples of business ethical failures</a:t>
            </a:r>
            <a:r>
              <a:rPr lang="en-US" altLang="en-US" baseline="0" dirty="0">
                <a:latin typeface="Times New Roman" panose="02020603050405020304" pitchFamily="18" charset="0"/>
              </a:rPr>
              <a:t> reported in the news media. </a:t>
            </a:r>
            <a:r>
              <a:rPr lang="en-US" altLang="en-US" dirty="0">
                <a:latin typeface="Times New Roman" panose="02020603050405020304" pitchFamily="18" charset="0"/>
              </a:rPr>
              <a:t>Ask</a:t>
            </a:r>
            <a:r>
              <a:rPr lang="en-US" altLang="en-US" baseline="0" dirty="0">
                <a:latin typeface="Times New Roman" panose="02020603050405020304" pitchFamily="18" charset="0"/>
              </a:rPr>
              <a:t> the class to come up with current examples of ethical lapses in well-known organizations and firms. Put the list on the blackboard or screen. What role do they think information systems played in these ethical failures? Either a positive role by helping to expose ethical lapses, or a negative role by enabling these events.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Ask students to describe some of the ethical dilemmas that are presented by information systems and new developments in technology. Privacy is an important issue</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rPr>
              <a:t>mention the opening case again and explain that the business models of Google, Facebook, and many other sites depend on getting users to give up their personal information so it can be used to market and sell them products.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Can students provide any examples of how IT has challenged some area of ethics, social life, or legal arrangements? Cell phones,</a:t>
            </a:r>
            <a:r>
              <a:rPr lang="en-US" altLang="en-US" baseline="0" dirty="0">
                <a:latin typeface="Times New Roman" panose="02020603050405020304" pitchFamily="18" charset="0"/>
              </a:rPr>
              <a:t> computer games, surveillance cameras come to mind.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4.1,</a:t>
            </a:r>
            <a:r>
              <a:rPr lang="en-US" altLang="en-US" baseline="0" dirty="0"/>
              <a:t> Page </a:t>
            </a:r>
            <a:r>
              <a:rPr lang="en-US" altLang="en-US" i="0" baseline="0" dirty="0">
                <a:solidFill>
                  <a:srgbClr val="FF0000"/>
                </a:solidFill>
              </a:rPr>
              <a:t>125</a:t>
            </a:r>
            <a:r>
              <a:rPr lang="en-US" alt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The introduction of new information technology has a ripple effect, raising new ethical, social, and political issues that must be dealt with on the individual, social, and political levels. These issues have five moral dimensions: information rights and obligations, property rights and obligations, system quality, quality of life, and accountability and control.</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latin typeface="Times New Roman" panose="02020603050405020304" pitchFamily="18" charset="0"/>
              </a:rPr>
              <a:t>Explain to students that the graphic displays the five moral dimensions listed in the caption. Consider online P2P bit torrent shared music and films</a:t>
            </a:r>
            <a:r>
              <a:rPr lang="en-US" altLang="en-US" baseline="0" dirty="0">
                <a:latin typeface="Times New Roman" panose="02020603050405020304" pitchFamily="18" charset="0"/>
              </a:rPr>
              <a:t> </a:t>
            </a:r>
            <a:r>
              <a:rPr lang="en-US" altLang="en-US" dirty="0">
                <a:latin typeface="Times New Roman" panose="02020603050405020304" pitchFamily="18" charset="0"/>
              </a:rPr>
              <a:t>as an example of how a new technology has ethical, social, and eventually political (legal) ramifications. If music can be stolen, why pay any money for it? Why should anyone care about record labels or artist</a:t>
            </a:r>
            <a:r>
              <a:rPr lang="en-US" altLang="ja-JP" dirty="0">
                <a:latin typeface="Times New Roman" panose="02020603050405020304" pitchFamily="18" charset="0"/>
              </a:rPr>
              <a:t>’s income? </a:t>
            </a:r>
          </a:p>
          <a:p>
            <a:endParaRPr lang="en-US" dirty="0">
              <a:latin typeface="Times New Roman" panose="02020603050405020304" pitchFamily="18" charset="0"/>
            </a:endParaRPr>
          </a:p>
          <a:p>
            <a:r>
              <a:rPr lang="en-US" dirty="0">
                <a:latin typeface="Times New Roman" panose="02020603050405020304" pitchFamily="18" charset="0"/>
              </a:rPr>
              <a:t>Full description: A diagram shows the relationship between ethical, social, and political issues in an information society. The diagram shows five concentric circles with the innermost circle labeled as Information Technology and Systems. The next three circles are labeled as follows. Ethical issues Individual, Social issues Society, Political issues Polity. Each of these circles is divided into five segments representing following five moral dimensions. Information Rights and Obligations, Property Rights and Obligations, System Quality, Quality of Life, and Accountability and Control.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571501"/>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2"/>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667000" y="4800602"/>
            <a:ext cx="60960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7"/>
            <a:ext cx="918000" cy="209936"/>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1"/>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90"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2"/>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2"/>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7"/>
            <a:ext cx="918000" cy="209936"/>
          </a:xfrm>
          <a:prstGeom prst="rect">
            <a:avLst/>
          </a:prstGeom>
        </p:spPr>
      </p:pic>
      <p:sp>
        <p:nvSpPr>
          <p:cNvPr id="11" name="TextBox 10"/>
          <p:cNvSpPr txBox="1"/>
          <p:nvPr userDrawn="1"/>
        </p:nvSpPr>
        <p:spPr>
          <a:xfrm>
            <a:off x="1600200" y="47999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30"/>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2"/>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4"/>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7"/>
            <a:ext cx="688622" cy="209973"/>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30"/>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2" y="4629151"/>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5" y="84805"/>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4" y="84805"/>
            <a:ext cx="551783" cy="13715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ea typeface="Arial"/>
                <a:cs typeface="Arial"/>
                <a:sym typeface="Arial"/>
              </a:rPr>
              <a:pPr>
                <a:buSzPct val="25000"/>
              </a:pPr>
              <a:t>‹#›</a:t>
            </a:fld>
            <a:endParaRPr lang="en-US" dirty="0">
              <a:solidFill>
                <a:schemeClr val="lt1"/>
              </a:solidFil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xmlns="" id="{820D01C0-4FD2-4065-9EC3-96A308398288}"/>
              </a:ext>
            </a:extLst>
          </p:cNvPr>
          <p:cNvSpPr>
            <a:spLocks noGrp="1"/>
          </p:cNvSpPr>
          <p:nvPr>
            <p:ph sz="quarter" idx="14"/>
          </p:nvPr>
        </p:nvSpPr>
        <p:spPr>
          <a:xfrm>
            <a:off x="457200" y="2978945"/>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30"/>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2"/>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7"/>
            <a:ext cx="918000" cy="209936"/>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30"/>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1"/>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2"/>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2"/>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8/22/2020</a:t>
            </a:fld>
            <a:endParaRPr lang="en-US" dirty="0"/>
          </a:p>
        </p:txBody>
      </p:sp>
      <p:sp>
        <p:nvSpPr>
          <p:cNvPr id="10" name="Slide Number Placeholder 5"/>
          <p:cNvSpPr>
            <a:spLocks noGrp="1"/>
          </p:cNvSpPr>
          <p:nvPr>
            <p:ph type="sldNum" sz="quarter" idx="12"/>
          </p:nvPr>
        </p:nvSpPr>
        <p:spPr>
          <a:xfrm>
            <a:off x="8469315"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2"/>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2"/>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7"/>
            <a:ext cx="918000" cy="209936"/>
          </a:xfrm>
          <a:prstGeom prst="rect">
            <a:avLst/>
          </a:prstGeom>
        </p:spPr>
      </p:pic>
      <p:sp>
        <p:nvSpPr>
          <p:cNvPr id="9" name="TextBox 8"/>
          <p:cNvSpPr txBox="1"/>
          <p:nvPr userDrawn="1"/>
        </p:nvSpPr>
        <p:spPr>
          <a:xfrm>
            <a:off x="2667000" y="4800602"/>
            <a:ext cx="60960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2"/>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2"/>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4"/>
          </p:nvPr>
        </p:nvSpPr>
        <p:spPr>
          <a:xfrm>
            <a:off x="8469315"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17053" y="4800602"/>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4825797"/>
            <a:ext cx="688622" cy="209973"/>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02"/>
            <a:ext cx="8229600" cy="1107996"/>
          </a:xfrm>
        </p:spPr>
        <p:txBody>
          <a:bodyPr wrap="square" anchor="b">
            <a:spAutoFit/>
          </a:bodyPr>
          <a:lstStyle/>
          <a:p>
            <a:r>
              <a:rPr lang="en-IN" dirty="0"/>
              <a:t>Management Information Systems: Managing the Digital Firm</a:t>
            </a:r>
          </a:p>
        </p:txBody>
      </p:sp>
      <p:sp>
        <p:nvSpPr>
          <p:cNvPr id="3" name="Text Placeholder 2"/>
          <p:cNvSpPr>
            <a:spLocks noGrp="1"/>
          </p:cNvSpPr>
          <p:nvPr>
            <p:ph type="body" sz="quarter" idx="13"/>
          </p:nvPr>
        </p:nvSpPr>
        <p:spPr>
          <a:xfrm>
            <a:off x="457200" y="1267277"/>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7" y="1935231"/>
            <a:ext cx="4117765" cy="492443"/>
          </a:xfrm>
        </p:spPr>
        <p:txBody>
          <a:bodyPr wrap="square">
            <a:spAutoFit/>
          </a:bodyPr>
          <a:lstStyle/>
          <a:p>
            <a:r>
              <a:rPr lang="en-IN" sz="3200" dirty="0"/>
              <a:t>Chapter 4</a:t>
            </a:r>
          </a:p>
        </p:txBody>
      </p:sp>
      <p:sp>
        <p:nvSpPr>
          <p:cNvPr id="5" name="Text Placeholder 4"/>
          <p:cNvSpPr>
            <a:spLocks noGrp="1"/>
          </p:cNvSpPr>
          <p:nvPr>
            <p:ph type="body" sz="quarter" idx="15"/>
          </p:nvPr>
        </p:nvSpPr>
        <p:spPr>
          <a:xfrm>
            <a:off x="4569037" y="2571753"/>
            <a:ext cx="4117765" cy="615553"/>
          </a:xfrm>
        </p:spPr>
        <p:txBody>
          <a:bodyPr wrap="square">
            <a:spAutoFit/>
          </a:bodyPr>
          <a:lstStyle/>
          <a:p>
            <a:r>
              <a:rPr lang="en-US" sz="2000" dirty="0"/>
              <a:t>Ethical and Social Issues in Information Systems</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46" y="1689903"/>
            <a:ext cx="2434499" cy="3116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299889" y="4841708"/>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0349"/>
            <a:ext cx="8229600" cy="1107996"/>
          </a:xfrm>
        </p:spPr>
        <p:txBody>
          <a:bodyPr>
            <a:spAutoFit/>
          </a:bodyPr>
          <a:lstStyle/>
          <a:p>
            <a:r>
              <a:rPr lang="en-US" dirty="0"/>
              <a:t>Five Moral Dimensions of the Information Age</a:t>
            </a:r>
            <a:endParaRPr lang="en-US" sz="2800" dirty="0"/>
          </a:p>
        </p:txBody>
      </p:sp>
      <p:sp>
        <p:nvSpPr>
          <p:cNvPr id="5" name="Content Placeholder 4"/>
          <p:cNvSpPr>
            <a:spLocks noGrp="1"/>
          </p:cNvSpPr>
          <p:nvPr>
            <p:ph idx="1"/>
          </p:nvPr>
        </p:nvSpPr>
        <p:spPr>
          <a:xfrm>
            <a:off x="457200" y="1427833"/>
            <a:ext cx="8229600" cy="2616101"/>
          </a:xfrm>
        </p:spPr>
        <p:txBody>
          <a:bodyPr>
            <a:spAutoFit/>
          </a:bodyPr>
          <a:lstStyle/>
          <a:p>
            <a:pPr>
              <a:defRPr/>
            </a:pPr>
            <a:r>
              <a:rPr lang="en-US"/>
              <a:t>Information rights and obligations</a:t>
            </a:r>
          </a:p>
          <a:p>
            <a:pPr>
              <a:defRPr/>
            </a:pPr>
            <a:r>
              <a:rPr lang="en-US" dirty="0"/>
              <a:t>Property rights and obligations</a:t>
            </a:r>
          </a:p>
          <a:p>
            <a:pPr>
              <a:defRPr/>
            </a:pPr>
            <a:r>
              <a:rPr lang="en-US" dirty="0"/>
              <a:t>Accountability and control</a:t>
            </a:r>
          </a:p>
          <a:p>
            <a:pPr>
              <a:defRPr/>
            </a:pPr>
            <a:r>
              <a:rPr lang="en-US" dirty="0"/>
              <a:t>System quality</a:t>
            </a:r>
          </a:p>
          <a:p>
            <a:pPr>
              <a:defRPr/>
            </a:pPr>
            <a:r>
              <a:rPr lang="en-US" dirty="0"/>
              <a:t>Quality of life</a:t>
            </a:r>
          </a:p>
        </p:txBody>
      </p:sp>
    </p:spTree>
    <p:extLst>
      <p:ext uri="{BB962C8B-B14F-4D97-AF65-F5344CB8AC3E}">
        <p14:creationId xmlns:p14="http://schemas.microsoft.com/office/powerpoint/2010/main" val="97862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541"/>
            <a:ext cx="8229600" cy="1107996"/>
          </a:xfrm>
        </p:spPr>
        <p:txBody>
          <a:bodyPr>
            <a:spAutoFit/>
          </a:bodyPr>
          <a:lstStyle/>
          <a:p>
            <a:r>
              <a:rPr lang="en-US" dirty="0"/>
              <a:t>Key Technology Trends That Raise Ethical Issues</a:t>
            </a:r>
            <a:endParaRPr lang="en-US" sz="2800" dirty="0"/>
          </a:p>
        </p:txBody>
      </p:sp>
      <p:sp>
        <p:nvSpPr>
          <p:cNvPr id="5" name="Content Placeholder 4"/>
          <p:cNvSpPr>
            <a:spLocks noGrp="1"/>
          </p:cNvSpPr>
          <p:nvPr>
            <p:ph idx="1"/>
          </p:nvPr>
        </p:nvSpPr>
        <p:spPr>
          <a:xfrm>
            <a:off x="457200" y="1440025"/>
            <a:ext cx="8229600" cy="2616101"/>
          </a:xfrm>
        </p:spPr>
        <p:txBody>
          <a:bodyPr>
            <a:spAutoFit/>
          </a:bodyPr>
          <a:lstStyle/>
          <a:p>
            <a:r>
              <a:rPr lang="en-US" dirty="0"/>
              <a:t>Computing power doubles every 18 months</a:t>
            </a:r>
          </a:p>
          <a:p>
            <a:r>
              <a:rPr lang="en-US" dirty="0"/>
              <a:t>Data storage costs rapidly decline</a:t>
            </a:r>
          </a:p>
          <a:p>
            <a:r>
              <a:rPr lang="en-US" dirty="0"/>
              <a:t>Data analysis advances</a:t>
            </a:r>
          </a:p>
          <a:p>
            <a:r>
              <a:rPr lang="en-US" dirty="0"/>
              <a:t>Networking advances</a:t>
            </a:r>
          </a:p>
          <a:p>
            <a:r>
              <a:rPr lang="en-US" dirty="0"/>
              <a:t>Mobile device growth impact</a:t>
            </a:r>
          </a:p>
        </p:txBody>
      </p:sp>
    </p:spTree>
    <p:extLst>
      <p:ext uri="{BB962C8B-B14F-4D97-AF65-F5344CB8AC3E}">
        <p14:creationId xmlns:p14="http://schemas.microsoft.com/office/powerpoint/2010/main" val="216760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921"/>
            <a:ext cx="8229600" cy="1107996"/>
          </a:xfrm>
        </p:spPr>
        <p:txBody>
          <a:bodyPr>
            <a:spAutoFit/>
          </a:bodyPr>
          <a:lstStyle/>
          <a:p>
            <a:r>
              <a:rPr lang="en-US" dirty="0"/>
              <a:t>Advances in Data Analysis Techniques</a:t>
            </a:r>
            <a:endParaRPr lang="en-US" sz="2800" dirty="0"/>
          </a:p>
        </p:txBody>
      </p:sp>
      <p:sp>
        <p:nvSpPr>
          <p:cNvPr id="5" name="Content Placeholder 4"/>
          <p:cNvSpPr>
            <a:spLocks noGrp="1"/>
          </p:cNvSpPr>
          <p:nvPr>
            <p:ph idx="1"/>
          </p:nvPr>
        </p:nvSpPr>
        <p:spPr>
          <a:xfrm>
            <a:off x="457200" y="1432402"/>
            <a:ext cx="8229600" cy="2931572"/>
          </a:xfrm>
        </p:spPr>
        <p:txBody>
          <a:bodyPr>
            <a:spAutoFit/>
          </a:bodyPr>
          <a:lstStyle/>
          <a:p>
            <a:r>
              <a:rPr lang="en-US" dirty="0"/>
              <a:t>Profiling</a:t>
            </a:r>
          </a:p>
          <a:p>
            <a:pPr lvl="1"/>
            <a:r>
              <a:rPr lang="en-US" sz="2400" dirty="0"/>
              <a:t>Combining data from multiple sources to create dossiers of detailed information on individuals</a:t>
            </a:r>
          </a:p>
          <a:p>
            <a:r>
              <a:rPr lang="en-US" dirty="0"/>
              <a:t>Nonobvious relationship awareness (</a:t>
            </a:r>
            <a:r>
              <a:rPr lang="en-US" spc="-300" dirty="0"/>
              <a:t>N O R A</a:t>
            </a:r>
            <a:r>
              <a:rPr lang="en-US" dirty="0"/>
              <a:t>)</a:t>
            </a:r>
          </a:p>
          <a:p>
            <a:pPr lvl="1"/>
            <a:r>
              <a:rPr lang="en-US" sz="2400" dirty="0"/>
              <a:t>Combining data from multiple sources to find obscure hidden connections that might help identify criminals or terrorists</a:t>
            </a:r>
          </a:p>
        </p:txBody>
      </p:sp>
    </p:spTree>
    <p:extLst>
      <p:ext uri="{BB962C8B-B14F-4D97-AF65-F5344CB8AC3E}">
        <p14:creationId xmlns:p14="http://schemas.microsoft.com/office/powerpoint/2010/main" val="346204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US" dirty="0"/>
              <a:t>Figure 4.2 Nonobvious Relationship Awareness (</a:t>
            </a:r>
            <a:r>
              <a:rPr lang="en-US" spc="-450" dirty="0"/>
              <a:t>N O R </a:t>
            </a:r>
            <a:r>
              <a:rPr lang="en-US" dirty="0"/>
              <a:t>A)</a:t>
            </a:r>
          </a:p>
        </p:txBody>
      </p:sp>
      <p:pic>
        <p:nvPicPr>
          <p:cNvPr id="2050" name="Picture 2" descr="On the left are five cells labelled respectively as:&#10;• Watch lists&#10;• Incident and arrest systems&#10;• Customer transaction systems&#10;• Telephone records&#10;• Human resources systems&#10;Arrows point to the right from all five cells to a cell in the center marked: &#10;• Name standardization&#10;• Match&#10;• Merge&#10;An arrow points rightward from this cell, which is labelled: N O R A alert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08871" y="1352550"/>
            <a:ext cx="3526259" cy="3313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43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US" dirty="0"/>
              <a:t>Basic Concepts: Responsibility, Accountability, and Liability</a:t>
            </a:r>
            <a:endParaRPr lang="en-US" sz="2800" dirty="0"/>
          </a:p>
        </p:txBody>
      </p:sp>
      <p:sp>
        <p:nvSpPr>
          <p:cNvPr id="5" name="Content Placeholder 4"/>
          <p:cNvSpPr>
            <a:spLocks noGrp="1"/>
          </p:cNvSpPr>
          <p:nvPr>
            <p:ph idx="1"/>
          </p:nvPr>
        </p:nvSpPr>
        <p:spPr>
          <a:xfrm>
            <a:off x="457200" y="1433328"/>
            <a:ext cx="8229600" cy="3308598"/>
          </a:xfrm>
        </p:spPr>
        <p:txBody>
          <a:bodyPr>
            <a:spAutoFit/>
          </a:bodyPr>
          <a:lstStyle/>
          <a:p>
            <a:r>
              <a:rPr lang="en-US" sz="2000" dirty="0"/>
              <a:t>Responsibility</a:t>
            </a:r>
          </a:p>
          <a:p>
            <a:pPr lvl="1"/>
            <a:r>
              <a:rPr lang="en-US" sz="2000" dirty="0"/>
              <a:t>Accepting the potential costs, duties, and obligations for decisions</a:t>
            </a:r>
          </a:p>
          <a:p>
            <a:pPr>
              <a:spcBef>
                <a:spcPts val="600"/>
              </a:spcBef>
            </a:pPr>
            <a:r>
              <a:rPr lang="en-US" sz="2000" dirty="0"/>
              <a:t>Accountability</a:t>
            </a:r>
          </a:p>
          <a:p>
            <a:pPr lvl="1"/>
            <a:r>
              <a:rPr lang="en-US" sz="2000" dirty="0"/>
              <a:t>Mechanisms for identifying responsible parties</a:t>
            </a:r>
          </a:p>
          <a:p>
            <a:pPr>
              <a:spcBef>
                <a:spcPts val="600"/>
              </a:spcBef>
            </a:pPr>
            <a:r>
              <a:rPr lang="en-US" sz="2000" dirty="0"/>
              <a:t>Liability</a:t>
            </a:r>
          </a:p>
          <a:p>
            <a:pPr lvl="1"/>
            <a:r>
              <a:rPr lang="en-US" sz="2000" dirty="0"/>
              <a:t>Permits individuals (and firms) to recover damages done to them</a:t>
            </a:r>
          </a:p>
          <a:p>
            <a:pPr>
              <a:spcBef>
                <a:spcPts val="600"/>
              </a:spcBef>
            </a:pPr>
            <a:r>
              <a:rPr lang="en-US" sz="2000" dirty="0"/>
              <a:t>Due process</a:t>
            </a:r>
          </a:p>
          <a:p>
            <a:pPr lvl="1"/>
            <a:r>
              <a:rPr lang="en-US" sz="2000" dirty="0"/>
              <a:t>Laws are well-known and understood, with an ability to appeal to higher authorities</a:t>
            </a:r>
          </a:p>
        </p:txBody>
      </p:sp>
    </p:spTree>
    <p:extLst>
      <p:ext uri="{BB962C8B-B14F-4D97-AF65-F5344CB8AC3E}">
        <p14:creationId xmlns:p14="http://schemas.microsoft.com/office/powerpoint/2010/main" val="33173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332"/>
            <a:ext cx="8229600" cy="553998"/>
          </a:xfrm>
        </p:spPr>
        <p:txBody>
          <a:bodyPr>
            <a:spAutoFit/>
          </a:bodyPr>
          <a:lstStyle/>
          <a:p>
            <a:r>
              <a:rPr lang="en-US" dirty="0"/>
              <a:t>Ethical Analysis</a:t>
            </a:r>
            <a:endParaRPr lang="en-US" sz="2800" dirty="0"/>
          </a:p>
        </p:txBody>
      </p:sp>
      <p:sp>
        <p:nvSpPr>
          <p:cNvPr id="5" name="Content Placeholder 4"/>
          <p:cNvSpPr>
            <a:spLocks noGrp="1"/>
          </p:cNvSpPr>
          <p:nvPr>
            <p:ph idx="1"/>
          </p:nvPr>
        </p:nvSpPr>
        <p:spPr>
          <a:xfrm>
            <a:off x="457200" y="900154"/>
            <a:ext cx="8229600" cy="2970044"/>
          </a:xfrm>
        </p:spPr>
        <p:txBody>
          <a:bodyPr>
            <a:spAutoFit/>
          </a:bodyPr>
          <a:lstStyle/>
          <a:p>
            <a:pPr marL="255600" indent="-255600">
              <a:tabLst>
                <a:tab pos="176213" algn="l"/>
              </a:tabLst>
            </a:pPr>
            <a:r>
              <a:rPr lang="en-US" dirty="0"/>
              <a:t>Five-step process for ethical analysis</a:t>
            </a:r>
          </a:p>
          <a:p>
            <a:pPr marL="770400" lvl="1" indent="-457200">
              <a:buFont typeface="+mj-lt"/>
              <a:buAutoNum type="arabicPeriod"/>
            </a:pPr>
            <a:r>
              <a:rPr lang="en-US" sz="2400" dirty="0"/>
              <a:t>Identify and clearly describe the facts.</a:t>
            </a:r>
          </a:p>
          <a:p>
            <a:pPr marL="770400" lvl="1" indent="-457200">
              <a:buFont typeface="+mj-lt"/>
              <a:buAutoNum type="arabicPeriod"/>
            </a:pPr>
            <a:r>
              <a:rPr lang="en-US" sz="2400" dirty="0"/>
              <a:t>Define the conflict or dilemma and identify the higher-order values involved.</a:t>
            </a:r>
          </a:p>
          <a:p>
            <a:pPr marL="770400" lvl="1" indent="-457200">
              <a:buFont typeface="+mj-lt"/>
              <a:buAutoNum type="arabicPeriod"/>
            </a:pPr>
            <a:r>
              <a:rPr lang="en-US" sz="2400" dirty="0"/>
              <a:t>Identify the stakeholders.</a:t>
            </a:r>
          </a:p>
          <a:p>
            <a:pPr marL="770400" lvl="1" indent="-457200">
              <a:buFont typeface="+mj-lt"/>
              <a:buAutoNum type="arabicPeriod"/>
            </a:pPr>
            <a:r>
              <a:rPr lang="en-US" sz="2400" dirty="0"/>
              <a:t>Identify the options that you can reasonably take.</a:t>
            </a:r>
          </a:p>
          <a:p>
            <a:pPr marL="770400" lvl="1" indent="-457200">
              <a:buFont typeface="+mj-lt"/>
              <a:buAutoNum type="arabicPeriod"/>
            </a:pPr>
            <a:r>
              <a:rPr lang="en-US" sz="2400" dirty="0"/>
              <a:t>Identify the potential consequences of your options.</a:t>
            </a:r>
          </a:p>
        </p:txBody>
      </p:sp>
    </p:spTree>
    <p:extLst>
      <p:ext uri="{BB962C8B-B14F-4D97-AF65-F5344CB8AC3E}">
        <p14:creationId xmlns:p14="http://schemas.microsoft.com/office/powerpoint/2010/main" val="160888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720"/>
            <a:ext cx="8229600" cy="553998"/>
          </a:xfrm>
        </p:spPr>
        <p:txBody>
          <a:bodyPr>
            <a:spAutoFit/>
          </a:bodyPr>
          <a:lstStyle/>
          <a:p>
            <a:r>
              <a:rPr lang="en-IN" dirty="0"/>
              <a:t>Candidate Ethical Principles </a:t>
            </a:r>
            <a:r>
              <a:rPr lang="en-IN" sz="2800" dirty="0"/>
              <a:t>(1 of 2)</a:t>
            </a:r>
            <a:endParaRPr lang="en-US" sz="2800" dirty="0"/>
          </a:p>
        </p:txBody>
      </p:sp>
      <p:sp>
        <p:nvSpPr>
          <p:cNvPr id="5" name="Content Placeholder 4"/>
          <p:cNvSpPr>
            <a:spLocks noGrp="1"/>
          </p:cNvSpPr>
          <p:nvPr>
            <p:ph idx="1"/>
          </p:nvPr>
        </p:nvSpPr>
        <p:spPr>
          <a:xfrm>
            <a:off x="457200" y="906542"/>
            <a:ext cx="8229600" cy="3570208"/>
          </a:xfrm>
        </p:spPr>
        <p:txBody>
          <a:bodyPr>
            <a:spAutoFit/>
          </a:bodyPr>
          <a:lstStyle/>
          <a:p>
            <a:r>
              <a:rPr lang="en-US" altLang="en-US"/>
              <a:t>Golden Rule</a:t>
            </a:r>
          </a:p>
          <a:p>
            <a:pPr lvl="1"/>
            <a:r>
              <a:rPr lang="en-US" altLang="en-US" sz="2400" dirty="0"/>
              <a:t>Do unto others as you would have them do unto you</a:t>
            </a:r>
          </a:p>
          <a:p>
            <a:r>
              <a:rPr lang="en-US" altLang="en-US" dirty="0"/>
              <a:t>Immanuel Kant</a:t>
            </a:r>
            <a:r>
              <a:rPr lang="en-US" altLang="ja-JP" dirty="0"/>
              <a:t>’s Categorical Imperative</a:t>
            </a:r>
          </a:p>
          <a:p>
            <a:pPr lvl="1"/>
            <a:r>
              <a:rPr lang="en-US" altLang="en-US" sz="2400" dirty="0"/>
              <a:t>If an action is not right for everyone to take, it is not right for anyone</a:t>
            </a:r>
          </a:p>
          <a:p>
            <a:r>
              <a:rPr lang="en-US" altLang="ja-JP" dirty="0"/>
              <a:t>Slippery Slope Rule</a:t>
            </a:r>
          </a:p>
          <a:p>
            <a:pPr lvl="1"/>
            <a:r>
              <a:rPr lang="en-US" altLang="en-US" sz="2400" dirty="0"/>
              <a:t>If an action cannot be taken repeatedly, it is not right to take at all</a:t>
            </a:r>
            <a:endParaRPr lang="en-US" sz="2400" dirty="0"/>
          </a:p>
        </p:txBody>
      </p:sp>
    </p:spTree>
    <p:extLst>
      <p:ext uri="{BB962C8B-B14F-4D97-AF65-F5344CB8AC3E}">
        <p14:creationId xmlns:p14="http://schemas.microsoft.com/office/powerpoint/2010/main" val="419863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36"/>
            <a:ext cx="8229600" cy="553998"/>
          </a:xfrm>
        </p:spPr>
        <p:txBody>
          <a:bodyPr>
            <a:spAutoFit/>
          </a:bodyPr>
          <a:lstStyle/>
          <a:p>
            <a:r>
              <a:rPr lang="en-IN" dirty="0"/>
              <a:t>Candidate Ethical Principles </a:t>
            </a:r>
            <a:r>
              <a:rPr lang="en-IN" sz="2800" dirty="0"/>
              <a:t>(2 of 2)</a:t>
            </a:r>
            <a:endParaRPr lang="en-US" sz="2800" dirty="0"/>
          </a:p>
        </p:txBody>
      </p:sp>
      <p:sp>
        <p:nvSpPr>
          <p:cNvPr id="5" name="Content Placeholder 4"/>
          <p:cNvSpPr>
            <a:spLocks noGrp="1"/>
          </p:cNvSpPr>
          <p:nvPr>
            <p:ph idx="1"/>
          </p:nvPr>
        </p:nvSpPr>
        <p:spPr>
          <a:xfrm>
            <a:off x="457200" y="890409"/>
            <a:ext cx="8229600" cy="3662541"/>
          </a:xfrm>
        </p:spPr>
        <p:txBody>
          <a:bodyPr>
            <a:spAutoFit/>
          </a:bodyPr>
          <a:lstStyle/>
          <a:p>
            <a:r>
              <a:rPr lang="en-US" altLang="en-US" sz="2200" dirty="0"/>
              <a:t>Utilitarian Principle</a:t>
            </a:r>
          </a:p>
          <a:p>
            <a:pPr lvl="1"/>
            <a:r>
              <a:rPr lang="en-US" altLang="en-US" dirty="0"/>
              <a:t>Take the action that achieves the higher or greater value</a:t>
            </a:r>
          </a:p>
          <a:p>
            <a:r>
              <a:rPr lang="en-US" altLang="en-US" sz="2200" dirty="0"/>
              <a:t>Risk Aversion Principle</a:t>
            </a:r>
          </a:p>
          <a:p>
            <a:pPr lvl="1"/>
            <a:r>
              <a:rPr lang="en-US" altLang="en-US" dirty="0"/>
              <a:t>Take the action that produces the least harm or potential cost</a:t>
            </a:r>
          </a:p>
          <a:p>
            <a:r>
              <a:rPr lang="en-US" altLang="en-US" sz="2200" dirty="0"/>
              <a:t>Ethical </a:t>
            </a:r>
            <a:r>
              <a:rPr lang="en-US" altLang="ja-JP" sz="2200" dirty="0"/>
              <a:t>“No Free Lunch” Rule</a:t>
            </a:r>
          </a:p>
          <a:p>
            <a:pPr lvl="1"/>
            <a:r>
              <a:rPr lang="en-US" altLang="en-US" dirty="0"/>
              <a:t>Assume that virtually all tangible and intangible objects are owned by someone unless there is a specific declaration otherwise</a:t>
            </a:r>
            <a:endParaRPr lang="en-US" dirty="0"/>
          </a:p>
        </p:txBody>
      </p:sp>
    </p:spTree>
    <p:extLst>
      <p:ext uri="{BB962C8B-B14F-4D97-AF65-F5344CB8AC3E}">
        <p14:creationId xmlns:p14="http://schemas.microsoft.com/office/powerpoint/2010/main" val="2575094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553998"/>
          </a:xfrm>
        </p:spPr>
        <p:txBody>
          <a:bodyPr>
            <a:spAutoFit/>
          </a:bodyPr>
          <a:lstStyle/>
          <a:p>
            <a:r>
              <a:rPr lang="en-US" dirty="0"/>
              <a:t>Professional Codes of Conduct</a:t>
            </a:r>
            <a:endParaRPr lang="en-US" sz="2800" dirty="0"/>
          </a:p>
        </p:txBody>
      </p:sp>
      <p:sp>
        <p:nvSpPr>
          <p:cNvPr id="5" name="Content Placeholder 4"/>
          <p:cNvSpPr>
            <a:spLocks noGrp="1"/>
          </p:cNvSpPr>
          <p:nvPr>
            <p:ph idx="1"/>
          </p:nvPr>
        </p:nvSpPr>
        <p:spPr>
          <a:xfrm>
            <a:off x="457200" y="902972"/>
            <a:ext cx="8229600" cy="2639184"/>
          </a:xfrm>
        </p:spPr>
        <p:txBody>
          <a:bodyPr>
            <a:spAutoFit/>
          </a:bodyPr>
          <a:lstStyle/>
          <a:p>
            <a:pPr>
              <a:defRPr/>
            </a:pPr>
            <a:r>
              <a:rPr lang="en-US" dirty="0"/>
              <a:t>Promulgated by associations of professionals</a:t>
            </a:r>
          </a:p>
          <a:p>
            <a:pPr lvl="1">
              <a:defRPr/>
            </a:pPr>
            <a:r>
              <a:rPr lang="en-US" sz="2400" dirty="0"/>
              <a:t>American Medical Association (</a:t>
            </a:r>
            <a:r>
              <a:rPr lang="en-US" sz="2400" spc="-300" dirty="0"/>
              <a:t>A M </a:t>
            </a:r>
            <a:r>
              <a:rPr lang="en-US" sz="2400" dirty="0"/>
              <a:t>A)</a:t>
            </a:r>
          </a:p>
          <a:p>
            <a:pPr lvl="1">
              <a:defRPr/>
            </a:pPr>
            <a:r>
              <a:rPr lang="en-US" sz="2400" dirty="0"/>
              <a:t>American Bar Association (</a:t>
            </a:r>
            <a:r>
              <a:rPr lang="en-US" sz="2400" spc="-300" dirty="0"/>
              <a:t>A B </a:t>
            </a:r>
            <a:r>
              <a:rPr lang="en-US" sz="2400" dirty="0"/>
              <a:t>A)</a:t>
            </a:r>
          </a:p>
          <a:p>
            <a:pPr lvl="1">
              <a:defRPr/>
            </a:pPr>
            <a:r>
              <a:rPr lang="en-US" sz="2400" dirty="0"/>
              <a:t>Association for Computing Machinery (</a:t>
            </a:r>
            <a:r>
              <a:rPr lang="en-US" sz="2400" spc="-300" dirty="0"/>
              <a:t>A C </a:t>
            </a:r>
            <a:r>
              <a:rPr lang="en-US" sz="2400" dirty="0"/>
              <a:t>M)</a:t>
            </a:r>
          </a:p>
          <a:p>
            <a:pPr>
              <a:defRPr/>
            </a:pPr>
            <a:r>
              <a:rPr lang="en-US" dirty="0"/>
              <a:t>Promises by professions to regulate themselves in the general interest of society</a:t>
            </a:r>
          </a:p>
        </p:txBody>
      </p:sp>
    </p:spTree>
    <p:extLst>
      <p:ext uri="{BB962C8B-B14F-4D97-AF65-F5344CB8AC3E}">
        <p14:creationId xmlns:p14="http://schemas.microsoft.com/office/powerpoint/2010/main" val="435664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553998"/>
          </a:xfrm>
        </p:spPr>
        <p:txBody>
          <a:bodyPr>
            <a:spAutoFit/>
          </a:bodyPr>
          <a:lstStyle/>
          <a:p>
            <a:r>
              <a:rPr lang="en-US" dirty="0"/>
              <a:t>Real-World Ethical Dilemmas</a:t>
            </a:r>
            <a:endParaRPr lang="en-US" sz="2800" dirty="0"/>
          </a:p>
        </p:txBody>
      </p:sp>
      <p:sp>
        <p:nvSpPr>
          <p:cNvPr id="5" name="Content Placeholder 4"/>
          <p:cNvSpPr>
            <a:spLocks noGrp="1"/>
          </p:cNvSpPr>
          <p:nvPr>
            <p:ph idx="1"/>
          </p:nvPr>
        </p:nvSpPr>
        <p:spPr>
          <a:xfrm>
            <a:off x="457200" y="902972"/>
            <a:ext cx="8229600" cy="2931572"/>
          </a:xfrm>
        </p:spPr>
        <p:txBody>
          <a:bodyPr>
            <a:spAutoFit/>
          </a:bodyPr>
          <a:lstStyle/>
          <a:p>
            <a:pPr>
              <a:defRPr/>
            </a:pPr>
            <a:r>
              <a:rPr lang="en-US"/>
              <a:t>One set of interests pitted against another</a:t>
            </a:r>
          </a:p>
          <a:p>
            <a:pPr>
              <a:defRPr/>
            </a:pPr>
            <a:r>
              <a:rPr lang="en-US" dirty="0"/>
              <a:t>Examples</a:t>
            </a:r>
          </a:p>
          <a:p>
            <a:pPr lvl="1">
              <a:defRPr/>
            </a:pPr>
            <a:r>
              <a:rPr lang="en-US" sz="2400" dirty="0"/>
              <a:t>Monitoring employees: Right of company to maximize productivity of workers versus workers’ desire to use Internet for short personal tasks</a:t>
            </a:r>
          </a:p>
          <a:p>
            <a:pPr lvl="1">
              <a:defRPr/>
            </a:pPr>
            <a:r>
              <a:rPr lang="en-US" sz="2400" dirty="0"/>
              <a:t>Facebook monitors users and sells information to advertisers and app developers</a:t>
            </a:r>
          </a:p>
        </p:txBody>
      </p:sp>
    </p:spTree>
    <p:extLst>
      <p:ext uri="{BB962C8B-B14F-4D97-AF65-F5344CB8AC3E}">
        <p14:creationId xmlns:p14="http://schemas.microsoft.com/office/powerpoint/2010/main" val="380342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36"/>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755999"/>
            <a:ext cx="8229600" cy="3693319"/>
          </a:xfrm>
        </p:spPr>
        <p:txBody>
          <a:bodyPr vert="horz" lIns="0" tIns="0" rIns="0" bIns="0" rtlCol="0" anchor="t">
            <a:spAutoFit/>
          </a:bodyPr>
          <a:lstStyle/>
          <a:p>
            <a:pPr marL="542925" indent="-542925">
              <a:spcBef>
                <a:spcPts val="600"/>
              </a:spcBef>
              <a:buNone/>
              <a:tabLst>
                <a:tab pos="534988" algn="l"/>
              </a:tabLst>
            </a:pPr>
            <a:r>
              <a:rPr lang="en-US" altLang="en-US" sz="2200" b="1" dirty="0">
                <a:solidFill>
                  <a:schemeClr val="bg2"/>
                </a:solidFill>
              </a:rPr>
              <a:t>4.1</a:t>
            </a:r>
            <a:r>
              <a:rPr lang="en-US" altLang="en-US" sz="2200" b="1" dirty="0"/>
              <a:t> </a:t>
            </a:r>
            <a:r>
              <a:rPr lang="en-IN" altLang="en-US" sz="2200" dirty="0"/>
              <a:t>What ethical, social, and political issues are raised by information systems?</a:t>
            </a:r>
          </a:p>
          <a:p>
            <a:pPr marL="542925" indent="-542925" defTabSz="534988">
              <a:spcBef>
                <a:spcPts val="600"/>
              </a:spcBef>
              <a:buNone/>
            </a:pPr>
            <a:r>
              <a:rPr lang="en-US" altLang="en-US" sz="2200" b="1" dirty="0">
                <a:solidFill>
                  <a:schemeClr val="bg2"/>
                </a:solidFill>
              </a:rPr>
              <a:t>4.2</a:t>
            </a:r>
            <a:r>
              <a:rPr lang="en-US" altLang="en-US" sz="2200" b="1" dirty="0"/>
              <a:t> </a:t>
            </a:r>
            <a:r>
              <a:rPr lang="en-IN" altLang="en-US" sz="2200" dirty="0"/>
              <a:t>What specific principles for conduct can be used to guide ethical decisions?</a:t>
            </a:r>
          </a:p>
          <a:p>
            <a:pPr marL="542925" indent="-542925" defTabSz="534988">
              <a:spcBef>
                <a:spcPts val="600"/>
              </a:spcBef>
              <a:buNone/>
            </a:pPr>
            <a:r>
              <a:rPr lang="en-US" altLang="en-US" sz="2200" b="1" dirty="0">
                <a:solidFill>
                  <a:schemeClr val="bg2"/>
                </a:solidFill>
              </a:rPr>
              <a:t>4.3</a:t>
            </a:r>
            <a:r>
              <a:rPr lang="en-US" altLang="en-US" sz="2200" b="1" dirty="0"/>
              <a:t> </a:t>
            </a:r>
            <a:r>
              <a:rPr lang="en-IN" altLang="en-US" sz="2200" dirty="0"/>
              <a:t>Why do contemporary information systems technology and the Internet pose challenges to the protection of individual privacy and intellectual property?</a:t>
            </a:r>
          </a:p>
          <a:p>
            <a:pPr marL="542925" indent="-542925" defTabSz="534988">
              <a:spcBef>
                <a:spcPts val="600"/>
              </a:spcBef>
              <a:buNone/>
            </a:pPr>
            <a:r>
              <a:rPr lang="en-US" altLang="en-US" sz="2200" b="1" dirty="0">
                <a:solidFill>
                  <a:schemeClr val="bg2"/>
                </a:solidFill>
              </a:rPr>
              <a:t>4.4</a:t>
            </a:r>
            <a:r>
              <a:rPr lang="en-US" altLang="en-US" sz="2200" dirty="0">
                <a:cs typeface="Arial"/>
              </a:rPr>
              <a:t> </a:t>
            </a:r>
            <a:r>
              <a:rPr lang="en-IN" sz="2200" dirty="0"/>
              <a:t>How have information systems affected laws for establishing accountability, liability, and the quality of everyday life?</a:t>
            </a:r>
          </a:p>
          <a:p>
            <a:pPr marL="0" indent="0">
              <a:spcBef>
                <a:spcPts val="600"/>
              </a:spcBef>
              <a:buNone/>
            </a:pPr>
            <a:r>
              <a:rPr lang="en-US" altLang="en-US" sz="2200" b="1" dirty="0">
                <a:solidFill>
                  <a:schemeClr val="bg2"/>
                </a:solidFill>
              </a:rPr>
              <a:t>4.5</a:t>
            </a:r>
            <a:r>
              <a:rPr lang="en-US" altLang="en-US" sz="2200" dirty="0">
                <a:cs typeface="Arial"/>
              </a:rPr>
              <a:t> </a:t>
            </a:r>
            <a:r>
              <a:rPr lang="en-IN" sz="2200" dirty="0"/>
              <a:t>How will </a:t>
            </a:r>
            <a:r>
              <a:rPr lang="en-IN" sz="2200" spc="-300" dirty="0"/>
              <a:t>M I </a:t>
            </a:r>
            <a:r>
              <a:rPr lang="en-IN" sz="2200" dirty="0"/>
              <a:t>S help my career?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US" dirty="0">
                <a:cs typeface="ＭＳ Ｐゴシック" charset="0"/>
              </a:rPr>
              <a:t>Information Rights: Privacy and Freedom in the Internet Age </a:t>
            </a:r>
            <a:r>
              <a:rPr lang="en-US" sz="2800" dirty="0">
                <a:cs typeface="ＭＳ Ｐゴシック" charset="0"/>
              </a:rPr>
              <a:t>(1 of 3)</a:t>
            </a:r>
            <a:endParaRPr lang="en-US" sz="2800" dirty="0"/>
          </a:p>
        </p:txBody>
      </p:sp>
      <p:sp>
        <p:nvSpPr>
          <p:cNvPr id="5" name="Content Placeholder 4"/>
          <p:cNvSpPr>
            <a:spLocks noGrp="1"/>
          </p:cNvSpPr>
          <p:nvPr>
            <p:ph idx="1"/>
          </p:nvPr>
        </p:nvSpPr>
        <p:spPr>
          <a:xfrm>
            <a:off x="457200" y="1380955"/>
            <a:ext cx="8229600" cy="3208571"/>
          </a:xfrm>
        </p:spPr>
        <p:txBody>
          <a:bodyPr>
            <a:spAutoFit/>
          </a:bodyPr>
          <a:lstStyle/>
          <a:p>
            <a:pPr>
              <a:defRPr/>
            </a:pPr>
            <a:r>
              <a:rPr lang="en-US" sz="2200" dirty="0"/>
              <a:t>Privacy</a:t>
            </a:r>
          </a:p>
          <a:p>
            <a:pPr lvl="1">
              <a:defRPr/>
            </a:pPr>
            <a:r>
              <a:rPr lang="en-US" dirty="0"/>
              <a:t>Claim of individuals to be left alone, free from surveillance or interference from other individuals, organizations, or state; claim to be able to control information about yourself</a:t>
            </a:r>
          </a:p>
          <a:p>
            <a:pPr>
              <a:defRPr/>
            </a:pPr>
            <a:r>
              <a:rPr lang="en-US" sz="2200" dirty="0"/>
              <a:t>In the United States, privacy protected by:</a:t>
            </a:r>
          </a:p>
          <a:p>
            <a:pPr lvl="1">
              <a:defRPr/>
            </a:pPr>
            <a:r>
              <a:rPr lang="en-US" dirty="0"/>
              <a:t>First Amendment (freedom of speech and association)</a:t>
            </a:r>
          </a:p>
          <a:p>
            <a:pPr lvl="1">
              <a:defRPr/>
            </a:pPr>
            <a:r>
              <a:rPr lang="en-US" dirty="0"/>
              <a:t>Fourth Amendment (unreasonable search and seizure)</a:t>
            </a:r>
          </a:p>
          <a:p>
            <a:pPr lvl="1">
              <a:defRPr/>
            </a:pPr>
            <a:r>
              <a:rPr lang="en-US" dirty="0"/>
              <a:t>Additional federal statues (e.g., Privacy Act of 1974)</a:t>
            </a:r>
          </a:p>
        </p:txBody>
      </p:sp>
    </p:spTree>
    <p:extLst>
      <p:ext uri="{BB962C8B-B14F-4D97-AF65-F5344CB8AC3E}">
        <p14:creationId xmlns:p14="http://schemas.microsoft.com/office/powerpoint/2010/main" val="1848512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958"/>
            <a:ext cx="8229600" cy="1107996"/>
          </a:xfrm>
        </p:spPr>
        <p:txBody>
          <a:bodyPr>
            <a:spAutoFit/>
          </a:bodyPr>
          <a:lstStyle/>
          <a:p>
            <a:r>
              <a:rPr lang="en-US" dirty="0">
                <a:cs typeface="ＭＳ Ｐゴシック" charset="0"/>
              </a:rPr>
              <a:t>Information Rights: Privacy and Freedom in the Internet Age </a:t>
            </a:r>
            <a:r>
              <a:rPr lang="en-US" sz="2800" dirty="0">
                <a:cs typeface="ＭＳ Ｐゴシック" charset="0"/>
              </a:rPr>
              <a:t>(2 of 3)</a:t>
            </a:r>
            <a:endParaRPr lang="en-US" sz="2800" dirty="0"/>
          </a:p>
        </p:txBody>
      </p:sp>
      <p:sp>
        <p:nvSpPr>
          <p:cNvPr id="5" name="Content Placeholder 4"/>
          <p:cNvSpPr>
            <a:spLocks noGrp="1"/>
          </p:cNvSpPr>
          <p:nvPr>
            <p:ph idx="1"/>
          </p:nvPr>
        </p:nvSpPr>
        <p:spPr>
          <a:xfrm>
            <a:off x="457200" y="1365230"/>
            <a:ext cx="8229600" cy="3416320"/>
          </a:xfrm>
        </p:spPr>
        <p:txBody>
          <a:bodyPr>
            <a:spAutoFit/>
          </a:bodyPr>
          <a:lstStyle/>
          <a:p>
            <a:pPr>
              <a:spcAft>
                <a:spcPct val="0"/>
              </a:spcAft>
            </a:pPr>
            <a:r>
              <a:rPr lang="en-US" altLang="en-US" dirty="0"/>
              <a:t>Fair information practices</a:t>
            </a:r>
          </a:p>
          <a:p>
            <a:pPr lvl="1">
              <a:spcAft>
                <a:spcPct val="0"/>
              </a:spcAft>
            </a:pPr>
            <a:r>
              <a:rPr lang="en-US" altLang="en-US" sz="2400" dirty="0"/>
              <a:t>Set of principles governing the collection and use of information</a:t>
            </a:r>
          </a:p>
          <a:p>
            <a:pPr lvl="2"/>
            <a:r>
              <a:rPr lang="en-US" altLang="en-US" sz="2400" dirty="0"/>
              <a:t>Basis of most U.S. and European privacy laws</a:t>
            </a:r>
          </a:p>
          <a:p>
            <a:pPr lvl="1">
              <a:spcAft>
                <a:spcPct val="0"/>
              </a:spcAft>
            </a:pPr>
            <a:r>
              <a:rPr lang="en-US" altLang="en-US" sz="2400" dirty="0"/>
              <a:t>Used to drive changes in privacy legislation</a:t>
            </a:r>
          </a:p>
          <a:p>
            <a:pPr lvl="2">
              <a:spcAft>
                <a:spcPct val="0"/>
              </a:spcAft>
            </a:pPr>
            <a:r>
              <a:rPr lang="en-US" altLang="en-US" sz="2400" spc="-300" dirty="0"/>
              <a:t>C O P </a:t>
            </a:r>
            <a:r>
              <a:rPr lang="en-US" altLang="en-US" sz="2400" spc="-300" dirty="0" err="1"/>
              <a:t>P</a:t>
            </a:r>
            <a:r>
              <a:rPr lang="en-US" altLang="en-US" sz="2400" spc="-300" dirty="0"/>
              <a:t> </a:t>
            </a:r>
            <a:r>
              <a:rPr lang="en-US" altLang="en-US" sz="2400" dirty="0"/>
              <a:t>A</a:t>
            </a:r>
          </a:p>
          <a:p>
            <a:pPr lvl="2">
              <a:spcAft>
                <a:spcPct val="0"/>
              </a:spcAft>
            </a:pPr>
            <a:r>
              <a:rPr lang="en-US" altLang="en-US" sz="2400" dirty="0"/>
              <a:t>Gramm-Leach-Bliley Act</a:t>
            </a:r>
          </a:p>
          <a:p>
            <a:pPr lvl="2">
              <a:spcAft>
                <a:spcPct val="0"/>
              </a:spcAft>
            </a:pPr>
            <a:r>
              <a:rPr lang="en-US" altLang="en-US" sz="2400" spc="-300" dirty="0"/>
              <a:t>H I P A  </a:t>
            </a:r>
            <a:r>
              <a:rPr lang="en-US" altLang="en-US" sz="2400" dirty="0" err="1"/>
              <a:t>A</a:t>
            </a:r>
            <a:endParaRPr lang="en-US" altLang="en-US" sz="2400" dirty="0"/>
          </a:p>
        </p:txBody>
      </p:sp>
    </p:spTree>
    <p:extLst>
      <p:ext uri="{BB962C8B-B14F-4D97-AF65-F5344CB8AC3E}">
        <p14:creationId xmlns:p14="http://schemas.microsoft.com/office/powerpoint/2010/main" val="810716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714"/>
            <a:ext cx="8229600" cy="1107996"/>
          </a:xfrm>
        </p:spPr>
        <p:txBody>
          <a:bodyPr>
            <a:spAutoFit/>
          </a:bodyPr>
          <a:lstStyle/>
          <a:p>
            <a:r>
              <a:rPr lang="en-US" dirty="0">
                <a:cs typeface="ＭＳ Ｐゴシック" charset="0"/>
              </a:rPr>
              <a:t>Information Rights: Privacy and Freedom in the Internet Age </a:t>
            </a:r>
            <a:r>
              <a:rPr lang="en-US" sz="2800" dirty="0">
                <a:cs typeface="ＭＳ Ｐゴシック" charset="0"/>
              </a:rPr>
              <a:t>(3 of 3)</a:t>
            </a:r>
            <a:endParaRPr lang="en-US" sz="2800" dirty="0"/>
          </a:p>
        </p:txBody>
      </p:sp>
      <p:sp>
        <p:nvSpPr>
          <p:cNvPr id="5" name="Content Placeholder 4"/>
          <p:cNvSpPr>
            <a:spLocks noGrp="1"/>
          </p:cNvSpPr>
          <p:nvPr>
            <p:ph idx="1"/>
          </p:nvPr>
        </p:nvSpPr>
        <p:spPr>
          <a:xfrm>
            <a:off x="457200" y="1434078"/>
            <a:ext cx="8229600" cy="2600712"/>
          </a:xfrm>
        </p:spPr>
        <p:txBody>
          <a:bodyPr>
            <a:spAutoFit/>
          </a:bodyPr>
          <a:lstStyle/>
          <a:p>
            <a:r>
              <a:rPr lang="en-US" spc="-300" dirty="0"/>
              <a:t>F T </a:t>
            </a:r>
            <a:r>
              <a:rPr lang="en-US" dirty="0"/>
              <a:t>C </a:t>
            </a:r>
            <a:r>
              <a:rPr lang="en-US" spc="-300" dirty="0"/>
              <a:t>F I </a:t>
            </a:r>
            <a:r>
              <a:rPr lang="en-US" dirty="0"/>
              <a:t>P principles</a:t>
            </a:r>
          </a:p>
          <a:p>
            <a:pPr lvl="1"/>
            <a:r>
              <a:rPr lang="en-US" sz="2400" dirty="0"/>
              <a:t>Notice/awareness (core principle)</a:t>
            </a:r>
          </a:p>
          <a:p>
            <a:pPr lvl="1"/>
            <a:r>
              <a:rPr lang="en-US" sz="2400" dirty="0"/>
              <a:t>Choice/consent (core principle)</a:t>
            </a:r>
          </a:p>
          <a:p>
            <a:pPr lvl="1"/>
            <a:r>
              <a:rPr lang="en-US" sz="2400" dirty="0"/>
              <a:t>Access/participation</a:t>
            </a:r>
          </a:p>
          <a:p>
            <a:pPr lvl="1"/>
            <a:r>
              <a:rPr lang="en-US" sz="2400" dirty="0"/>
              <a:t>Security</a:t>
            </a:r>
          </a:p>
          <a:p>
            <a:pPr lvl="1"/>
            <a:r>
              <a:rPr lang="en-US" sz="2400" dirty="0"/>
              <a:t>Enforcement</a:t>
            </a:r>
          </a:p>
        </p:txBody>
      </p:sp>
    </p:spTree>
    <p:extLst>
      <p:ext uri="{BB962C8B-B14F-4D97-AF65-F5344CB8AC3E}">
        <p14:creationId xmlns:p14="http://schemas.microsoft.com/office/powerpoint/2010/main" val="4168615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482"/>
            <a:ext cx="8229600" cy="1107996"/>
          </a:xfrm>
        </p:spPr>
        <p:txBody>
          <a:bodyPr>
            <a:spAutoFit/>
          </a:bodyPr>
          <a:lstStyle/>
          <a:p>
            <a:r>
              <a:rPr lang="en-US" dirty="0"/>
              <a:t>EU General Data Protection Regulation (</a:t>
            </a:r>
            <a:r>
              <a:rPr lang="en-US" spc="-450" dirty="0"/>
              <a:t>G D P </a:t>
            </a:r>
            <a:r>
              <a:rPr lang="en-US" dirty="0"/>
              <a:t>R)</a:t>
            </a:r>
            <a:endParaRPr lang="en-US" sz="2800" dirty="0"/>
          </a:p>
        </p:txBody>
      </p:sp>
      <p:sp>
        <p:nvSpPr>
          <p:cNvPr id="5" name="Content Placeholder 4"/>
          <p:cNvSpPr>
            <a:spLocks noGrp="1"/>
          </p:cNvSpPr>
          <p:nvPr>
            <p:ph idx="1"/>
          </p:nvPr>
        </p:nvSpPr>
        <p:spPr>
          <a:xfrm>
            <a:off x="457200" y="1268400"/>
            <a:ext cx="8229600" cy="3500958"/>
          </a:xfrm>
        </p:spPr>
        <p:txBody>
          <a:bodyPr>
            <a:spAutoFit/>
          </a:bodyPr>
          <a:lstStyle/>
          <a:p>
            <a:r>
              <a:rPr lang="en-US" sz="2000" dirty="0"/>
              <a:t>Requires unambiguous explicit informed consent of customer</a:t>
            </a:r>
          </a:p>
          <a:p>
            <a:r>
              <a:rPr lang="en-US" sz="2000" spc="-300" dirty="0"/>
              <a:t>E </a:t>
            </a:r>
            <a:r>
              <a:rPr lang="en-US" sz="2000" dirty="0"/>
              <a:t>U member nations cannot transfer personal data to countries without similar privacy protection</a:t>
            </a:r>
          </a:p>
          <a:p>
            <a:pPr lvl="1"/>
            <a:r>
              <a:rPr lang="en-US" sz="2000" dirty="0"/>
              <a:t>Applies across all </a:t>
            </a:r>
            <a:r>
              <a:rPr lang="en-US" sz="2000" spc="-300" dirty="0"/>
              <a:t>E </a:t>
            </a:r>
            <a:r>
              <a:rPr lang="en-US" sz="2000" dirty="0"/>
              <a:t>U countries to any firms operating in </a:t>
            </a:r>
            <a:r>
              <a:rPr lang="en-US" sz="2000" spc="-300" dirty="0"/>
              <a:t>E </a:t>
            </a:r>
            <a:r>
              <a:rPr lang="en-US" sz="2000" dirty="0"/>
              <a:t>U or processing data on </a:t>
            </a:r>
            <a:r>
              <a:rPr lang="en-US" sz="2000" spc="-300" dirty="0"/>
              <a:t>E </a:t>
            </a:r>
            <a:r>
              <a:rPr lang="en-US" sz="2000" dirty="0"/>
              <a:t>U citizens or residents</a:t>
            </a:r>
          </a:p>
          <a:p>
            <a:pPr lvl="1"/>
            <a:r>
              <a:rPr lang="en-US" sz="2000" dirty="0"/>
              <a:t>Strengthens right to be forgotten</a:t>
            </a:r>
          </a:p>
          <a:p>
            <a:r>
              <a:rPr lang="en-US" sz="2000" dirty="0"/>
              <a:t>Privacy Shield: All countries processing </a:t>
            </a:r>
            <a:r>
              <a:rPr lang="en-US" sz="2000" spc="-300" dirty="0"/>
              <a:t>E </a:t>
            </a:r>
            <a:r>
              <a:rPr lang="en-US" sz="2000" dirty="0"/>
              <a:t>U data must conform to </a:t>
            </a:r>
            <a:r>
              <a:rPr lang="en-US" sz="2000" spc="-300" dirty="0"/>
              <a:t>G D P </a:t>
            </a:r>
            <a:r>
              <a:rPr lang="en-US" sz="2000" dirty="0"/>
              <a:t>R requirements</a:t>
            </a:r>
          </a:p>
          <a:p>
            <a:r>
              <a:rPr lang="en-US" sz="2000" dirty="0"/>
              <a:t>Heavy fines: 4% of global daily revenue </a:t>
            </a:r>
          </a:p>
        </p:txBody>
      </p:sp>
    </p:spTree>
    <p:extLst>
      <p:ext uri="{BB962C8B-B14F-4D97-AF65-F5344CB8AC3E}">
        <p14:creationId xmlns:p14="http://schemas.microsoft.com/office/powerpoint/2010/main" val="870461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36"/>
            <a:ext cx="8229600" cy="553998"/>
          </a:xfrm>
        </p:spPr>
        <p:txBody>
          <a:bodyPr>
            <a:spAutoFit/>
          </a:bodyPr>
          <a:lstStyle/>
          <a:p>
            <a:r>
              <a:rPr lang="en-US" altLang="en-US" dirty="0"/>
              <a:t>Internet Challenges to Privacy </a:t>
            </a:r>
            <a:r>
              <a:rPr lang="en-US" altLang="en-US" sz="2800" dirty="0"/>
              <a:t>(1 of 2)</a:t>
            </a:r>
            <a:endParaRPr lang="en-US" sz="2800" dirty="0"/>
          </a:p>
        </p:txBody>
      </p:sp>
      <p:sp>
        <p:nvSpPr>
          <p:cNvPr id="5" name="Content Placeholder 4"/>
          <p:cNvSpPr>
            <a:spLocks noGrp="1"/>
          </p:cNvSpPr>
          <p:nvPr>
            <p:ph idx="1"/>
          </p:nvPr>
        </p:nvSpPr>
        <p:spPr>
          <a:xfrm>
            <a:off x="457200" y="760275"/>
            <a:ext cx="8229600" cy="4037662"/>
          </a:xfrm>
        </p:spPr>
        <p:txBody>
          <a:bodyPr>
            <a:spAutoFit/>
          </a:bodyPr>
          <a:lstStyle/>
          <a:p>
            <a:r>
              <a:rPr lang="en-US" altLang="en-US" sz="2200" dirty="0"/>
              <a:t>Cookies</a:t>
            </a:r>
          </a:p>
          <a:p>
            <a:pPr lvl="1"/>
            <a:r>
              <a:rPr lang="en-US" altLang="en-US" dirty="0"/>
              <a:t>Identify </a:t>
            </a:r>
            <a:r>
              <a:rPr lang="en-US" altLang="ja-JP" dirty="0"/>
              <a:t>browser and track visits to site</a:t>
            </a:r>
          </a:p>
          <a:p>
            <a:pPr lvl="1"/>
            <a:r>
              <a:rPr lang="en-US" altLang="en-US" dirty="0"/>
              <a:t>Super cookies (Flash cookies)</a:t>
            </a:r>
          </a:p>
          <a:p>
            <a:pPr>
              <a:spcBef>
                <a:spcPts val="600"/>
              </a:spcBef>
            </a:pPr>
            <a:r>
              <a:rPr lang="en-US" altLang="en-US" sz="2200" dirty="0"/>
              <a:t>Web beacons (web bugs)</a:t>
            </a:r>
          </a:p>
          <a:p>
            <a:pPr lvl="1"/>
            <a:r>
              <a:rPr lang="en-US" altLang="en-US" dirty="0"/>
              <a:t>Tiny graphics embedded in e-mails and web pages</a:t>
            </a:r>
          </a:p>
          <a:p>
            <a:pPr lvl="1"/>
            <a:r>
              <a:rPr lang="en-US" altLang="en-US" dirty="0"/>
              <a:t>Monitor who is reading email message or visiting site</a:t>
            </a:r>
          </a:p>
          <a:p>
            <a:pPr>
              <a:spcBef>
                <a:spcPts val="600"/>
              </a:spcBef>
            </a:pPr>
            <a:r>
              <a:rPr lang="en-US" altLang="en-US" sz="2200" dirty="0"/>
              <a:t>Spyware</a:t>
            </a:r>
          </a:p>
          <a:p>
            <a:pPr lvl="1"/>
            <a:r>
              <a:rPr lang="en-US" altLang="en-US" dirty="0"/>
              <a:t>Surreptitiously installed on user</a:t>
            </a:r>
            <a:r>
              <a:rPr lang="en-US" altLang="ja-JP" dirty="0"/>
              <a:t>’s computer</a:t>
            </a:r>
          </a:p>
          <a:p>
            <a:pPr lvl="1"/>
            <a:r>
              <a:rPr lang="en-US" altLang="en-US" dirty="0"/>
              <a:t>May transmit user</a:t>
            </a:r>
            <a:r>
              <a:rPr lang="en-US" altLang="ja-JP" dirty="0"/>
              <a:t>’s keystrokes or display unwanted ads</a:t>
            </a:r>
          </a:p>
          <a:p>
            <a:pPr>
              <a:spcBef>
                <a:spcPts val="600"/>
              </a:spcBef>
            </a:pPr>
            <a:r>
              <a:rPr lang="en-US" altLang="en-US" sz="2200" dirty="0"/>
              <a:t>Google services and behavioral targeting</a:t>
            </a:r>
            <a:endParaRPr lang="en-US" sz="2200" dirty="0"/>
          </a:p>
        </p:txBody>
      </p:sp>
    </p:spTree>
    <p:extLst>
      <p:ext uri="{BB962C8B-B14F-4D97-AF65-F5344CB8AC3E}">
        <p14:creationId xmlns:p14="http://schemas.microsoft.com/office/powerpoint/2010/main" val="3208303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36"/>
            <a:ext cx="8229600" cy="553998"/>
          </a:xfrm>
        </p:spPr>
        <p:txBody>
          <a:bodyPr>
            <a:spAutoFit/>
          </a:bodyPr>
          <a:lstStyle/>
          <a:p>
            <a:r>
              <a:rPr lang="en-US" altLang="en-US" dirty="0"/>
              <a:t>Internet Challenges to Privacy </a:t>
            </a:r>
            <a:r>
              <a:rPr lang="en-US" altLang="en-US" sz="2800" dirty="0"/>
              <a:t>(2 of 2)</a:t>
            </a:r>
            <a:endParaRPr lang="en-US" sz="2800" dirty="0"/>
          </a:p>
        </p:txBody>
      </p:sp>
      <p:sp>
        <p:nvSpPr>
          <p:cNvPr id="5" name="Content Placeholder 4"/>
          <p:cNvSpPr>
            <a:spLocks noGrp="1"/>
          </p:cNvSpPr>
          <p:nvPr>
            <p:ph idx="1"/>
          </p:nvPr>
        </p:nvSpPr>
        <p:spPr>
          <a:xfrm>
            <a:off x="457200" y="729758"/>
            <a:ext cx="8229600" cy="3570208"/>
          </a:xfrm>
        </p:spPr>
        <p:txBody>
          <a:bodyPr>
            <a:spAutoFit/>
          </a:bodyPr>
          <a:lstStyle/>
          <a:p>
            <a:r>
              <a:rPr lang="en-US" altLang="en-US" dirty="0"/>
              <a:t>The United States allows businesses to gather transaction information and use this for other marketing purposes.</a:t>
            </a:r>
          </a:p>
          <a:p>
            <a:r>
              <a:rPr lang="en-US" altLang="en-US" dirty="0"/>
              <a:t>Opt-out </a:t>
            </a:r>
            <a:r>
              <a:rPr lang="en-US" altLang="en-US" spc="-300" dirty="0"/>
              <a:t>v </a:t>
            </a:r>
            <a:r>
              <a:rPr lang="en-US" altLang="en-US" dirty="0"/>
              <a:t>s. opt-in model</a:t>
            </a:r>
          </a:p>
          <a:p>
            <a:r>
              <a:rPr lang="en-US" altLang="en-US" dirty="0"/>
              <a:t>Online industry promotes self-regulation over privacy legislation.</a:t>
            </a:r>
          </a:p>
          <a:p>
            <a:pPr lvl="1"/>
            <a:r>
              <a:rPr lang="en-US" altLang="en-US" sz="2400" dirty="0"/>
              <a:t>Complex/ambiguous privacy statements</a:t>
            </a:r>
          </a:p>
          <a:p>
            <a:pPr lvl="1"/>
            <a:r>
              <a:rPr lang="en-US" altLang="en-US" sz="2400" dirty="0"/>
              <a:t>Opt-out models selected over opt-in</a:t>
            </a:r>
          </a:p>
          <a:p>
            <a:pPr lvl="1"/>
            <a:r>
              <a:rPr lang="en-US" altLang="en-US" sz="2400" dirty="0"/>
              <a:t>Online </a:t>
            </a:r>
            <a:r>
              <a:rPr lang="en-US" altLang="ja-JP" sz="2400" dirty="0"/>
              <a:t>“seals” of privacy principles</a:t>
            </a:r>
            <a:endParaRPr lang="en-US" sz="2400" dirty="0"/>
          </a:p>
        </p:txBody>
      </p:sp>
    </p:spTree>
    <p:extLst>
      <p:ext uri="{BB962C8B-B14F-4D97-AF65-F5344CB8AC3E}">
        <p14:creationId xmlns:p14="http://schemas.microsoft.com/office/powerpoint/2010/main" val="124097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302"/>
            <a:ext cx="8229600" cy="461665"/>
          </a:xfrm>
        </p:spPr>
        <p:txBody>
          <a:bodyPr>
            <a:spAutoFit/>
          </a:bodyPr>
          <a:lstStyle/>
          <a:p>
            <a:r>
              <a:rPr lang="en-US" sz="3000" dirty="0"/>
              <a:t>Figure 4.3 How Cookies Identify Web Visitors</a:t>
            </a:r>
          </a:p>
        </p:txBody>
      </p:sp>
      <p:pic>
        <p:nvPicPr>
          <p:cNvPr id="3074" name="Picture 2" descr="On the left is the image of a computer labelled: user; and on the right is an image of processor labelled: server.&#10;The four steps detailed are as follows:&#10;1. Windows 10; internet explorer 11; jdoe123@aol.com&#10;2. Cookie&#10;3. 931032944 previous buyer&#10;4. Welcome back, Jane Do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35514" y="694182"/>
            <a:ext cx="6472976" cy="203804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2852166"/>
            <a:ext cx="8229600" cy="1954381"/>
          </a:xfrm>
        </p:spPr>
        <p:txBody>
          <a:bodyPr>
            <a:spAutoFit/>
          </a:bodyPr>
          <a:lstStyle/>
          <a:p>
            <a:pPr marL="432000" indent="-432000">
              <a:spcBef>
                <a:spcPts val="600"/>
              </a:spcBef>
              <a:buFont typeface="+mj-lt"/>
              <a:buAutoNum type="arabicPeriod"/>
            </a:pPr>
            <a:r>
              <a:rPr lang="en-US" sz="1600" dirty="0"/>
              <a:t>The Web server reads the user's Web browser and determines the operating system, browser name, version number, Internet address, and other information.</a:t>
            </a:r>
          </a:p>
          <a:p>
            <a:pPr marL="432000" indent="-432000">
              <a:spcBef>
                <a:spcPts val="600"/>
              </a:spcBef>
              <a:buFont typeface="+mj-lt"/>
              <a:buAutoNum type="arabicPeriod"/>
            </a:pPr>
            <a:r>
              <a:rPr lang="en-US" sz="1600" dirty="0"/>
              <a:t>The server transmits a tiny text file with user identification information called a cookie, which the user's browser receives and stores on the user's computer.</a:t>
            </a:r>
          </a:p>
          <a:p>
            <a:pPr marL="432000" indent="-432000">
              <a:spcBef>
                <a:spcPts val="600"/>
              </a:spcBef>
              <a:buFont typeface="+mj-lt"/>
              <a:buAutoNum type="arabicPeriod"/>
            </a:pPr>
            <a:r>
              <a:rPr lang="en-US" sz="1600" dirty="0"/>
              <a:t>When the user returns to the Web site, the server requests the contents of any cookie it deposited previously in the user's computer.</a:t>
            </a:r>
          </a:p>
          <a:p>
            <a:pPr marL="432000" indent="-432000">
              <a:spcBef>
                <a:spcPts val="600"/>
              </a:spcBef>
              <a:buFont typeface="+mj-lt"/>
              <a:buAutoNum type="arabicPeriod"/>
            </a:pPr>
            <a:r>
              <a:rPr lang="en-US" sz="1600" dirty="0"/>
              <a:t>The Web server reads the cookie, identifies the visitor, and calls up data on the user.</a:t>
            </a:r>
          </a:p>
        </p:txBody>
      </p:sp>
    </p:spTree>
    <p:extLst>
      <p:ext uri="{BB962C8B-B14F-4D97-AF65-F5344CB8AC3E}">
        <p14:creationId xmlns:p14="http://schemas.microsoft.com/office/powerpoint/2010/main" val="3163651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36"/>
            <a:ext cx="8229600" cy="553998"/>
          </a:xfrm>
        </p:spPr>
        <p:txBody>
          <a:bodyPr>
            <a:spAutoFit/>
          </a:bodyPr>
          <a:lstStyle/>
          <a:p>
            <a:r>
              <a:rPr lang="en-US" altLang="en-US" dirty="0"/>
              <a:t>Technical Solutions</a:t>
            </a:r>
            <a:endParaRPr lang="en-US" sz="2800" dirty="0"/>
          </a:p>
        </p:txBody>
      </p:sp>
      <p:sp>
        <p:nvSpPr>
          <p:cNvPr id="5" name="Content Placeholder 4"/>
          <p:cNvSpPr>
            <a:spLocks noGrp="1"/>
          </p:cNvSpPr>
          <p:nvPr>
            <p:ph idx="1"/>
          </p:nvPr>
        </p:nvSpPr>
        <p:spPr>
          <a:xfrm>
            <a:off x="457200" y="727338"/>
            <a:ext cx="8229600" cy="3978012"/>
          </a:xfrm>
        </p:spPr>
        <p:txBody>
          <a:bodyPr>
            <a:spAutoFit/>
          </a:bodyPr>
          <a:lstStyle/>
          <a:p>
            <a:r>
              <a:rPr lang="en-US" altLang="en-US" dirty="0"/>
              <a:t>Solutions include:</a:t>
            </a:r>
          </a:p>
          <a:p>
            <a:pPr lvl="1"/>
            <a:r>
              <a:rPr lang="en-US" altLang="en-US" sz="2400" dirty="0"/>
              <a:t>Email encryption</a:t>
            </a:r>
          </a:p>
          <a:p>
            <a:pPr lvl="1"/>
            <a:r>
              <a:rPr lang="en-US" altLang="en-US" sz="2400" dirty="0"/>
              <a:t>Anonymity tools</a:t>
            </a:r>
          </a:p>
          <a:p>
            <a:pPr lvl="1"/>
            <a:r>
              <a:rPr lang="en-US" altLang="en-US" sz="2400" dirty="0"/>
              <a:t>Anti-spyware tools</a:t>
            </a:r>
          </a:p>
          <a:p>
            <a:r>
              <a:rPr lang="en-US" altLang="ja-JP" dirty="0"/>
              <a:t>Overall, technical solutions have failed to protect users from being tracked from one site to another</a:t>
            </a:r>
          </a:p>
          <a:p>
            <a:pPr lvl="1"/>
            <a:r>
              <a:rPr lang="en-US" altLang="en-US" sz="2400" dirty="0"/>
              <a:t>Browser features</a:t>
            </a:r>
          </a:p>
          <a:p>
            <a:pPr lvl="2"/>
            <a:r>
              <a:rPr lang="en-US" altLang="ja-JP" sz="2400" dirty="0"/>
              <a:t>“Private” browsing</a:t>
            </a:r>
          </a:p>
          <a:p>
            <a:pPr lvl="2"/>
            <a:r>
              <a:rPr lang="en-US" altLang="ja-JP" sz="2400" dirty="0"/>
              <a:t>“Do not track” options</a:t>
            </a:r>
          </a:p>
        </p:txBody>
      </p:sp>
    </p:spTree>
    <p:extLst>
      <p:ext uri="{BB962C8B-B14F-4D97-AF65-F5344CB8AC3E}">
        <p14:creationId xmlns:p14="http://schemas.microsoft.com/office/powerpoint/2010/main" val="3357735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36"/>
            <a:ext cx="8229600" cy="553998"/>
          </a:xfrm>
        </p:spPr>
        <p:txBody>
          <a:bodyPr>
            <a:spAutoFit/>
          </a:bodyPr>
          <a:lstStyle/>
          <a:p>
            <a:r>
              <a:rPr lang="en-US" dirty="0"/>
              <a:t>Property Rights: Intellectual Property</a:t>
            </a:r>
            <a:endParaRPr lang="en-US" sz="2800" dirty="0"/>
          </a:p>
        </p:txBody>
      </p:sp>
      <p:sp>
        <p:nvSpPr>
          <p:cNvPr id="5" name="Content Placeholder 4"/>
          <p:cNvSpPr>
            <a:spLocks noGrp="1"/>
          </p:cNvSpPr>
          <p:nvPr>
            <p:ph idx="1"/>
          </p:nvPr>
        </p:nvSpPr>
        <p:spPr>
          <a:xfrm>
            <a:off x="457200" y="728606"/>
            <a:ext cx="8229600" cy="3531736"/>
          </a:xfrm>
        </p:spPr>
        <p:txBody>
          <a:bodyPr>
            <a:spAutoFit/>
          </a:bodyPr>
          <a:lstStyle/>
          <a:p>
            <a:r>
              <a:rPr lang="en-US" dirty="0"/>
              <a:t>Intellectual property</a:t>
            </a:r>
          </a:p>
          <a:p>
            <a:pPr lvl="1"/>
            <a:r>
              <a:rPr lang="en-US" sz="2400" dirty="0"/>
              <a:t>Tangible and intangible products of the mind created by individuals or corporations</a:t>
            </a:r>
          </a:p>
          <a:p>
            <a:r>
              <a:rPr lang="en-US" dirty="0"/>
              <a:t>Protected in four main ways:</a:t>
            </a:r>
          </a:p>
          <a:p>
            <a:pPr lvl="1"/>
            <a:r>
              <a:rPr lang="en-US" sz="2400" dirty="0"/>
              <a:t>Copyright</a:t>
            </a:r>
          </a:p>
          <a:p>
            <a:pPr lvl="1"/>
            <a:r>
              <a:rPr lang="en-US" sz="2400" dirty="0"/>
              <a:t>Patents</a:t>
            </a:r>
          </a:p>
          <a:p>
            <a:pPr lvl="1"/>
            <a:r>
              <a:rPr lang="en-US" sz="2400" dirty="0"/>
              <a:t>Trademarks</a:t>
            </a:r>
          </a:p>
          <a:p>
            <a:pPr lvl="1"/>
            <a:r>
              <a:rPr lang="en-US" sz="2400" dirty="0"/>
              <a:t>Trade secret</a:t>
            </a:r>
          </a:p>
        </p:txBody>
      </p:sp>
    </p:spTree>
    <p:extLst>
      <p:ext uri="{BB962C8B-B14F-4D97-AF65-F5344CB8AC3E}">
        <p14:creationId xmlns:p14="http://schemas.microsoft.com/office/powerpoint/2010/main" val="2536846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US" dirty="0"/>
              <a:t>Challenges to Intellectual Property Rights</a:t>
            </a:r>
            <a:endParaRPr lang="en-US" sz="2800" dirty="0"/>
          </a:p>
        </p:txBody>
      </p:sp>
      <p:sp>
        <p:nvSpPr>
          <p:cNvPr id="5" name="Content Placeholder 4"/>
          <p:cNvSpPr>
            <a:spLocks noGrp="1"/>
          </p:cNvSpPr>
          <p:nvPr>
            <p:ph idx="1"/>
          </p:nvPr>
        </p:nvSpPr>
        <p:spPr>
          <a:xfrm>
            <a:off x="457200" y="1366162"/>
            <a:ext cx="8229600" cy="3162404"/>
          </a:xfrm>
        </p:spPr>
        <p:txBody>
          <a:bodyPr>
            <a:spAutoFit/>
          </a:bodyPr>
          <a:lstStyle/>
          <a:p>
            <a:pPr>
              <a:defRPr/>
            </a:pPr>
            <a:r>
              <a:rPr lang="en-US" dirty="0"/>
              <a:t>Digital media different from physical media</a:t>
            </a:r>
          </a:p>
          <a:p>
            <a:pPr lvl="1">
              <a:defRPr/>
            </a:pPr>
            <a:r>
              <a:rPr lang="en-US" sz="2400" dirty="0"/>
              <a:t>Ease of replication</a:t>
            </a:r>
          </a:p>
          <a:p>
            <a:pPr lvl="1">
              <a:defRPr/>
            </a:pPr>
            <a:r>
              <a:rPr lang="en-US" sz="2400" dirty="0"/>
              <a:t>Ease of transmission (networks, Internet)</a:t>
            </a:r>
          </a:p>
          <a:p>
            <a:pPr lvl="1">
              <a:defRPr/>
            </a:pPr>
            <a:r>
              <a:rPr lang="en-US" sz="2400" dirty="0"/>
              <a:t>Ease of alteration</a:t>
            </a:r>
          </a:p>
          <a:p>
            <a:pPr lvl="1">
              <a:defRPr/>
            </a:pPr>
            <a:r>
              <a:rPr lang="en-US" sz="2400" dirty="0"/>
              <a:t>Compactness</a:t>
            </a:r>
          </a:p>
          <a:p>
            <a:pPr lvl="1">
              <a:defRPr/>
            </a:pPr>
            <a:r>
              <a:rPr lang="en-US" sz="2400" dirty="0"/>
              <a:t>Difficulties in establishing uniqueness</a:t>
            </a:r>
          </a:p>
          <a:p>
            <a:pPr>
              <a:defRPr/>
            </a:pPr>
            <a:r>
              <a:rPr lang="en-US" dirty="0">
                <a:cs typeface="ＭＳ Ｐゴシック" charset="0"/>
              </a:rPr>
              <a:t>Digital Millennium Copyright Act (</a:t>
            </a:r>
            <a:r>
              <a:rPr lang="en-US" spc="-300" dirty="0"/>
              <a:t>D M C </a:t>
            </a:r>
            <a:r>
              <a:rPr lang="en-US" dirty="0">
                <a:cs typeface="ＭＳ Ｐゴシック" charset="0"/>
              </a:rPr>
              <a:t>A)</a:t>
            </a:r>
            <a:endParaRPr lang="en-US" dirty="0"/>
          </a:p>
        </p:txBody>
      </p:sp>
    </p:spTree>
    <p:extLst>
      <p:ext uri="{BB962C8B-B14F-4D97-AF65-F5344CB8AC3E}">
        <p14:creationId xmlns:p14="http://schemas.microsoft.com/office/powerpoint/2010/main" val="336215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36"/>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729654"/>
            <a:ext cx="8229600" cy="2793072"/>
          </a:xfrm>
        </p:spPr>
        <p:txBody>
          <a:bodyPr>
            <a:spAutoFit/>
          </a:bodyPr>
          <a:lstStyle/>
          <a:p>
            <a:r>
              <a:rPr lang="en-US" dirty="0"/>
              <a:t>Case 1: What Net Neutrality Means for You</a:t>
            </a:r>
          </a:p>
          <a:p>
            <a:r>
              <a:rPr lang="en-US" dirty="0"/>
              <a:t>Case 2: Facebook and Google Privacy: What Privacy?</a:t>
            </a:r>
          </a:p>
          <a:p>
            <a:r>
              <a:rPr lang="en-US" dirty="0"/>
              <a:t>Case 3: United States v. Terrorism: Data Mining for Terrorists and Innocents</a:t>
            </a:r>
          </a:p>
          <a:p>
            <a:r>
              <a:rPr lang="en-US" dirty="0"/>
              <a:t>Instructional Video: Viktor Mayer-</a:t>
            </a:r>
            <a:r>
              <a:rPr lang="en-US" dirty="0" err="1"/>
              <a:t>Schönberger</a:t>
            </a:r>
            <a:r>
              <a:rPr lang="en-US" dirty="0"/>
              <a:t> on the Right to Be Forgotten</a:t>
            </a:r>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36"/>
            <a:ext cx="8229600" cy="553998"/>
          </a:xfrm>
        </p:spPr>
        <p:txBody>
          <a:bodyPr>
            <a:spAutoFit/>
          </a:bodyPr>
          <a:lstStyle/>
          <a:p>
            <a:r>
              <a:rPr lang="en-US" dirty="0"/>
              <a:t>Computer-Related Liability Problems</a:t>
            </a:r>
            <a:endParaRPr lang="en-US" sz="2800" dirty="0"/>
          </a:p>
        </p:txBody>
      </p:sp>
      <p:sp>
        <p:nvSpPr>
          <p:cNvPr id="5" name="Content Placeholder 4"/>
          <p:cNvSpPr>
            <a:spLocks noGrp="1"/>
          </p:cNvSpPr>
          <p:nvPr>
            <p:ph idx="1"/>
          </p:nvPr>
        </p:nvSpPr>
        <p:spPr>
          <a:xfrm>
            <a:off x="457200" y="729130"/>
            <a:ext cx="8229600" cy="3162404"/>
          </a:xfrm>
        </p:spPr>
        <p:txBody>
          <a:bodyPr>
            <a:spAutoFit/>
          </a:bodyPr>
          <a:lstStyle/>
          <a:p>
            <a:r>
              <a:rPr lang="en-US" dirty="0"/>
              <a:t>If software fails, who is responsible?</a:t>
            </a:r>
          </a:p>
          <a:p>
            <a:r>
              <a:rPr lang="en-US" dirty="0"/>
              <a:t>If seen as part of a machine that injures or harms, software producer and operator may be liable</a:t>
            </a:r>
          </a:p>
          <a:p>
            <a:r>
              <a:rPr lang="en-US" dirty="0"/>
              <a:t>If seen as similar to book, difficult to hold author/publisher responsible</a:t>
            </a:r>
          </a:p>
          <a:p>
            <a:r>
              <a:rPr lang="en-US" dirty="0"/>
              <a:t>If seen as a service, would this be similar to telephone systems not being liable for transmitted messages?</a:t>
            </a:r>
          </a:p>
        </p:txBody>
      </p:sp>
    </p:spTree>
    <p:extLst>
      <p:ext uri="{BB962C8B-B14F-4D97-AF65-F5344CB8AC3E}">
        <p14:creationId xmlns:p14="http://schemas.microsoft.com/office/powerpoint/2010/main" val="1855166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US" dirty="0"/>
              <a:t>System Quality: Data Quality and System Errors</a:t>
            </a:r>
            <a:endParaRPr lang="en-US" sz="2800" dirty="0"/>
          </a:p>
        </p:txBody>
      </p:sp>
      <p:sp>
        <p:nvSpPr>
          <p:cNvPr id="5" name="Content Placeholder 4"/>
          <p:cNvSpPr>
            <a:spLocks noGrp="1"/>
          </p:cNvSpPr>
          <p:nvPr>
            <p:ph idx="1"/>
          </p:nvPr>
        </p:nvSpPr>
        <p:spPr>
          <a:xfrm>
            <a:off x="457200" y="1352550"/>
            <a:ext cx="8229600" cy="3454792"/>
          </a:xfrm>
        </p:spPr>
        <p:txBody>
          <a:bodyPr>
            <a:spAutoFit/>
          </a:bodyPr>
          <a:lstStyle/>
          <a:p>
            <a:r>
              <a:rPr lang="en-US" dirty="0"/>
              <a:t>What is an acceptable, technologically feasible level of system quality?</a:t>
            </a:r>
          </a:p>
          <a:p>
            <a:pPr lvl="1"/>
            <a:r>
              <a:rPr lang="en-US" sz="2400" dirty="0"/>
              <a:t>Flawless software is economically unfeasible</a:t>
            </a:r>
          </a:p>
          <a:p>
            <a:r>
              <a:rPr lang="en-US" dirty="0"/>
              <a:t>Three principal sources of poor system performance</a:t>
            </a:r>
          </a:p>
          <a:p>
            <a:pPr lvl="1"/>
            <a:r>
              <a:rPr lang="en-US" sz="2400" dirty="0"/>
              <a:t>Software bugs, errors</a:t>
            </a:r>
          </a:p>
          <a:p>
            <a:pPr lvl="1"/>
            <a:r>
              <a:rPr lang="en-US" sz="2400" dirty="0"/>
              <a:t>Hardware or facility failures</a:t>
            </a:r>
          </a:p>
          <a:p>
            <a:pPr lvl="1"/>
            <a:r>
              <a:rPr lang="en-US" sz="2400" dirty="0"/>
              <a:t>Poor input data quality (most common source of business system failure)</a:t>
            </a:r>
          </a:p>
        </p:txBody>
      </p:sp>
    </p:spTree>
    <p:extLst>
      <p:ext uri="{BB962C8B-B14F-4D97-AF65-F5344CB8AC3E}">
        <p14:creationId xmlns:p14="http://schemas.microsoft.com/office/powerpoint/2010/main" val="2233938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IN" dirty="0"/>
              <a:t>Quality of Life: Equity, Access, Boundaries </a:t>
            </a:r>
            <a:r>
              <a:rPr lang="en-IN" sz="2800" dirty="0"/>
              <a:t>(1 of 3)</a:t>
            </a:r>
            <a:endParaRPr lang="en-US" sz="2800" dirty="0"/>
          </a:p>
        </p:txBody>
      </p:sp>
      <p:sp>
        <p:nvSpPr>
          <p:cNvPr id="5" name="Content Placeholder 4"/>
          <p:cNvSpPr>
            <a:spLocks noGrp="1"/>
          </p:cNvSpPr>
          <p:nvPr>
            <p:ph idx="1"/>
          </p:nvPr>
        </p:nvSpPr>
        <p:spPr>
          <a:xfrm>
            <a:off x="457200" y="1262381"/>
            <a:ext cx="8229600" cy="3177793"/>
          </a:xfrm>
        </p:spPr>
        <p:txBody>
          <a:bodyPr>
            <a:spAutoFit/>
          </a:bodyPr>
          <a:lstStyle/>
          <a:p>
            <a:r>
              <a:rPr lang="en-US"/>
              <a:t>Negative social consequences of systems</a:t>
            </a:r>
          </a:p>
          <a:p>
            <a:r>
              <a:rPr lang="en-US" dirty="0"/>
              <a:t>Balancing power: center versus periphery</a:t>
            </a:r>
          </a:p>
          <a:p>
            <a:r>
              <a:rPr lang="en-US" dirty="0"/>
              <a:t>Rapidity of change: reduced response time to competition</a:t>
            </a:r>
          </a:p>
          <a:p>
            <a:r>
              <a:rPr lang="en-US" dirty="0"/>
              <a:t>Maintaining boundaries: family, work, and leisure</a:t>
            </a:r>
          </a:p>
          <a:p>
            <a:r>
              <a:rPr lang="en-US" dirty="0"/>
              <a:t>Dependence and vulnerability</a:t>
            </a:r>
          </a:p>
          <a:p>
            <a:r>
              <a:rPr lang="en-US" dirty="0"/>
              <a:t>Computer crime and abuse</a:t>
            </a:r>
          </a:p>
        </p:txBody>
      </p:sp>
    </p:spTree>
    <p:extLst>
      <p:ext uri="{BB962C8B-B14F-4D97-AF65-F5344CB8AC3E}">
        <p14:creationId xmlns:p14="http://schemas.microsoft.com/office/powerpoint/2010/main" val="2880786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IN" dirty="0"/>
              <a:t>Quality of Life: Equity, Access, Boundaries </a:t>
            </a:r>
            <a:r>
              <a:rPr lang="en-IN" sz="2800" dirty="0"/>
              <a:t>(2 of 3)</a:t>
            </a:r>
            <a:endParaRPr lang="en-US" sz="2800" dirty="0"/>
          </a:p>
        </p:txBody>
      </p:sp>
      <p:sp>
        <p:nvSpPr>
          <p:cNvPr id="5" name="Content Placeholder 4"/>
          <p:cNvSpPr>
            <a:spLocks noGrp="1"/>
          </p:cNvSpPr>
          <p:nvPr>
            <p:ph idx="1"/>
          </p:nvPr>
        </p:nvSpPr>
        <p:spPr>
          <a:xfrm>
            <a:off x="457200" y="1379467"/>
            <a:ext cx="8229600" cy="3362459"/>
          </a:xfrm>
        </p:spPr>
        <p:txBody>
          <a:bodyPr>
            <a:spAutoFit/>
          </a:bodyPr>
          <a:lstStyle/>
          <a:p>
            <a:r>
              <a:rPr lang="en-US" altLang="en-US" sz="2200" dirty="0"/>
              <a:t>Computer crime and abuse</a:t>
            </a:r>
          </a:p>
          <a:p>
            <a:pPr lvl="1"/>
            <a:r>
              <a:rPr lang="en-US" altLang="en-US" dirty="0"/>
              <a:t>Computer crime</a:t>
            </a:r>
          </a:p>
          <a:p>
            <a:pPr lvl="1"/>
            <a:r>
              <a:rPr lang="en-US" altLang="en-US" dirty="0"/>
              <a:t>Computer abuse</a:t>
            </a:r>
          </a:p>
          <a:p>
            <a:pPr lvl="1"/>
            <a:r>
              <a:rPr lang="en-US" altLang="en-US" dirty="0"/>
              <a:t>Spam</a:t>
            </a:r>
          </a:p>
          <a:p>
            <a:pPr lvl="1"/>
            <a:r>
              <a:rPr lang="en-US" altLang="en-US" dirty="0"/>
              <a:t>CAN-SPAM Act of 2003</a:t>
            </a:r>
          </a:p>
          <a:p>
            <a:r>
              <a:rPr lang="en-US" altLang="en-US" sz="2200" dirty="0"/>
              <a:t>Employment</a:t>
            </a:r>
          </a:p>
          <a:p>
            <a:pPr lvl="1"/>
            <a:r>
              <a:rPr lang="en-US" altLang="en-US" dirty="0"/>
              <a:t>Trickle-down technology</a:t>
            </a:r>
          </a:p>
          <a:p>
            <a:pPr lvl="1"/>
            <a:r>
              <a:rPr lang="en-US" altLang="en-US" dirty="0"/>
              <a:t>Reengineering job loss</a:t>
            </a:r>
            <a:endParaRPr lang="en-US" dirty="0"/>
          </a:p>
        </p:txBody>
      </p:sp>
    </p:spTree>
    <p:extLst>
      <p:ext uri="{BB962C8B-B14F-4D97-AF65-F5344CB8AC3E}">
        <p14:creationId xmlns:p14="http://schemas.microsoft.com/office/powerpoint/2010/main" val="1120540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5578"/>
            <a:ext cx="8229600" cy="1107996"/>
          </a:xfrm>
        </p:spPr>
        <p:txBody>
          <a:bodyPr>
            <a:spAutoFit/>
          </a:bodyPr>
          <a:lstStyle/>
          <a:p>
            <a:r>
              <a:rPr lang="en-IN" dirty="0"/>
              <a:t>Quality of Life: Equity, Access, Boundaries </a:t>
            </a:r>
            <a:r>
              <a:rPr lang="en-IN" sz="2800" dirty="0"/>
              <a:t>(3 of 3)</a:t>
            </a:r>
            <a:endParaRPr lang="en-US" sz="2800" dirty="0"/>
          </a:p>
        </p:txBody>
      </p:sp>
      <p:sp>
        <p:nvSpPr>
          <p:cNvPr id="5" name="Content Placeholder 4"/>
          <p:cNvSpPr>
            <a:spLocks noGrp="1"/>
          </p:cNvSpPr>
          <p:nvPr>
            <p:ph idx="1"/>
          </p:nvPr>
        </p:nvSpPr>
        <p:spPr>
          <a:xfrm>
            <a:off x="457200" y="1265578"/>
            <a:ext cx="8229600" cy="3162404"/>
          </a:xfrm>
        </p:spPr>
        <p:txBody>
          <a:bodyPr>
            <a:spAutoFit/>
          </a:bodyPr>
          <a:lstStyle/>
          <a:p>
            <a:r>
              <a:rPr lang="en-US" altLang="en-US" dirty="0"/>
              <a:t>Equity and access</a:t>
            </a:r>
          </a:p>
          <a:p>
            <a:pPr lvl="1"/>
            <a:r>
              <a:rPr lang="en-US" altLang="en-US" sz="2400" dirty="0"/>
              <a:t>The digital divide</a:t>
            </a:r>
          </a:p>
          <a:p>
            <a:r>
              <a:rPr lang="en-US" dirty="0"/>
              <a:t>Health risks</a:t>
            </a:r>
          </a:p>
          <a:p>
            <a:pPr lvl="1"/>
            <a:r>
              <a:rPr lang="en-US" sz="2400" dirty="0"/>
              <a:t>Repetitive stress injury (</a:t>
            </a:r>
            <a:r>
              <a:rPr lang="en-US" sz="2400" spc="-300" dirty="0"/>
              <a:t>R S </a:t>
            </a:r>
            <a:r>
              <a:rPr lang="en-US" sz="2400" dirty="0"/>
              <a:t>I)</a:t>
            </a:r>
          </a:p>
          <a:p>
            <a:pPr lvl="1"/>
            <a:r>
              <a:rPr lang="en-US" sz="2400" dirty="0"/>
              <a:t>Carpal tunnel syndrome (</a:t>
            </a:r>
            <a:r>
              <a:rPr lang="en-US" sz="2400" spc="-300" dirty="0"/>
              <a:t>C T </a:t>
            </a:r>
            <a:r>
              <a:rPr lang="en-US" sz="2400" dirty="0"/>
              <a:t>S)</a:t>
            </a:r>
          </a:p>
          <a:p>
            <a:pPr lvl="1"/>
            <a:r>
              <a:rPr lang="en-US" sz="2400" dirty="0"/>
              <a:t>Computer vision syndrome (</a:t>
            </a:r>
            <a:r>
              <a:rPr lang="en-US" sz="2400" spc="-300" dirty="0"/>
              <a:t>C V </a:t>
            </a:r>
            <a:r>
              <a:rPr lang="en-US" sz="2400" dirty="0"/>
              <a:t>S)</a:t>
            </a:r>
          </a:p>
          <a:p>
            <a:pPr lvl="1"/>
            <a:r>
              <a:rPr lang="en-US" sz="2400" dirty="0" err="1"/>
              <a:t>Technostress</a:t>
            </a:r>
            <a:endParaRPr lang="en-US" sz="2400" dirty="0"/>
          </a:p>
        </p:txBody>
      </p:sp>
    </p:spTree>
    <p:extLst>
      <p:ext uri="{BB962C8B-B14F-4D97-AF65-F5344CB8AC3E}">
        <p14:creationId xmlns:p14="http://schemas.microsoft.com/office/powerpoint/2010/main" val="2306570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US" dirty="0"/>
              <a:t>Interactive Session: Organizations: Will Automation Kill Jobs?</a:t>
            </a:r>
            <a:endParaRPr lang="en-US" sz="2800" dirty="0"/>
          </a:p>
        </p:txBody>
      </p:sp>
      <p:sp>
        <p:nvSpPr>
          <p:cNvPr id="5" name="Content Placeholder 4"/>
          <p:cNvSpPr>
            <a:spLocks noGrp="1"/>
          </p:cNvSpPr>
          <p:nvPr>
            <p:ph idx="1"/>
          </p:nvPr>
        </p:nvSpPr>
        <p:spPr>
          <a:xfrm>
            <a:off x="457200" y="1267402"/>
            <a:ext cx="8229600" cy="2816156"/>
          </a:xfrm>
        </p:spPr>
        <p:txBody>
          <a:bodyPr>
            <a:spAutoFit/>
          </a:bodyPr>
          <a:lstStyle/>
          <a:p>
            <a:r>
              <a:rPr lang="en-US" dirty="0"/>
              <a:t>Class discussion</a:t>
            </a:r>
          </a:p>
          <a:p>
            <a:pPr lvl="1"/>
            <a:r>
              <a:rPr lang="en-US" sz="2400" dirty="0"/>
              <a:t>Identify the problem described in this case study. In what sense is it an ethical dilemma?</a:t>
            </a:r>
          </a:p>
          <a:p>
            <a:pPr lvl="1"/>
            <a:r>
              <a:rPr lang="en-US" sz="2400" dirty="0"/>
              <a:t>Should more tasks be automated? Why or why not? Explain your answer.</a:t>
            </a:r>
          </a:p>
          <a:p>
            <a:pPr lvl="1"/>
            <a:r>
              <a:rPr lang="en-US" sz="2400" dirty="0"/>
              <a:t>Can the problem of automation reducing cognitive skills be solved? Explain your answer.</a:t>
            </a:r>
          </a:p>
        </p:txBody>
      </p:sp>
    </p:spTree>
    <p:extLst>
      <p:ext uri="{BB962C8B-B14F-4D97-AF65-F5344CB8AC3E}">
        <p14:creationId xmlns:p14="http://schemas.microsoft.com/office/powerpoint/2010/main" val="3726054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US" dirty="0"/>
              <a:t>Interactive Session: Technology: How Harmful Are Smartphones?</a:t>
            </a:r>
            <a:endParaRPr lang="en-US" sz="2800" dirty="0"/>
          </a:p>
        </p:txBody>
      </p:sp>
      <p:sp>
        <p:nvSpPr>
          <p:cNvPr id="5" name="Content Placeholder 4"/>
          <p:cNvSpPr>
            <a:spLocks noGrp="1"/>
          </p:cNvSpPr>
          <p:nvPr>
            <p:ph idx="1"/>
          </p:nvPr>
        </p:nvSpPr>
        <p:spPr>
          <a:xfrm>
            <a:off x="457200" y="1366718"/>
            <a:ext cx="8229600" cy="3262432"/>
          </a:xfrm>
        </p:spPr>
        <p:txBody>
          <a:bodyPr>
            <a:spAutoFit/>
          </a:bodyPr>
          <a:lstStyle/>
          <a:p>
            <a:r>
              <a:rPr lang="en-US" dirty="0"/>
              <a:t>Class discussion</a:t>
            </a:r>
          </a:p>
          <a:p>
            <a:pPr lvl="1"/>
            <a:r>
              <a:rPr lang="en-US" sz="2400" dirty="0"/>
              <a:t>Identify the problem described in this case study. In what sense is it an ethical dilemma?</a:t>
            </a:r>
          </a:p>
          <a:p>
            <a:pPr lvl="1"/>
            <a:r>
              <a:rPr lang="en-US" sz="2400" dirty="0"/>
              <a:t>Should restrictions be placed on children’s and teenagers’ smartphone use? Why or why not?</a:t>
            </a:r>
          </a:p>
          <a:p>
            <a:pPr lvl="1"/>
            <a:r>
              <a:rPr lang="en-US" sz="2400" dirty="0"/>
              <a:t>Can the problem of smartphones reducing cognitive skills be solved? Why or why not? Explain your answer.</a:t>
            </a:r>
          </a:p>
          <a:p>
            <a:pPr lvl="1"/>
            <a:r>
              <a:rPr lang="en-US" sz="2400" dirty="0"/>
              <a:t>Have children? What's your policy?</a:t>
            </a:r>
          </a:p>
        </p:txBody>
      </p:sp>
    </p:spTree>
    <p:extLst>
      <p:ext uri="{BB962C8B-B14F-4D97-AF65-F5344CB8AC3E}">
        <p14:creationId xmlns:p14="http://schemas.microsoft.com/office/powerpoint/2010/main" val="1895017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36"/>
            <a:ext cx="8229600" cy="553998"/>
          </a:xfrm>
        </p:spPr>
        <p:txBody>
          <a:bodyPr>
            <a:spAutoFit/>
          </a:bodyPr>
          <a:lstStyle/>
          <a:p>
            <a:r>
              <a:rPr lang="en-US" dirty="0"/>
              <a:t>How Will </a:t>
            </a:r>
            <a:r>
              <a:rPr lang="en-US" spc="-450" dirty="0"/>
              <a:t>M I </a:t>
            </a:r>
            <a:r>
              <a:rPr lang="en-US" dirty="0"/>
              <a:t>S Help My Career?</a:t>
            </a:r>
          </a:p>
        </p:txBody>
      </p:sp>
      <p:sp>
        <p:nvSpPr>
          <p:cNvPr id="5" name="Content Placeholder 4"/>
          <p:cNvSpPr>
            <a:spLocks noGrp="1"/>
          </p:cNvSpPr>
          <p:nvPr>
            <p:ph idx="1"/>
          </p:nvPr>
        </p:nvSpPr>
        <p:spPr>
          <a:xfrm>
            <a:off x="457200" y="693265"/>
            <a:ext cx="8229600" cy="2616101"/>
          </a:xfrm>
        </p:spPr>
        <p:txBody>
          <a:bodyPr>
            <a:spAutoFit/>
          </a:bodyPr>
          <a:lstStyle/>
          <a:p>
            <a:r>
              <a:rPr lang="en-US" dirty="0"/>
              <a:t>The Organization: Pinnacle Air Force Base</a:t>
            </a:r>
          </a:p>
          <a:p>
            <a:r>
              <a:rPr lang="en-US" dirty="0"/>
              <a:t>Position Description: Junior privacy analyst</a:t>
            </a:r>
          </a:p>
          <a:p>
            <a:r>
              <a:rPr lang="en-US" dirty="0"/>
              <a:t>Job Requirements</a:t>
            </a:r>
          </a:p>
          <a:p>
            <a:r>
              <a:rPr lang="en-US" dirty="0"/>
              <a:t>Interview Questions</a:t>
            </a:r>
          </a:p>
          <a:p>
            <a:r>
              <a:rPr lang="en-US" dirty="0"/>
              <a:t>Author Tips</a:t>
            </a:r>
          </a:p>
        </p:txBody>
      </p:sp>
    </p:spTree>
    <p:extLst>
      <p:ext uri="{BB962C8B-B14F-4D97-AF65-F5344CB8AC3E}">
        <p14:creationId xmlns:p14="http://schemas.microsoft.com/office/powerpoint/2010/main" val="640424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a:xfrm>
            <a:off x="452972" y="60936"/>
            <a:ext cx="8214779" cy="553998"/>
          </a:xfrm>
        </p:spPr>
        <p:txBody>
          <a:bodyPr vert="horz" wrap="square" lIns="0" tIns="0" rIns="0" bIns="0" rtlCol="0" anchor="b" anchorCtr="0">
            <a:spAutoFit/>
          </a:bodyPr>
          <a:lstStyle/>
          <a:p>
            <a:r>
              <a:rPr lang="en-US" dirty="0"/>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49875" y="1460109"/>
            <a:ext cx="1277815" cy="1434026"/>
          </a:xfrm>
          <a:prstGeom prst="rect">
            <a:avLst/>
          </a:prstGeom>
        </p:spPr>
      </p:pic>
      <p:sp>
        <p:nvSpPr>
          <p:cNvPr id="9" name="Text Placeholder 1">
            <a:extLst>
              <a:ext uri="{FF2B5EF4-FFF2-40B4-BE49-F238E27FC236}">
                <a16:creationId xmlns:a16="http://schemas.microsoft.com/office/drawing/2014/main" xmlns="" id="{AD5FAE7B-F718-4307-B112-AD6256157E8F}"/>
              </a:ext>
            </a:extLst>
          </p:cNvPr>
          <p:cNvSpPr txBox="1">
            <a:spLocks/>
          </p:cNvSpPr>
          <p:nvPr/>
        </p:nvSpPr>
        <p:spPr>
          <a:xfrm>
            <a:off x="1809752" y="99499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IN" altLang="en-US" dirty="0"/>
              <a:t>Are Cars Becoming Big Brother on Wheels? </a:t>
            </a:r>
            <a:r>
              <a:rPr lang="en-IN" altLang="en-US" sz="2800" dirty="0"/>
              <a:t>(1 of 2)</a:t>
            </a:r>
            <a:endParaRPr lang="en-US" sz="2800" dirty="0"/>
          </a:p>
        </p:txBody>
      </p:sp>
      <p:sp>
        <p:nvSpPr>
          <p:cNvPr id="5" name="Content Placeholder 4"/>
          <p:cNvSpPr>
            <a:spLocks noGrp="1"/>
          </p:cNvSpPr>
          <p:nvPr>
            <p:ph idx="1"/>
          </p:nvPr>
        </p:nvSpPr>
        <p:spPr>
          <a:xfrm>
            <a:off x="457200" y="1266504"/>
            <a:ext cx="8229600" cy="3539430"/>
          </a:xfrm>
        </p:spPr>
        <p:txBody>
          <a:bodyPr>
            <a:spAutoFit/>
          </a:bodyPr>
          <a:lstStyle/>
          <a:p>
            <a:pPr>
              <a:spcBef>
                <a:spcPts val="400"/>
              </a:spcBef>
            </a:pPr>
            <a:r>
              <a:rPr lang="en-US" altLang="en-US" sz="2000" dirty="0"/>
              <a:t>Problem</a:t>
            </a:r>
          </a:p>
          <a:p>
            <a:pPr lvl="1">
              <a:spcBef>
                <a:spcPts val="400"/>
              </a:spcBef>
            </a:pPr>
            <a:r>
              <a:rPr lang="en-US" sz="2000" dirty="0"/>
              <a:t>Opportunities from new technology</a:t>
            </a:r>
          </a:p>
          <a:p>
            <a:pPr lvl="1">
              <a:spcBef>
                <a:spcPts val="400"/>
              </a:spcBef>
            </a:pPr>
            <a:r>
              <a:rPr lang="en-US" sz="2000" dirty="0"/>
              <a:t>Undeveloped legal environment</a:t>
            </a:r>
          </a:p>
          <a:p>
            <a:pPr>
              <a:spcBef>
                <a:spcPts val="400"/>
              </a:spcBef>
            </a:pPr>
            <a:r>
              <a:rPr lang="en-US" altLang="en-US" sz="2000" dirty="0"/>
              <a:t>Solutions</a:t>
            </a:r>
          </a:p>
          <a:p>
            <a:pPr lvl="1">
              <a:spcBef>
                <a:spcPts val="400"/>
              </a:spcBef>
            </a:pPr>
            <a:r>
              <a:rPr lang="en-US" altLang="en-US" sz="2000" dirty="0"/>
              <a:t>Develop big data strategy</a:t>
            </a:r>
          </a:p>
          <a:p>
            <a:pPr lvl="1">
              <a:spcBef>
                <a:spcPts val="400"/>
              </a:spcBef>
            </a:pPr>
            <a:r>
              <a:rPr lang="en-US" altLang="en-US" sz="2000" dirty="0"/>
              <a:t>Develop privacy policies</a:t>
            </a:r>
          </a:p>
          <a:p>
            <a:pPr lvl="1">
              <a:spcBef>
                <a:spcPts val="400"/>
              </a:spcBef>
            </a:pPr>
            <a:r>
              <a:rPr lang="en-US" sz="2000" dirty="0"/>
              <a:t>Collect car-generated data</a:t>
            </a:r>
          </a:p>
          <a:p>
            <a:pPr lvl="1">
              <a:spcBef>
                <a:spcPts val="400"/>
              </a:spcBef>
            </a:pPr>
            <a:r>
              <a:rPr lang="en-US" sz="2000" dirty="0"/>
              <a:t>Analyze car/driver data</a:t>
            </a:r>
          </a:p>
          <a:p>
            <a:pPr lvl="1">
              <a:spcBef>
                <a:spcPts val="400"/>
              </a:spcBef>
            </a:pPr>
            <a:r>
              <a:rPr lang="en-US" sz="2000" dirty="0"/>
              <a:t>Smartphones, event data recorders</a:t>
            </a:r>
          </a:p>
          <a:p>
            <a:pPr lvl="1">
              <a:spcBef>
                <a:spcPts val="400"/>
              </a:spcBef>
            </a:pPr>
            <a:r>
              <a:rPr lang="en-US" sz="2000" dirty="0"/>
              <a:t>In-car diagnostics/navigation/entertainment</a:t>
            </a:r>
            <a:endParaRPr lang="en-US" altLang="en-US" sz="2000" dirty="0"/>
          </a:p>
        </p:txBody>
      </p:sp>
    </p:spTree>
    <p:extLst>
      <p:ext uri="{BB962C8B-B14F-4D97-AF65-F5344CB8AC3E}">
        <p14:creationId xmlns:p14="http://schemas.microsoft.com/office/powerpoint/2010/main" val="21246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073"/>
            <a:ext cx="8229600" cy="1107996"/>
          </a:xfrm>
        </p:spPr>
        <p:txBody>
          <a:bodyPr>
            <a:spAutoFit/>
          </a:bodyPr>
          <a:lstStyle/>
          <a:p>
            <a:r>
              <a:rPr lang="en-IN" altLang="en-US" dirty="0"/>
              <a:t>Are Cars Becoming Big Brother on Wheels? </a:t>
            </a:r>
            <a:r>
              <a:rPr lang="en-IN" altLang="en-US" sz="2800" dirty="0"/>
              <a:t>(2 of 2)</a:t>
            </a:r>
            <a:endParaRPr lang="en-US" sz="2800" dirty="0"/>
          </a:p>
        </p:txBody>
      </p:sp>
      <p:sp>
        <p:nvSpPr>
          <p:cNvPr id="5" name="Content Placeholder 4"/>
          <p:cNvSpPr>
            <a:spLocks noGrp="1"/>
          </p:cNvSpPr>
          <p:nvPr>
            <p:ph idx="1"/>
          </p:nvPr>
        </p:nvSpPr>
        <p:spPr>
          <a:xfrm>
            <a:off x="457200" y="1431554"/>
            <a:ext cx="8229600" cy="2231380"/>
          </a:xfrm>
        </p:spPr>
        <p:txBody>
          <a:bodyPr>
            <a:spAutoFit/>
          </a:bodyPr>
          <a:lstStyle/>
          <a:p>
            <a:r>
              <a:rPr lang="en-US" dirty="0"/>
              <a:t>Vehicle and driver monitoring systems </a:t>
            </a:r>
          </a:p>
          <a:p>
            <a:r>
              <a:rPr lang="en-US" altLang="en-US" dirty="0"/>
              <a:t>Demonstrates how technological innovations can be a double-edged sword</a:t>
            </a:r>
            <a:endParaRPr lang="en-US" altLang="ja-JP" dirty="0"/>
          </a:p>
          <a:p>
            <a:r>
              <a:rPr lang="en-US" altLang="en-US" dirty="0"/>
              <a:t>Illustrates</a:t>
            </a:r>
            <a:r>
              <a:rPr lang="en-US" dirty="0"/>
              <a:t> how </a:t>
            </a:r>
            <a:r>
              <a:rPr lang="en-US" spc="-300" dirty="0"/>
              <a:t>I </a:t>
            </a:r>
            <a:r>
              <a:rPr lang="en-US" dirty="0"/>
              <a:t>T systems create consumer benefits and costs</a:t>
            </a:r>
          </a:p>
        </p:txBody>
      </p:sp>
    </p:spTree>
    <p:extLst>
      <p:ext uri="{BB962C8B-B14F-4D97-AF65-F5344CB8AC3E}">
        <p14:creationId xmlns:p14="http://schemas.microsoft.com/office/powerpoint/2010/main" val="391175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7173"/>
            <a:ext cx="8229600" cy="1661993"/>
          </a:xfrm>
        </p:spPr>
        <p:txBody>
          <a:bodyPr>
            <a:spAutoFit/>
          </a:bodyPr>
          <a:lstStyle/>
          <a:p>
            <a:r>
              <a:rPr lang="en-IN" altLang="en-US" dirty="0"/>
              <a:t>What Ethical, Social, and Political Issues are Raised by Information Systems? </a:t>
            </a:r>
            <a:r>
              <a:rPr lang="en-IN" altLang="en-US" sz="2800" dirty="0"/>
              <a:t>(1 of 2)</a:t>
            </a:r>
            <a:endParaRPr lang="en-US" sz="2800" dirty="0"/>
          </a:p>
        </p:txBody>
      </p:sp>
      <p:sp>
        <p:nvSpPr>
          <p:cNvPr id="5" name="Content Placeholder 4"/>
          <p:cNvSpPr>
            <a:spLocks noGrp="1"/>
          </p:cNvSpPr>
          <p:nvPr>
            <p:ph idx="1"/>
          </p:nvPr>
        </p:nvSpPr>
        <p:spPr>
          <a:xfrm>
            <a:off x="457200" y="1821942"/>
            <a:ext cx="8229600" cy="2769989"/>
          </a:xfrm>
        </p:spPr>
        <p:txBody>
          <a:bodyPr>
            <a:spAutoFit/>
          </a:bodyPr>
          <a:lstStyle/>
          <a:p>
            <a:r>
              <a:rPr lang="en-US" altLang="en-US" sz="2000" dirty="0"/>
              <a:t>Recent cases of failed ethical judgment in business</a:t>
            </a:r>
          </a:p>
          <a:p>
            <a:pPr lvl="1"/>
            <a:r>
              <a:rPr lang="en-US" sz="2000" dirty="0"/>
              <a:t>Wells Fargo, </a:t>
            </a:r>
            <a:r>
              <a:rPr lang="en-US" altLang="en-US" sz="2000" dirty="0"/>
              <a:t>Deerfield Management, General Motors, </a:t>
            </a:r>
            <a:r>
              <a:rPr lang="en-US" altLang="ja-JP" sz="2000" dirty="0" err="1"/>
              <a:t>Takata</a:t>
            </a:r>
            <a:r>
              <a:rPr lang="en-US" altLang="ja-JP" sz="2000" dirty="0"/>
              <a:t> Corporation</a:t>
            </a:r>
          </a:p>
          <a:p>
            <a:pPr lvl="1"/>
            <a:r>
              <a:rPr lang="en-US" altLang="en-US" sz="2000" dirty="0"/>
              <a:t>In many, information systems used to bury decisions from public scrutiny</a:t>
            </a:r>
          </a:p>
          <a:p>
            <a:pPr>
              <a:spcBef>
                <a:spcPts val="600"/>
              </a:spcBef>
            </a:pPr>
            <a:r>
              <a:rPr lang="en-US" altLang="en-US" sz="2000" dirty="0"/>
              <a:t>Ethics</a:t>
            </a:r>
          </a:p>
          <a:p>
            <a:pPr lvl="1"/>
            <a:r>
              <a:rPr lang="en-US" altLang="en-US" sz="2000" dirty="0"/>
              <a:t>Principles of right and wrong that individuals, acting as free moral agents, use to make choices to guide their behaviors</a:t>
            </a:r>
            <a:endParaRPr lang="en-US" sz="2000" dirty="0"/>
          </a:p>
        </p:txBody>
      </p:sp>
    </p:spTree>
    <p:extLst>
      <p:ext uri="{BB962C8B-B14F-4D97-AF65-F5344CB8AC3E}">
        <p14:creationId xmlns:p14="http://schemas.microsoft.com/office/powerpoint/2010/main" val="69586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7173"/>
            <a:ext cx="8229600" cy="1661993"/>
          </a:xfrm>
        </p:spPr>
        <p:txBody>
          <a:bodyPr>
            <a:spAutoFit/>
          </a:bodyPr>
          <a:lstStyle/>
          <a:p>
            <a:r>
              <a:rPr lang="en-IN" altLang="en-US" dirty="0"/>
              <a:t>What Ethical, Social, and Political Issues are Raised by Information Systems? </a:t>
            </a:r>
            <a:r>
              <a:rPr lang="en-IN" altLang="en-US" sz="2800" dirty="0"/>
              <a:t>(2 of 2)</a:t>
            </a:r>
            <a:endParaRPr lang="en-US" sz="2800" dirty="0"/>
          </a:p>
        </p:txBody>
      </p:sp>
      <p:sp>
        <p:nvSpPr>
          <p:cNvPr id="5" name="Content Placeholder 4"/>
          <p:cNvSpPr>
            <a:spLocks noGrp="1"/>
          </p:cNvSpPr>
          <p:nvPr>
            <p:ph idx="1"/>
          </p:nvPr>
        </p:nvSpPr>
        <p:spPr>
          <a:xfrm>
            <a:off x="457200" y="1875294"/>
            <a:ext cx="8229600" cy="2677656"/>
          </a:xfrm>
        </p:spPr>
        <p:txBody>
          <a:bodyPr>
            <a:spAutoFit/>
          </a:bodyPr>
          <a:lstStyle/>
          <a:p>
            <a:r>
              <a:rPr lang="en-US" dirty="0"/>
              <a:t>Information systems raise new ethical questions because they create opportunities for:</a:t>
            </a:r>
          </a:p>
          <a:p>
            <a:pPr lvl="1"/>
            <a:r>
              <a:rPr lang="en-US" sz="2400" dirty="0"/>
              <a:t>Intense social change, threatening existing distributions of power, money, rights, and obligations</a:t>
            </a:r>
          </a:p>
          <a:p>
            <a:r>
              <a:rPr lang="en-US" dirty="0"/>
              <a:t>New opportunities for crime </a:t>
            </a:r>
          </a:p>
          <a:p>
            <a:r>
              <a:rPr lang="en-US" dirty="0"/>
              <a:t>New kinds of crimes </a:t>
            </a:r>
          </a:p>
        </p:txBody>
      </p:sp>
    </p:spTree>
    <p:extLst>
      <p:ext uri="{BB962C8B-B14F-4D97-AF65-F5344CB8AC3E}">
        <p14:creationId xmlns:p14="http://schemas.microsoft.com/office/powerpoint/2010/main" val="227709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530"/>
            <a:ext cx="8229600" cy="1107996"/>
          </a:xfrm>
        </p:spPr>
        <p:txBody>
          <a:bodyPr>
            <a:spAutoFit/>
          </a:bodyPr>
          <a:lstStyle/>
          <a:p>
            <a:r>
              <a:rPr lang="en-US" dirty="0"/>
              <a:t>A Model for Thinking About Ethical, Social, and Political Issues</a:t>
            </a:r>
            <a:endParaRPr lang="en-US" sz="2800" dirty="0"/>
          </a:p>
        </p:txBody>
      </p:sp>
      <p:sp>
        <p:nvSpPr>
          <p:cNvPr id="5" name="Content Placeholder 4"/>
          <p:cNvSpPr>
            <a:spLocks noGrp="1"/>
          </p:cNvSpPr>
          <p:nvPr>
            <p:ph idx="1"/>
          </p:nvPr>
        </p:nvSpPr>
        <p:spPr>
          <a:xfrm>
            <a:off x="457200" y="1389614"/>
            <a:ext cx="8229600" cy="3416320"/>
          </a:xfrm>
        </p:spPr>
        <p:txBody>
          <a:bodyPr>
            <a:spAutoFit/>
          </a:bodyPr>
          <a:lstStyle/>
          <a:p>
            <a:r>
              <a:rPr lang="en-US" altLang="en-US" dirty="0"/>
              <a:t>Society as a calm pond</a:t>
            </a:r>
          </a:p>
          <a:p>
            <a:r>
              <a:rPr lang="en-US" altLang="en-US" spc="-300" dirty="0"/>
              <a:t>I </a:t>
            </a:r>
            <a:r>
              <a:rPr lang="en-US" altLang="en-US" dirty="0"/>
              <a:t>T as rock dropped in pond, creating ripples of new situations not covered by old rules</a:t>
            </a:r>
          </a:p>
          <a:p>
            <a:r>
              <a:rPr lang="en-US" altLang="en-US" dirty="0"/>
              <a:t>Social and political institutions cannot respond overnight to these ripples—it may take years to develop etiquette, expectations, laws</a:t>
            </a:r>
          </a:p>
          <a:p>
            <a:pPr lvl="1"/>
            <a:r>
              <a:rPr lang="en-US" altLang="en-US" sz="2400" dirty="0"/>
              <a:t>Requires understanding of ethics to make choices in legally gray areas</a:t>
            </a:r>
            <a:endParaRPr lang="en-US" sz="2400" dirty="0"/>
          </a:p>
        </p:txBody>
      </p:sp>
    </p:spTree>
    <p:extLst>
      <p:ext uri="{BB962C8B-B14F-4D97-AF65-F5344CB8AC3E}">
        <p14:creationId xmlns:p14="http://schemas.microsoft.com/office/powerpoint/2010/main" val="309966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862"/>
            <a:ext cx="8229600" cy="1661993"/>
          </a:xfrm>
        </p:spPr>
        <p:txBody>
          <a:bodyPr>
            <a:spAutoFit/>
          </a:bodyPr>
          <a:lstStyle/>
          <a:p>
            <a:r>
              <a:rPr lang="en-US" dirty="0"/>
              <a:t>Figure 4.1 The Relationship Between Ethical, Social, and Political Issues in an Information Society</a:t>
            </a:r>
            <a:endParaRPr lang="en-US" sz="2800" dirty="0"/>
          </a:p>
        </p:txBody>
      </p:sp>
      <p:pic>
        <p:nvPicPr>
          <p:cNvPr id="1026" name="Picture 2" descr="The diagram is presented as a circle with three concentric rings around the center.&#10;The center is labelled: Information technology and systems.&#10;On one side, the three rings are labelled from the center outward as: ethical issues, social issues, and political issues.&#10;On the other side, the three rings are labelled, from the center outward, as: individual, society, and polity.&#10;The circle is divided into five equal sectors, labelled in a clockwise direction as: property rights and obligations; system quality; quality of life; accountability and control; and information rights and obligation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47635" y="1885950"/>
            <a:ext cx="3648731" cy="2743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8700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5" ma:contentTypeDescription="Create a new document." ma:contentTypeScope="" ma:versionID="dbf5279ff18cc997ced2cdab8823ebe2">
  <xsd:schema xmlns:xsd="http://www.w3.org/2001/XMLSchema" xmlns:xs="http://www.w3.org/2001/XMLSchema" xmlns:p="http://schemas.microsoft.com/office/2006/metadata/properties" xmlns:ns2="c0efcfce-2116-400f-ab52-279e91fc6017" targetNamespace="http://schemas.microsoft.com/office/2006/metadata/properties" ma:root="true" ma:fieldsID="0cdf63f0f16503791feab1b4c19ccb55"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487F63-A169-4517-956C-4F0D7A07D278}"/>
</file>

<file path=customXml/itemProps2.xml><?xml version="1.0" encoding="utf-8"?>
<ds:datastoreItem xmlns:ds="http://schemas.openxmlformats.org/officeDocument/2006/customXml" ds:itemID="{5AF781F1-65E1-49A4-A44F-5B1DA5879005}"/>
</file>

<file path=customXml/itemProps3.xml><?xml version="1.0" encoding="utf-8"?>
<ds:datastoreItem xmlns:ds="http://schemas.openxmlformats.org/officeDocument/2006/customXml" ds:itemID="{DB293A55-02C6-4477-AC10-36361D50143D}"/>
</file>

<file path=docProps/app.xml><?xml version="1.0" encoding="utf-8"?>
<Properties xmlns="http://schemas.openxmlformats.org/officeDocument/2006/extended-properties" xmlns:vt="http://schemas.openxmlformats.org/officeDocument/2006/docPropsVTypes">
  <Template>Horizon</Template>
  <TotalTime>4239</TotalTime>
  <Words>4536</Words>
  <Application>Microsoft Office PowerPoint</Application>
  <PresentationFormat>On-screen Show (16:9)</PresentationFormat>
  <Paragraphs>334</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508 Lecture</vt:lpstr>
      <vt:lpstr>Management Information Systems: Managing the Digital Firm</vt:lpstr>
      <vt:lpstr>Learning Objectives</vt:lpstr>
      <vt:lpstr>Video Cases</vt:lpstr>
      <vt:lpstr>Are Cars Becoming Big Brother on Wheels? (1 of 2)</vt:lpstr>
      <vt:lpstr>Are Cars Becoming Big Brother on Wheels? (2 of 2)</vt:lpstr>
      <vt:lpstr>What Ethical, Social, and Political Issues are Raised by Information Systems? (1 of 2)</vt:lpstr>
      <vt:lpstr>What Ethical, Social, and Political Issues are Raised by Information Systems? (2 of 2)</vt:lpstr>
      <vt:lpstr>A Model for Thinking About Ethical, Social, and Political Issues</vt:lpstr>
      <vt:lpstr>Figure 4.1 The Relationship Between Ethical, Social, and Political Issues in an Information Society</vt:lpstr>
      <vt:lpstr>Five Moral Dimensions of the Information Age</vt:lpstr>
      <vt:lpstr>Key Technology Trends That Raise Ethical Issues</vt:lpstr>
      <vt:lpstr>Advances in Data Analysis Techniques</vt:lpstr>
      <vt:lpstr>Figure 4.2 Nonobvious Relationship Awareness (N O R A)</vt:lpstr>
      <vt:lpstr>Basic Concepts: Responsibility, Accountability, and Liability</vt:lpstr>
      <vt:lpstr>Ethical Analysis</vt:lpstr>
      <vt:lpstr>Candidate Ethical Principles (1 of 2)</vt:lpstr>
      <vt:lpstr>Candidate Ethical Principles (2 of 2)</vt:lpstr>
      <vt:lpstr>Professional Codes of Conduct</vt:lpstr>
      <vt:lpstr>Real-World Ethical Dilemmas</vt:lpstr>
      <vt:lpstr>Information Rights: Privacy and Freedom in the Internet Age (1 of 3)</vt:lpstr>
      <vt:lpstr>Information Rights: Privacy and Freedom in the Internet Age (2 of 3)</vt:lpstr>
      <vt:lpstr>Information Rights: Privacy and Freedom in the Internet Age (3 of 3)</vt:lpstr>
      <vt:lpstr>EU General Data Protection Regulation (G D P R)</vt:lpstr>
      <vt:lpstr>Internet Challenges to Privacy (1 of 2)</vt:lpstr>
      <vt:lpstr>Internet Challenges to Privacy (2 of 2)</vt:lpstr>
      <vt:lpstr>Figure 4.3 How Cookies Identify Web Visitors</vt:lpstr>
      <vt:lpstr>Technical Solutions</vt:lpstr>
      <vt:lpstr>Property Rights: Intellectual Property</vt:lpstr>
      <vt:lpstr>Challenges to Intellectual Property Rights</vt:lpstr>
      <vt:lpstr>Computer-Related Liability Problems</vt:lpstr>
      <vt:lpstr>System Quality: Data Quality and System Errors</vt:lpstr>
      <vt:lpstr>Quality of Life: Equity, Access, Boundaries (1 of 3)</vt:lpstr>
      <vt:lpstr>Quality of Life: Equity, Access, Boundaries (2 of 3)</vt:lpstr>
      <vt:lpstr>Quality of Life: Equity, Access, Boundaries (3 of 3)</vt:lpstr>
      <vt:lpstr>Interactive Session: Organizations: Will Automation Kill Jobs?</vt:lpstr>
      <vt:lpstr>Interactive Session: Technology: How Harmful Are Smartphones?</vt:lpstr>
      <vt:lpstr>How Will M I S Help My Career?</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Vinothini Radhakrishnan</cp:lastModifiedBy>
  <cp:revision>1009</cp:revision>
  <dcterms:created xsi:type="dcterms:W3CDTF">2014-07-14T20:04:21Z</dcterms:created>
  <dcterms:modified xsi:type="dcterms:W3CDTF">2020-08-22T18:15:17Z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