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33.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4.xml" ContentType="application/vnd.openxmlformats-officedocument.presentationml.slide+xml"/>
  <Override PartName="/ppt/slides/slide21.xml" ContentType="application/vnd.openxmlformats-officedocument.presentationml.slide+xml"/>
  <Override PartName="/ppt/slides/slide26.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2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7.xml" ContentType="application/vnd.openxmlformats-officedocument.presentationml.slide+xml"/>
  <Override PartName="/ppt/slides/slide32.xml" ContentType="application/vnd.openxmlformats-officedocument.presentationml.slide+xml"/>
  <Override PartName="/ppt/slides/slide46.xml" ContentType="application/vnd.openxmlformats-officedocument.presentationml.slide+xml"/>
  <Override PartName="/ppt/slides/slide31.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8.xml" ContentType="application/vnd.openxmlformats-officedocument.presentationml.notesSlide+xml"/>
  <Override PartName="/ppt/notesSlides/notesSlide47.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34.xml" ContentType="application/vnd.openxmlformats-officedocument.presentationml.notesSlide+xml"/>
  <Override PartName="/ppt/notesSlides/notesSlide40.xml" ContentType="application/vnd.openxmlformats-officedocument.presentationml.notesSlide+xml"/>
  <Override PartName="/ppt/notesSlides/notesSlide32.xml" ContentType="application/vnd.openxmlformats-officedocument.presentationml.notesSlide+xml"/>
  <Override PartName="/ppt/notesSlides/notesSlide29.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33.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3.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ags/tag1.xml" ContentType="application/vnd.openxmlformats-officedocument.presentationml.tag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506" r:id="rId2"/>
    <p:sldId id="380" r:id="rId3"/>
    <p:sldId id="566" r:id="rId4"/>
    <p:sldId id="519" r:id="rId5"/>
    <p:sldId id="520" r:id="rId6"/>
    <p:sldId id="521" r:id="rId7"/>
    <p:sldId id="567" r:id="rId8"/>
    <p:sldId id="523" r:id="rId9"/>
    <p:sldId id="568" r:id="rId10"/>
    <p:sldId id="569" r:id="rId11"/>
    <p:sldId id="527" r:id="rId12"/>
    <p:sldId id="528" r:id="rId13"/>
    <p:sldId id="529" r:id="rId14"/>
    <p:sldId id="530" r:id="rId15"/>
    <p:sldId id="570" r:id="rId16"/>
    <p:sldId id="579" r:id="rId17"/>
    <p:sldId id="572" r:id="rId18"/>
    <p:sldId id="534" r:id="rId19"/>
    <p:sldId id="573" r:id="rId20"/>
    <p:sldId id="536" r:id="rId21"/>
    <p:sldId id="537" r:id="rId22"/>
    <p:sldId id="538" r:id="rId23"/>
    <p:sldId id="539" r:id="rId24"/>
    <p:sldId id="540" r:id="rId25"/>
    <p:sldId id="541" r:id="rId26"/>
    <p:sldId id="542" r:id="rId27"/>
    <p:sldId id="543" r:id="rId28"/>
    <p:sldId id="544" r:id="rId29"/>
    <p:sldId id="545" r:id="rId30"/>
    <p:sldId id="546" r:id="rId31"/>
    <p:sldId id="547" r:id="rId32"/>
    <p:sldId id="574" r:id="rId33"/>
    <p:sldId id="575" r:id="rId34"/>
    <p:sldId id="550" r:id="rId35"/>
    <p:sldId id="551" r:id="rId36"/>
    <p:sldId id="552" r:id="rId37"/>
    <p:sldId id="553" r:id="rId38"/>
    <p:sldId id="576" r:id="rId39"/>
    <p:sldId id="555" r:id="rId40"/>
    <p:sldId id="577" r:id="rId41"/>
    <p:sldId id="557" r:id="rId42"/>
    <p:sldId id="558" r:id="rId43"/>
    <p:sldId id="559" r:id="rId44"/>
    <p:sldId id="560" r:id="rId45"/>
    <p:sldId id="561" r:id="rId46"/>
    <p:sldId id="578" r:id="rId47"/>
    <p:sldId id="563" r:id="rId48"/>
    <p:sldId id="514" r:id="rId49"/>
  </p:sldIdLst>
  <p:sldSz cx="9144000" cy="5143500" type="screen16x9"/>
  <p:notesSz cx="6858000" cy="9144000"/>
  <p:custDataLst>
    <p:tags r:id="rId5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4" orient="horz" pos="576">
          <p15:clr>
            <a:srgbClr val="A4A3A4"/>
          </p15:clr>
        </p15:guide>
        <p15:guide id="5" orient="horz" pos="4032">
          <p15:clr>
            <a:srgbClr val="A4A3A4"/>
          </p15:clr>
        </p15:guide>
        <p15:guide id="6" orient="horz" pos="1056">
          <p15:clr>
            <a:srgbClr val="A4A3A4"/>
          </p15:clr>
        </p15:guide>
        <p15:guide id="7" pos="288" userDrawn="1">
          <p15:clr>
            <a:srgbClr val="A4A3A4"/>
          </p15:clr>
        </p15:guide>
        <p15:guide id="8" pos="5472">
          <p15:clr>
            <a:srgbClr val="A4A3A4"/>
          </p15:clr>
        </p15:guide>
        <p15:guide id="9" orient="horz" pos="1620">
          <p15:clr>
            <a:srgbClr val="A4A3A4"/>
          </p15:clr>
        </p15:guide>
        <p15:guide id="11" orient="horz" pos="324" userDrawn="1">
          <p15:clr>
            <a:srgbClr val="A4A3A4"/>
          </p15:clr>
        </p15:guide>
        <p15:guide id="12" orient="horz" pos="3024">
          <p15:clr>
            <a:srgbClr val="A4A3A4"/>
          </p15:clr>
        </p15:guide>
        <p15:guide id="13" orient="horz" pos="648">
          <p15:clr>
            <a:srgbClr val="A4A3A4"/>
          </p15:clr>
        </p15:guide>
        <p15:guide id="14" orient="horz" pos="900">
          <p15:clr>
            <a:srgbClr val="A4A3A4"/>
          </p15:clr>
        </p15:guide>
        <p15:guide id="15" orient="horz" pos="115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C5721E-C80B-4E26-9CED-0EBFDBA28B49}" v="48" dt="2019-01-02T20:47:52.858"/>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35" autoAdjust="0"/>
    <p:restoredTop sz="42247" autoAdjust="0"/>
  </p:normalViewPr>
  <p:slideViewPr>
    <p:cSldViewPr>
      <p:cViewPr>
        <p:scale>
          <a:sx n="66" d="100"/>
          <a:sy n="66" d="100"/>
        </p:scale>
        <p:origin x="1260" y="486"/>
      </p:cViewPr>
      <p:guideLst>
        <p:guide orient="horz" pos="2160"/>
        <p:guide pos="2880"/>
        <p:guide orient="horz" pos="576"/>
        <p:guide orient="horz" pos="4032"/>
        <p:guide orient="horz" pos="1056"/>
        <p:guide pos="288"/>
        <p:guide pos="5472"/>
        <p:guide orient="horz" pos="1620"/>
        <p:guide orient="horz" pos="324"/>
        <p:guide orient="horz" pos="3024"/>
        <p:guide orient="horz" pos="648"/>
        <p:guide orient="horz" pos="900"/>
        <p:guide orient="horz" pos="1152"/>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5" d="100"/>
          <a:sy n="55" d="100"/>
        </p:scale>
        <p:origin x="-22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customXml" Target="../customXml/item3.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60"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ttenden, William T" userId="39be296b-370a-4fd2-bcd8-af7be7247de8" providerId="ADAL" clId="{9223A8FA-20BB-482D-AE20-49BE45C3A641}"/>
    <pc:docChg chg="modSld">
      <pc:chgData name="Chittenden, William T" userId="39be296b-370a-4fd2-bcd8-af7be7247de8" providerId="ADAL" clId="{9223A8FA-20BB-482D-AE20-49BE45C3A641}" dt="2018-12-12T23:38:13.598" v="19" actId="255"/>
      <pc:docMkLst>
        <pc:docMk/>
      </pc:docMkLst>
      <pc:sldChg chg="modSp">
        <pc:chgData name="Chittenden, William T" userId="39be296b-370a-4fd2-bcd8-af7be7247de8" providerId="ADAL" clId="{9223A8FA-20BB-482D-AE20-49BE45C3A641}" dt="2018-12-12T23:35:25.278" v="1" actId="255"/>
        <pc:sldMkLst>
          <pc:docMk/>
          <pc:sldMk cId="1837123398" sldId="472"/>
        </pc:sldMkLst>
        <pc:spChg chg="mod">
          <ac:chgData name="Chittenden, William T" userId="39be296b-370a-4fd2-bcd8-af7be7247de8" providerId="ADAL" clId="{9223A8FA-20BB-482D-AE20-49BE45C3A641}" dt="2018-12-12T23:35:25.278" v="1" actId="255"/>
          <ac:spMkLst>
            <pc:docMk/>
            <pc:sldMk cId="1837123398" sldId="472"/>
            <ac:spMk id="4" creationId="{00000000-0000-0000-0000-000000000000}"/>
          </ac:spMkLst>
        </pc:spChg>
      </pc:sldChg>
      <pc:sldChg chg="modSp">
        <pc:chgData name="Chittenden, William T" userId="39be296b-370a-4fd2-bcd8-af7be7247de8" providerId="ADAL" clId="{9223A8FA-20BB-482D-AE20-49BE45C3A641}" dt="2018-12-12T23:35:37.913" v="2" actId="255"/>
        <pc:sldMkLst>
          <pc:docMk/>
          <pc:sldMk cId="536558607" sldId="476"/>
        </pc:sldMkLst>
        <pc:spChg chg="mod">
          <ac:chgData name="Chittenden, William T" userId="39be296b-370a-4fd2-bcd8-af7be7247de8" providerId="ADAL" clId="{9223A8FA-20BB-482D-AE20-49BE45C3A641}" dt="2018-12-12T23:35:37.913" v="2" actId="255"/>
          <ac:spMkLst>
            <pc:docMk/>
            <pc:sldMk cId="536558607" sldId="476"/>
            <ac:spMk id="3" creationId="{00000000-0000-0000-0000-000000000000}"/>
          </ac:spMkLst>
        </pc:spChg>
      </pc:sldChg>
      <pc:sldChg chg="modSp">
        <pc:chgData name="Chittenden, William T" userId="39be296b-370a-4fd2-bcd8-af7be7247de8" providerId="ADAL" clId="{9223A8FA-20BB-482D-AE20-49BE45C3A641}" dt="2018-12-12T23:35:59.482" v="3" actId="255"/>
        <pc:sldMkLst>
          <pc:docMk/>
          <pc:sldMk cId="1238810651" sldId="477"/>
        </pc:sldMkLst>
        <pc:spChg chg="mod">
          <ac:chgData name="Chittenden, William T" userId="39be296b-370a-4fd2-bcd8-af7be7247de8" providerId="ADAL" clId="{9223A8FA-20BB-482D-AE20-49BE45C3A641}" dt="2018-12-12T23:35:59.482" v="3" actId="255"/>
          <ac:spMkLst>
            <pc:docMk/>
            <pc:sldMk cId="1238810651" sldId="477"/>
            <ac:spMk id="3" creationId="{00000000-0000-0000-0000-000000000000}"/>
          </ac:spMkLst>
        </pc:spChg>
      </pc:sldChg>
      <pc:sldChg chg="modSp">
        <pc:chgData name="Chittenden, William T" userId="39be296b-370a-4fd2-bcd8-af7be7247de8" providerId="ADAL" clId="{9223A8FA-20BB-482D-AE20-49BE45C3A641}" dt="2018-12-12T23:36:12.381" v="5" actId="255"/>
        <pc:sldMkLst>
          <pc:docMk/>
          <pc:sldMk cId="2815965317" sldId="479"/>
        </pc:sldMkLst>
        <pc:spChg chg="mod">
          <ac:chgData name="Chittenden, William T" userId="39be296b-370a-4fd2-bcd8-af7be7247de8" providerId="ADAL" clId="{9223A8FA-20BB-482D-AE20-49BE45C3A641}" dt="2018-12-12T23:36:12.381" v="5" actId="255"/>
          <ac:spMkLst>
            <pc:docMk/>
            <pc:sldMk cId="2815965317" sldId="479"/>
            <ac:spMk id="3" creationId="{00000000-0000-0000-0000-000000000000}"/>
          </ac:spMkLst>
        </pc:spChg>
      </pc:sldChg>
      <pc:sldChg chg="modSp">
        <pc:chgData name="Chittenden, William T" userId="39be296b-370a-4fd2-bcd8-af7be7247de8" providerId="ADAL" clId="{9223A8FA-20BB-482D-AE20-49BE45C3A641}" dt="2018-12-12T23:36:29.325" v="7" actId="255"/>
        <pc:sldMkLst>
          <pc:docMk/>
          <pc:sldMk cId="2757511981" sldId="488"/>
        </pc:sldMkLst>
        <pc:spChg chg="mod">
          <ac:chgData name="Chittenden, William T" userId="39be296b-370a-4fd2-bcd8-af7be7247de8" providerId="ADAL" clId="{9223A8FA-20BB-482D-AE20-49BE45C3A641}" dt="2018-12-12T23:36:29.325" v="7" actId="255"/>
          <ac:spMkLst>
            <pc:docMk/>
            <pc:sldMk cId="2757511981" sldId="488"/>
            <ac:spMk id="3" creationId="{00000000-0000-0000-0000-000000000000}"/>
          </ac:spMkLst>
        </pc:spChg>
      </pc:sldChg>
      <pc:sldChg chg="modSp">
        <pc:chgData name="Chittenden, William T" userId="39be296b-370a-4fd2-bcd8-af7be7247de8" providerId="ADAL" clId="{9223A8FA-20BB-482D-AE20-49BE45C3A641}" dt="2018-12-12T23:36:35.501" v="8" actId="255"/>
        <pc:sldMkLst>
          <pc:docMk/>
          <pc:sldMk cId="1727286237" sldId="490"/>
        </pc:sldMkLst>
        <pc:spChg chg="mod">
          <ac:chgData name="Chittenden, William T" userId="39be296b-370a-4fd2-bcd8-af7be7247de8" providerId="ADAL" clId="{9223A8FA-20BB-482D-AE20-49BE45C3A641}" dt="2018-12-12T23:36:35.501" v="8" actId="255"/>
          <ac:spMkLst>
            <pc:docMk/>
            <pc:sldMk cId="1727286237" sldId="490"/>
            <ac:spMk id="3" creationId="{00000000-0000-0000-0000-000000000000}"/>
          </ac:spMkLst>
        </pc:spChg>
      </pc:sldChg>
      <pc:sldChg chg="modSp">
        <pc:chgData name="Chittenden, William T" userId="39be296b-370a-4fd2-bcd8-af7be7247de8" providerId="ADAL" clId="{9223A8FA-20BB-482D-AE20-49BE45C3A641}" dt="2018-12-12T23:36:43.636" v="9" actId="255"/>
        <pc:sldMkLst>
          <pc:docMk/>
          <pc:sldMk cId="337818403" sldId="493"/>
        </pc:sldMkLst>
        <pc:spChg chg="mod">
          <ac:chgData name="Chittenden, William T" userId="39be296b-370a-4fd2-bcd8-af7be7247de8" providerId="ADAL" clId="{9223A8FA-20BB-482D-AE20-49BE45C3A641}" dt="2018-12-12T23:36:43.636" v="9" actId="255"/>
          <ac:spMkLst>
            <pc:docMk/>
            <pc:sldMk cId="337818403" sldId="493"/>
            <ac:spMk id="3" creationId="{00000000-0000-0000-0000-000000000000}"/>
          </ac:spMkLst>
        </pc:spChg>
      </pc:sldChg>
      <pc:sldChg chg="modSp">
        <pc:chgData name="Chittenden, William T" userId="39be296b-370a-4fd2-bcd8-af7be7247de8" providerId="ADAL" clId="{9223A8FA-20BB-482D-AE20-49BE45C3A641}" dt="2018-12-12T23:36:52.318" v="10" actId="255"/>
        <pc:sldMkLst>
          <pc:docMk/>
          <pc:sldMk cId="2245314995" sldId="494"/>
        </pc:sldMkLst>
        <pc:spChg chg="mod">
          <ac:chgData name="Chittenden, William T" userId="39be296b-370a-4fd2-bcd8-af7be7247de8" providerId="ADAL" clId="{9223A8FA-20BB-482D-AE20-49BE45C3A641}" dt="2018-12-12T23:36:52.318" v="10" actId="255"/>
          <ac:spMkLst>
            <pc:docMk/>
            <pc:sldMk cId="2245314995" sldId="494"/>
            <ac:spMk id="3" creationId="{00000000-0000-0000-0000-000000000000}"/>
          </ac:spMkLst>
        </pc:spChg>
      </pc:sldChg>
      <pc:sldChg chg="modSp">
        <pc:chgData name="Chittenden, William T" userId="39be296b-370a-4fd2-bcd8-af7be7247de8" providerId="ADAL" clId="{9223A8FA-20BB-482D-AE20-49BE45C3A641}" dt="2018-12-12T23:37:00.286" v="11" actId="255"/>
        <pc:sldMkLst>
          <pc:docMk/>
          <pc:sldMk cId="137989241" sldId="496"/>
        </pc:sldMkLst>
        <pc:spChg chg="mod">
          <ac:chgData name="Chittenden, William T" userId="39be296b-370a-4fd2-bcd8-af7be7247de8" providerId="ADAL" clId="{9223A8FA-20BB-482D-AE20-49BE45C3A641}" dt="2018-12-12T23:37:00.286" v="11" actId="255"/>
          <ac:spMkLst>
            <pc:docMk/>
            <pc:sldMk cId="137989241" sldId="496"/>
            <ac:spMk id="3" creationId="{00000000-0000-0000-0000-000000000000}"/>
          </ac:spMkLst>
        </pc:spChg>
      </pc:sldChg>
      <pc:sldChg chg="modSp">
        <pc:chgData name="Chittenden, William T" userId="39be296b-370a-4fd2-bcd8-af7be7247de8" providerId="ADAL" clId="{9223A8FA-20BB-482D-AE20-49BE45C3A641}" dt="2018-12-12T23:37:28.398" v="12" actId="255"/>
        <pc:sldMkLst>
          <pc:docMk/>
          <pc:sldMk cId="3866309726" sldId="508"/>
        </pc:sldMkLst>
        <pc:spChg chg="mod">
          <ac:chgData name="Chittenden, William T" userId="39be296b-370a-4fd2-bcd8-af7be7247de8" providerId="ADAL" clId="{9223A8FA-20BB-482D-AE20-49BE45C3A641}" dt="2018-12-12T23:37:28.398" v="12" actId="255"/>
          <ac:spMkLst>
            <pc:docMk/>
            <pc:sldMk cId="3866309726" sldId="508"/>
            <ac:spMk id="3" creationId="{00000000-0000-0000-0000-000000000000}"/>
          </ac:spMkLst>
        </pc:spChg>
      </pc:sldChg>
      <pc:sldChg chg="modSp">
        <pc:chgData name="Chittenden, William T" userId="39be296b-370a-4fd2-bcd8-af7be7247de8" providerId="ADAL" clId="{9223A8FA-20BB-482D-AE20-49BE45C3A641}" dt="2018-12-12T23:37:53.423" v="16" actId="255"/>
        <pc:sldMkLst>
          <pc:docMk/>
          <pc:sldMk cId="605075027" sldId="509"/>
        </pc:sldMkLst>
        <pc:spChg chg="mod">
          <ac:chgData name="Chittenden, William T" userId="39be296b-370a-4fd2-bcd8-af7be7247de8" providerId="ADAL" clId="{9223A8FA-20BB-482D-AE20-49BE45C3A641}" dt="2018-12-12T23:37:53.423" v="16" actId="255"/>
          <ac:spMkLst>
            <pc:docMk/>
            <pc:sldMk cId="605075027" sldId="509"/>
            <ac:spMk id="3" creationId="{00000000-0000-0000-0000-000000000000}"/>
          </ac:spMkLst>
        </pc:spChg>
      </pc:sldChg>
      <pc:sldChg chg="modSp">
        <pc:chgData name="Chittenden, William T" userId="39be296b-370a-4fd2-bcd8-af7be7247de8" providerId="ADAL" clId="{9223A8FA-20BB-482D-AE20-49BE45C3A641}" dt="2018-12-12T23:37:58.831" v="17" actId="255"/>
        <pc:sldMkLst>
          <pc:docMk/>
          <pc:sldMk cId="692420920" sldId="510"/>
        </pc:sldMkLst>
        <pc:spChg chg="mod">
          <ac:chgData name="Chittenden, William T" userId="39be296b-370a-4fd2-bcd8-af7be7247de8" providerId="ADAL" clId="{9223A8FA-20BB-482D-AE20-49BE45C3A641}" dt="2018-12-12T23:37:58.831" v="17" actId="255"/>
          <ac:spMkLst>
            <pc:docMk/>
            <pc:sldMk cId="692420920" sldId="510"/>
            <ac:spMk id="3" creationId="{00000000-0000-0000-0000-000000000000}"/>
          </ac:spMkLst>
        </pc:spChg>
      </pc:sldChg>
      <pc:sldChg chg="modSp">
        <pc:chgData name="Chittenden, William T" userId="39be296b-370a-4fd2-bcd8-af7be7247de8" providerId="ADAL" clId="{9223A8FA-20BB-482D-AE20-49BE45C3A641}" dt="2018-12-12T23:38:06.831" v="18" actId="255"/>
        <pc:sldMkLst>
          <pc:docMk/>
          <pc:sldMk cId="629861722" sldId="511"/>
        </pc:sldMkLst>
        <pc:spChg chg="mod">
          <ac:chgData name="Chittenden, William T" userId="39be296b-370a-4fd2-bcd8-af7be7247de8" providerId="ADAL" clId="{9223A8FA-20BB-482D-AE20-49BE45C3A641}" dt="2018-12-12T23:38:06.831" v="18" actId="255"/>
          <ac:spMkLst>
            <pc:docMk/>
            <pc:sldMk cId="629861722" sldId="511"/>
            <ac:spMk id="3" creationId="{00000000-0000-0000-0000-000000000000}"/>
          </ac:spMkLst>
        </pc:spChg>
      </pc:sldChg>
      <pc:sldChg chg="modSp">
        <pc:chgData name="Chittenden, William T" userId="39be296b-370a-4fd2-bcd8-af7be7247de8" providerId="ADAL" clId="{9223A8FA-20BB-482D-AE20-49BE45C3A641}" dt="2018-12-12T23:38:13.598" v="19" actId="255"/>
        <pc:sldMkLst>
          <pc:docMk/>
          <pc:sldMk cId="4204234706" sldId="512"/>
        </pc:sldMkLst>
        <pc:spChg chg="mod">
          <ac:chgData name="Chittenden, William T" userId="39be296b-370a-4fd2-bcd8-af7be7247de8" providerId="ADAL" clId="{9223A8FA-20BB-482D-AE20-49BE45C3A641}" dt="2018-12-12T23:38:13.598" v="19" actId="255"/>
          <ac:spMkLst>
            <pc:docMk/>
            <pc:sldMk cId="4204234706" sldId="512"/>
            <ac:spMk id="3" creationId="{00000000-0000-0000-0000-000000000000}"/>
          </ac:spMkLst>
        </pc:spChg>
      </pc:sldChg>
    </pc:docChg>
  </pc:docChgLst>
  <pc:docChgLst>
    <pc:chgData name="Chittenden, William T" userId="39be296b-370a-4fd2-bcd8-af7be7247de8" providerId="ADAL" clId="{58C5721E-C80B-4E26-9CED-0EBFDBA28B49}"/>
    <pc:docChg chg="undo custSel addSld delSld modSld sldOrd">
      <pc:chgData name="Chittenden, William T" userId="39be296b-370a-4fd2-bcd8-af7be7247de8" providerId="ADAL" clId="{58C5721E-C80B-4E26-9CED-0EBFDBA28B49}" dt="2019-01-02T20:47:55.155" v="223" actId="14"/>
      <pc:docMkLst>
        <pc:docMk/>
      </pc:docMkLst>
      <pc:sldChg chg="modSp">
        <pc:chgData name="Chittenden, William T" userId="39be296b-370a-4fd2-bcd8-af7be7247de8" providerId="ADAL" clId="{58C5721E-C80B-4E26-9CED-0EBFDBA28B49}" dt="2019-01-02T20:05:37.984" v="5" actId="20577"/>
        <pc:sldMkLst>
          <pc:docMk/>
          <pc:sldMk cId="926055914" sldId="469"/>
        </pc:sldMkLst>
        <pc:spChg chg="mod">
          <ac:chgData name="Chittenden, William T" userId="39be296b-370a-4fd2-bcd8-af7be7247de8" providerId="ADAL" clId="{58C5721E-C80B-4E26-9CED-0EBFDBA28B49}" dt="2019-01-02T20:05:37.984" v="5" actId="20577"/>
          <ac:spMkLst>
            <pc:docMk/>
            <pc:sldMk cId="926055914" sldId="469"/>
            <ac:spMk id="3" creationId="{00000000-0000-0000-0000-000000000000}"/>
          </ac:spMkLst>
        </pc:spChg>
      </pc:sldChg>
      <pc:sldChg chg="modSp">
        <pc:chgData name="Chittenden, William T" userId="39be296b-370a-4fd2-bcd8-af7be7247de8" providerId="ADAL" clId="{58C5721E-C80B-4E26-9CED-0EBFDBA28B49}" dt="2019-01-02T20:06:37.989" v="10" actId="6549"/>
        <pc:sldMkLst>
          <pc:docMk/>
          <pc:sldMk cId="1837123398" sldId="472"/>
        </pc:sldMkLst>
        <pc:spChg chg="mod">
          <ac:chgData name="Chittenden, William T" userId="39be296b-370a-4fd2-bcd8-af7be7247de8" providerId="ADAL" clId="{58C5721E-C80B-4E26-9CED-0EBFDBA28B49}" dt="2019-01-02T20:06:37.989" v="10" actId="6549"/>
          <ac:spMkLst>
            <pc:docMk/>
            <pc:sldMk cId="1837123398" sldId="472"/>
            <ac:spMk id="2" creationId="{00000000-0000-0000-0000-000000000000}"/>
          </ac:spMkLst>
        </pc:spChg>
        <pc:spChg chg="mod">
          <ac:chgData name="Chittenden, William T" userId="39be296b-370a-4fd2-bcd8-af7be7247de8" providerId="ADAL" clId="{58C5721E-C80B-4E26-9CED-0EBFDBA28B49}" dt="2019-01-02T20:06:31.561" v="9" actId="14"/>
          <ac:spMkLst>
            <pc:docMk/>
            <pc:sldMk cId="1837123398" sldId="472"/>
            <ac:spMk id="4" creationId="{00000000-0000-0000-0000-000000000000}"/>
          </ac:spMkLst>
        </pc:spChg>
      </pc:sldChg>
      <pc:sldChg chg="modSp">
        <pc:chgData name="Chittenden, William T" userId="39be296b-370a-4fd2-bcd8-af7be7247de8" providerId="ADAL" clId="{58C5721E-C80B-4E26-9CED-0EBFDBA28B49}" dt="2019-01-02T20:08:03.752" v="31" actId="20577"/>
        <pc:sldMkLst>
          <pc:docMk/>
          <pc:sldMk cId="2170913533" sldId="473"/>
        </pc:sldMkLst>
        <pc:spChg chg="mod">
          <ac:chgData name="Chittenden, William T" userId="39be296b-370a-4fd2-bcd8-af7be7247de8" providerId="ADAL" clId="{58C5721E-C80B-4E26-9CED-0EBFDBA28B49}" dt="2019-01-02T20:08:03.752" v="31" actId="20577"/>
          <ac:spMkLst>
            <pc:docMk/>
            <pc:sldMk cId="2170913533" sldId="473"/>
            <ac:spMk id="2" creationId="{00000000-0000-0000-0000-000000000000}"/>
          </ac:spMkLst>
        </pc:spChg>
        <pc:spChg chg="mod">
          <ac:chgData name="Chittenden, William T" userId="39be296b-370a-4fd2-bcd8-af7be7247de8" providerId="ADAL" clId="{58C5721E-C80B-4E26-9CED-0EBFDBA28B49}" dt="2019-01-02T20:06:53.396" v="15" actId="20577"/>
          <ac:spMkLst>
            <pc:docMk/>
            <pc:sldMk cId="2170913533" sldId="473"/>
            <ac:spMk id="3" creationId="{00000000-0000-0000-0000-000000000000}"/>
          </ac:spMkLst>
        </pc:spChg>
      </pc:sldChg>
      <pc:sldChg chg="modSp">
        <pc:chgData name="Chittenden, William T" userId="39be296b-370a-4fd2-bcd8-af7be7247de8" providerId="ADAL" clId="{58C5721E-C80B-4E26-9CED-0EBFDBA28B49}" dt="2019-01-02T20:08:08.048" v="35" actId="20577"/>
        <pc:sldMkLst>
          <pc:docMk/>
          <pc:sldMk cId="3428981699" sldId="474"/>
        </pc:sldMkLst>
        <pc:spChg chg="mod">
          <ac:chgData name="Chittenden, William T" userId="39be296b-370a-4fd2-bcd8-af7be7247de8" providerId="ADAL" clId="{58C5721E-C80B-4E26-9CED-0EBFDBA28B49}" dt="2019-01-02T20:08:08.048" v="35" actId="20577"/>
          <ac:spMkLst>
            <pc:docMk/>
            <pc:sldMk cId="3428981699" sldId="474"/>
            <ac:spMk id="2" creationId="{00000000-0000-0000-0000-000000000000}"/>
          </ac:spMkLst>
        </pc:spChg>
        <pc:spChg chg="mod">
          <ac:chgData name="Chittenden, William T" userId="39be296b-370a-4fd2-bcd8-af7be7247de8" providerId="ADAL" clId="{58C5721E-C80B-4E26-9CED-0EBFDBA28B49}" dt="2019-01-02T20:07:54.323" v="27" actId="14"/>
          <ac:spMkLst>
            <pc:docMk/>
            <pc:sldMk cId="3428981699" sldId="474"/>
            <ac:spMk id="3" creationId="{00000000-0000-0000-0000-000000000000}"/>
          </ac:spMkLst>
        </pc:spChg>
      </pc:sldChg>
      <pc:sldChg chg="modSp">
        <pc:chgData name="Chittenden, William T" userId="39be296b-370a-4fd2-bcd8-af7be7247de8" providerId="ADAL" clId="{58C5721E-C80B-4E26-9CED-0EBFDBA28B49}" dt="2019-01-02T20:08:29.801" v="40" actId="20577"/>
        <pc:sldMkLst>
          <pc:docMk/>
          <pc:sldMk cId="1569299190" sldId="475"/>
        </pc:sldMkLst>
        <pc:spChg chg="mod">
          <ac:chgData name="Chittenden, William T" userId="39be296b-370a-4fd2-bcd8-af7be7247de8" providerId="ADAL" clId="{58C5721E-C80B-4E26-9CED-0EBFDBA28B49}" dt="2019-01-02T20:08:17.824" v="36"/>
          <ac:spMkLst>
            <pc:docMk/>
            <pc:sldMk cId="1569299190" sldId="475"/>
            <ac:spMk id="2" creationId="{00000000-0000-0000-0000-000000000000}"/>
          </ac:spMkLst>
        </pc:spChg>
        <pc:spChg chg="mod">
          <ac:chgData name="Chittenden, William T" userId="39be296b-370a-4fd2-bcd8-af7be7247de8" providerId="ADAL" clId="{58C5721E-C80B-4E26-9CED-0EBFDBA28B49}" dt="2019-01-02T20:08:29.801" v="40" actId="20577"/>
          <ac:spMkLst>
            <pc:docMk/>
            <pc:sldMk cId="1569299190" sldId="475"/>
            <ac:spMk id="3" creationId="{00000000-0000-0000-0000-000000000000}"/>
          </ac:spMkLst>
        </pc:spChg>
      </pc:sldChg>
      <pc:sldChg chg="modSp">
        <pc:chgData name="Chittenden, William T" userId="39be296b-370a-4fd2-bcd8-af7be7247de8" providerId="ADAL" clId="{58C5721E-C80B-4E26-9CED-0EBFDBA28B49}" dt="2019-01-02T20:15:21.807" v="122" actId="20577"/>
        <pc:sldMkLst>
          <pc:docMk/>
          <pc:sldMk cId="536558607" sldId="476"/>
        </pc:sldMkLst>
        <pc:spChg chg="mod">
          <ac:chgData name="Chittenden, William T" userId="39be296b-370a-4fd2-bcd8-af7be7247de8" providerId="ADAL" clId="{58C5721E-C80B-4E26-9CED-0EBFDBA28B49}" dt="2019-01-02T20:15:21.807" v="122" actId="20577"/>
          <ac:spMkLst>
            <pc:docMk/>
            <pc:sldMk cId="536558607" sldId="476"/>
            <ac:spMk id="2" creationId="{00000000-0000-0000-0000-000000000000}"/>
          </ac:spMkLst>
        </pc:spChg>
        <pc:spChg chg="mod">
          <ac:chgData name="Chittenden, William T" userId="39be296b-370a-4fd2-bcd8-af7be7247de8" providerId="ADAL" clId="{58C5721E-C80B-4E26-9CED-0EBFDBA28B49}" dt="2019-01-02T20:08:54.783" v="46" actId="20577"/>
          <ac:spMkLst>
            <pc:docMk/>
            <pc:sldMk cId="536558607" sldId="476"/>
            <ac:spMk id="3" creationId="{00000000-0000-0000-0000-000000000000}"/>
          </ac:spMkLst>
        </pc:spChg>
      </pc:sldChg>
      <pc:sldChg chg="modSp">
        <pc:chgData name="Chittenden, William T" userId="39be296b-370a-4fd2-bcd8-af7be7247de8" providerId="ADAL" clId="{58C5721E-C80B-4E26-9CED-0EBFDBA28B49}" dt="2019-01-02T20:15:24.375" v="124" actId="20577"/>
        <pc:sldMkLst>
          <pc:docMk/>
          <pc:sldMk cId="1238810651" sldId="477"/>
        </pc:sldMkLst>
        <pc:spChg chg="mod">
          <ac:chgData name="Chittenden, William T" userId="39be296b-370a-4fd2-bcd8-af7be7247de8" providerId="ADAL" clId="{58C5721E-C80B-4E26-9CED-0EBFDBA28B49}" dt="2019-01-02T20:15:24.375" v="124" actId="20577"/>
          <ac:spMkLst>
            <pc:docMk/>
            <pc:sldMk cId="1238810651" sldId="477"/>
            <ac:spMk id="2" creationId="{00000000-0000-0000-0000-000000000000}"/>
          </ac:spMkLst>
        </pc:spChg>
        <pc:spChg chg="mod">
          <ac:chgData name="Chittenden, William T" userId="39be296b-370a-4fd2-bcd8-af7be7247de8" providerId="ADAL" clId="{58C5721E-C80B-4E26-9CED-0EBFDBA28B49}" dt="2019-01-02T20:09:17.819" v="54" actId="6549"/>
          <ac:spMkLst>
            <pc:docMk/>
            <pc:sldMk cId="1238810651" sldId="477"/>
            <ac:spMk id="3" creationId="{00000000-0000-0000-0000-000000000000}"/>
          </ac:spMkLst>
        </pc:spChg>
      </pc:sldChg>
      <pc:sldChg chg="modSp">
        <pc:chgData name="Chittenden, William T" userId="39be296b-370a-4fd2-bcd8-af7be7247de8" providerId="ADAL" clId="{58C5721E-C80B-4E26-9CED-0EBFDBA28B49}" dt="2019-01-02T20:15:26.519" v="126" actId="20577"/>
        <pc:sldMkLst>
          <pc:docMk/>
          <pc:sldMk cId="4250575157" sldId="478"/>
        </pc:sldMkLst>
        <pc:spChg chg="mod">
          <ac:chgData name="Chittenden, William T" userId="39be296b-370a-4fd2-bcd8-af7be7247de8" providerId="ADAL" clId="{58C5721E-C80B-4E26-9CED-0EBFDBA28B49}" dt="2019-01-02T20:15:26.519" v="126" actId="20577"/>
          <ac:spMkLst>
            <pc:docMk/>
            <pc:sldMk cId="4250575157" sldId="478"/>
            <ac:spMk id="2" creationId="{00000000-0000-0000-0000-000000000000}"/>
          </ac:spMkLst>
        </pc:spChg>
        <pc:spChg chg="mod">
          <ac:chgData name="Chittenden, William T" userId="39be296b-370a-4fd2-bcd8-af7be7247de8" providerId="ADAL" clId="{58C5721E-C80B-4E26-9CED-0EBFDBA28B49}" dt="2019-01-02T20:09:39.579" v="60" actId="20577"/>
          <ac:spMkLst>
            <pc:docMk/>
            <pc:sldMk cId="4250575157" sldId="478"/>
            <ac:spMk id="3" creationId="{00000000-0000-0000-0000-000000000000}"/>
          </ac:spMkLst>
        </pc:spChg>
      </pc:sldChg>
      <pc:sldChg chg="modSp">
        <pc:chgData name="Chittenden, William T" userId="39be296b-370a-4fd2-bcd8-af7be7247de8" providerId="ADAL" clId="{58C5721E-C80B-4E26-9CED-0EBFDBA28B49}" dt="2019-01-02T20:15:00.137" v="120"/>
        <pc:sldMkLst>
          <pc:docMk/>
          <pc:sldMk cId="2815965317" sldId="479"/>
        </pc:sldMkLst>
        <pc:spChg chg="mod">
          <ac:chgData name="Chittenden, William T" userId="39be296b-370a-4fd2-bcd8-af7be7247de8" providerId="ADAL" clId="{58C5721E-C80B-4E26-9CED-0EBFDBA28B49}" dt="2019-01-02T20:15:00.137" v="120"/>
          <ac:spMkLst>
            <pc:docMk/>
            <pc:sldMk cId="2815965317" sldId="479"/>
            <ac:spMk id="2" creationId="{00000000-0000-0000-0000-000000000000}"/>
          </ac:spMkLst>
        </pc:spChg>
        <pc:spChg chg="mod">
          <ac:chgData name="Chittenden, William T" userId="39be296b-370a-4fd2-bcd8-af7be7247de8" providerId="ADAL" clId="{58C5721E-C80B-4E26-9CED-0EBFDBA28B49}" dt="2019-01-02T20:09:55.676" v="65" actId="20577"/>
          <ac:spMkLst>
            <pc:docMk/>
            <pc:sldMk cId="2815965317" sldId="479"/>
            <ac:spMk id="3" creationId="{00000000-0000-0000-0000-000000000000}"/>
          </ac:spMkLst>
        </pc:spChg>
      </pc:sldChg>
      <pc:sldChg chg="modSp">
        <pc:chgData name="Chittenden, William T" userId="39be296b-370a-4fd2-bcd8-af7be7247de8" providerId="ADAL" clId="{58C5721E-C80B-4E26-9CED-0EBFDBA28B49}" dt="2019-01-02T20:11:13.007" v="84" actId="6549"/>
        <pc:sldMkLst>
          <pc:docMk/>
          <pc:sldMk cId="2757511981" sldId="488"/>
        </pc:sldMkLst>
        <pc:spChg chg="mod">
          <ac:chgData name="Chittenden, William T" userId="39be296b-370a-4fd2-bcd8-af7be7247de8" providerId="ADAL" clId="{58C5721E-C80B-4E26-9CED-0EBFDBA28B49}" dt="2019-01-02T20:11:13.007" v="84" actId="6549"/>
          <ac:spMkLst>
            <pc:docMk/>
            <pc:sldMk cId="2757511981" sldId="488"/>
            <ac:spMk id="2" creationId="{00000000-0000-0000-0000-000000000000}"/>
          </ac:spMkLst>
        </pc:spChg>
      </pc:sldChg>
      <pc:sldChg chg="modSp">
        <pc:chgData name="Chittenden, William T" userId="39be296b-370a-4fd2-bcd8-af7be7247de8" providerId="ADAL" clId="{58C5721E-C80B-4E26-9CED-0EBFDBA28B49}" dt="2019-01-02T20:11:27.731" v="87" actId="14"/>
        <pc:sldMkLst>
          <pc:docMk/>
          <pc:sldMk cId="1727286237" sldId="490"/>
        </pc:sldMkLst>
        <pc:spChg chg="mod">
          <ac:chgData name="Chittenden, William T" userId="39be296b-370a-4fd2-bcd8-af7be7247de8" providerId="ADAL" clId="{58C5721E-C80B-4E26-9CED-0EBFDBA28B49}" dt="2019-01-02T20:11:21.721" v="85"/>
          <ac:spMkLst>
            <pc:docMk/>
            <pc:sldMk cId="1727286237" sldId="490"/>
            <ac:spMk id="2" creationId="{00000000-0000-0000-0000-000000000000}"/>
          </ac:spMkLst>
        </pc:spChg>
        <pc:spChg chg="mod">
          <ac:chgData name="Chittenden, William T" userId="39be296b-370a-4fd2-bcd8-af7be7247de8" providerId="ADAL" clId="{58C5721E-C80B-4E26-9CED-0EBFDBA28B49}" dt="2019-01-02T20:11:27.731" v="87" actId="14"/>
          <ac:spMkLst>
            <pc:docMk/>
            <pc:sldMk cId="1727286237" sldId="490"/>
            <ac:spMk id="3" creationId="{00000000-0000-0000-0000-000000000000}"/>
          </ac:spMkLst>
        </pc:spChg>
      </pc:sldChg>
      <pc:sldChg chg="modSp">
        <pc:chgData name="Chittenden, William T" userId="39be296b-370a-4fd2-bcd8-af7be7247de8" providerId="ADAL" clId="{58C5721E-C80B-4E26-9CED-0EBFDBA28B49}" dt="2019-01-02T20:12:01.296" v="94" actId="20577"/>
        <pc:sldMkLst>
          <pc:docMk/>
          <pc:sldMk cId="944185276" sldId="491"/>
        </pc:sldMkLst>
        <pc:spChg chg="mod">
          <ac:chgData name="Chittenden, William T" userId="39be296b-370a-4fd2-bcd8-af7be7247de8" providerId="ADAL" clId="{58C5721E-C80B-4E26-9CED-0EBFDBA28B49}" dt="2019-01-02T20:11:34.457" v="89"/>
          <ac:spMkLst>
            <pc:docMk/>
            <pc:sldMk cId="944185276" sldId="491"/>
            <ac:spMk id="2" creationId="{00000000-0000-0000-0000-000000000000}"/>
          </ac:spMkLst>
        </pc:spChg>
        <pc:spChg chg="mod">
          <ac:chgData name="Chittenden, William T" userId="39be296b-370a-4fd2-bcd8-af7be7247de8" providerId="ADAL" clId="{58C5721E-C80B-4E26-9CED-0EBFDBA28B49}" dt="2019-01-02T20:12:01.296" v="94" actId="20577"/>
          <ac:spMkLst>
            <pc:docMk/>
            <pc:sldMk cId="944185276" sldId="491"/>
            <ac:spMk id="3" creationId="{00000000-0000-0000-0000-000000000000}"/>
          </ac:spMkLst>
        </pc:spChg>
      </pc:sldChg>
      <pc:sldChg chg="modSp">
        <pc:chgData name="Chittenden, William T" userId="39be296b-370a-4fd2-bcd8-af7be7247de8" providerId="ADAL" clId="{58C5721E-C80B-4E26-9CED-0EBFDBA28B49}" dt="2019-01-02T20:12:05.665" v="97" actId="20577"/>
        <pc:sldMkLst>
          <pc:docMk/>
          <pc:sldMk cId="2216043726" sldId="492"/>
        </pc:sldMkLst>
        <pc:spChg chg="mod">
          <ac:chgData name="Chittenden, William T" userId="39be296b-370a-4fd2-bcd8-af7be7247de8" providerId="ADAL" clId="{58C5721E-C80B-4E26-9CED-0EBFDBA28B49}" dt="2019-01-02T20:11:52.602" v="92"/>
          <ac:spMkLst>
            <pc:docMk/>
            <pc:sldMk cId="2216043726" sldId="492"/>
            <ac:spMk id="2" creationId="{00000000-0000-0000-0000-000000000000}"/>
          </ac:spMkLst>
        </pc:spChg>
        <pc:spChg chg="mod">
          <ac:chgData name="Chittenden, William T" userId="39be296b-370a-4fd2-bcd8-af7be7247de8" providerId="ADAL" clId="{58C5721E-C80B-4E26-9CED-0EBFDBA28B49}" dt="2019-01-02T20:12:05.665" v="97" actId="20577"/>
          <ac:spMkLst>
            <pc:docMk/>
            <pc:sldMk cId="2216043726" sldId="492"/>
            <ac:spMk id="3" creationId="{00000000-0000-0000-0000-000000000000}"/>
          </ac:spMkLst>
        </pc:spChg>
      </pc:sldChg>
      <pc:sldChg chg="modSp">
        <pc:chgData name="Chittenden, William T" userId="39be296b-370a-4fd2-bcd8-af7be7247de8" providerId="ADAL" clId="{58C5721E-C80B-4E26-9CED-0EBFDBA28B49}" dt="2019-01-02T20:17:29.306" v="185" actId="20577"/>
        <pc:sldMkLst>
          <pc:docMk/>
          <pc:sldMk cId="337818403" sldId="493"/>
        </pc:sldMkLst>
        <pc:spChg chg="mod">
          <ac:chgData name="Chittenden, William T" userId="39be296b-370a-4fd2-bcd8-af7be7247de8" providerId="ADAL" clId="{58C5721E-C80B-4E26-9CED-0EBFDBA28B49}" dt="2019-01-02T20:13:54.581" v="118" actId="20577"/>
          <ac:spMkLst>
            <pc:docMk/>
            <pc:sldMk cId="337818403" sldId="493"/>
            <ac:spMk id="2" creationId="{00000000-0000-0000-0000-000000000000}"/>
          </ac:spMkLst>
        </pc:spChg>
        <pc:spChg chg="mod">
          <ac:chgData name="Chittenden, William T" userId="39be296b-370a-4fd2-bcd8-af7be7247de8" providerId="ADAL" clId="{58C5721E-C80B-4E26-9CED-0EBFDBA28B49}" dt="2019-01-02T20:17:29.306" v="185" actId="20577"/>
          <ac:spMkLst>
            <pc:docMk/>
            <pc:sldMk cId="337818403" sldId="493"/>
            <ac:spMk id="3" creationId="{00000000-0000-0000-0000-000000000000}"/>
          </ac:spMkLst>
        </pc:spChg>
      </pc:sldChg>
      <pc:sldChg chg="modSp">
        <pc:chgData name="Chittenden, William T" userId="39be296b-370a-4fd2-bcd8-af7be7247de8" providerId="ADAL" clId="{58C5721E-C80B-4E26-9CED-0EBFDBA28B49}" dt="2019-01-02T20:17:25.898" v="183" actId="20577"/>
        <pc:sldMkLst>
          <pc:docMk/>
          <pc:sldMk cId="2245314995" sldId="494"/>
        </pc:sldMkLst>
        <pc:spChg chg="mod">
          <ac:chgData name="Chittenden, William T" userId="39be296b-370a-4fd2-bcd8-af7be7247de8" providerId="ADAL" clId="{58C5721E-C80B-4E26-9CED-0EBFDBA28B49}" dt="2019-01-02T20:13:41.684" v="115" actId="20577"/>
          <ac:spMkLst>
            <pc:docMk/>
            <pc:sldMk cId="2245314995" sldId="494"/>
            <ac:spMk id="2" creationId="{00000000-0000-0000-0000-000000000000}"/>
          </ac:spMkLst>
        </pc:spChg>
        <pc:spChg chg="mod">
          <ac:chgData name="Chittenden, William T" userId="39be296b-370a-4fd2-bcd8-af7be7247de8" providerId="ADAL" clId="{58C5721E-C80B-4E26-9CED-0EBFDBA28B49}" dt="2019-01-02T20:17:25.898" v="183" actId="20577"/>
          <ac:spMkLst>
            <pc:docMk/>
            <pc:sldMk cId="2245314995" sldId="494"/>
            <ac:spMk id="3" creationId="{00000000-0000-0000-0000-000000000000}"/>
          </ac:spMkLst>
        </pc:spChg>
      </pc:sldChg>
      <pc:sldChg chg="modSp">
        <pc:chgData name="Chittenden, William T" userId="39be296b-370a-4fd2-bcd8-af7be7247de8" providerId="ADAL" clId="{58C5721E-C80B-4E26-9CED-0EBFDBA28B49}" dt="2019-01-02T20:13:29.652" v="107" actId="20577"/>
        <pc:sldMkLst>
          <pc:docMk/>
          <pc:sldMk cId="3817700637" sldId="495"/>
        </pc:sldMkLst>
        <pc:spChg chg="mod">
          <ac:chgData name="Chittenden, William T" userId="39be296b-370a-4fd2-bcd8-af7be7247de8" providerId="ADAL" clId="{58C5721E-C80B-4E26-9CED-0EBFDBA28B49}" dt="2019-01-02T20:13:29.652" v="107" actId="20577"/>
          <ac:spMkLst>
            <pc:docMk/>
            <pc:sldMk cId="3817700637" sldId="495"/>
            <ac:spMk id="2" creationId="{00000000-0000-0000-0000-000000000000}"/>
          </ac:spMkLst>
        </pc:spChg>
      </pc:sldChg>
      <pc:sldChg chg="modSp">
        <pc:chgData name="Chittenden, William T" userId="39be296b-370a-4fd2-bcd8-af7be7247de8" providerId="ADAL" clId="{58C5721E-C80B-4E26-9CED-0EBFDBA28B49}" dt="2019-01-02T20:17:19.258" v="180" actId="20577"/>
        <pc:sldMkLst>
          <pc:docMk/>
          <pc:sldMk cId="137989241" sldId="496"/>
        </pc:sldMkLst>
        <pc:spChg chg="mod">
          <ac:chgData name="Chittenden, William T" userId="39be296b-370a-4fd2-bcd8-af7be7247de8" providerId="ADAL" clId="{58C5721E-C80B-4E26-9CED-0EBFDBA28B49}" dt="2019-01-02T20:16:17.160" v="128" actId="20577"/>
          <ac:spMkLst>
            <pc:docMk/>
            <pc:sldMk cId="137989241" sldId="496"/>
            <ac:spMk id="2" creationId="{00000000-0000-0000-0000-000000000000}"/>
          </ac:spMkLst>
        </pc:spChg>
        <pc:spChg chg="mod">
          <ac:chgData name="Chittenden, William T" userId="39be296b-370a-4fd2-bcd8-af7be7247de8" providerId="ADAL" clId="{58C5721E-C80B-4E26-9CED-0EBFDBA28B49}" dt="2019-01-02T20:17:19.258" v="180" actId="20577"/>
          <ac:spMkLst>
            <pc:docMk/>
            <pc:sldMk cId="137989241" sldId="496"/>
            <ac:spMk id="3" creationId="{00000000-0000-0000-0000-000000000000}"/>
          </ac:spMkLst>
        </pc:spChg>
      </pc:sldChg>
      <pc:sldChg chg="modSp">
        <pc:chgData name="Chittenden, William T" userId="39be296b-370a-4fd2-bcd8-af7be7247de8" providerId="ADAL" clId="{58C5721E-C80B-4E26-9CED-0EBFDBA28B49}" dt="2019-01-02T20:17:15.305" v="178" actId="20577"/>
        <pc:sldMkLst>
          <pc:docMk/>
          <pc:sldMk cId="3710070758" sldId="497"/>
        </pc:sldMkLst>
        <pc:spChg chg="mod">
          <ac:chgData name="Chittenden, William T" userId="39be296b-370a-4fd2-bcd8-af7be7247de8" providerId="ADAL" clId="{58C5721E-C80B-4E26-9CED-0EBFDBA28B49}" dt="2019-01-02T20:16:20.402" v="130" actId="20577"/>
          <ac:spMkLst>
            <pc:docMk/>
            <pc:sldMk cId="3710070758" sldId="497"/>
            <ac:spMk id="2" creationId="{00000000-0000-0000-0000-000000000000}"/>
          </ac:spMkLst>
        </pc:spChg>
        <pc:spChg chg="mod">
          <ac:chgData name="Chittenden, William T" userId="39be296b-370a-4fd2-bcd8-af7be7247de8" providerId="ADAL" clId="{58C5721E-C80B-4E26-9CED-0EBFDBA28B49}" dt="2019-01-02T20:17:15.305" v="178" actId="20577"/>
          <ac:spMkLst>
            <pc:docMk/>
            <pc:sldMk cId="3710070758" sldId="497"/>
            <ac:spMk id="3" creationId="{00000000-0000-0000-0000-000000000000}"/>
          </ac:spMkLst>
        </pc:spChg>
      </pc:sldChg>
      <pc:sldChg chg="modSp">
        <pc:chgData name="Chittenden, William T" userId="39be296b-370a-4fd2-bcd8-af7be7247de8" providerId="ADAL" clId="{58C5721E-C80B-4E26-9CED-0EBFDBA28B49}" dt="2019-01-02T20:17:09.450" v="176" actId="20577"/>
        <pc:sldMkLst>
          <pc:docMk/>
          <pc:sldMk cId="1328772669" sldId="498"/>
        </pc:sldMkLst>
        <pc:spChg chg="mod">
          <ac:chgData name="Chittenden, William T" userId="39be296b-370a-4fd2-bcd8-af7be7247de8" providerId="ADAL" clId="{58C5721E-C80B-4E26-9CED-0EBFDBA28B49}" dt="2019-01-02T20:16:32.872" v="165" actId="20577"/>
          <ac:spMkLst>
            <pc:docMk/>
            <pc:sldMk cId="1328772669" sldId="498"/>
            <ac:spMk id="2" creationId="{00000000-0000-0000-0000-000000000000}"/>
          </ac:spMkLst>
        </pc:spChg>
        <pc:spChg chg="mod">
          <ac:chgData name="Chittenden, William T" userId="39be296b-370a-4fd2-bcd8-af7be7247de8" providerId="ADAL" clId="{58C5721E-C80B-4E26-9CED-0EBFDBA28B49}" dt="2019-01-02T20:17:09.450" v="176" actId="20577"/>
          <ac:spMkLst>
            <pc:docMk/>
            <pc:sldMk cId="1328772669" sldId="498"/>
            <ac:spMk id="3" creationId="{00000000-0000-0000-0000-000000000000}"/>
          </ac:spMkLst>
        </pc:spChg>
      </pc:sldChg>
      <pc:sldChg chg="modSp">
        <pc:chgData name="Chittenden, William T" userId="39be296b-370a-4fd2-bcd8-af7be7247de8" providerId="ADAL" clId="{58C5721E-C80B-4E26-9CED-0EBFDBA28B49}" dt="2019-01-02T20:17:06.153" v="174" actId="20577"/>
        <pc:sldMkLst>
          <pc:docMk/>
          <pc:sldMk cId="538236869" sldId="499"/>
        </pc:sldMkLst>
        <pc:spChg chg="mod">
          <ac:chgData name="Chittenden, William T" userId="39be296b-370a-4fd2-bcd8-af7be7247de8" providerId="ADAL" clId="{58C5721E-C80B-4E26-9CED-0EBFDBA28B49}" dt="2019-01-02T20:16:42.513" v="167"/>
          <ac:spMkLst>
            <pc:docMk/>
            <pc:sldMk cId="538236869" sldId="499"/>
            <ac:spMk id="2" creationId="{00000000-0000-0000-0000-000000000000}"/>
          </ac:spMkLst>
        </pc:spChg>
        <pc:spChg chg="mod">
          <ac:chgData name="Chittenden, William T" userId="39be296b-370a-4fd2-bcd8-af7be7247de8" providerId="ADAL" clId="{58C5721E-C80B-4E26-9CED-0EBFDBA28B49}" dt="2019-01-02T20:17:06.153" v="174" actId="20577"/>
          <ac:spMkLst>
            <pc:docMk/>
            <pc:sldMk cId="538236869" sldId="499"/>
            <ac:spMk id="3" creationId="{00000000-0000-0000-0000-000000000000}"/>
          </ac:spMkLst>
        </pc:spChg>
      </pc:sldChg>
      <pc:sldChg chg="modSp">
        <pc:chgData name="Chittenden, William T" userId="39be296b-370a-4fd2-bcd8-af7be7247de8" providerId="ADAL" clId="{58C5721E-C80B-4E26-9CED-0EBFDBA28B49}" dt="2019-01-02T20:18:35.771" v="193" actId="20577"/>
        <pc:sldMkLst>
          <pc:docMk/>
          <pc:sldMk cId="78967734" sldId="500"/>
        </pc:sldMkLst>
        <pc:spChg chg="mod">
          <ac:chgData name="Chittenden, William T" userId="39be296b-370a-4fd2-bcd8-af7be7247de8" providerId="ADAL" clId="{58C5721E-C80B-4E26-9CED-0EBFDBA28B49}" dt="2019-01-02T20:18:35.771" v="193" actId="20577"/>
          <ac:spMkLst>
            <pc:docMk/>
            <pc:sldMk cId="78967734" sldId="500"/>
            <ac:spMk id="2" creationId="{00000000-0000-0000-0000-000000000000}"/>
          </ac:spMkLst>
        </pc:spChg>
        <pc:spChg chg="mod">
          <ac:chgData name="Chittenden, William T" userId="39be296b-370a-4fd2-bcd8-af7be7247de8" providerId="ADAL" clId="{58C5721E-C80B-4E26-9CED-0EBFDBA28B49}" dt="2019-01-02T20:17:03.882" v="173" actId="20577"/>
          <ac:spMkLst>
            <pc:docMk/>
            <pc:sldMk cId="78967734" sldId="500"/>
            <ac:spMk id="3" creationId="{00000000-0000-0000-0000-000000000000}"/>
          </ac:spMkLst>
        </pc:spChg>
      </pc:sldChg>
      <pc:sldChg chg="modSp">
        <pc:chgData name="Chittenden, William T" userId="39be296b-370a-4fd2-bcd8-af7be7247de8" providerId="ADAL" clId="{58C5721E-C80B-4E26-9CED-0EBFDBA28B49}" dt="2019-01-02T20:18:23.914" v="190" actId="20577"/>
        <pc:sldMkLst>
          <pc:docMk/>
          <pc:sldMk cId="3106583599" sldId="503"/>
        </pc:sldMkLst>
        <pc:spChg chg="mod">
          <ac:chgData name="Chittenden, William T" userId="39be296b-370a-4fd2-bcd8-af7be7247de8" providerId="ADAL" clId="{58C5721E-C80B-4E26-9CED-0EBFDBA28B49}" dt="2019-01-02T20:18:23.914" v="190" actId="20577"/>
          <ac:spMkLst>
            <pc:docMk/>
            <pc:sldMk cId="3106583599" sldId="503"/>
            <ac:spMk id="2" creationId="{00000000-0000-0000-0000-000000000000}"/>
          </ac:spMkLst>
        </pc:spChg>
      </pc:sldChg>
      <pc:sldChg chg="modSp">
        <pc:chgData name="Chittenden, William T" userId="39be296b-370a-4fd2-bcd8-af7be7247de8" providerId="ADAL" clId="{58C5721E-C80B-4E26-9CED-0EBFDBA28B49}" dt="2019-01-02T20:18:57.517" v="199" actId="20577"/>
        <pc:sldMkLst>
          <pc:docMk/>
          <pc:sldMk cId="364095774" sldId="504"/>
        </pc:sldMkLst>
        <pc:spChg chg="mod">
          <ac:chgData name="Chittenden, William T" userId="39be296b-370a-4fd2-bcd8-af7be7247de8" providerId="ADAL" clId="{58C5721E-C80B-4E26-9CED-0EBFDBA28B49}" dt="2019-01-02T20:18:50.435" v="195"/>
          <ac:spMkLst>
            <pc:docMk/>
            <pc:sldMk cId="364095774" sldId="504"/>
            <ac:spMk id="2" creationId="{00000000-0000-0000-0000-000000000000}"/>
          </ac:spMkLst>
        </pc:spChg>
        <pc:spChg chg="mod">
          <ac:chgData name="Chittenden, William T" userId="39be296b-370a-4fd2-bcd8-af7be7247de8" providerId="ADAL" clId="{58C5721E-C80B-4E26-9CED-0EBFDBA28B49}" dt="2019-01-02T20:18:57.517" v="199" actId="20577"/>
          <ac:spMkLst>
            <pc:docMk/>
            <pc:sldMk cId="364095774" sldId="504"/>
            <ac:spMk id="3" creationId="{00000000-0000-0000-0000-000000000000}"/>
          </ac:spMkLst>
        </pc:spChg>
      </pc:sldChg>
      <pc:sldChg chg="modSp">
        <pc:chgData name="Chittenden, William T" userId="39be296b-370a-4fd2-bcd8-af7be7247de8" providerId="ADAL" clId="{58C5721E-C80B-4E26-9CED-0EBFDBA28B49}" dt="2019-01-02T20:46:56.794" v="209" actId="14"/>
        <pc:sldMkLst>
          <pc:docMk/>
          <pc:sldMk cId="3866309726" sldId="508"/>
        </pc:sldMkLst>
        <pc:spChg chg="mod">
          <ac:chgData name="Chittenden, William T" userId="39be296b-370a-4fd2-bcd8-af7be7247de8" providerId="ADAL" clId="{58C5721E-C80B-4E26-9CED-0EBFDBA28B49}" dt="2019-01-02T20:46:54.250" v="208"/>
          <ac:spMkLst>
            <pc:docMk/>
            <pc:sldMk cId="3866309726" sldId="508"/>
            <ac:spMk id="2" creationId="{00000000-0000-0000-0000-000000000000}"/>
          </ac:spMkLst>
        </pc:spChg>
        <pc:spChg chg="mod">
          <ac:chgData name="Chittenden, William T" userId="39be296b-370a-4fd2-bcd8-af7be7247de8" providerId="ADAL" clId="{58C5721E-C80B-4E26-9CED-0EBFDBA28B49}" dt="2019-01-02T20:46:56.794" v="209" actId="14"/>
          <ac:spMkLst>
            <pc:docMk/>
            <pc:sldMk cId="3866309726" sldId="508"/>
            <ac:spMk id="3" creationId="{00000000-0000-0000-0000-000000000000}"/>
          </ac:spMkLst>
        </pc:spChg>
      </pc:sldChg>
      <pc:sldChg chg="modSp">
        <pc:chgData name="Chittenden, William T" userId="39be296b-370a-4fd2-bcd8-af7be7247de8" providerId="ADAL" clId="{58C5721E-C80B-4E26-9CED-0EBFDBA28B49}" dt="2019-01-02T20:47:19.673" v="214" actId="14"/>
        <pc:sldMkLst>
          <pc:docMk/>
          <pc:sldMk cId="605075027" sldId="509"/>
        </pc:sldMkLst>
        <pc:spChg chg="mod">
          <ac:chgData name="Chittenden, William T" userId="39be296b-370a-4fd2-bcd8-af7be7247de8" providerId="ADAL" clId="{58C5721E-C80B-4E26-9CED-0EBFDBA28B49}" dt="2019-01-02T20:47:16.939" v="213"/>
          <ac:spMkLst>
            <pc:docMk/>
            <pc:sldMk cId="605075027" sldId="509"/>
            <ac:spMk id="2" creationId="{00000000-0000-0000-0000-000000000000}"/>
          </ac:spMkLst>
        </pc:spChg>
        <pc:spChg chg="mod">
          <ac:chgData name="Chittenden, William T" userId="39be296b-370a-4fd2-bcd8-af7be7247de8" providerId="ADAL" clId="{58C5721E-C80B-4E26-9CED-0EBFDBA28B49}" dt="2019-01-02T20:47:19.673" v="214" actId="14"/>
          <ac:spMkLst>
            <pc:docMk/>
            <pc:sldMk cId="605075027" sldId="509"/>
            <ac:spMk id="3" creationId="{00000000-0000-0000-0000-000000000000}"/>
          </ac:spMkLst>
        </pc:spChg>
      </pc:sldChg>
      <pc:sldChg chg="modSp">
        <pc:chgData name="Chittenden, William T" userId="39be296b-370a-4fd2-bcd8-af7be7247de8" providerId="ADAL" clId="{58C5721E-C80B-4E26-9CED-0EBFDBA28B49}" dt="2019-01-02T20:47:31.316" v="217" actId="14"/>
        <pc:sldMkLst>
          <pc:docMk/>
          <pc:sldMk cId="692420920" sldId="510"/>
        </pc:sldMkLst>
        <pc:spChg chg="mod">
          <ac:chgData name="Chittenden, William T" userId="39be296b-370a-4fd2-bcd8-af7be7247de8" providerId="ADAL" clId="{58C5721E-C80B-4E26-9CED-0EBFDBA28B49}" dt="2019-01-02T20:47:29.307" v="216"/>
          <ac:spMkLst>
            <pc:docMk/>
            <pc:sldMk cId="692420920" sldId="510"/>
            <ac:spMk id="2" creationId="{00000000-0000-0000-0000-000000000000}"/>
          </ac:spMkLst>
        </pc:spChg>
        <pc:spChg chg="mod">
          <ac:chgData name="Chittenden, William T" userId="39be296b-370a-4fd2-bcd8-af7be7247de8" providerId="ADAL" clId="{58C5721E-C80B-4E26-9CED-0EBFDBA28B49}" dt="2019-01-02T20:47:31.316" v="217" actId="14"/>
          <ac:spMkLst>
            <pc:docMk/>
            <pc:sldMk cId="692420920" sldId="510"/>
            <ac:spMk id="3" creationId="{00000000-0000-0000-0000-000000000000}"/>
          </ac:spMkLst>
        </pc:spChg>
      </pc:sldChg>
      <pc:sldChg chg="modSp">
        <pc:chgData name="Chittenden, William T" userId="39be296b-370a-4fd2-bcd8-af7be7247de8" providerId="ADAL" clId="{58C5721E-C80B-4E26-9CED-0EBFDBA28B49}" dt="2019-01-02T20:47:43.477" v="220" actId="14"/>
        <pc:sldMkLst>
          <pc:docMk/>
          <pc:sldMk cId="629861722" sldId="511"/>
        </pc:sldMkLst>
        <pc:spChg chg="mod">
          <ac:chgData name="Chittenden, William T" userId="39be296b-370a-4fd2-bcd8-af7be7247de8" providerId="ADAL" clId="{58C5721E-C80B-4E26-9CED-0EBFDBA28B49}" dt="2019-01-02T20:47:40.842" v="219"/>
          <ac:spMkLst>
            <pc:docMk/>
            <pc:sldMk cId="629861722" sldId="511"/>
            <ac:spMk id="2" creationId="{00000000-0000-0000-0000-000000000000}"/>
          </ac:spMkLst>
        </pc:spChg>
        <pc:spChg chg="mod">
          <ac:chgData name="Chittenden, William T" userId="39be296b-370a-4fd2-bcd8-af7be7247de8" providerId="ADAL" clId="{58C5721E-C80B-4E26-9CED-0EBFDBA28B49}" dt="2019-01-02T20:47:43.477" v="220" actId="14"/>
          <ac:spMkLst>
            <pc:docMk/>
            <pc:sldMk cId="629861722" sldId="511"/>
            <ac:spMk id="3" creationId="{00000000-0000-0000-0000-000000000000}"/>
          </ac:spMkLst>
        </pc:spChg>
      </pc:sldChg>
      <pc:sldChg chg="modSp">
        <pc:chgData name="Chittenden, William T" userId="39be296b-370a-4fd2-bcd8-af7be7247de8" providerId="ADAL" clId="{58C5721E-C80B-4E26-9CED-0EBFDBA28B49}" dt="2019-01-02T20:47:55.155" v="223" actId="14"/>
        <pc:sldMkLst>
          <pc:docMk/>
          <pc:sldMk cId="4204234706" sldId="512"/>
        </pc:sldMkLst>
        <pc:spChg chg="mod">
          <ac:chgData name="Chittenden, William T" userId="39be296b-370a-4fd2-bcd8-af7be7247de8" providerId="ADAL" clId="{58C5721E-C80B-4E26-9CED-0EBFDBA28B49}" dt="2019-01-02T20:47:52.858" v="222"/>
          <ac:spMkLst>
            <pc:docMk/>
            <pc:sldMk cId="4204234706" sldId="512"/>
            <ac:spMk id="2" creationId="{00000000-0000-0000-0000-000000000000}"/>
          </ac:spMkLst>
        </pc:spChg>
        <pc:spChg chg="mod">
          <ac:chgData name="Chittenden, William T" userId="39be296b-370a-4fd2-bcd8-af7be7247de8" providerId="ADAL" clId="{58C5721E-C80B-4E26-9CED-0EBFDBA28B49}" dt="2019-01-02T20:47:55.155" v="223" actId="14"/>
          <ac:spMkLst>
            <pc:docMk/>
            <pc:sldMk cId="4204234706" sldId="512"/>
            <ac:spMk id="3" creationId="{00000000-0000-0000-0000-000000000000}"/>
          </ac:spMkLst>
        </pc:spChg>
      </pc:sldChg>
      <pc:sldChg chg="add del">
        <pc:chgData name="Chittenden, William T" userId="39be296b-370a-4fd2-bcd8-af7be7247de8" providerId="ADAL" clId="{58C5721E-C80B-4E26-9CED-0EBFDBA28B49}" dt="2019-01-02T20:46:35.161" v="202"/>
        <pc:sldMkLst>
          <pc:docMk/>
          <pc:sldMk cId="2410538916" sldId="513"/>
        </pc:sldMkLst>
      </pc:sldChg>
      <pc:sldChg chg="modSp add ord">
        <pc:chgData name="Chittenden, William T" userId="39be296b-370a-4fd2-bcd8-af7be7247de8" providerId="ADAL" clId="{58C5721E-C80B-4E26-9CED-0EBFDBA28B49}" dt="2019-01-02T20:46:46.298" v="205"/>
        <pc:sldMkLst>
          <pc:docMk/>
          <pc:sldMk cId="3994616740" sldId="513"/>
        </pc:sldMkLst>
        <pc:spChg chg="mod">
          <ac:chgData name="Chittenden, William T" userId="39be296b-370a-4fd2-bcd8-af7be7247de8" providerId="ADAL" clId="{58C5721E-C80B-4E26-9CED-0EBFDBA28B49}" dt="2019-01-02T20:46:42.695" v="204" actId="6549"/>
          <ac:spMkLst>
            <pc:docMk/>
            <pc:sldMk cId="3994616740" sldId="513"/>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8/20/2020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8/20/2020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3168426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5.3,</a:t>
            </a:r>
            <a:r>
              <a:rPr lang="en-US" altLang="en-US" baseline="0" dirty="0"/>
              <a:t> Page 170.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mn-lt"/>
                <a:ea typeface="Arial"/>
                <a:cs typeface="Arial"/>
                <a:sym typeface="Arial"/>
              </a:rPr>
              <a:t>In a </a:t>
            </a:r>
            <a:r>
              <a:rPr lang="en-US" sz="1200" b="0" i="0" u="none" strike="noStrike" kern="1200" cap="none" baseline="0" dirty="0" err="1">
                <a:solidFill>
                  <a:schemeClr val="tx1"/>
                </a:solidFill>
                <a:latin typeface="+mn-lt"/>
                <a:ea typeface="Arial"/>
                <a:cs typeface="Arial"/>
                <a:sym typeface="Arial"/>
              </a:rPr>
              <a:t>multitiered</a:t>
            </a:r>
            <a:r>
              <a:rPr lang="en-US" sz="1200" b="0" i="0" u="none" strike="noStrike" kern="1200" cap="none" baseline="0" dirty="0">
                <a:solidFill>
                  <a:schemeClr val="tx1"/>
                </a:solidFill>
                <a:latin typeface="+mn-lt"/>
                <a:ea typeface="Arial"/>
                <a:cs typeface="Arial"/>
                <a:sym typeface="Arial"/>
              </a:rPr>
              <a:t> client/server network, client requests for service are handled by different levels of servers.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Explain that the distribution of computing power across smaller, less expensive machines enabled by client/server computing is in part responsible for the drastic increase in computing power and applications throughout the firm. Prior to small, less expensive server computers, computing power had to purchased in large blocks at great expense. With client/server computing, you can grow your firm</a:t>
            </a:r>
            <a:r>
              <a:rPr lang="en-US" altLang="ja-JP" dirty="0"/>
              <a:t>’s inventory of computers gradually, over time, to meet current demand.</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Variants of Moore</a:t>
            </a:r>
            <a:r>
              <a:rPr lang="en-US" altLang="ja-JP" dirty="0"/>
              <a:t>’s Law include: the number of transistors on a chip doubles ever 18 months; computing power doubles every 18 months; and the price of computing falls by half every 18 months. Explain to students that even now, this trend continues but has slowed to around 2 years, with transistors reaching the sizes of viruses, the smallest form of life.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Ask students to explain the implications of Metcalfe</a:t>
            </a:r>
            <a:r>
              <a:rPr lang="en-US" altLang="ja-JP" dirty="0"/>
              <a:t>’s law to social networks, such as Facebook and Twitter. Do they agree that the more members are using the site, the value of being a member and the usefulness of the site grows? Do people make </a:t>
            </a:r>
            <a:r>
              <a:rPr lang="ja-JP" altLang="en-US" dirty="0"/>
              <a:t>“</a:t>
            </a:r>
            <a:r>
              <a:rPr lang="en-US" altLang="ja-JP" dirty="0"/>
              <a:t>new friends</a:t>
            </a:r>
            <a:r>
              <a:rPr lang="ja-JP" altLang="en-US" dirty="0"/>
              <a:t>”</a:t>
            </a:r>
            <a:r>
              <a:rPr lang="en-US" altLang="ja-JP" dirty="0"/>
              <a:t> on a social site or hang out with their existing friends mostly? Aare “friends” the same as “followers”?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Are students aware of any friends or family that do not have Internet access or chose</a:t>
            </a:r>
            <a:r>
              <a:rPr lang="en-US" altLang="en-US" baseline="0" dirty="0"/>
              <a:t> not to have access</a:t>
            </a:r>
            <a:r>
              <a:rPr lang="en-US" altLang="en-US" dirty="0"/>
              <a:t>?  </a:t>
            </a:r>
            <a:r>
              <a:rPr lang="en-US" altLang="ja-JP" dirty="0"/>
              <a:t>You might ask students to guess how fast (slow) were the telephone modems used by most Internet users in 1990s. Fifty-six kbps was the fastest telephone modem which is about 1/20</a:t>
            </a:r>
            <a:r>
              <a:rPr lang="en-US" altLang="ja-JP" baseline="30000" dirty="0"/>
              <a:t>th</a:t>
            </a:r>
            <a:r>
              <a:rPr lang="en-US" altLang="ja-JP" dirty="0"/>
              <a:t> of a megabit per second. Most cable Internet to the home today is running at 50 mbps, nearly</a:t>
            </a:r>
            <a:r>
              <a:rPr lang="en-US" altLang="ja-JP" baseline="0" dirty="0"/>
              <a:t> a </a:t>
            </a:r>
            <a:r>
              <a:rPr lang="en-US" altLang="ja-JP" dirty="0"/>
              <a:t>thousand times faster than telephone modems. 892 to be exact.  Netflix streams at 5 mbps in 2018.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What might today</a:t>
            </a:r>
            <a:r>
              <a:rPr lang="en-US" altLang="ja-JP" dirty="0"/>
              <a:t>’s enterprise infrastructure and Internet have been like without widespread and universal standards, such as Windows, Microsoft Office, Unix, and Ethernet? (Greatly decreased efficiency and confusion, inability to develop innovative products everyone can use based on a single standard, etc.)</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5.4,</a:t>
            </a:r>
            <a:r>
              <a:rPr lang="en-US" altLang="en-US" baseline="0" dirty="0"/>
              <a:t> Page 172.</a:t>
            </a:r>
          </a:p>
          <a:p>
            <a:r>
              <a:rPr lang="en-US" sz="1200" b="0" i="0" u="none" strike="noStrike" kern="1200" cap="none" baseline="0" dirty="0">
                <a:solidFill>
                  <a:schemeClr val="tx1"/>
                </a:solidFill>
                <a:latin typeface="+mn-lt"/>
                <a:ea typeface="Arial"/>
                <a:cs typeface="Arial"/>
                <a:sym typeface="Arial"/>
              </a:rPr>
              <a:t>Packing more than 5 billion transistors into a tiny microprocessor has exponentially increased processing power. Processing power has increased to more than 250,000 MIPS (about 2.6 billion instructions per second).</a:t>
            </a:r>
          </a:p>
          <a:p>
            <a:endParaRPr lang="en-US" altLang="en-US" sz="1200" b="0" i="0" u="none" strike="noStrike" kern="1200" cap="none" baseline="0" dirty="0">
              <a:solidFill>
                <a:schemeClr val="tx1"/>
              </a:solidFill>
              <a:latin typeface="+mn-lt"/>
              <a:ea typeface="Arial"/>
              <a:cs typeface="Arial"/>
              <a:sym typeface="Arial"/>
            </a:endParaRPr>
          </a:p>
          <a:p>
            <a:r>
              <a:rPr lang="en-US" altLang="en-US" dirty="0"/>
              <a:t>At what point, if any, do students believe that the doubling trend of Moore</a:t>
            </a:r>
            <a:r>
              <a:rPr lang="en-US" altLang="ja-JP" dirty="0"/>
              <a:t>’s Law might come to an end? Ask them to speculate and give reasons for their answers.</a:t>
            </a:r>
          </a:p>
          <a:p>
            <a:endParaRPr lang="en-US" altLang="en-US" dirty="0"/>
          </a:p>
          <a:p>
            <a:r>
              <a:rPr lang="en-US" altLang="en-US" dirty="0"/>
              <a:t>Full description:</a:t>
            </a:r>
            <a:r>
              <a:rPr lang="en-US" altLang="en-US" baseline="0" dirty="0"/>
              <a:t> A Diagram provides a visual depiction of how Moore's Law looks in regard to microprocessors. In the diagram, blocks that include four years and represent the number of transistors and processing power, or M I P S are stacked in pyramid style on top of each other to demonstrate Moore’s law and the exponential growth of processing power.</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5.5,</a:t>
            </a:r>
            <a:r>
              <a:rPr lang="en-US" altLang="en-US" baseline="0" dirty="0"/>
              <a:t> Page 172.</a:t>
            </a:r>
          </a:p>
          <a:p>
            <a:r>
              <a:rPr lang="en-US" sz="1200" b="0" i="0" u="none" strike="noStrike" kern="1200" cap="none" baseline="0" dirty="0">
                <a:solidFill>
                  <a:schemeClr val="tx1"/>
                </a:solidFill>
                <a:latin typeface="+mn-lt"/>
                <a:ea typeface="Arial"/>
                <a:cs typeface="Arial"/>
                <a:sym typeface="Arial"/>
              </a:rPr>
              <a:t>Packing more transistors into less space has driven dramatic reductions in their cost and in the cost of the products they populate.</a:t>
            </a:r>
          </a:p>
          <a:p>
            <a:endParaRPr lang="en-US" altLang="en-US" sz="1200" b="0" i="0" u="none" strike="noStrike" kern="1200" cap="none" baseline="0" dirty="0">
              <a:solidFill>
                <a:schemeClr val="tx1"/>
              </a:solidFill>
              <a:latin typeface="+mn-lt"/>
              <a:ea typeface="Arial"/>
              <a:cs typeface="Arial"/>
              <a:sym typeface="Arial"/>
            </a:endParaRPr>
          </a:p>
          <a:p>
            <a:r>
              <a:rPr lang="en-US" altLang="en-US" dirty="0"/>
              <a:t>What do students think the implications of such drastically reduced costs of computer chips might be in the future? Explain the connection to concepts such as the digital divide and cloud computing.</a:t>
            </a:r>
          </a:p>
          <a:p>
            <a:endParaRPr lang="en-US" altLang="en-US" dirty="0"/>
          </a:p>
          <a:p>
            <a:r>
              <a:rPr lang="en-US" altLang="en-US" dirty="0"/>
              <a:t>Full</a:t>
            </a:r>
            <a:r>
              <a:rPr lang="en-US" altLang="en-US" baseline="0" dirty="0"/>
              <a:t> description: Moore’s law means decreasing costs. In this graph, with years on the horizontal axis and transistor price in dollars on the vertical axis, the line shows a steady decline from about $5 per transistor in 19 65, the beginning of Moore’s Law, to about one ten thousandth of a dollar in 19 88 and to less than one millionth of a dollar by 20 16. Packing more transistors into less space has driven dramatic reductions in their cost and in the cost of the products they populate.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a:t>
            </a:r>
            <a:r>
              <a:rPr lang="en-US" altLang="en-US" baseline="0" dirty="0"/>
              <a:t> Page 173.</a:t>
            </a:r>
          </a:p>
          <a:p>
            <a:r>
              <a:rPr lang="en-US" sz="1200" b="0" i="0" u="none" strike="noStrike" kern="1200" cap="none" baseline="0" dirty="0">
                <a:solidFill>
                  <a:schemeClr val="tx1"/>
                </a:solidFill>
                <a:latin typeface="+mn-lt"/>
                <a:ea typeface="Arial"/>
                <a:cs typeface="Arial"/>
                <a:sym typeface="Arial"/>
              </a:rPr>
              <a:t>Nanotubes are tiny tubes about 10,000 times thinner than a human hair. They consist of rolled-up sheets of carbon hexagons and have potential use as minuscule wires or in </a:t>
            </a:r>
            <a:r>
              <a:rPr lang="en-US" sz="1200" b="0" i="0" u="none" strike="noStrike" kern="1200" cap="none" baseline="0" dirty="0" err="1">
                <a:solidFill>
                  <a:schemeClr val="tx1"/>
                </a:solidFill>
                <a:latin typeface="+mn-lt"/>
                <a:ea typeface="Arial"/>
                <a:cs typeface="Arial"/>
                <a:sym typeface="Arial"/>
              </a:rPr>
              <a:t>ultrasmall</a:t>
            </a:r>
            <a:r>
              <a:rPr lang="en-US" sz="1200" b="0" i="0" u="none" strike="noStrike" kern="1200" cap="none" baseline="0" dirty="0">
                <a:solidFill>
                  <a:schemeClr val="tx1"/>
                </a:solidFill>
                <a:latin typeface="+mn-lt"/>
                <a:ea typeface="Arial"/>
                <a:cs typeface="Arial"/>
                <a:sym typeface="Arial"/>
              </a:rPr>
              <a:t> electronic devices and are very powerful conductors of electrical current.</a:t>
            </a:r>
          </a:p>
          <a:p>
            <a:endParaRPr lang="en-US" altLang="en-US" sz="1200" b="0" i="0" u="none" strike="noStrike" kern="1200" cap="none" baseline="0" dirty="0">
              <a:solidFill>
                <a:schemeClr val="tx1"/>
              </a:solidFill>
              <a:latin typeface="+mn-lt"/>
              <a:ea typeface="Arial"/>
              <a:cs typeface="Arial"/>
              <a:sym typeface="Arial"/>
            </a:endParaRPr>
          </a:p>
          <a:p>
            <a:r>
              <a:rPr lang="en-US" altLang="en-US" dirty="0"/>
              <a:t>Nanotechnology is used to create transistors of the tiny size previously mentioned. Can students describe any other applications of this type of technology (for example, medical)?</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5.6,</a:t>
            </a:r>
            <a:r>
              <a:rPr lang="en-US" altLang="en-US" baseline="0" dirty="0"/>
              <a:t> Page 174.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mn-lt"/>
                <a:ea typeface="Arial"/>
                <a:cs typeface="Arial"/>
                <a:sym typeface="Arial"/>
              </a:rPr>
              <a:t>Cloud storage services like Google Drive provide 100 gigabytes of storage for $1.99 per month.</a:t>
            </a:r>
          </a:p>
          <a:p>
            <a:endParaRPr lang="en-US" altLang="en-US" sz="1200" b="0" i="0" u="none" strike="noStrike" kern="1200" cap="none" baseline="0" dirty="0">
              <a:solidFill>
                <a:schemeClr val="tx1"/>
              </a:solidFill>
              <a:latin typeface="+mn-lt"/>
              <a:ea typeface="Arial"/>
              <a:cs typeface="Arial"/>
              <a:sym typeface="Arial"/>
            </a:endParaRPr>
          </a:p>
          <a:p>
            <a:r>
              <a:rPr lang="en-US" altLang="en-US" dirty="0"/>
              <a:t>Explain the importance of the exponential growth in hard drive capacity, which is that the world is producing an increasing amount of digital information requiring storage each year as well. Fortunately, the cost of storing that information is decreasing at an even quicker rate. Explain that this figure displays the number of kilobytes of data that can be stored with one dollar. Point out that the Y-axis is greatly compressed to display the doubling effect, and that if it weren</a:t>
            </a:r>
            <a:r>
              <a:rPr lang="en-US" altLang="ja-JP" dirty="0"/>
              <a:t>’t, the increase from year to year would become increasingly enormous.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5.7,</a:t>
            </a:r>
            <a:r>
              <a:rPr lang="en-US" altLang="en-US" baseline="0" dirty="0"/>
              <a:t> Page 175.</a:t>
            </a:r>
          </a:p>
          <a:p>
            <a:r>
              <a:rPr lang="en-US" sz="1200" b="0" i="0" u="none" strike="noStrike" kern="1200" cap="none" baseline="0" dirty="0">
                <a:solidFill>
                  <a:schemeClr val="dk1"/>
                </a:solidFill>
                <a:latin typeface="+mn-lt"/>
                <a:ea typeface="Arial"/>
                <a:cs typeface="Arial"/>
                <a:sym typeface="Arial"/>
              </a:rPr>
              <a:t>The cost of communication over the Internet and over telephone networks has declined exponentially, fueling the explosive growth of communication and computing worldwide.</a:t>
            </a:r>
          </a:p>
          <a:p>
            <a:endParaRPr lang="en-US" altLang="en-US" sz="1200" b="0" i="0" u="none" strike="noStrike" kern="1200" cap="none" baseline="0" dirty="0">
              <a:solidFill>
                <a:schemeClr val="tx1"/>
              </a:solidFill>
              <a:latin typeface="+mn-lt"/>
              <a:ea typeface="Arial"/>
              <a:cs typeface="Arial"/>
              <a:sym typeface="Arial"/>
            </a:endParaRPr>
          </a:p>
          <a:p>
            <a:r>
              <a:rPr lang="en-US" altLang="en-US" dirty="0"/>
              <a:t>Emphasize to students how close the communication cost per kilobit has come to an infinitesimal number (nearly 0) since 1995. What implications does this have for the number of people using the Internet? You could once again relate this to the digital divide and emphasize that even now a significant portion of the world lacks access to the Internet and other services, though it has more to do with reasons of insufficient infrastructure than Internet communication costs. One implication: it costs no more to move a gigabyte from New York to San Francisco than it does to move the same amount of information from the top of a building to the basement. This means that data no longer needs to be located </a:t>
            </a:r>
            <a:r>
              <a:rPr lang="ja-JP" altLang="en-US" dirty="0"/>
              <a:t>“</a:t>
            </a:r>
            <a:r>
              <a:rPr lang="en-US" altLang="ja-JP" dirty="0"/>
              <a:t>close by</a:t>
            </a:r>
            <a:r>
              <a:rPr lang="ja-JP" altLang="en-US" dirty="0"/>
              <a:t>”</a:t>
            </a:r>
            <a:r>
              <a:rPr lang="en-US" altLang="ja-JP" dirty="0"/>
              <a:t> the user.</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The upcoming slides will go over each component in more detail.</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5.8,</a:t>
            </a:r>
            <a:r>
              <a:rPr lang="en-US" altLang="en-US" baseline="0" dirty="0"/>
              <a:t> Page 177.</a:t>
            </a:r>
          </a:p>
          <a:p>
            <a:r>
              <a:rPr lang="en-US" sz="1200" b="0" i="0" u="none" strike="noStrike" kern="1200" cap="none" baseline="0" dirty="0">
                <a:solidFill>
                  <a:schemeClr val="tx1"/>
                </a:solidFill>
                <a:latin typeface="+mn-lt"/>
                <a:ea typeface="Arial"/>
                <a:cs typeface="Arial"/>
                <a:sym typeface="Arial"/>
              </a:rPr>
              <a:t>There are seven major components that must be coordinated to provide the firm with a coherent IT infrastructure. Listed here are major technologies and suppliers for each component.</a:t>
            </a:r>
          </a:p>
          <a:p>
            <a:endParaRPr lang="en-US" altLang="en-US" sz="1200" b="0" i="0" u="none" strike="noStrike" kern="1200" cap="none" baseline="0" dirty="0">
              <a:solidFill>
                <a:schemeClr val="tx1"/>
              </a:solidFill>
              <a:latin typeface="+mn-lt"/>
              <a:ea typeface="Arial"/>
              <a:cs typeface="Arial"/>
              <a:sym typeface="Arial"/>
            </a:endParaRPr>
          </a:p>
          <a:p>
            <a:r>
              <a:rPr lang="en-US" altLang="en-US" dirty="0"/>
              <a:t>Ask students to take a look at the example companies that appear under each heading. What companies appear repeatedly? How many items are unfamiliar?</a:t>
            </a:r>
          </a:p>
          <a:p>
            <a:endParaRPr lang="en-US" altLang="en-US" dirty="0"/>
          </a:p>
          <a:p>
            <a:r>
              <a:rPr lang="en-US" altLang="en-US" dirty="0"/>
              <a:t>Full description: The seven components of the IT ecosystem that must be coordinated include the following. Internet Platforms such as Apache, Microsoft I </a:t>
            </a:r>
            <a:r>
              <a:rPr lang="en-US" altLang="en-US" dirty="0" err="1"/>
              <a:t>I</a:t>
            </a:r>
            <a:r>
              <a:rPr lang="en-US" altLang="en-US" dirty="0"/>
              <a:t> S, dot net, Unix, Cisco, and Java. Computer Hardware Platforms such as Dell, I B M, Oracle Sun, H P, and Apple. Operating System Platforms such as Microsoft Windows, Unix, Linux, Mac O S X, Chrome, Android, and </a:t>
            </a:r>
            <a:r>
              <a:rPr lang="en-US" altLang="en-US" dirty="0" err="1"/>
              <a:t>i</a:t>
            </a:r>
            <a:r>
              <a:rPr lang="en-US" altLang="en-US" dirty="0"/>
              <a:t> O S. Enterprise Software Applications including middleware such as S A P, Oracle, Microsoft, and I B M. Networking and Telecommunications such as Microsoft Windows Server, Linux, Cisco, A T and T, and Verizon. Consultants and System Integrators such as I B M, H P, and Accenture. Data Management and Storage such as I B M D B 2, Oracle, S Q L Server, Sybase, My S Q L, E M C, Apache, and </a:t>
            </a:r>
            <a:r>
              <a:rPr lang="en-US" altLang="en-US" dirty="0" err="1"/>
              <a:t>Hadoop</a:t>
            </a:r>
            <a:r>
              <a:rPr lang="en-US" altLang="en-US" dirty="0"/>
              <a: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Are students familiar with any of the trends in hardware or software platforms? Do they see the iPhone/</a:t>
            </a:r>
            <a:r>
              <a:rPr lang="en-US" dirty="0" err="1"/>
              <a:t>iPad</a:t>
            </a:r>
            <a:r>
              <a:rPr lang="en-US" dirty="0"/>
              <a:t> for instance as a device, a computing platform, or a just a telephone? They might be familiar with developments such as Facebook’s Application platform, where developers can design games and activities for use within Facebook itself. Also recall that cloud computing has been mentioned in earlier chapters, so students should be able to point to that as a contemporary hardware platform trend.</a:t>
            </a:r>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To give students an idea of the size of the market for computer hardware and devices, in 2018, firms worldwide will spend around</a:t>
            </a:r>
            <a:r>
              <a:rPr lang="en-US" altLang="en-US" baseline="0" dirty="0"/>
              <a:t> $704 billion </a:t>
            </a:r>
            <a:r>
              <a:rPr lang="en-US" altLang="en-US" dirty="0"/>
              <a:t>on computer hardware, from mainframes to tablets and smartphones.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Emphasize Microsoft</a:t>
            </a:r>
            <a:r>
              <a:rPr lang="en-US" altLang="ja-JP" dirty="0"/>
              <a:t>’s traditional dominance in operating systems (Windows) and productivity software (Office)</a:t>
            </a:r>
            <a:r>
              <a:rPr lang="en-US" altLang="ja-JP" baseline="0" dirty="0"/>
              <a:t> </a:t>
            </a:r>
            <a:r>
              <a:rPr lang="en-US" altLang="ja-JP" dirty="0"/>
              <a:t> and explain that it is the most important reason for their success to date. Currently MS revenues from</a:t>
            </a:r>
            <a:r>
              <a:rPr lang="en-US" altLang="ja-JP" baseline="0" dirty="0"/>
              <a:t> cloud services and corporate services are their fastest growing segments.  </a:t>
            </a:r>
            <a:r>
              <a:rPr lang="en-US" altLang="ja-JP" dirty="0"/>
              <a:t>Today, the proliferation of operating systems for smartphones and tablet computers (mostly </a:t>
            </a:r>
            <a:r>
              <a:rPr lang="en-US" altLang="ja-JP" dirty="0" err="1"/>
              <a:t>iOS</a:t>
            </a:r>
            <a:r>
              <a:rPr lang="en-US" altLang="ja-JP" dirty="0"/>
              <a:t> and Android) are mounting a challenge to Microsoft’s dominance which depends heavily on the continued existence of personal computers</a:t>
            </a:r>
            <a:r>
              <a:rPr lang="en-US" altLang="ja-JP" baseline="0" dirty="0"/>
              <a:t> on corporate local area networks.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ja-JP" dirty="0"/>
              <a:t>The market for enterprise software applications is approximately $389 billion dollars. These applications are considered to be part of IT infrastructure. Traditionally, large firms were the most prominent users of enterprise software, but firms such as Microsoft have moved into the market of small- and medium-size businesses that can</a:t>
            </a:r>
            <a:r>
              <a:rPr lang="en-US" altLang="ja-JP" baseline="0" dirty="0"/>
              <a:t> benefit from enterprise </a:t>
            </a:r>
            <a:r>
              <a:rPr lang="en-US" altLang="ja-JP" dirty="0"/>
              <a:t>software.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Remind students that the amount of new information in the world is doubling every three years, driving the need for more efficient data management and storage.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Companies worldwide are expected to spend $1.43 trillion for telecommunications services in 2018.</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Internet platforms are yet another area where Microsoft is featured prominently. Students at this point should be able to appreciate the sheer size of the company. The trend since the late 1990s has been to reduce the number of servers by increasing their size and power. Dell, HP/Compaq, and IBM have been the beneficiaries of this trend. Multi-core processors, blade servers, and virtualization are ways in which server power can be radically increased without increasing the physical</a:t>
            </a:r>
            <a:r>
              <a:rPr lang="en-US" altLang="en-US" baseline="0" dirty="0"/>
              <a:t> </a:t>
            </a:r>
            <a:r>
              <a:rPr lang="en-US" altLang="en-US" dirty="0"/>
              <a:t>footprint of data centers although power requirements continue to grow.</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Implementing new infrastructure requires significant changes in business processes and procedures, training and education, and software integration. This is a task that firms struggle to achieve on their own, which drives the need for these services. The MIS course provides students with an excellent background to be a business systems consultant. Most business consulting today involves developing business processes and supporting systems. You might visit a job/career site in class to review the kinds of jobs available to students with IS or MIS majors. In recent surveys MIS majors are among the highest paid college graduates, and after graduation they are</a:t>
            </a:r>
            <a:r>
              <a:rPr lang="en-US" altLang="en-US" baseline="0" dirty="0"/>
              <a:t> the</a:t>
            </a:r>
            <a:r>
              <a:rPr lang="en-US" altLang="en-US" dirty="0"/>
              <a:t> most satisfied group of college graduates because their education led directly to a job!</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Business computing is increasingly moving from PCs and desktops to mobile devices, and managers are increasingly using these to coordinate work and communicate with employees and customers.</a:t>
            </a:r>
            <a:r>
              <a:rPr lang="en-US" altLang="en-US" baseline="0" dirty="0"/>
              <a:t>  </a:t>
            </a:r>
            <a:r>
              <a:rPr lang="en-US" altLang="en-US" dirty="0"/>
              <a:t>Ask students for examples of how they are using smartphones in their business or work.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In the past, IT departments in large firms dictated to their employees what kinds of devices they could use, both on site and off site while traveling. Increasingly, employees are telling the IT department what tools they want to use, and demanding that IT support these tools.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Quantum computing is in its infancy but has the potential to revolutionize computing speeds and power. Virtualization allows organizations to optimize their use of resources in new ways, and also to take advantage of spare computing power by allowing a single resource to act as multiple resources.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Explain that on-demand or utility computing describes a payment structure in which use is dependent upon actual computing</a:t>
            </a:r>
            <a:r>
              <a:rPr lang="en-US" altLang="en-US" baseline="0" dirty="0"/>
              <a:t> </a:t>
            </a:r>
            <a:r>
              <a:rPr lang="en-US" altLang="en-US" dirty="0"/>
              <a:t>power used. Cloud computing refers to online</a:t>
            </a:r>
            <a:r>
              <a:rPr lang="en-US" altLang="en-US" baseline="0" dirty="0"/>
              <a:t> </a:t>
            </a:r>
            <a:r>
              <a:rPr lang="en-US" altLang="en-US" dirty="0"/>
              <a:t>access to hardware, software,</a:t>
            </a:r>
            <a:r>
              <a:rPr lang="en-US" altLang="en-US" baseline="0" dirty="0"/>
              <a:t> and related </a:t>
            </a:r>
            <a:r>
              <a:rPr lang="en-US" altLang="en-US" dirty="0"/>
              <a:t>services. Cloud computing allows organizations to avoid the expenses of maintaining their own hardware and software, relying on the cloud instead. Ask students if they have used Google Apps or other forms of cloud computing, such as </a:t>
            </a:r>
            <a:r>
              <a:rPr lang="en-US" altLang="en-US" baseline="0" dirty="0"/>
              <a:t>like storage services </a:t>
            </a:r>
            <a:r>
              <a:rPr lang="en-US" altLang="en-US" baseline="0" dirty="0" err="1"/>
              <a:t>Dropbox</a:t>
            </a:r>
            <a:r>
              <a:rPr lang="en-US" altLang="en-US" baseline="0" dirty="0"/>
              <a:t>, </a:t>
            </a:r>
            <a:r>
              <a:rPr lang="en-US" altLang="en-US" baseline="0" dirty="0" err="1"/>
              <a:t>iCloud</a:t>
            </a:r>
            <a:r>
              <a:rPr lang="en-US" altLang="en-US" baseline="0" dirty="0"/>
              <a:t>, Google Drive, or </a:t>
            </a:r>
            <a:r>
              <a:rPr lang="en-US" altLang="en-US" baseline="0" dirty="0" err="1"/>
              <a:t>OneDrive</a:t>
            </a:r>
            <a:r>
              <a:rPr lang="en-US" altLang="en-US" baseline="0" dirty="0"/>
              <a:t>.  </a:t>
            </a:r>
            <a:r>
              <a:rPr lang="en-US" altLang="en-US" dirty="0"/>
              <a:t> Are there any other concerns they might have over transferring computing resources to a shared </a:t>
            </a:r>
            <a:r>
              <a:rPr lang="ja-JP" altLang="en-US" dirty="0"/>
              <a:t>“</a:t>
            </a:r>
            <a:r>
              <a:rPr lang="en-US" altLang="ja-JP" dirty="0"/>
              <a:t>cloud</a:t>
            </a:r>
            <a:r>
              <a:rPr lang="ja-JP" altLang="en-US" dirty="0"/>
              <a:t>”</a:t>
            </a:r>
            <a:r>
              <a:rPr lang="en-US" altLang="ja-JP" dirty="0"/>
              <a:t>? Have they read about Amazon Web Services going down and offline for short periods of time?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Edge</a:t>
            </a:r>
            <a:r>
              <a:rPr lang="en-US" altLang="en-US" baseline="0" dirty="0"/>
              <a:t> computing is needed to provide efficient service to consumers located across the country.  It works by reducing the distance between local computers and web resources, and sharing the total load across many regional computing facilities.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5.9,</a:t>
            </a:r>
            <a:r>
              <a:rPr lang="en-US" altLang="en-US" baseline="0" dirty="0"/>
              <a:t> Page 184.</a:t>
            </a:r>
          </a:p>
          <a:p>
            <a:r>
              <a:rPr lang="en-US" sz="1200" b="0" i="0" u="none" strike="noStrike" kern="1200" cap="none" baseline="0" dirty="0">
                <a:solidFill>
                  <a:schemeClr val="tx1"/>
                </a:solidFill>
                <a:latin typeface="+mn-lt"/>
                <a:ea typeface="Arial"/>
                <a:cs typeface="Arial"/>
                <a:sym typeface="Arial"/>
              </a:rPr>
              <a:t>In cloud computing, hardware and software capabilities are a pool of virtualized resources provided over a network, often the Internet. Businesses and employees have access to applications and IT infrastructure anywhere, at any time, and on any device.</a:t>
            </a:r>
          </a:p>
          <a:p>
            <a:endParaRPr lang="en-US" altLang="en-US" sz="1200" b="0" i="0" u="none" strike="noStrike" kern="1200" cap="none" baseline="0" dirty="0">
              <a:solidFill>
                <a:schemeClr val="tx1"/>
              </a:solidFill>
              <a:latin typeface="+mn-lt"/>
              <a:ea typeface="Arial"/>
              <a:cs typeface="Arial"/>
              <a:sym typeface="Arial"/>
            </a:endParaRPr>
          </a:p>
          <a:p>
            <a:r>
              <a:rPr lang="en-US" altLang="en-US" dirty="0"/>
              <a:t>Ask students to take a look at the example companies that appear under each heading. What companies appear repeatedly? How many items are unfamiliar?</a:t>
            </a:r>
          </a:p>
          <a:p>
            <a:endParaRPr lang="en-US" altLang="en-US" dirty="0"/>
          </a:p>
          <a:p>
            <a:r>
              <a:rPr lang="en-US" altLang="en-US" dirty="0"/>
              <a:t>Full description: A Diagram depicts the components of cloud computing. Computing devices that include servers, desktops, laptops, tablet computers, and </a:t>
            </a:r>
            <a:r>
              <a:rPr lang="en-US" altLang="en-US" dirty="0" err="1"/>
              <a:t>i</a:t>
            </a:r>
            <a:r>
              <a:rPr lang="en-US" altLang="en-US" dirty="0"/>
              <a:t> Phones are situated around a central, cloud. Within the cloud are the following.</a:t>
            </a:r>
          </a:p>
          <a:p>
            <a:r>
              <a:rPr lang="en-US" altLang="en-US" dirty="0"/>
              <a:t>PLATFORM SERVICES, including block storage, communication networks, identity management, and content servers. APPLICATION SERVICES, including content management, enterprise software, collaboration environments, and process management.</a:t>
            </a:r>
          </a:p>
          <a:p>
            <a:r>
              <a:rPr lang="en-US" altLang="en-US" dirty="0"/>
              <a:t>INFRASTRUCTURE SERVICES, including computing resource management, network management, and storage management.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5.10,</a:t>
            </a:r>
            <a:r>
              <a:rPr lang="en-US" altLang="en-US" baseline="0" dirty="0"/>
              <a:t> Page 185.</a:t>
            </a:r>
          </a:p>
          <a:p>
            <a:r>
              <a:rPr lang="en-US" sz="1200" b="0" i="0" u="none" strike="noStrike" kern="1200" cap="none" baseline="0" dirty="0">
                <a:solidFill>
                  <a:schemeClr val="tx1"/>
                </a:solidFill>
                <a:latin typeface="+mn-lt"/>
                <a:ea typeface="Arial"/>
                <a:cs typeface="Arial"/>
                <a:sym typeface="Arial"/>
              </a:rPr>
              <a:t>Amazon Web Services (AWS) is a collection of web services that Amazon provides to users of its cloud platform. AWS is the largest provider of cloud computing services In the United States.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Data centers will use approximately 2% of all U.S. electrical power. Cutting power consumption in data centers has become both a serious business and environmental challenge. Ask students what forms of green computing they have noticed. Answers may range from more publicized local management of electronic equipment disposal and recycling to the use of solar chargers, and so on. Another driver in minimizing the power consumption of computer processors is the proliferation of handheld devices; to reduce heat in the devices as well as lengthen time between battery charges.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Linux plays a major role in the administration of local area networks. Around 20% of the server operating system market is owned by Linux. Ask students to give reasons why an open-source operating system might be a better choice for network administrators than alternatives that are not open-source (such as Microsoft</a:t>
            </a:r>
            <a:r>
              <a:rPr lang="en-US" altLang="ja-JP" dirty="0"/>
              <a:t>’s Windows server).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Java is designed to run on any computing device by use of the Java Virtual Machine. This includes mobile devices such as smartphones. HTML is a markup/formatting tool that creates web pages that all browsers can interpret and display regardless of the type or manufacture of the computer being used.</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r>
              <a:rPr lang="en-US" altLang="en-US" dirty="0"/>
              <a:t>Firms are collections of thousands of computer programs and systems built over many years. In general, these systems cannot </a:t>
            </a:r>
            <a:r>
              <a:rPr lang="ja-JP" altLang="en-US" dirty="0"/>
              <a:t>“</a:t>
            </a:r>
            <a:r>
              <a:rPr lang="en-US" altLang="ja-JP" dirty="0"/>
              <a:t>talk</a:t>
            </a:r>
            <a:r>
              <a:rPr lang="ja-JP" altLang="en-US" dirty="0"/>
              <a:t>”</a:t>
            </a:r>
            <a:r>
              <a:rPr lang="en-US" altLang="ja-JP" dirty="0"/>
              <a:t> with one another, and sharing information among them is very expensive. One way to get to work together is to build software links among them. This is the web services approach (see the next slide on service-oriented architecture). You can compare it to the web: any computer with a browser can access billions of web pages and draw down the information, or download PDF files that work on all computers that have a version of Adobe acrobat installed. In a business firm, you want a similar environment: any computer program can get data from any other computer program. Web services makes this possible. </a:t>
            </a:r>
          </a:p>
          <a:p>
            <a:endParaRPr lang="en-US" altLang="ja-JP" dirty="0"/>
          </a:p>
          <a:p>
            <a:r>
              <a:rPr lang="en-US" altLang="en-US" dirty="0"/>
              <a:t>Ensure that students are able to explain the difference between XML and HTML (in other words, the additional features XML has compared to HTML). These include classifying, presenting, communicating, and storing data, as opposed to HTML being able to merely present data. These features also allow computers to manipulate documents written in XML automatically. Does this remind students of autonomic computing?</a:t>
            </a:r>
          </a:p>
          <a:p>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Emphasize that SOA is a method of developing infrastructure using web services with an eye toward creating applications that draw data from several underlying (usually older </a:t>
            </a:r>
            <a:r>
              <a:rPr lang="ja-JP" altLang="en-US" dirty="0"/>
              <a:t>“</a:t>
            </a:r>
            <a:r>
              <a:rPr lang="en-US" altLang="ja-JP" dirty="0"/>
              <a:t>legacy</a:t>
            </a:r>
            <a:r>
              <a:rPr lang="ja-JP" altLang="en-US" dirty="0"/>
              <a:t>”</a:t>
            </a:r>
            <a:r>
              <a:rPr lang="en-US" altLang="ja-JP" dirty="0"/>
              <a:t> programs). All programs are built or redesigned to provide certain information (services) to all other programs. With SOA, developers incorporate each individual service into an application that successfully meets the needs of the organization.</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5.11,</a:t>
            </a:r>
            <a:r>
              <a:rPr lang="en-US" altLang="en-US" baseline="0" dirty="0"/>
              <a:t> Page 193.</a:t>
            </a:r>
          </a:p>
          <a:p>
            <a:r>
              <a:rPr lang="en-US" sz="1200" b="0" i="0" u="none" strike="noStrike" kern="1200" cap="none" baseline="0" dirty="0">
                <a:solidFill>
                  <a:schemeClr val="tx1"/>
                </a:solidFill>
                <a:latin typeface="+mn-lt"/>
                <a:ea typeface="Arial"/>
                <a:cs typeface="Arial"/>
                <a:sym typeface="Arial"/>
              </a:rPr>
              <a:t>Dollar Rent A Car uses web services to provide a standard intermediate layer of software to “talk” to other companies’ information systems. Dollar Rent A Car can use this set of web services to link to other companies’ information systems without having to build a separate link to each firm’s systems.</a:t>
            </a:r>
          </a:p>
          <a:p>
            <a:endParaRPr 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Emphasize that the task Dollar wants to complete (interacting with other companies</a:t>
            </a:r>
            <a:r>
              <a:rPr lang="en-US" altLang="ja-JP" dirty="0"/>
              <a:t>’ information systems) is represented here as a collection of individual services, in keeping with the SOA model. Dollar wants to be able to quickly and easily share data with other companies—the series of services provided above are combined to accomplish that task.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Full description:</a:t>
            </a:r>
            <a:r>
              <a:rPr lang="en-US" altLang="en-US" baseline="0" dirty="0"/>
              <a:t> In the diagram, Dollar Rent A Car systems include a legacy reservation system and a server. These two entities communicate </a:t>
            </a:r>
            <a:r>
              <a:rPr lang="en-US" altLang="en-US" baseline="0" dirty="0" err="1"/>
              <a:t>bidirectionally</a:t>
            </a:r>
            <a:r>
              <a:rPr lang="en-US" altLang="en-US" baseline="0" dirty="0"/>
              <a:t>. The Dollar service sends and receives data from web services, which talk to Southwest Airline systems, tour operator’s systems, travel reservation systems, wireless web sites, and potentially with future business partners’ systems.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slide discusses the trend in software outsourcing and in cloud software services. Remind students that internal sources for software refers to developing software fully in house. Most companies today purchase or lease software or outsource development. Why do students think that software outsourcing is growing quickly in popularity? How about offshore outsourcing (mostly to India and other English-speaking, developing countries)? Ask students what types of software they have used online. Note that service level agreements are formal contracts between customers and their service providers that define the specific responsibilities of the service provider and the service expected by the customer. These are important to establish communication between the two firms and to manage the project efficiently.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In addition to the large enterprise software packages and services, some business tasks can be enabled through smaller programs or components that are combined to create a new function. The open-source movement, and the universal standards of Internet technologies, have created an environment in which software components can be created, used, and shared easily. Ask students which </a:t>
            </a:r>
            <a:r>
              <a:rPr lang="en-US" altLang="en-US" dirty="0" err="1"/>
              <a:t>mashups</a:t>
            </a:r>
            <a:r>
              <a:rPr lang="en-US" altLang="en-US" dirty="0"/>
              <a:t> and apps they have used. Have any students created any </a:t>
            </a:r>
            <a:r>
              <a:rPr lang="en-US" altLang="en-US" dirty="0" err="1"/>
              <a:t>mashups</a:t>
            </a:r>
            <a:r>
              <a:rPr lang="en-US" altLang="en-US" dirty="0"/>
              <a:t> or apps?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5.12,</a:t>
            </a:r>
            <a:r>
              <a:rPr lang="en-US" altLang="en-US" baseline="0" dirty="0"/>
              <a:t> Page 194</a:t>
            </a:r>
          </a:p>
          <a:p>
            <a:r>
              <a:rPr lang="en-US" sz="1200" b="0" i="0" u="none" strike="noStrike" kern="1200" cap="none" baseline="0" dirty="0">
                <a:solidFill>
                  <a:schemeClr val="dk1"/>
                </a:solidFill>
                <a:latin typeface="+mn-lt"/>
                <a:ea typeface="Arial"/>
                <a:cs typeface="Arial"/>
                <a:sym typeface="Arial"/>
              </a:rPr>
              <a:t>In 2017, U.S. firms spent an estimated $380 billion on software. About 47 percent ($179 billion) of that originated outside the firm, provided by a variety of vendors. About 13 percent ($49 billion) was provided by </a:t>
            </a:r>
            <a:r>
              <a:rPr lang="en-US" sz="1200" b="0" i="0" u="none" strike="noStrike" kern="1200" cap="none" baseline="0" dirty="0" err="1">
                <a:solidFill>
                  <a:schemeClr val="dk1"/>
                </a:solidFill>
                <a:latin typeface="+mn-lt"/>
                <a:ea typeface="Arial"/>
                <a:cs typeface="Arial"/>
                <a:sym typeface="Arial"/>
              </a:rPr>
              <a:t>SaaS</a:t>
            </a:r>
            <a:r>
              <a:rPr lang="en-US" sz="1200" b="0" i="0" u="none" strike="noStrike" kern="1200" cap="none" baseline="0" dirty="0">
                <a:solidFill>
                  <a:schemeClr val="dk1"/>
                </a:solidFill>
                <a:latin typeface="+mn-lt"/>
                <a:ea typeface="Arial"/>
                <a:cs typeface="Arial"/>
                <a:sym typeface="Arial"/>
              </a:rPr>
              <a:t> vendors as an online cloud-based service.</a:t>
            </a:r>
          </a:p>
          <a:p>
            <a:endParaRPr lang="en-US" sz="1200" b="0" i="0" u="none" strike="noStrike" kern="1200" cap="none" baseline="0" dirty="0">
              <a:solidFill>
                <a:schemeClr val="tx1"/>
              </a:solidFill>
              <a:latin typeface="+mn-lt"/>
              <a:ea typeface="Arial"/>
              <a:cs typeface="Arial"/>
              <a:sym typeface="Arial"/>
            </a:endParaRPr>
          </a:p>
          <a:p>
            <a:r>
              <a:rPr lang="en-US" altLang="en-US" dirty="0"/>
              <a:t>Note the recent jump in </a:t>
            </a:r>
            <a:r>
              <a:rPr lang="en-US" altLang="en-US" dirty="0" err="1"/>
              <a:t>SaaS</a:t>
            </a:r>
            <a:r>
              <a:rPr lang="en-US" altLang="en-US" dirty="0"/>
              <a:t> spending within the last several years, and the pronounced rise in the last two or three years. What are the positives and negatives of acquiring software through the </a:t>
            </a:r>
            <a:r>
              <a:rPr lang="en-US" altLang="en-US" dirty="0" err="1"/>
              <a:t>SaaS</a:t>
            </a:r>
            <a:r>
              <a:rPr lang="en-US" altLang="en-US" dirty="0"/>
              <a:t> model? Positives: allows companies to focus on business issues rather than technology; for many companies, </a:t>
            </a:r>
            <a:r>
              <a:rPr lang="en-US" altLang="en-US" dirty="0" err="1"/>
              <a:t>SaaS</a:t>
            </a:r>
            <a:r>
              <a:rPr lang="en-US" altLang="en-US" dirty="0"/>
              <a:t> could cut costs. Negatives: </a:t>
            </a:r>
            <a:r>
              <a:rPr lang="en-US" altLang="en-US" dirty="0" err="1"/>
              <a:t>SaaS</a:t>
            </a:r>
            <a:r>
              <a:rPr lang="en-US" altLang="en-US" dirty="0"/>
              <a:t> increases the firm</a:t>
            </a:r>
            <a:r>
              <a:rPr lang="en-US" altLang="ja-JP" dirty="0"/>
              <a:t>’s dependency on external suppliers. What happens if your supplier of </a:t>
            </a:r>
            <a:r>
              <a:rPr lang="en-US" altLang="ja-JP" dirty="0" err="1"/>
              <a:t>SaaS</a:t>
            </a:r>
            <a:r>
              <a:rPr lang="en-US" altLang="ja-JP" dirty="0"/>
              <a:t> services goes into bankruptcy? What is your backup plan?</a:t>
            </a:r>
          </a:p>
          <a:p>
            <a:endParaRPr lang="en-US" altLang="en-US" dirty="0"/>
          </a:p>
          <a:p>
            <a:r>
              <a:rPr lang="en-US" altLang="en-US" dirty="0"/>
              <a:t>Full description: In the diagram, the years 20 07 through 20 17 appear on the horizontal axis, and expenditures are indicated on the vertical axis. Three lines appear on the graph. The first, software as a service, or S a </a:t>
            </a:r>
            <a:r>
              <a:rPr lang="en-US" altLang="en-US" dirty="0" err="1"/>
              <a:t>a</a:t>
            </a:r>
            <a:r>
              <a:rPr lang="en-US" altLang="en-US" dirty="0"/>
              <a:t> S, is at $0 in 20 07 and rises slowly to about $50 billion in 20 17. The second line, outsourced software, begins at about $70 billion in 20 07 and rises more quickly to about $180 billion in 20 17. </a:t>
            </a:r>
            <a:r>
              <a:rPr lang="en-US" altLang="en-US"/>
              <a:t>The third line, total software spending, which is just under $250 billion in 20 07, is $380 billion by 20 17.</a:t>
            </a:r>
            <a:endParaRPr lang="en-US" alt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How can IT be flexible and still make long-term investments in hardware and software? </a:t>
            </a:r>
            <a:r>
              <a:rPr lang="en-US" altLang="en-US" dirty="0" err="1"/>
              <a:t>SaaS</a:t>
            </a:r>
            <a:r>
              <a:rPr lang="en-US" altLang="en-US" dirty="0"/>
              <a:t> may solve some problems, but ask students to envision some of the pitfalls of working with an external hardware or software vendor such as Google or Salesforce.com. What are some nightmare scenarios that companies must guard against? For instance, the vendor fails to make critical applications available when needed, poor customer service, and so on, or the vendor fails to upgrade equipment in order to save investment monies.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What are the ramifications of poor IT governance at a firm? For example, if a company does not clearly define what departments have the responsibility to make their own IT decisions, what could be the consequences? Some potential consequences are data mismanagement, poor communication, and slower response times to crises.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What types of companies should opt to rent as opposed to buy software? Possibly, companies with seasonal employees or semi-annual workloads. What differences between the two can students point to?</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TCO is a way of quantifying some of the hidden costs of hardware. Ask students to make the connection between the TCO of handling software and hardware infrastructure internally as opposed to acquiring it from an outside vendor. Is this an additional incentive to outsource?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How great of an impact do competitors</a:t>
            </a:r>
            <a:r>
              <a:rPr lang="ja-JP" altLang="en-US" dirty="0"/>
              <a:t>’</a:t>
            </a:r>
            <a:r>
              <a:rPr lang="en-US" altLang="ja-JP" dirty="0"/>
              <a:t> services and investments have on a firm’s IT services and infrastructure? Is it wise to rely on those factors alone to determine what kind of services your firm provides? For instance, your competitors may not be the industry’s best example of how to develop IT services. In fact, your entire industry might be technological laggards. In this case, it might be better to look at best practices in other industries which have a reputation for superior IT services and capabilities.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5.13,</a:t>
            </a:r>
            <a:r>
              <a:rPr lang="en-US" altLang="en-US" baseline="0" dirty="0"/>
              <a:t> Page 199.</a:t>
            </a:r>
          </a:p>
          <a:p>
            <a:r>
              <a:rPr lang="en-US" sz="1200" b="0" i="0" u="none" strike="noStrike" kern="1200" cap="none" baseline="0" dirty="0">
                <a:solidFill>
                  <a:schemeClr val="tx1"/>
                </a:solidFill>
                <a:latin typeface="+mn-lt"/>
                <a:ea typeface="Arial"/>
                <a:cs typeface="Arial"/>
                <a:sym typeface="Arial"/>
              </a:rPr>
              <a:t>There are six factors you can use to answer the question “How much should our firm spend on IT infrastructure?”</a:t>
            </a:r>
          </a:p>
          <a:p>
            <a:endParaRPr lang="en-US" sz="1200" b="0" i="0" u="none" strike="noStrike" kern="1200" cap="none" baseline="0" dirty="0">
              <a:solidFill>
                <a:schemeClr val="tx1"/>
              </a:solidFill>
              <a:latin typeface="+mn-lt"/>
              <a:ea typeface="Arial"/>
              <a:cs typeface="Arial"/>
              <a:sym typeface="Arial"/>
            </a:endParaRPr>
          </a:p>
          <a:p>
            <a:r>
              <a:rPr lang="en-US" altLang="en-US" dirty="0"/>
              <a:t>Ask students to explain how each item affects a firm</a:t>
            </a:r>
            <a:r>
              <a:rPr lang="en-US" altLang="ja-JP" dirty="0"/>
              <a:t>’s IT services and infrastructure. Do they feel that any one of the six is especially important (or unimportant)? You can also use this diagram as a framework for understanding why some firms fail to develop a workable, powerful IT infrastructure. </a:t>
            </a:r>
          </a:p>
          <a:p>
            <a:endParaRPr lang="en-US" altLang="en-US" dirty="0"/>
          </a:p>
          <a:p>
            <a:r>
              <a:rPr lang="en-US" altLang="en-US" dirty="0"/>
              <a:t>Full description: Six factors of a competitive forces model for determining expenditures on I T infrastructure are provided. 1, Market Demand for Your Firm’s Customer Services, Supplier Services, and Enterprise Services. 2, Your Firm’s Business Strategy. 3, Your Firm’s I T Strategy, Infrastructure, and Cost. 4, Information Technology. 5, Competitor Firms’ I T Services. 6, Competitor Firms’ I T Infrastructure Investments. Factors 2 and 3 are internal factors. Factors 5 and 6 are external market factors.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The “service platform” perspective refers to analyzing the actual services enabled by new technology tools. For example, a new PC or tablet might save an employee one hour per day in wait time for information, dramatically increasing his or her value to the firm.</a:t>
            </a:r>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5.1,</a:t>
            </a:r>
            <a:r>
              <a:rPr lang="en-US" altLang="en-US" baseline="0" dirty="0"/>
              <a:t> Page 166.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p>
          <a:p>
            <a:r>
              <a:rPr lang="en-US" sz="1200" b="0" i="0" u="none" strike="noStrike" kern="1200" cap="none" baseline="0" dirty="0">
                <a:solidFill>
                  <a:schemeClr val="tx1"/>
                </a:solidFill>
                <a:latin typeface="+mn-lt"/>
                <a:ea typeface="Arial"/>
                <a:cs typeface="Arial"/>
                <a:sym typeface="Arial"/>
              </a:rPr>
              <a:t>The services a firm is capable of providing to its customers, suppliers, and employees are a direct function of its IT infrastructure. Ideally, this infrastructure should support the firm’s business and information systems strategy. New information technologies have a powerful impact on business and IT strategies as well as the services that can be provided to customers.</a:t>
            </a:r>
          </a:p>
          <a:p>
            <a:endParaRPr lang="en-US" alt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The point of this slide is to illustrate the centrality of IT infrastructure and services to the achievement of firm success. Ultimately, what the firm delivers to customers, its quality, is a direct function of the power of its infrastructure. For instance, Amazon is routinely sited as the most popular online shopping site and receives high praise from customers for the quality of its service and speed of execution. There is a reason for this: Amazon has one of the world</a:t>
            </a:r>
            <a:r>
              <a:rPr lang="en-US" altLang="ja-JP" dirty="0"/>
              <a:t>’s largest computing infrastructures numbering several hundred thousand processors to provide these services.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Students may be unfamiliar with the concept of mainframe computers. Explain the difference in size (much larger) and computing capacity (much smaller in early decades of mainframes) from today</a:t>
            </a:r>
            <a:r>
              <a:rPr lang="en-US" altLang="ja-JP" dirty="0"/>
              <a:t>’s computers to give them a sense of perspective regarding how far the computing industry has gone in 60 years. However, modern-day mainframes (IBM z-Series), are extremely powerful servers used for large Fortune 1000 enterprise networks and corporate websites. The mainframe is not dead, in other words, and still represents a large revenue stream for IBM.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Examples of the use of cloud computing are Google Apps, Google</a:t>
            </a:r>
            <a:r>
              <a:rPr lang="en-US" altLang="ja-JP" dirty="0"/>
              <a:t>’s suite of software applications that rivals Microsoft’s Office applications at a fraction of the cost, and </a:t>
            </a:r>
            <a:r>
              <a:rPr lang="en-US" altLang="ja-JP" dirty="0" err="1"/>
              <a:t>Salesforce.com’s</a:t>
            </a:r>
            <a:r>
              <a:rPr lang="en-US" altLang="ja-JP" dirty="0"/>
              <a:t> CRM management software, delivered over the Internet. Most large Fortune 500 firms have some applications that run in the cloud. Most of these same corporations do not put their strategic or critical systems in the cloud just yet because of lingering concerns about reliability and security.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8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5.2,</a:t>
            </a:r>
            <a:r>
              <a:rPr lang="en-US" altLang="en-US" baseline="0" dirty="0"/>
              <a:t> Page 168.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p>
          <a:p>
            <a:r>
              <a:rPr lang="en-US" sz="1200" b="0" i="0" u="none" strike="noStrike" kern="1200" cap="none" baseline="0" dirty="0">
                <a:solidFill>
                  <a:schemeClr val="tx1"/>
                </a:solidFill>
                <a:latin typeface="+mn-lt"/>
                <a:ea typeface="Arial"/>
                <a:cs typeface="Arial"/>
                <a:sym typeface="Arial"/>
              </a:rPr>
              <a:t>Illustrated here are the typical computing configurations characterizing each of the five eras of IT infrastructure evolution.</a:t>
            </a:r>
          </a:p>
          <a:p>
            <a:endParaRPr lang="en-US" altLang="en-US" sz="1200" b="0" i="0" u="none" strike="noStrike" kern="1200" cap="none" baseline="0" dirty="0">
              <a:solidFill>
                <a:schemeClr val="tx1"/>
              </a:solidFill>
              <a:latin typeface="+mn-lt"/>
              <a:ea typeface="Arial"/>
              <a:cs typeface="Arial"/>
              <a:sym typeface="Arial"/>
            </a:endParaRPr>
          </a:p>
          <a:p>
            <a:r>
              <a:rPr lang="en-US" altLang="en-US" dirty="0"/>
              <a:t>This slide shows the portion of Figure 5-2 that illustrates the first three eras of IT infrastructure evolution discussed in the previous slide. Explain so students understand that the yellow ring connecting the machines in the client-server graphic represents a local area network. Personal computers were stand-alone systems prior to the development of local area networks. </a:t>
            </a:r>
          </a:p>
          <a:p>
            <a:endParaRPr lang="en-US" altLang="en-US" dirty="0"/>
          </a:p>
          <a:p>
            <a:r>
              <a:rPr lang="en-US" altLang="en-US" dirty="0"/>
              <a:t>Full</a:t>
            </a:r>
            <a:r>
              <a:rPr lang="en-US" altLang="en-US" baseline="0" dirty="0"/>
              <a:t> description: The first three stages in I T infrastructure evolution include the following. 1, Mainframe or Minicomputer, 19 59 to present. An illustration next to this step shows A mainframe computer hardwired to three personal computers. 2, Personal Computer, 19 81 to present. An illustration next to this step shows Three stand alone personal computers. 3, Client or Server, 19 83 to present. An illustration next to this step shows a Server networked with two clients.</a:t>
            </a:r>
          </a:p>
          <a:p>
            <a:endParaRPr lang="en-US" baseline="0" dirty="0"/>
          </a:p>
          <a:p>
            <a:r>
              <a:rPr lang="en-US" altLang="en-US" dirty="0"/>
              <a:t>This slide shows the portion of Figure 5-2 that illustrates the last two eras of IT infrastructure evolution discussed two slides previously. The enterprise Internet graphic represents several individual networks linked together into an enterprise-wide network. The cloud computing graph represents several types of technology that are capable of connecting to the Internet and accessing applications and services through a cloud. There is a Learning Track on the stages of IT infrastructure evolution.</a:t>
            </a:r>
          </a:p>
          <a:p>
            <a:endParaRPr lang="en-US" altLang="en-US" dirty="0"/>
          </a:p>
          <a:p>
            <a:r>
              <a:rPr lang="en-US" altLang="en-US" dirty="0"/>
              <a:t>Full description:</a:t>
            </a:r>
            <a:r>
              <a:rPr lang="en-US" altLang="en-US" baseline="0" dirty="0"/>
              <a:t> 4, Enterprise Computing, 19 92 to present. An illustration next to this step shows an Enterprise server connected to the Internet. the enterprise server is also connected to three separate client and server networks. 5, Cloud Computing, 2000 to present. An illustration next to this step shows the following. Encompassed within a, cloud, are the Internet, laptops, smartphones, client and server networks, networks of hardware, software, and services.</a:t>
            </a:r>
            <a:endParaRPr lang="en-US" alt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35434610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291465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571501"/>
            <a:ext cx="7772400" cy="2128838"/>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2971800"/>
            <a:ext cx="7794626" cy="131445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4629151"/>
            <a:ext cx="8595360" cy="176597"/>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8/20/2020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1" name="TextBox 10"/>
          <p:cNvSpPr txBox="1"/>
          <p:nvPr userDrawn="1"/>
        </p:nvSpPr>
        <p:spPr>
          <a:xfrm>
            <a:off x="2743200" y="4800601"/>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sz="1200" dirty="0">
                <a:latin typeface="Verdana" panose="020B0604030504040204" pitchFamily="34" charset="0"/>
                <a:ea typeface="Verdana" panose="020B0604030504040204" pitchFamily="34" charset="0"/>
                <a:cs typeface="Verdana" panose="020B0604030504040204" pitchFamily="34" charset="0"/>
              </a:rPr>
              <a:t>2017, 2014, 2011</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825796"/>
            <a:ext cx="918000" cy="209936"/>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8/20/2020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161529"/>
            <a:ext cx="8229600" cy="822960"/>
          </a:xfrm>
        </p:spPr>
        <p:txBody>
          <a:bodyPr/>
          <a:lstStyle/>
          <a:p>
            <a:r>
              <a:rPr lang="en-US" dirty="0"/>
              <a:t>Click to edit Master title style</a:t>
            </a:r>
          </a:p>
        </p:txBody>
      </p:sp>
      <p:sp>
        <p:nvSpPr>
          <p:cNvPr id="7" name="Content Placeholder 2"/>
          <p:cNvSpPr>
            <a:spLocks noGrp="1"/>
          </p:cNvSpPr>
          <p:nvPr>
            <p:ph idx="1"/>
          </p:nvPr>
        </p:nvSpPr>
        <p:spPr>
          <a:xfrm>
            <a:off x="457200" y="1200151"/>
            <a:ext cx="8229600" cy="6858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000250"/>
            <a:ext cx="3886200" cy="18288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000250"/>
            <a:ext cx="4267200" cy="1828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085851"/>
            <a:ext cx="7772400" cy="1614488"/>
          </a:xfrm>
        </p:spPr>
        <p:txBody>
          <a:bodyPr anchor="b">
            <a:noAutofit/>
          </a:bodyPr>
          <a:lstStyle>
            <a:lvl1pPr algn="l">
              <a:defRPr sz="36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8" y="2971800"/>
            <a:ext cx="7794627" cy="131445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8/20/2020</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4629151"/>
            <a:ext cx="8595360" cy="176597"/>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8/20/2020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4629151"/>
            <a:ext cx="8595360" cy="176597"/>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8/20/2020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4825796"/>
            <a:ext cx="918000" cy="209936"/>
          </a:xfrm>
          <a:prstGeom prst="rect">
            <a:avLst/>
          </a:prstGeom>
        </p:spPr>
      </p:pic>
      <p:sp>
        <p:nvSpPr>
          <p:cNvPr id="11" name="TextBox 10"/>
          <p:cNvSpPr txBox="1"/>
          <p:nvPr userDrawn="1"/>
        </p:nvSpPr>
        <p:spPr>
          <a:xfrm>
            <a:off x="95799" y="4828541"/>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161529"/>
            <a:ext cx="8229600" cy="467121"/>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612322"/>
            <a:ext cx="8229600" cy="359228"/>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200151"/>
            <a:ext cx="3657600" cy="120014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2400301"/>
            <a:ext cx="3657600" cy="2194322"/>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4624003"/>
            <a:ext cx="8595360" cy="176597"/>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8/20/2020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825796"/>
            <a:ext cx="688622" cy="209973"/>
          </a:xfrm>
          <a:prstGeom prst="rect">
            <a:avLst/>
          </a:prstGeom>
        </p:spPr>
      </p:pic>
    </p:spTree>
    <p:extLst>
      <p:ext uri="{BB962C8B-B14F-4D97-AF65-F5344CB8AC3E}">
        <p14:creationId xmlns:p14="http://schemas.microsoft.com/office/powerpoint/2010/main" val="132180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161529"/>
            <a:ext cx="8229600" cy="82295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70" y="4629150"/>
            <a:ext cx="8595359" cy="176597"/>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3" y="84804"/>
            <a:ext cx="2133599" cy="13715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2" y="84804"/>
            <a:ext cx="551783" cy="13715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167245"/>
            <a:ext cx="8229600" cy="1700646"/>
          </a:xfrm>
        </p:spPr>
        <p:txBody>
          <a:bodyPr/>
          <a:lstStyle/>
          <a:p>
            <a:pPr lvl="0"/>
            <a:r>
              <a:rPr lang="en-US" dirty="0"/>
              <a:t>Edit Master text styles</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2978944"/>
            <a:ext cx="8229600" cy="1578769"/>
          </a:xfrm>
        </p:spPr>
        <p:txBody>
          <a:bodyPr/>
          <a:lstStyle/>
          <a:p>
            <a:pPr lvl="0"/>
            <a:r>
              <a:rPr lang="en-US" dirty="0"/>
              <a:t>Edit Master text styles</a:t>
            </a:r>
          </a:p>
        </p:txBody>
      </p:sp>
    </p:spTree>
    <p:extLst>
      <p:ext uri="{BB962C8B-B14F-4D97-AF65-F5344CB8AC3E}">
        <p14:creationId xmlns:p14="http://schemas.microsoft.com/office/powerpoint/2010/main" val="114272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161529"/>
            <a:ext cx="8229600" cy="467121"/>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612322"/>
            <a:ext cx="8229600" cy="359228"/>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200151"/>
            <a:ext cx="3657600" cy="120014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2400301"/>
            <a:ext cx="3657600" cy="2194322"/>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3600" y="4825796"/>
            <a:ext cx="918000" cy="209936"/>
          </a:xfrm>
          <a:prstGeom prst="rect">
            <a:avLst/>
          </a:prstGeom>
        </p:spPr>
      </p:pic>
      <p:sp>
        <p:nvSpPr>
          <p:cNvPr id="8" name="Text Placeholder 22"/>
          <p:cNvSpPr>
            <a:spLocks noGrp="1"/>
          </p:cNvSpPr>
          <p:nvPr>
            <p:ph type="body" sz="quarter" idx="16" hasCustomPrompt="1"/>
          </p:nvPr>
        </p:nvSpPr>
        <p:spPr>
          <a:xfrm>
            <a:off x="2834640" y="4800600"/>
            <a:ext cx="5928360" cy="205740"/>
          </a:xfrm>
        </p:spPr>
        <p:txBody>
          <a:bodyPr anchor="ctr"/>
          <a:lstStyle>
            <a:lvl1pPr marL="0" indent="0">
              <a:spcBef>
                <a:spcPts val="0"/>
              </a:spcBef>
              <a:buFontTx/>
              <a:buNone/>
              <a:defRPr sz="1200">
                <a:latin typeface="Verdana" pitchFamily="34" charset="0"/>
                <a:ea typeface="Verdana" pitchFamily="34" charset="0"/>
                <a:cs typeface="Verdana" pitchFamily="34" charset="0"/>
              </a:defRPr>
            </a:lvl1pPr>
          </a:lstStyle>
          <a:p>
            <a:pPr lvl="0"/>
            <a:r>
              <a:rPr lang="en-US" dirty="0"/>
              <a:t>Copyright</a:t>
            </a:r>
          </a:p>
        </p:txBody>
      </p:sp>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8/20/2020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161529"/>
            <a:ext cx="8229600" cy="467121"/>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612322"/>
            <a:ext cx="8229600" cy="302078"/>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200151"/>
            <a:ext cx="8229600" cy="3394472"/>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4629151"/>
            <a:ext cx="8595360" cy="176597"/>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8/20/2020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4629151"/>
            <a:ext cx="8595360" cy="176597"/>
          </a:xfrm>
        </p:spPr>
        <p:txBody>
          <a:bodyPr/>
          <a:lstStyle/>
          <a:p>
            <a:endParaRPr lang="en-US" dirty="0"/>
          </a:p>
        </p:txBody>
      </p:sp>
      <p:sp>
        <p:nvSpPr>
          <p:cNvPr id="9" name="Date Placeholder 3"/>
          <p:cNvSpPr>
            <a:spLocks noGrp="1"/>
          </p:cNvSpPr>
          <p:nvPr>
            <p:ph type="dt" sz="half" idx="10"/>
          </p:nvPr>
        </p:nvSpPr>
        <p:spPr>
          <a:xfrm>
            <a:off x="6335713" y="84804"/>
            <a:ext cx="2133600" cy="137160"/>
          </a:xfrm>
        </p:spPr>
        <p:txBody>
          <a:bodyPr/>
          <a:lstStyle/>
          <a:p>
            <a:fld id="{A9DF6EFB-3F44-496C-A842-1E0B3D3B975A}" type="datetimeFigureOut">
              <a:rPr lang="en-US" smtClean="0"/>
              <a:pPr/>
              <a:t>8/20/2020</a:t>
            </a:fld>
            <a:endParaRPr lang="en-US" dirty="0"/>
          </a:p>
        </p:txBody>
      </p:sp>
      <p:sp>
        <p:nvSpPr>
          <p:cNvPr id="10" name="Slide Number Placeholder 5"/>
          <p:cNvSpPr>
            <a:spLocks noGrp="1"/>
          </p:cNvSpPr>
          <p:nvPr>
            <p:ph type="sldNum" sz="quarter" idx="12"/>
          </p:nvPr>
        </p:nvSpPr>
        <p:spPr>
          <a:xfrm>
            <a:off x="8469313" y="84804"/>
            <a:ext cx="551783" cy="13716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56032" indent="-256032">
              <a:buClr>
                <a:srgbClr val="007FA3"/>
              </a:buClr>
              <a:buSzPct val="100000"/>
              <a:defRPr sz="2400"/>
            </a:lvl1pPr>
            <a:lvl2pPr marL="740664" indent="-283464">
              <a:buClr>
                <a:srgbClr val="007FA3"/>
              </a:buClr>
              <a:defRPr sz="2200"/>
            </a:lvl2pPr>
            <a:lvl3pPr>
              <a:buClr>
                <a:srgbClr val="007FA3"/>
              </a:buClr>
              <a:defRPr sz="2000"/>
            </a:lvl3pPr>
            <a:lvl4pPr>
              <a:buClr>
                <a:srgbClr val="007FA3"/>
              </a:buClr>
              <a:defRPr sz="18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4629151"/>
            <a:ext cx="8595360" cy="176597"/>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8/20/2020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171450"/>
            <a:ext cx="8229600" cy="800100"/>
          </a:xfrm>
        </p:spPr>
        <p:txBody>
          <a:bodyPr anchor="t"/>
          <a:lstStyle>
            <a:lvl1pPr>
              <a:defRPr sz="36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4026120"/>
            <a:ext cx="8229600" cy="687642"/>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4629151"/>
            <a:ext cx="8595360" cy="176597"/>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8/20/2020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4825796"/>
            <a:ext cx="918000" cy="209936"/>
          </a:xfrm>
          <a:prstGeom prst="rect">
            <a:avLst/>
          </a:prstGeom>
        </p:spPr>
      </p:pic>
      <p:sp>
        <p:nvSpPr>
          <p:cNvPr id="9" name="TextBox 8"/>
          <p:cNvSpPr txBox="1"/>
          <p:nvPr userDrawn="1"/>
        </p:nvSpPr>
        <p:spPr>
          <a:xfrm>
            <a:off x="2743200" y="4800601"/>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sz="1200" dirty="0">
                <a:latin typeface="Verdana" panose="020B0604030504040204" pitchFamily="34" charset="0"/>
                <a:ea typeface="Verdana" panose="020B0604030504040204" pitchFamily="34" charset="0"/>
                <a:cs typeface="Verdana" panose="020B0604030504040204" pitchFamily="34" charset="0"/>
              </a:rPr>
              <a:t>2017, 2014, 2011</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200151"/>
            <a:ext cx="8229600" cy="1622822"/>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971801"/>
            <a:ext cx="8229600" cy="1622822"/>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4629151"/>
            <a:ext cx="8595360" cy="176597"/>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8/20/2020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430491"/>
            <a:ext cx="8229600" cy="553998"/>
          </a:xfrm>
        </p:spPr>
        <p:txBody>
          <a:bodyPr>
            <a:spAutoFit/>
          </a:bodyPr>
          <a:lstStyle/>
          <a:p>
            <a:r>
              <a:rPr lang="en-US" dirty="0"/>
              <a:t>Click to edit Master title style</a:t>
            </a:r>
          </a:p>
        </p:txBody>
      </p:sp>
      <p:sp>
        <p:nvSpPr>
          <p:cNvPr id="3" name="Content Placeholder 2"/>
          <p:cNvSpPr>
            <a:spLocks noGrp="1"/>
          </p:cNvSpPr>
          <p:nvPr>
            <p:ph idx="1"/>
          </p:nvPr>
        </p:nvSpPr>
        <p:spPr>
          <a:xfrm>
            <a:off x="457200" y="1200151"/>
            <a:ext cx="8229600" cy="857249"/>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43151"/>
            <a:ext cx="8229600" cy="800100"/>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4629151"/>
            <a:ext cx="8595360" cy="176597"/>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8/20/2020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9" name="Content Placeholder 2"/>
          <p:cNvSpPr>
            <a:spLocks noGrp="1"/>
          </p:cNvSpPr>
          <p:nvPr>
            <p:ph idx="14"/>
          </p:nvPr>
        </p:nvSpPr>
        <p:spPr>
          <a:xfrm>
            <a:off x="457200" y="3257550"/>
            <a:ext cx="8229600" cy="800100"/>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5"/>
          </p:nvPr>
        </p:nvSpPr>
        <p:spPr>
          <a:xfrm>
            <a:off x="457200" y="4171950"/>
            <a:ext cx="8229600" cy="34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113850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61529"/>
            <a:ext cx="8229600" cy="82296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4629151"/>
            <a:ext cx="8595360" cy="176597"/>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84804"/>
            <a:ext cx="2133600" cy="13716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8/20/2020</a:t>
            </a:fld>
            <a:endParaRPr lang="en-US" dirty="0"/>
          </a:p>
        </p:txBody>
      </p:sp>
      <p:sp>
        <p:nvSpPr>
          <p:cNvPr id="6" name="Slide Number Placeholder 5"/>
          <p:cNvSpPr>
            <a:spLocks noGrp="1"/>
          </p:cNvSpPr>
          <p:nvPr>
            <p:ph type="sldNum" sz="quarter" idx="4"/>
          </p:nvPr>
        </p:nvSpPr>
        <p:spPr>
          <a:xfrm>
            <a:off x="8469313" y="84804"/>
            <a:ext cx="551783" cy="13716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2226578" y="4800601"/>
            <a:ext cx="65532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2020, 2018, 2016 Pearson Education, Inc.</a:t>
            </a:r>
            <a:r>
              <a:rPr lang="en-US" sz="1200" b="1"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descr="Pearson Logo"/>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57200" y="4825796"/>
            <a:ext cx="688622" cy="209973"/>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5" r:id="rId9"/>
    <p:sldLayoutId id="2147483662" r:id="rId10"/>
    <p:sldLayoutId id="2147483651" r:id="rId11"/>
    <p:sldLayoutId id="2147483654" r:id="rId12"/>
    <p:sldLayoutId id="2147483655" r:id="rId13"/>
    <p:sldLayoutId id="2147483663" r:id="rId14"/>
    <p:sldLayoutId id="2147483664" r:id="rId15"/>
  </p:sldLayoutIdLst>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ESPN.com:"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15.xml"/><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739"/>
            <a:ext cx="8229600" cy="1097026"/>
          </a:xfrm>
        </p:spPr>
        <p:txBody>
          <a:bodyPr wrap="square" anchor="b">
            <a:spAutoFit/>
          </a:bodyPr>
          <a:lstStyle/>
          <a:p>
            <a:r>
              <a:rPr lang="en-IN" dirty="0"/>
              <a:t>Management Information Systems: Managing the Digital Firm</a:t>
            </a:r>
            <a:endParaRPr lang="en-IN" sz="3600" dirty="0">
              <a:latin typeface="+mj-lt"/>
            </a:endParaRPr>
          </a:p>
        </p:txBody>
      </p:sp>
      <p:sp>
        <p:nvSpPr>
          <p:cNvPr id="3" name="Text Placeholder 2"/>
          <p:cNvSpPr>
            <a:spLocks noGrp="1"/>
          </p:cNvSpPr>
          <p:nvPr>
            <p:ph type="body" sz="quarter" idx="13"/>
          </p:nvPr>
        </p:nvSpPr>
        <p:spPr>
          <a:xfrm>
            <a:off x="457200" y="1243473"/>
            <a:ext cx="8229600" cy="307777"/>
          </a:xfrm>
        </p:spPr>
        <p:txBody>
          <a:bodyPr vert="horz" lIns="0" tIns="0" rIns="0" bIns="0" rtlCol="0" anchor="t">
            <a:spAutoFit/>
          </a:bodyPr>
          <a:lstStyle/>
          <a:p>
            <a:r>
              <a:rPr lang="en-IN" dirty="0"/>
              <a:t>Sixteenth Edition</a:t>
            </a:r>
          </a:p>
        </p:txBody>
      </p:sp>
      <p:sp>
        <p:nvSpPr>
          <p:cNvPr id="4" name="Text Placeholder 3"/>
          <p:cNvSpPr>
            <a:spLocks noGrp="1"/>
          </p:cNvSpPr>
          <p:nvPr>
            <p:ph type="body" sz="quarter" idx="14"/>
          </p:nvPr>
        </p:nvSpPr>
        <p:spPr>
          <a:xfrm>
            <a:off x="4569035" y="1971248"/>
            <a:ext cx="4117765" cy="492443"/>
          </a:xfrm>
        </p:spPr>
        <p:txBody>
          <a:bodyPr wrap="square">
            <a:spAutoFit/>
          </a:bodyPr>
          <a:lstStyle/>
          <a:p>
            <a:r>
              <a:rPr lang="en-IN" sz="3200" dirty="0"/>
              <a:t>Chapter 5</a:t>
            </a:r>
          </a:p>
        </p:txBody>
      </p:sp>
      <p:sp>
        <p:nvSpPr>
          <p:cNvPr id="5" name="Text Placeholder 4"/>
          <p:cNvSpPr>
            <a:spLocks noGrp="1"/>
          </p:cNvSpPr>
          <p:nvPr>
            <p:ph type="body" sz="quarter" idx="15"/>
          </p:nvPr>
        </p:nvSpPr>
        <p:spPr>
          <a:xfrm>
            <a:off x="4569035" y="2571750"/>
            <a:ext cx="4117765" cy="615553"/>
          </a:xfrm>
        </p:spPr>
        <p:txBody>
          <a:bodyPr wrap="square">
            <a:spAutoFit/>
          </a:bodyPr>
          <a:lstStyle/>
          <a:p>
            <a:r>
              <a:rPr lang="en-IN" altLang="en-US" sz="2000" spc="-300" dirty="0"/>
              <a:t>I </a:t>
            </a:r>
            <a:r>
              <a:rPr lang="en-IN" altLang="en-US" sz="2000" dirty="0"/>
              <a:t>T Infrastructure and Emerging Technologies</a:t>
            </a:r>
          </a:p>
        </p:txBody>
      </p:sp>
      <p:pic>
        <p:nvPicPr>
          <p:cNvPr id="1026" name="Picture 2" descr="Front Cover: Management Information Systems: Managing the Digital Firm, Sixteenth Edition by C. Laudon and P. Laud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4777" y="1665869"/>
            <a:ext cx="2425719" cy="3104794"/>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3"/>
          <p:cNvSpPr>
            <a:spLocks noGrp="1"/>
          </p:cNvSpPr>
          <p:nvPr>
            <p:ph type="body" sz="quarter" idx="14"/>
          </p:nvPr>
        </p:nvSpPr>
        <p:spPr>
          <a:xfrm>
            <a:off x="2297839" y="4845259"/>
            <a:ext cx="6385810" cy="184666"/>
          </a:xfrm>
        </p:spPr>
        <p:txBody>
          <a:bodyPr>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2020, 2018, 2016 Pearson Education, Inc.</a:t>
            </a:r>
            <a:r>
              <a:rPr lang="en-US" sz="1200" b="1"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4961460" y="3797299"/>
            <a:ext cx="2971808" cy="553998"/>
          </a:xfrm>
          <a:prstGeom prst="rect">
            <a:avLst/>
          </a:prstGeom>
          <a:noFill/>
        </p:spPr>
        <p:txBody>
          <a:bodyPr wrap="square" rtlCol="0">
            <a:spAutoFit/>
          </a:bodyPr>
          <a:lstStyle/>
          <a:p>
            <a:r>
              <a:rPr lang="en-IN" sz="1000" dirty="0">
                <a:solidFill>
                  <a:schemeClr val="bg1"/>
                </a:solidFill>
              </a:rPr>
              <a:t>Slide in this Presentation Contain Hyperlinks. JAWS users should be able to get a list of links by using INSERT+F7</a:t>
            </a:r>
          </a:p>
        </p:txBody>
      </p:sp>
    </p:spTree>
    <p:extLst>
      <p:ext uri="{BB962C8B-B14F-4D97-AF65-F5344CB8AC3E}">
        <p14:creationId xmlns:p14="http://schemas.microsoft.com/office/powerpoint/2010/main" val="250212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8757"/>
            <a:ext cx="8229600" cy="1107996"/>
          </a:xfrm>
        </p:spPr>
        <p:txBody>
          <a:bodyPr>
            <a:spAutoFit/>
          </a:bodyPr>
          <a:lstStyle/>
          <a:p>
            <a:r>
              <a:rPr lang="en-IN" altLang="en-US" dirty="0"/>
              <a:t>Figure 5.3 A </a:t>
            </a:r>
            <a:r>
              <a:rPr lang="en-IN" altLang="en-US" dirty="0" err="1"/>
              <a:t>Multitiered</a:t>
            </a:r>
            <a:r>
              <a:rPr lang="en-IN" altLang="en-US" dirty="0"/>
              <a:t> (N-Tier) Client/Server Network</a:t>
            </a:r>
            <a:endParaRPr lang="en-US" sz="2800" dirty="0"/>
          </a:p>
        </p:txBody>
      </p:sp>
      <p:pic>
        <p:nvPicPr>
          <p:cNvPr id="4098" name="Picture 2" descr="1. Client, connected by bi-directional arrow to&#10;2. Web server, through the internet&#10;3. Web server connected by bi-directional arrow to&#10;4. Application server, connected by bi-directional arrow to&#10;5. Sales; production; accounting; H R; connected by bi-directional arrow to&#10;6. Data"/>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18295" y="1462310"/>
            <a:ext cx="7307411" cy="3020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210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6435"/>
            <a:ext cx="8229600" cy="1107996"/>
          </a:xfrm>
        </p:spPr>
        <p:txBody>
          <a:bodyPr>
            <a:spAutoFit/>
          </a:bodyPr>
          <a:lstStyle/>
          <a:p>
            <a:r>
              <a:rPr lang="en-IN" altLang="en-US" dirty="0"/>
              <a:t>Technology Drivers of Infrastructure Evolution </a:t>
            </a:r>
            <a:r>
              <a:rPr lang="en-IN" altLang="en-US" sz="2800" dirty="0"/>
              <a:t>(1 of 2)</a:t>
            </a:r>
            <a:endParaRPr lang="en-US" sz="2800" dirty="0"/>
          </a:p>
        </p:txBody>
      </p:sp>
      <p:sp>
        <p:nvSpPr>
          <p:cNvPr id="5" name="Content Placeholder 4"/>
          <p:cNvSpPr>
            <a:spLocks noGrp="1"/>
          </p:cNvSpPr>
          <p:nvPr>
            <p:ph idx="1"/>
          </p:nvPr>
        </p:nvSpPr>
        <p:spPr>
          <a:xfrm>
            <a:off x="457200" y="1368519"/>
            <a:ext cx="8229600" cy="3400931"/>
          </a:xfrm>
        </p:spPr>
        <p:txBody>
          <a:bodyPr>
            <a:spAutoFit/>
          </a:bodyPr>
          <a:lstStyle/>
          <a:p>
            <a:r>
              <a:rPr lang="en-IN" sz="2200" dirty="0"/>
              <a:t>Moore’s law and </a:t>
            </a:r>
            <a:r>
              <a:rPr lang="en-IN" sz="2200" dirty="0" err="1"/>
              <a:t>microprocessing</a:t>
            </a:r>
            <a:r>
              <a:rPr lang="en-IN" sz="2200" dirty="0"/>
              <a:t> power</a:t>
            </a:r>
          </a:p>
          <a:p>
            <a:pPr lvl="1"/>
            <a:r>
              <a:rPr lang="en-IN" dirty="0"/>
              <a:t>Computing power doubles every 2 years</a:t>
            </a:r>
          </a:p>
          <a:p>
            <a:pPr lvl="1"/>
            <a:r>
              <a:rPr lang="en-IN" dirty="0"/>
              <a:t>Nanotechnology</a:t>
            </a:r>
          </a:p>
          <a:p>
            <a:r>
              <a:rPr lang="en-IN" sz="2200" dirty="0"/>
              <a:t>Law of Mass Digital Storage</a:t>
            </a:r>
          </a:p>
          <a:p>
            <a:pPr lvl="1"/>
            <a:r>
              <a:rPr lang="en-IN" dirty="0"/>
              <a:t>The amount of data being stored each year doubles</a:t>
            </a:r>
          </a:p>
          <a:p>
            <a:r>
              <a:rPr lang="en-IN" sz="2200" dirty="0"/>
              <a:t>Metcalfe’s Law and network economics</a:t>
            </a:r>
          </a:p>
          <a:p>
            <a:pPr lvl="1"/>
            <a:r>
              <a:rPr lang="en-IN" dirty="0"/>
              <a:t>Value or power of a network grows exponentially as a function of the number of network members.</a:t>
            </a:r>
          </a:p>
        </p:txBody>
      </p:sp>
    </p:spTree>
    <p:extLst>
      <p:ext uri="{BB962C8B-B14F-4D97-AF65-F5344CB8AC3E}">
        <p14:creationId xmlns:p14="http://schemas.microsoft.com/office/powerpoint/2010/main" val="4175053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6435"/>
            <a:ext cx="8229600" cy="1107996"/>
          </a:xfrm>
        </p:spPr>
        <p:txBody>
          <a:bodyPr>
            <a:spAutoFit/>
          </a:bodyPr>
          <a:lstStyle/>
          <a:p>
            <a:r>
              <a:rPr lang="en-IN" altLang="en-US" dirty="0"/>
              <a:t>Technology Drivers of Infrastructure Evolution </a:t>
            </a:r>
            <a:r>
              <a:rPr lang="en-IN" altLang="en-US" sz="2800" dirty="0"/>
              <a:t>(2 of 2)</a:t>
            </a:r>
            <a:endParaRPr lang="en-US" sz="2800" dirty="0"/>
          </a:p>
        </p:txBody>
      </p:sp>
      <p:sp>
        <p:nvSpPr>
          <p:cNvPr id="5" name="Content Placeholder 4"/>
          <p:cNvSpPr>
            <a:spLocks noGrp="1"/>
          </p:cNvSpPr>
          <p:nvPr>
            <p:ph idx="1"/>
          </p:nvPr>
        </p:nvSpPr>
        <p:spPr>
          <a:xfrm>
            <a:off x="457200" y="1368519"/>
            <a:ext cx="8229600" cy="3208571"/>
          </a:xfrm>
        </p:spPr>
        <p:txBody>
          <a:bodyPr>
            <a:spAutoFit/>
          </a:bodyPr>
          <a:lstStyle/>
          <a:p>
            <a:r>
              <a:rPr lang="en-IN" sz="2200" dirty="0"/>
              <a:t>Declining communication costs and the Internet</a:t>
            </a:r>
          </a:p>
          <a:p>
            <a:pPr lvl="1"/>
            <a:r>
              <a:rPr lang="en-IN" dirty="0"/>
              <a:t>Exponential growth in size of the Internet</a:t>
            </a:r>
          </a:p>
          <a:p>
            <a:r>
              <a:rPr lang="en-IN" sz="2200" dirty="0"/>
              <a:t>Standards and network effects</a:t>
            </a:r>
          </a:p>
          <a:p>
            <a:pPr lvl="1"/>
            <a:r>
              <a:rPr lang="en-IN" dirty="0"/>
              <a:t>Technology standards</a:t>
            </a:r>
          </a:p>
          <a:p>
            <a:pPr lvl="2"/>
            <a:r>
              <a:rPr lang="en-IN" sz="2200" dirty="0"/>
              <a:t>Specifications that establish the compatibility of products and the ability to communicate in a network</a:t>
            </a:r>
          </a:p>
          <a:p>
            <a:pPr lvl="2"/>
            <a:r>
              <a:rPr lang="en-IN" sz="2200" dirty="0"/>
              <a:t>Unleash powerful economies of scale and result in price declines</a:t>
            </a:r>
          </a:p>
        </p:txBody>
      </p:sp>
    </p:spTree>
    <p:extLst>
      <p:ext uri="{BB962C8B-B14F-4D97-AF65-F5344CB8AC3E}">
        <p14:creationId xmlns:p14="http://schemas.microsoft.com/office/powerpoint/2010/main" val="1273677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6435"/>
            <a:ext cx="8229600" cy="1107996"/>
          </a:xfrm>
        </p:spPr>
        <p:txBody>
          <a:bodyPr>
            <a:spAutoFit/>
          </a:bodyPr>
          <a:lstStyle/>
          <a:p>
            <a:r>
              <a:rPr lang="en-IN" altLang="en-US" dirty="0"/>
              <a:t>Figure 5.4 Moore’s Law and Microprocessor Performance</a:t>
            </a:r>
            <a:endParaRPr lang="en-US" sz="2800" dirty="0"/>
          </a:p>
        </p:txBody>
      </p:sp>
      <p:pic>
        <p:nvPicPr>
          <p:cNvPr id="5122" name="Picture 2" descr="The left arm of the horizontal axis points to the right and is labelled processing power (M I P S).&#10;The right arm of the horizontal axis points to the right toward 5 billion and is labelled number of transistors.&#10;The angle between these two arms is labelled: 250,000.&#10;The vertical axis lists the years from 2018 near the origin to 1970 at the top, in intervals of 4 years.&#10;The three-dimensional slabs for each year are shown to steadily decrease from the bottom to the top.&#10;A text reads: Moore’s law means more performance."/>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683611" y="1428750"/>
            <a:ext cx="3776778" cy="3263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593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575"/>
            <a:ext cx="8229600" cy="588080"/>
          </a:xfrm>
        </p:spPr>
        <p:txBody>
          <a:bodyPr anchor="ctr">
            <a:spAutoFit/>
          </a:bodyPr>
          <a:lstStyle/>
          <a:p>
            <a:r>
              <a:rPr lang="en-IN" altLang="en-US" dirty="0"/>
              <a:t>Figure 5.5 Falling Cost of Chips</a:t>
            </a:r>
            <a:endParaRPr lang="en-US" sz="2800" dirty="0"/>
          </a:p>
        </p:txBody>
      </p:sp>
      <p:pic>
        <p:nvPicPr>
          <p:cNvPr id="6146" name="Picture 2" descr="The horizontal axis shows selected years from 1965 to 2018, while the vertical axis shows transistor price in U.S. dollars from one ten-millionth to ten. &#10;The graph line is shown as a band, starting at 1965, at a level corresponding to between one and 10 on the vertical axis, one being placed lower than 10. A text reads: Moore’s law begins 1965.  &#10;The band shows a steady downward trend over the years, with the width of the band lying between one millionth and just above one ten-millionth in the year 2018. One millionth is placed higher than one-ten-millionth.&#10;A text reads: Packing more transistors into less space has driven dramatic reductions in their cost and in the cost of the products they populate."/>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096927" y="982451"/>
            <a:ext cx="4950146" cy="3637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226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8725"/>
            <a:ext cx="8229600" cy="553998"/>
          </a:xfrm>
        </p:spPr>
        <p:txBody>
          <a:bodyPr>
            <a:spAutoFit/>
          </a:bodyPr>
          <a:lstStyle/>
          <a:p>
            <a:r>
              <a:rPr lang="en-IN" altLang="en-US" dirty="0"/>
              <a:t>Nanotubes</a:t>
            </a:r>
            <a:endParaRPr lang="en-US" sz="2800" dirty="0"/>
          </a:p>
        </p:txBody>
      </p:sp>
      <p:pic>
        <p:nvPicPr>
          <p:cNvPr id="7170" name="Picture 2" descr="An image of nanotubes."/>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01912" y="834523"/>
            <a:ext cx="5940176" cy="3874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923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80300"/>
            <a:ext cx="8229600" cy="1046440"/>
          </a:xfrm>
        </p:spPr>
        <p:txBody>
          <a:bodyPr>
            <a:spAutoFit/>
          </a:bodyPr>
          <a:lstStyle/>
          <a:p>
            <a:r>
              <a:rPr lang="en-IN" altLang="en-US" sz="3400" dirty="0"/>
              <a:t>Figure 5.6 The Amount of Storage Per Dollar Rises Exponentially, 1950–2016</a:t>
            </a:r>
            <a:endParaRPr lang="en-US" sz="3400" dirty="0"/>
          </a:p>
        </p:txBody>
      </p:sp>
      <p:pic>
        <p:nvPicPr>
          <p:cNvPr id="5" name="Picture 4" descr="Caption: Data storage per dollar&#10;The horizontal axis shows the years from 1950 through 2018 at selected intervals.&#10;The vertical axis shows the storage in gigabytes from 0 to 100.&#10;Between the years 1950 and 2000, data storage remains under 1 gigabyte.&#10;In 2005, it rises to under 2 gigabytes, and thereafter it shows a steep rise: almost 5 gigabytes in 2010; 10 gigabytes in 2015, and 100 gigabytes in 2018."/>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576852" y="1375109"/>
            <a:ext cx="3990295" cy="3393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350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3450"/>
            <a:ext cx="8229600" cy="984885"/>
          </a:xfrm>
        </p:spPr>
        <p:txBody>
          <a:bodyPr>
            <a:spAutoFit/>
          </a:bodyPr>
          <a:lstStyle/>
          <a:p>
            <a:r>
              <a:rPr lang="en-IN" altLang="en-US" sz="3200" dirty="0"/>
              <a:t>Figure 5.7 Exponential Declines in Internet Communications Costs ($/</a:t>
            </a:r>
            <a:r>
              <a:rPr lang="en-IN" altLang="en-US" sz="3200" spc="-450" dirty="0"/>
              <a:t>M B P </a:t>
            </a:r>
            <a:r>
              <a:rPr lang="en-IN" altLang="en-US" sz="3200" dirty="0"/>
              <a:t>S)</a:t>
            </a:r>
            <a:endParaRPr lang="en-US" sz="3200" dirty="0"/>
          </a:p>
        </p:txBody>
      </p:sp>
      <p:pic>
        <p:nvPicPr>
          <p:cNvPr id="9218" name="Picture 2" descr="The horizontal axis shows each year from 2000 through 2018. The vertical axis shows the cost per cost per kilo bit from $0 to $0.6000 in increments of $0.1000.&#10;In 2000, the cost is $0.5000, after which it drops sharply to $0.1000 in 2004. Subsequently, the drop in the cost is more gradual, touching zero in 2010, where it remains until 2018."/>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2255" y="1252442"/>
            <a:ext cx="7679491" cy="3529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291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6435"/>
            <a:ext cx="8229600" cy="1107996"/>
          </a:xfrm>
        </p:spPr>
        <p:txBody>
          <a:bodyPr>
            <a:spAutoFit/>
          </a:bodyPr>
          <a:lstStyle/>
          <a:p>
            <a:r>
              <a:rPr lang="en-IN" altLang="en-US" dirty="0"/>
              <a:t>What Are the Components of </a:t>
            </a:r>
            <a:r>
              <a:rPr lang="en-IN" altLang="en-US" spc="-450" dirty="0"/>
              <a:t>I T</a:t>
            </a:r>
            <a:r>
              <a:rPr lang="en-IN" altLang="en-US" dirty="0"/>
              <a:t> Infrastructure?</a:t>
            </a:r>
            <a:endParaRPr lang="en-US" sz="2800" dirty="0"/>
          </a:p>
        </p:txBody>
      </p:sp>
      <p:sp>
        <p:nvSpPr>
          <p:cNvPr id="5" name="Content Placeholder 4"/>
          <p:cNvSpPr>
            <a:spLocks noGrp="1"/>
          </p:cNvSpPr>
          <p:nvPr>
            <p:ph idx="1"/>
          </p:nvPr>
        </p:nvSpPr>
        <p:spPr>
          <a:xfrm>
            <a:off x="457200" y="1368519"/>
            <a:ext cx="8229600" cy="2831544"/>
          </a:xfrm>
        </p:spPr>
        <p:txBody>
          <a:bodyPr>
            <a:spAutoFit/>
          </a:bodyPr>
          <a:lstStyle/>
          <a:p>
            <a:pPr marL="457200" indent="-457200">
              <a:spcBef>
                <a:spcPts val="600"/>
              </a:spcBef>
              <a:buFont typeface="+mj-lt"/>
              <a:buAutoNum type="arabicPeriod"/>
            </a:pPr>
            <a:r>
              <a:rPr lang="en-IN" sz="2200" dirty="0"/>
              <a:t>Computer hardware platforms</a:t>
            </a:r>
          </a:p>
          <a:p>
            <a:pPr marL="457200" indent="-457200">
              <a:spcBef>
                <a:spcPts val="600"/>
              </a:spcBef>
              <a:buFont typeface="+mj-lt"/>
              <a:buAutoNum type="arabicPeriod"/>
            </a:pPr>
            <a:r>
              <a:rPr lang="en-IN" sz="2200" dirty="0"/>
              <a:t>Operating system platforms</a:t>
            </a:r>
          </a:p>
          <a:p>
            <a:pPr marL="457200" indent="-457200">
              <a:spcBef>
                <a:spcPts val="600"/>
              </a:spcBef>
              <a:buFont typeface="+mj-lt"/>
              <a:buAutoNum type="arabicPeriod"/>
            </a:pPr>
            <a:r>
              <a:rPr lang="en-IN" sz="2200" dirty="0"/>
              <a:t>Enterprise software applications</a:t>
            </a:r>
          </a:p>
          <a:p>
            <a:pPr marL="457200" indent="-457200">
              <a:spcBef>
                <a:spcPts val="600"/>
              </a:spcBef>
              <a:buFont typeface="+mj-lt"/>
              <a:buAutoNum type="arabicPeriod"/>
            </a:pPr>
            <a:r>
              <a:rPr lang="en-IN" sz="2200" dirty="0"/>
              <a:t>Data management and storage</a:t>
            </a:r>
          </a:p>
          <a:p>
            <a:pPr marL="457200" indent="-457200">
              <a:spcBef>
                <a:spcPts val="600"/>
              </a:spcBef>
              <a:buFont typeface="+mj-lt"/>
              <a:buAutoNum type="arabicPeriod"/>
            </a:pPr>
            <a:r>
              <a:rPr lang="en-IN" sz="2200" dirty="0"/>
              <a:t>Networking/telecommunications platforms</a:t>
            </a:r>
          </a:p>
          <a:p>
            <a:pPr marL="457200" indent="-457200">
              <a:spcBef>
                <a:spcPts val="600"/>
              </a:spcBef>
              <a:buFont typeface="+mj-lt"/>
              <a:buAutoNum type="arabicPeriod"/>
            </a:pPr>
            <a:r>
              <a:rPr lang="en-IN" sz="2200" dirty="0"/>
              <a:t>Internet platforms</a:t>
            </a:r>
          </a:p>
          <a:p>
            <a:pPr marL="457200" indent="-457200">
              <a:spcBef>
                <a:spcPts val="600"/>
              </a:spcBef>
              <a:buFont typeface="+mj-lt"/>
              <a:buAutoNum type="arabicPeriod"/>
            </a:pPr>
            <a:r>
              <a:rPr lang="en-IN" sz="2200" dirty="0"/>
              <a:t>Consulting system integration services</a:t>
            </a:r>
          </a:p>
        </p:txBody>
      </p:sp>
    </p:spTree>
    <p:extLst>
      <p:ext uri="{BB962C8B-B14F-4D97-AF65-F5344CB8AC3E}">
        <p14:creationId xmlns:p14="http://schemas.microsoft.com/office/powerpoint/2010/main" val="2011501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6435"/>
            <a:ext cx="8229600" cy="1107996"/>
          </a:xfrm>
        </p:spPr>
        <p:txBody>
          <a:bodyPr>
            <a:spAutoFit/>
          </a:bodyPr>
          <a:lstStyle/>
          <a:p>
            <a:r>
              <a:rPr lang="en-IN" altLang="en-US" dirty="0"/>
              <a:t>Figure 5.8 The </a:t>
            </a:r>
            <a:r>
              <a:rPr lang="en-IN" altLang="en-US" spc="-450" dirty="0"/>
              <a:t>I T</a:t>
            </a:r>
            <a:r>
              <a:rPr lang="en-IN" altLang="en-US" dirty="0"/>
              <a:t> Infrastructure Ecosystem</a:t>
            </a:r>
            <a:endParaRPr lang="en-US" sz="2800" dirty="0"/>
          </a:p>
        </p:txBody>
      </p:sp>
      <p:pic>
        <p:nvPicPr>
          <p:cNvPr id="10242" name="Picture 2" descr="The seven major components are placed in a circle. From the top, in a clockwise direction, they are:&#10;• Internet platforms&#10;• Apache&#10;• Microsoft I I S&#10;• Dot net&#10;• Unix&#10;• Cisco&#10;• Java&#10;• Data management and storage&#10;• I B M D B 2&#10;• Oracle&#10;• S Q L server&#10;• Sybase&#10;• My S Q L&#10;• Apache&#10;• Hadoop&#10;• Consultants and system integrators&#10;• I B M&#10;• H P&#10;• Accenture&#10;• Networking/telecommunications&#10;• Microsoft Windows Server&#10;• Linux&#10;• Cisco&#10;• A T and T, Verizon&#10;• Enterprise software applications (including middleware)&#10;• S A P&#10;• Oracle Microsoft&#10;• I B M&#10;• Operating systems platforms&#10;• Microsoft Windows&#10;• Unix&#10;• Linux&#10;• Mac O S&#10;• Chrome&#10;• Android&#10;• I O S&#10;• Computer hardware platforms&#10;• I B M&#10;• Oracle sun&#10;• H P&#10;• Apple"/>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316934" y="1268526"/>
            <a:ext cx="4510133" cy="3524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096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8725"/>
            <a:ext cx="8229600" cy="553998"/>
          </a:xfrm>
        </p:spPr>
        <p:txBody>
          <a:bodyPr>
            <a:spAutoFit/>
          </a:bodyPr>
          <a:lstStyle/>
          <a:p>
            <a:r>
              <a:rPr lang="en-US" altLang="en-US" dirty="0"/>
              <a:t>Learning Objectives</a:t>
            </a:r>
            <a:endParaRPr lang="en-US" dirty="0"/>
          </a:p>
        </p:txBody>
      </p:sp>
      <p:sp>
        <p:nvSpPr>
          <p:cNvPr id="5" name="Content Placeholder 4"/>
          <p:cNvSpPr>
            <a:spLocks noGrp="1"/>
          </p:cNvSpPr>
          <p:nvPr>
            <p:ph idx="1"/>
          </p:nvPr>
        </p:nvSpPr>
        <p:spPr>
          <a:xfrm>
            <a:off x="457200" y="765039"/>
            <a:ext cx="8229600" cy="3670236"/>
          </a:xfrm>
        </p:spPr>
        <p:txBody>
          <a:bodyPr vert="horz" lIns="0" tIns="0" rIns="0" bIns="0" rtlCol="0" anchor="t">
            <a:spAutoFit/>
          </a:bodyPr>
          <a:lstStyle/>
          <a:p>
            <a:pPr marL="541338" indent="-541338">
              <a:buNone/>
              <a:tabLst>
                <a:tab pos="542925" algn="l"/>
              </a:tabLst>
            </a:pPr>
            <a:r>
              <a:rPr lang="en-IN" altLang="en-US" sz="2200" b="1" dirty="0">
                <a:solidFill>
                  <a:schemeClr val="bg2"/>
                </a:solidFill>
              </a:rPr>
              <a:t>5.1 </a:t>
            </a:r>
            <a:r>
              <a:rPr lang="en-IN" altLang="en-US" sz="2200" dirty="0"/>
              <a:t>What is </a:t>
            </a:r>
            <a:r>
              <a:rPr lang="en-IN" altLang="en-US" sz="2200" spc="-300" dirty="0"/>
              <a:t>I T</a:t>
            </a:r>
            <a:r>
              <a:rPr lang="en-IN" altLang="en-US" sz="2200" dirty="0"/>
              <a:t> infrastructure, and what are the stages and drivers of </a:t>
            </a:r>
            <a:r>
              <a:rPr lang="en-IN" altLang="en-US" sz="2200" spc="-300" dirty="0"/>
              <a:t>I T</a:t>
            </a:r>
            <a:r>
              <a:rPr lang="en-IN" altLang="en-US" sz="2200" dirty="0"/>
              <a:t> infrastructure evolution?</a:t>
            </a:r>
          </a:p>
          <a:p>
            <a:pPr marL="0" indent="0">
              <a:buNone/>
            </a:pPr>
            <a:r>
              <a:rPr lang="en-IN" altLang="en-US" sz="2200" b="1" dirty="0">
                <a:solidFill>
                  <a:schemeClr val="bg2"/>
                </a:solidFill>
              </a:rPr>
              <a:t>5.2 </a:t>
            </a:r>
            <a:r>
              <a:rPr lang="en-IN" altLang="en-US" sz="2200" dirty="0"/>
              <a:t>What are the components of </a:t>
            </a:r>
            <a:r>
              <a:rPr lang="en-IN" altLang="en-US" sz="2200" spc="-300" dirty="0"/>
              <a:t>I T</a:t>
            </a:r>
            <a:r>
              <a:rPr lang="en-IN" altLang="en-US" sz="2200" dirty="0"/>
              <a:t> infrastructure?</a:t>
            </a:r>
          </a:p>
          <a:p>
            <a:pPr marL="541338" indent="-541338">
              <a:buNone/>
              <a:tabLst>
                <a:tab pos="542925" algn="l"/>
              </a:tabLst>
            </a:pPr>
            <a:r>
              <a:rPr lang="en-IN" altLang="en-US" sz="2200" b="1" dirty="0">
                <a:solidFill>
                  <a:schemeClr val="bg2"/>
                </a:solidFill>
              </a:rPr>
              <a:t>5.3 </a:t>
            </a:r>
            <a:r>
              <a:rPr lang="en-IN" altLang="en-US" sz="2200" dirty="0"/>
              <a:t>What are the current trends in computer hardware platforms?</a:t>
            </a:r>
          </a:p>
          <a:p>
            <a:pPr marL="541338" indent="-541338">
              <a:buNone/>
              <a:tabLst>
                <a:tab pos="542925" algn="l"/>
              </a:tabLst>
            </a:pPr>
            <a:r>
              <a:rPr lang="en-IN" altLang="en-US" sz="2200" b="1" dirty="0">
                <a:solidFill>
                  <a:schemeClr val="bg2"/>
                </a:solidFill>
              </a:rPr>
              <a:t>5.4 </a:t>
            </a:r>
            <a:r>
              <a:rPr lang="en-IN" altLang="en-US" sz="2200" dirty="0"/>
              <a:t>What are the current computer software platforms and trends?</a:t>
            </a:r>
          </a:p>
          <a:p>
            <a:pPr marL="541338" indent="-541338">
              <a:buNone/>
              <a:tabLst>
                <a:tab pos="541338" algn="l"/>
              </a:tabLst>
            </a:pPr>
            <a:r>
              <a:rPr lang="en-IN" altLang="en-US" sz="2200" b="1" dirty="0">
                <a:solidFill>
                  <a:schemeClr val="bg2"/>
                </a:solidFill>
              </a:rPr>
              <a:t>5.5 </a:t>
            </a:r>
            <a:r>
              <a:rPr lang="en-IN" altLang="en-US" sz="2200" dirty="0"/>
              <a:t>What are the challenges of managing </a:t>
            </a:r>
            <a:r>
              <a:rPr lang="en-IN" altLang="en-US" sz="2200" spc="-300" dirty="0"/>
              <a:t>I T</a:t>
            </a:r>
            <a:r>
              <a:rPr lang="en-IN" altLang="en-US" sz="2200" dirty="0"/>
              <a:t> infrastructure and management solutions?</a:t>
            </a:r>
          </a:p>
          <a:p>
            <a:pPr marL="0" indent="0">
              <a:buNone/>
            </a:pPr>
            <a:r>
              <a:rPr lang="en-IN" altLang="en-US" sz="2200" b="1" dirty="0">
                <a:solidFill>
                  <a:schemeClr val="bg2"/>
                </a:solidFill>
              </a:rPr>
              <a:t>5.6 </a:t>
            </a:r>
            <a:r>
              <a:rPr lang="en-IN" altLang="en-US" sz="2200" dirty="0"/>
              <a:t>How will </a:t>
            </a:r>
            <a:r>
              <a:rPr lang="en-IN" altLang="en-US" sz="2200" spc="-300" dirty="0"/>
              <a:t>M I </a:t>
            </a:r>
            <a:r>
              <a:rPr lang="en-IN" altLang="en-US" sz="2200" dirty="0"/>
              <a:t>S help my career?</a:t>
            </a:r>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8725"/>
            <a:ext cx="8229600" cy="553998"/>
          </a:xfrm>
        </p:spPr>
        <p:txBody>
          <a:bodyPr anchor="ctr">
            <a:spAutoFit/>
          </a:bodyPr>
          <a:lstStyle/>
          <a:p>
            <a:r>
              <a:rPr lang="en-IN" altLang="en-US" dirty="0"/>
              <a:t>Computer Hardware Platforms</a:t>
            </a:r>
            <a:endParaRPr lang="en-US" sz="2800" dirty="0"/>
          </a:p>
        </p:txBody>
      </p:sp>
      <p:sp>
        <p:nvSpPr>
          <p:cNvPr id="5" name="Content Placeholder 4"/>
          <p:cNvSpPr>
            <a:spLocks noGrp="1"/>
          </p:cNvSpPr>
          <p:nvPr>
            <p:ph idx="1"/>
          </p:nvPr>
        </p:nvSpPr>
        <p:spPr>
          <a:xfrm>
            <a:off x="457200" y="819150"/>
            <a:ext cx="8229600" cy="3585597"/>
          </a:xfrm>
        </p:spPr>
        <p:txBody>
          <a:bodyPr>
            <a:spAutoFit/>
          </a:bodyPr>
          <a:lstStyle/>
          <a:p>
            <a:r>
              <a:rPr lang="en-IN" sz="2200" dirty="0"/>
              <a:t>Client machines</a:t>
            </a:r>
          </a:p>
          <a:p>
            <a:pPr lvl="1"/>
            <a:r>
              <a:rPr lang="en-IN" dirty="0"/>
              <a:t>Desktop </a:t>
            </a:r>
            <a:r>
              <a:rPr lang="en-IN" spc="-300" dirty="0"/>
              <a:t>P C </a:t>
            </a:r>
            <a:r>
              <a:rPr lang="en-IN" dirty="0"/>
              <a:t>s, laptops</a:t>
            </a:r>
          </a:p>
          <a:p>
            <a:pPr lvl="1"/>
            <a:r>
              <a:rPr lang="en-IN" dirty="0"/>
              <a:t>Mobile computing: smartphones, tablets</a:t>
            </a:r>
          </a:p>
          <a:p>
            <a:pPr lvl="1"/>
            <a:r>
              <a:rPr lang="en-IN" dirty="0"/>
              <a:t>Desktop chips vs. mobile chips</a:t>
            </a:r>
          </a:p>
          <a:p>
            <a:pPr>
              <a:spcBef>
                <a:spcPts val="600"/>
              </a:spcBef>
            </a:pPr>
            <a:r>
              <a:rPr lang="en-IN" sz="2200" dirty="0"/>
              <a:t>Servers</a:t>
            </a:r>
          </a:p>
          <a:p>
            <a:pPr>
              <a:spcBef>
                <a:spcPts val="600"/>
              </a:spcBef>
            </a:pPr>
            <a:r>
              <a:rPr lang="en-IN" sz="2200" dirty="0"/>
              <a:t>Mainframes</a:t>
            </a:r>
          </a:p>
          <a:p>
            <a:pPr lvl="1"/>
            <a:r>
              <a:rPr lang="en-IN" spc="-300" dirty="0"/>
              <a:t>I B M</a:t>
            </a:r>
            <a:r>
              <a:rPr lang="en-IN" dirty="0"/>
              <a:t> mainframe</a:t>
            </a:r>
          </a:p>
          <a:p>
            <a:pPr lvl="1"/>
            <a:r>
              <a:rPr lang="en-IN" dirty="0"/>
              <a:t>Digital workhorse for banking and telecommunications networks</a:t>
            </a:r>
          </a:p>
        </p:txBody>
      </p:sp>
    </p:spTree>
    <p:extLst>
      <p:ext uri="{BB962C8B-B14F-4D97-AF65-F5344CB8AC3E}">
        <p14:creationId xmlns:p14="http://schemas.microsoft.com/office/powerpoint/2010/main" val="3526834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8725"/>
            <a:ext cx="8229600" cy="553998"/>
          </a:xfrm>
        </p:spPr>
        <p:txBody>
          <a:bodyPr anchor="ctr">
            <a:spAutoFit/>
          </a:bodyPr>
          <a:lstStyle/>
          <a:p>
            <a:r>
              <a:rPr lang="en-IN" altLang="en-US" dirty="0"/>
              <a:t>Operating System Platforms</a:t>
            </a:r>
            <a:endParaRPr lang="en-US" sz="2800" dirty="0"/>
          </a:p>
        </p:txBody>
      </p:sp>
      <p:sp>
        <p:nvSpPr>
          <p:cNvPr id="5" name="Content Placeholder 4"/>
          <p:cNvSpPr>
            <a:spLocks noGrp="1"/>
          </p:cNvSpPr>
          <p:nvPr>
            <p:ph idx="1"/>
          </p:nvPr>
        </p:nvSpPr>
        <p:spPr>
          <a:xfrm>
            <a:off x="457200" y="842300"/>
            <a:ext cx="8229600" cy="3537574"/>
          </a:xfrm>
        </p:spPr>
        <p:txBody>
          <a:bodyPr>
            <a:spAutoFit/>
          </a:bodyPr>
          <a:lstStyle/>
          <a:p>
            <a:r>
              <a:rPr lang="en-IN" dirty="0"/>
              <a:t>Corporate servers</a:t>
            </a:r>
          </a:p>
          <a:p>
            <a:pPr lvl="1"/>
            <a:r>
              <a:rPr lang="en-IN" sz="2400" dirty="0"/>
              <a:t>Windows Server</a:t>
            </a:r>
          </a:p>
          <a:p>
            <a:pPr lvl="1"/>
            <a:r>
              <a:rPr lang="en-IN" sz="2400" dirty="0"/>
              <a:t>Unix</a:t>
            </a:r>
          </a:p>
          <a:p>
            <a:pPr lvl="1"/>
            <a:r>
              <a:rPr lang="en-IN" sz="2400" dirty="0"/>
              <a:t>Linux</a:t>
            </a:r>
          </a:p>
          <a:p>
            <a:pPr>
              <a:spcBef>
                <a:spcPts val="600"/>
              </a:spcBef>
            </a:pPr>
            <a:r>
              <a:rPr lang="en-IN" dirty="0"/>
              <a:t>Client level</a:t>
            </a:r>
          </a:p>
          <a:p>
            <a:pPr lvl="1"/>
            <a:r>
              <a:rPr lang="en-IN" sz="2400" dirty="0"/>
              <a:t>Microsoft Windows</a:t>
            </a:r>
          </a:p>
          <a:p>
            <a:pPr lvl="1"/>
            <a:r>
              <a:rPr lang="en-IN" sz="2400" dirty="0"/>
              <a:t>Android, </a:t>
            </a:r>
            <a:r>
              <a:rPr lang="en-IN" sz="2400" spc="-300" dirty="0" err="1"/>
              <a:t>i</a:t>
            </a:r>
            <a:r>
              <a:rPr lang="en-IN" sz="2400" spc="-300" dirty="0"/>
              <a:t> O </a:t>
            </a:r>
            <a:r>
              <a:rPr lang="en-IN" sz="2400" dirty="0"/>
              <a:t>S, Windows 10 (mobile/</a:t>
            </a:r>
            <a:r>
              <a:rPr lang="en-IN" sz="2400" dirty="0" err="1"/>
              <a:t>multitouch</a:t>
            </a:r>
            <a:r>
              <a:rPr lang="en-IN" sz="2400" dirty="0"/>
              <a:t>)</a:t>
            </a:r>
          </a:p>
          <a:p>
            <a:pPr lvl="1"/>
            <a:r>
              <a:rPr lang="en-IN" sz="2400" dirty="0"/>
              <a:t>Google’s Chrome </a:t>
            </a:r>
            <a:r>
              <a:rPr lang="en-IN" sz="2400" spc="-300" dirty="0"/>
              <a:t>O S</a:t>
            </a:r>
            <a:r>
              <a:rPr lang="en-IN" sz="2400" dirty="0"/>
              <a:t> (cloud computing)</a:t>
            </a:r>
          </a:p>
        </p:txBody>
      </p:sp>
    </p:spTree>
    <p:extLst>
      <p:ext uri="{BB962C8B-B14F-4D97-AF65-F5344CB8AC3E}">
        <p14:creationId xmlns:p14="http://schemas.microsoft.com/office/powerpoint/2010/main" val="435001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8725"/>
            <a:ext cx="8229600" cy="553998"/>
          </a:xfrm>
        </p:spPr>
        <p:txBody>
          <a:bodyPr anchor="ctr">
            <a:spAutoFit/>
          </a:bodyPr>
          <a:lstStyle/>
          <a:p>
            <a:r>
              <a:rPr lang="en-IN" altLang="en-US" dirty="0"/>
              <a:t>Enterprise Software Applications</a:t>
            </a:r>
            <a:endParaRPr lang="en-US" sz="2800" dirty="0"/>
          </a:p>
        </p:txBody>
      </p:sp>
      <p:sp>
        <p:nvSpPr>
          <p:cNvPr id="5" name="Content Placeholder 4"/>
          <p:cNvSpPr>
            <a:spLocks noGrp="1"/>
          </p:cNvSpPr>
          <p:nvPr>
            <p:ph idx="1"/>
          </p:nvPr>
        </p:nvSpPr>
        <p:spPr>
          <a:xfrm>
            <a:off x="457200" y="842300"/>
            <a:ext cx="8229600" cy="1862048"/>
          </a:xfrm>
        </p:spPr>
        <p:txBody>
          <a:bodyPr>
            <a:spAutoFit/>
          </a:bodyPr>
          <a:lstStyle/>
          <a:p>
            <a:r>
              <a:rPr lang="en-IN" dirty="0"/>
              <a:t>In 2018, firms spend $389 billion on software for enterprise applications</a:t>
            </a:r>
          </a:p>
          <a:p>
            <a:r>
              <a:rPr lang="en-IN" dirty="0"/>
              <a:t>Largest providers: </a:t>
            </a:r>
            <a:r>
              <a:rPr lang="en-IN" spc="-300" dirty="0"/>
              <a:t>S A P</a:t>
            </a:r>
            <a:r>
              <a:rPr lang="en-IN" dirty="0"/>
              <a:t> and Oracle</a:t>
            </a:r>
          </a:p>
          <a:p>
            <a:r>
              <a:rPr lang="en-IN" dirty="0"/>
              <a:t>Middleware providers: </a:t>
            </a:r>
            <a:r>
              <a:rPr lang="en-IN" spc="-300" dirty="0"/>
              <a:t>I B </a:t>
            </a:r>
            <a:r>
              <a:rPr lang="en-IN" dirty="0"/>
              <a:t>M, Oracle</a:t>
            </a:r>
          </a:p>
        </p:txBody>
      </p:sp>
    </p:spTree>
    <p:extLst>
      <p:ext uri="{BB962C8B-B14F-4D97-AF65-F5344CB8AC3E}">
        <p14:creationId xmlns:p14="http://schemas.microsoft.com/office/powerpoint/2010/main" val="3084668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8725"/>
            <a:ext cx="8229600" cy="553998"/>
          </a:xfrm>
        </p:spPr>
        <p:txBody>
          <a:bodyPr anchor="ctr">
            <a:spAutoFit/>
          </a:bodyPr>
          <a:lstStyle/>
          <a:p>
            <a:r>
              <a:rPr lang="en-IN" altLang="en-US" dirty="0"/>
              <a:t>Data Management and Storage</a:t>
            </a:r>
            <a:endParaRPr lang="en-US" sz="2800" dirty="0"/>
          </a:p>
        </p:txBody>
      </p:sp>
      <p:sp>
        <p:nvSpPr>
          <p:cNvPr id="5" name="Content Placeholder 4"/>
          <p:cNvSpPr>
            <a:spLocks noGrp="1"/>
          </p:cNvSpPr>
          <p:nvPr>
            <p:ph idx="1"/>
          </p:nvPr>
        </p:nvSpPr>
        <p:spPr>
          <a:xfrm>
            <a:off x="457200" y="763138"/>
            <a:ext cx="8229600" cy="4037662"/>
          </a:xfrm>
        </p:spPr>
        <p:txBody>
          <a:bodyPr>
            <a:spAutoFit/>
          </a:bodyPr>
          <a:lstStyle/>
          <a:p>
            <a:pPr>
              <a:spcBef>
                <a:spcPts val="600"/>
              </a:spcBef>
            </a:pPr>
            <a:r>
              <a:rPr lang="en-IN" sz="2200" dirty="0"/>
              <a:t>Database software providers</a:t>
            </a:r>
          </a:p>
          <a:p>
            <a:pPr lvl="1"/>
            <a:r>
              <a:rPr lang="en-IN" spc="-300" dirty="0"/>
              <a:t>I B M</a:t>
            </a:r>
            <a:r>
              <a:rPr lang="en-IN" dirty="0"/>
              <a:t> (</a:t>
            </a:r>
            <a:r>
              <a:rPr lang="en-IN" spc="-300" dirty="0"/>
              <a:t>D B 2</a:t>
            </a:r>
            <a:r>
              <a:rPr lang="en-IN" dirty="0"/>
              <a:t>)</a:t>
            </a:r>
          </a:p>
          <a:p>
            <a:pPr lvl="1"/>
            <a:r>
              <a:rPr lang="en-IN" dirty="0"/>
              <a:t>Oracle</a:t>
            </a:r>
          </a:p>
          <a:p>
            <a:pPr lvl="1"/>
            <a:r>
              <a:rPr lang="en-IN" dirty="0"/>
              <a:t>Microsoft (</a:t>
            </a:r>
            <a:r>
              <a:rPr lang="en-IN" spc="-300" dirty="0"/>
              <a:t>S Q L</a:t>
            </a:r>
            <a:r>
              <a:rPr lang="en-IN" dirty="0"/>
              <a:t> Server)</a:t>
            </a:r>
          </a:p>
          <a:p>
            <a:pPr lvl="1"/>
            <a:r>
              <a:rPr lang="en-IN" dirty="0"/>
              <a:t>Sybase (Adaptive Server Enterprise),</a:t>
            </a:r>
          </a:p>
          <a:p>
            <a:pPr lvl="1"/>
            <a:r>
              <a:rPr lang="en-IN" dirty="0"/>
              <a:t>My </a:t>
            </a:r>
            <a:r>
              <a:rPr lang="en-IN" spc="-300" dirty="0"/>
              <a:t>S Q L</a:t>
            </a:r>
          </a:p>
          <a:p>
            <a:pPr lvl="1"/>
            <a:r>
              <a:rPr lang="en-IN" dirty="0"/>
              <a:t>Apache </a:t>
            </a:r>
            <a:r>
              <a:rPr lang="en-IN" dirty="0" err="1"/>
              <a:t>Hadoop</a:t>
            </a:r>
            <a:endParaRPr lang="en-IN" dirty="0"/>
          </a:p>
          <a:p>
            <a:pPr>
              <a:spcBef>
                <a:spcPts val="600"/>
              </a:spcBef>
            </a:pPr>
            <a:r>
              <a:rPr lang="en-IN" sz="2200" dirty="0"/>
              <a:t>Physical data storage for large-scale systems</a:t>
            </a:r>
          </a:p>
          <a:p>
            <a:pPr lvl="1"/>
            <a:r>
              <a:rPr lang="en-IN" dirty="0"/>
              <a:t>Dell </a:t>
            </a:r>
            <a:r>
              <a:rPr lang="en-IN" spc="-300" dirty="0"/>
              <a:t>E M C</a:t>
            </a:r>
          </a:p>
          <a:p>
            <a:pPr lvl="1"/>
            <a:r>
              <a:rPr lang="en-IN" dirty="0"/>
              <a:t>Hewlett Packard Enterprise (</a:t>
            </a:r>
            <a:r>
              <a:rPr lang="en-IN" spc="-300" dirty="0"/>
              <a:t>H 3 C</a:t>
            </a:r>
            <a:r>
              <a:rPr lang="en-IN" dirty="0"/>
              <a:t>)</a:t>
            </a:r>
          </a:p>
        </p:txBody>
      </p:sp>
    </p:spTree>
    <p:extLst>
      <p:ext uri="{BB962C8B-B14F-4D97-AF65-F5344CB8AC3E}">
        <p14:creationId xmlns:p14="http://schemas.microsoft.com/office/powerpoint/2010/main" val="1963606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6435"/>
            <a:ext cx="8229600" cy="1107996"/>
          </a:xfrm>
        </p:spPr>
        <p:txBody>
          <a:bodyPr>
            <a:spAutoFit/>
          </a:bodyPr>
          <a:lstStyle/>
          <a:p>
            <a:r>
              <a:rPr lang="en-IN" altLang="en-US" dirty="0"/>
              <a:t>Networking/Telecommunications Platforms</a:t>
            </a:r>
            <a:endParaRPr lang="en-US" sz="2800" dirty="0"/>
          </a:p>
        </p:txBody>
      </p:sp>
      <p:sp>
        <p:nvSpPr>
          <p:cNvPr id="5" name="Content Placeholder 4"/>
          <p:cNvSpPr>
            <a:spLocks noGrp="1"/>
          </p:cNvSpPr>
          <p:nvPr>
            <p:ph idx="1"/>
          </p:nvPr>
        </p:nvSpPr>
        <p:spPr>
          <a:xfrm>
            <a:off x="457200" y="1354480"/>
            <a:ext cx="8229600" cy="3382495"/>
          </a:xfrm>
        </p:spPr>
        <p:txBody>
          <a:bodyPr>
            <a:spAutoFit/>
          </a:bodyPr>
          <a:lstStyle/>
          <a:p>
            <a:r>
              <a:rPr lang="en-IN" dirty="0"/>
              <a:t>Network operating systems</a:t>
            </a:r>
          </a:p>
          <a:p>
            <a:pPr lvl="1"/>
            <a:r>
              <a:rPr lang="en-IN" sz="2400" dirty="0"/>
              <a:t>Windows Server, Linux, Unix</a:t>
            </a:r>
          </a:p>
          <a:p>
            <a:pPr>
              <a:spcBef>
                <a:spcPts val="600"/>
              </a:spcBef>
            </a:pPr>
            <a:r>
              <a:rPr lang="en-IN" dirty="0"/>
              <a:t>Network hardware providers</a:t>
            </a:r>
          </a:p>
          <a:p>
            <a:pPr lvl="1"/>
            <a:r>
              <a:rPr lang="en-IN" sz="2400" dirty="0"/>
              <a:t>Cisco, Juniper Networks</a:t>
            </a:r>
          </a:p>
          <a:p>
            <a:pPr>
              <a:spcBef>
                <a:spcPts val="600"/>
              </a:spcBef>
            </a:pPr>
            <a:r>
              <a:rPr lang="en-IN" dirty="0"/>
              <a:t>Telecommunication services</a:t>
            </a:r>
          </a:p>
          <a:p>
            <a:pPr lvl="1"/>
            <a:r>
              <a:rPr lang="en-IN" sz="2400" dirty="0"/>
              <a:t>Telecommunications, cable, telephone company charges for voice lines and Internet access</a:t>
            </a:r>
          </a:p>
          <a:p>
            <a:pPr lvl="1"/>
            <a:r>
              <a:rPr lang="en-IN" sz="2400" spc="-300" dirty="0"/>
              <a:t>A T</a:t>
            </a:r>
            <a:r>
              <a:rPr lang="en-IN" sz="2400" dirty="0"/>
              <a:t>&amp;T, Verizon</a:t>
            </a:r>
          </a:p>
        </p:txBody>
      </p:sp>
    </p:spTree>
    <p:extLst>
      <p:ext uri="{BB962C8B-B14F-4D97-AF65-F5344CB8AC3E}">
        <p14:creationId xmlns:p14="http://schemas.microsoft.com/office/powerpoint/2010/main" val="4151223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8725"/>
            <a:ext cx="8229600" cy="553998"/>
          </a:xfrm>
        </p:spPr>
        <p:txBody>
          <a:bodyPr>
            <a:spAutoFit/>
          </a:bodyPr>
          <a:lstStyle/>
          <a:p>
            <a:r>
              <a:rPr lang="en-IN" altLang="en-US" dirty="0"/>
              <a:t>Internet Platforms</a:t>
            </a:r>
            <a:endParaRPr lang="en-US" sz="2800" dirty="0"/>
          </a:p>
        </p:txBody>
      </p:sp>
      <p:sp>
        <p:nvSpPr>
          <p:cNvPr id="5" name="Content Placeholder 4"/>
          <p:cNvSpPr>
            <a:spLocks noGrp="1"/>
          </p:cNvSpPr>
          <p:nvPr>
            <p:ph idx="1"/>
          </p:nvPr>
        </p:nvSpPr>
        <p:spPr>
          <a:xfrm>
            <a:off x="468775" y="766100"/>
            <a:ext cx="8229600" cy="3924151"/>
          </a:xfrm>
        </p:spPr>
        <p:txBody>
          <a:bodyPr>
            <a:spAutoFit/>
          </a:bodyPr>
          <a:lstStyle/>
          <a:p>
            <a:r>
              <a:rPr lang="en-IN" sz="2200" dirty="0"/>
              <a:t>Hardware, software, management services to support company websites, intranets</a:t>
            </a:r>
          </a:p>
          <a:p>
            <a:pPr lvl="1"/>
            <a:r>
              <a:rPr lang="en-IN" dirty="0"/>
              <a:t>Web-hosting services</a:t>
            </a:r>
          </a:p>
          <a:p>
            <a:pPr lvl="1"/>
            <a:r>
              <a:rPr lang="en-IN" dirty="0"/>
              <a:t>Routers</a:t>
            </a:r>
          </a:p>
          <a:p>
            <a:pPr lvl="1"/>
            <a:r>
              <a:rPr lang="en-IN" dirty="0"/>
              <a:t>Cabling or wireless equipment</a:t>
            </a:r>
          </a:p>
          <a:p>
            <a:pPr>
              <a:spcBef>
                <a:spcPts val="600"/>
              </a:spcBef>
            </a:pPr>
            <a:r>
              <a:rPr lang="en-IN" sz="2200" dirty="0"/>
              <a:t>Internet hardware server market</a:t>
            </a:r>
          </a:p>
          <a:p>
            <a:pPr lvl="1"/>
            <a:r>
              <a:rPr lang="en-IN" spc="-300" dirty="0"/>
              <a:t>I B M</a:t>
            </a:r>
            <a:r>
              <a:rPr lang="en-IN" dirty="0"/>
              <a:t>, Dell, Oracle, </a:t>
            </a:r>
            <a:r>
              <a:rPr lang="en-IN" spc="-300" dirty="0"/>
              <a:t>H P</a:t>
            </a:r>
          </a:p>
          <a:p>
            <a:pPr>
              <a:spcBef>
                <a:spcPts val="600"/>
              </a:spcBef>
            </a:pPr>
            <a:r>
              <a:rPr lang="en-IN" sz="2200" dirty="0"/>
              <a:t>Web development tools/suites</a:t>
            </a:r>
          </a:p>
          <a:p>
            <a:pPr lvl="1"/>
            <a:r>
              <a:rPr lang="en-IN" dirty="0"/>
              <a:t>Microsoft (Visual Studio and .NET), Oracle-Sun (Java), Adobe</a:t>
            </a:r>
          </a:p>
        </p:txBody>
      </p:sp>
    </p:spTree>
    <p:extLst>
      <p:ext uri="{BB962C8B-B14F-4D97-AF65-F5344CB8AC3E}">
        <p14:creationId xmlns:p14="http://schemas.microsoft.com/office/powerpoint/2010/main" val="1273988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6435"/>
            <a:ext cx="8229600" cy="1107996"/>
          </a:xfrm>
        </p:spPr>
        <p:txBody>
          <a:bodyPr>
            <a:spAutoFit/>
          </a:bodyPr>
          <a:lstStyle/>
          <a:p>
            <a:r>
              <a:rPr lang="en-IN" altLang="en-US" dirty="0"/>
              <a:t>Consulting and System Integration Services</a:t>
            </a:r>
            <a:endParaRPr lang="en-US" sz="2800" dirty="0"/>
          </a:p>
        </p:txBody>
      </p:sp>
      <p:sp>
        <p:nvSpPr>
          <p:cNvPr id="5" name="Content Placeholder 4"/>
          <p:cNvSpPr>
            <a:spLocks noGrp="1"/>
          </p:cNvSpPr>
          <p:nvPr>
            <p:ph idx="1"/>
          </p:nvPr>
        </p:nvSpPr>
        <p:spPr>
          <a:xfrm>
            <a:off x="457200" y="1352550"/>
            <a:ext cx="8229600" cy="3185487"/>
          </a:xfrm>
        </p:spPr>
        <p:txBody>
          <a:bodyPr>
            <a:spAutoFit/>
          </a:bodyPr>
          <a:lstStyle/>
          <a:p>
            <a:pPr>
              <a:spcBef>
                <a:spcPts val="600"/>
              </a:spcBef>
            </a:pPr>
            <a:r>
              <a:rPr lang="en-IN" dirty="0"/>
              <a:t>Even large firms do not have resources for full range of support for new, complex infrastructure</a:t>
            </a:r>
          </a:p>
          <a:p>
            <a:pPr>
              <a:spcBef>
                <a:spcPts val="600"/>
              </a:spcBef>
            </a:pPr>
            <a:r>
              <a:rPr lang="en-IN" dirty="0"/>
              <a:t>Leading consulting firms: Accenture, </a:t>
            </a:r>
            <a:r>
              <a:rPr lang="en-IN" spc="-300" dirty="0"/>
              <a:t>I B M</a:t>
            </a:r>
            <a:r>
              <a:rPr lang="en-IN" dirty="0"/>
              <a:t> Global Services, </a:t>
            </a:r>
            <a:r>
              <a:rPr lang="en-IN" spc="-300" dirty="0"/>
              <a:t>H P</a:t>
            </a:r>
            <a:r>
              <a:rPr lang="en-IN" dirty="0"/>
              <a:t>, Infosys, Wipro Technologies</a:t>
            </a:r>
          </a:p>
          <a:p>
            <a:pPr>
              <a:spcBef>
                <a:spcPts val="600"/>
              </a:spcBef>
            </a:pPr>
            <a:r>
              <a:rPr lang="en-IN" dirty="0"/>
              <a:t>Software integration: ensuring new infrastructure works with legacy systems</a:t>
            </a:r>
          </a:p>
          <a:p>
            <a:pPr>
              <a:spcBef>
                <a:spcPts val="600"/>
              </a:spcBef>
            </a:pPr>
            <a:r>
              <a:rPr lang="en-IN" dirty="0"/>
              <a:t>Legacy systems: older </a:t>
            </a:r>
            <a:r>
              <a:rPr lang="en-IN" spc="-300" dirty="0"/>
              <a:t>T P S</a:t>
            </a:r>
            <a:r>
              <a:rPr lang="en-IN" dirty="0"/>
              <a:t> created for mainframes that would be too costly to replace or redesign</a:t>
            </a:r>
          </a:p>
        </p:txBody>
      </p:sp>
    </p:spTree>
    <p:extLst>
      <p:ext uri="{BB962C8B-B14F-4D97-AF65-F5344CB8AC3E}">
        <p14:creationId xmlns:p14="http://schemas.microsoft.com/office/powerpoint/2010/main" val="2478947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6435"/>
            <a:ext cx="8229600" cy="1107996"/>
          </a:xfrm>
        </p:spPr>
        <p:txBody>
          <a:bodyPr>
            <a:spAutoFit/>
          </a:bodyPr>
          <a:lstStyle/>
          <a:p>
            <a:r>
              <a:rPr lang="en-IN" altLang="en-US" dirty="0"/>
              <a:t>What Are the Current Trends in Computer Hardware Platforms? </a:t>
            </a:r>
            <a:r>
              <a:rPr lang="en-IN" altLang="en-US" sz="2800" dirty="0"/>
              <a:t>(1 of 5)</a:t>
            </a:r>
            <a:endParaRPr lang="en-US" sz="2800" dirty="0"/>
          </a:p>
        </p:txBody>
      </p:sp>
      <p:sp>
        <p:nvSpPr>
          <p:cNvPr id="5" name="Content Placeholder 4"/>
          <p:cNvSpPr>
            <a:spLocks noGrp="1"/>
          </p:cNvSpPr>
          <p:nvPr>
            <p:ph idx="1"/>
          </p:nvPr>
        </p:nvSpPr>
        <p:spPr>
          <a:xfrm>
            <a:off x="468775" y="1373129"/>
            <a:ext cx="8229600" cy="3308598"/>
          </a:xfrm>
        </p:spPr>
        <p:txBody>
          <a:bodyPr>
            <a:spAutoFit/>
          </a:bodyPr>
          <a:lstStyle/>
          <a:p>
            <a:r>
              <a:rPr lang="en-IN" sz="2000" dirty="0"/>
              <a:t>The mobile digital platform</a:t>
            </a:r>
          </a:p>
          <a:p>
            <a:pPr lvl="1"/>
            <a:r>
              <a:rPr lang="en-IN" sz="2000" dirty="0"/>
              <a:t>Smartphones</a:t>
            </a:r>
          </a:p>
          <a:p>
            <a:pPr lvl="1"/>
            <a:r>
              <a:rPr lang="en-IN" sz="2000" dirty="0"/>
              <a:t>Netbooks</a:t>
            </a:r>
          </a:p>
          <a:p>
            <a:pPr lvl="1"/>
            <a:r>
              <a:rPr lang="en-IN" sz="2000" dirty="0"/>
              <a:t>Tablet computers</a:t>
            </a:r>
          </a:p>
          <a:p>
            <a:pPr lvl="1"/>
            <a:r>
              <a:rPr lang="en-IN" sz="2000" dirty="0"/>
              <a:t>Digital e-book readers and apps (Kindle)</a:t>
            </a:r>
          </a:p>
          <a:p>
            <a:pPr lvl="1"/>
            <a:r>
              <a:rPr lang="en-IN" sz="2000" dirty="0"/>
              <a:t>Wearable devices</a:t>
            </a:r>
          </a:p>
          <a:p>
            <a:pPr>
              <a:spcBef>
                <a:spcPts val="600"/>
              </a:spcBef>
            </a:pPr>
            <a:r>
              <a:rPr lang="en-IN" sz="2000" dirty="0" err="1"/>
              <a:t>Consumerization</a:t>
            </a:r>
            <a:r>
              <a:rPr lang="en-IN" sz="2000" dirty="0"/>
              <a:t> of </a:t>
            </a:r>
            <a:r>
              <a:rPr lang="en-IN" sz="2000" spc="-300" dirty="0"/>
              <a:t>I T</a:t>
            </a:r>
            <a:r>
              <a:rPr lang="en-IN" sz="2000" dirty="0"/>
              <a:t> and </a:t>
            </a:r>
            <a:r>
              <a:rPr lang="en-IN" sz="2000" spc="-300" dirty="0"/>
              <a:t>B Y O D</a:t>
            </a:r>
            <a:r>
              <a:rPr lang="en-IN" sz="2000" dirty="0"/>
              <a:t> (bring your own device)</a:t>
            </a:r>
          </a:p>
          <a:p>
            <a:pPr lvl="1"/>
            <a:r>
              <a:rPr lang="en-IN" sz="2000" dirty="0"/>
              <a:t>Forces businesses and </a:t>
            </a:r>
            <a:r>
              <a:rPr lang="en-IN" sz="2000" spc="-300" dirty="0"/>
              <a:t>I T</a:t>
            </a:r>
            <a:r>
              <a:rPr lang="en-IN" sz="2000" dirty="0"/>
              <a:t> departments to rethink how   </a:t>
            </a:r>
            <a:r>
              <a:rPr lang="en-IN" sz="2000" spc="-300" dirty="0"/>
              <a:t>I T</a:t>
            </a:r>
            <a:r>
              <a:rPr lang="en-IN" sz="2000" dirty="0"/>
              <a:t> equipment and services are acquired and managed</a:t>
            </a:r>
          </a:p>
        </p:txBody>
      </p:sp>
    </p:spTree>
    <p:extLst>
      <p:ext uri="{BB962C8B-B14F-4D97-AF65-F5344CB8AC3E}">
        <p14:creationId xmlns:p14="http://schemas.microsoft.com/office/powerpoint/2010/main" val="1948084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5915"/>
            <a:ext cx="8229600" cy="984885"/>
          </a:xfrm>
        </p:spPr>
        <p:txBody>
          <a:bodyPr anchor="ctr">
            <a:spAutoFit/>
          </a:bodyPr>
          <a:lstStyle/>
          <a:p>
            <a:r>
              <a:rPr lang="en-IN" altLang="en-US" sz="3200" dirty="0"/>
              <a:t>Interactive Session: Technology: Is Business Ready for Wearable Computers? </a:t>
            </a:r>
            <a:endParaRPr lang="en-US" sz="2400" dirty="0"/>
          </a:p>
        </p:txBody>
      </p:sp>
      <p:sp>
        <p:nvSpPr>
          <p:cNvPr id="5" name="Content Placeholder 4"/>
          <p:cNvSpPr>
            <a:spLocks noGrp="1"/>
          </p:cNvSpPr>
          <p:nvPr>
            <p:ph idx="1"/>
          </p:nvPr>
        </p:nvSpPr>
        <p:spPr>
          <a:xfrm>
            <a:off x="457200" y="1218053"/>
            <a:ext cx="8229600" cy="3580569"/>
          </a:xfrm>
        </p:spPr>
        <p:txBody>
          <a:bodyPr>
            <a:spAutoFit/>
          </a:bodyPr>
          <a:lstStyle/>
          <a:p>
            <a:r>
              <a:rPr lang="en-IN" sz="2000" dirty="0"/>
              <a:t>Class discussion</a:t>
            </a:r>
          </a:p>
          <a:p>
            <a:pPr lvl="1"/>
            <a:r>
              <a:rPr lang="en-IN" sz="2000" dirty="0" err="1"/>
              <a:t>Wearables</a:t>
            </a:r>
            <a:r>
              <a:rPr lang="en-IN" sz="2000" dirty="0"/>
              <a:t> have the potential to change the way organizations and workers conduct business. Discuss the implications of this statement.</a:t>
            </a:r>
          </a:p>
          <a:p>
            <a:pPr lvl="1"/>
            <a:r>
              <a:rPr lang="en-IN" sz="2000" dirty="0"/>
              <a:t>What management, organization, and technology issues would have to be addressed if a company was thinking of equipping its workers with a wearable computing device?</a:t>
            </a:r>
          </a:p>
          <a:p>
            <a:pPr lvl="1"/>
            <a:r>
              <a:rPr lang="en-IN" sz="2000" dirty="0"/>
              <a:t>What kinds of businesses are most likely to benefit from wearable computers? Select a business and describe how a wearable computing device could help that business improve operations or decision making.</a:t>
            </a:r>
          </a:p>
        </p:txBody>
      </p:sp>
    </p:spTree>
    <p:extLst>
      <p:ext uri="{BB962C8B-B14F-4D97-AF65-F5344CB8AC3E}">
        <p14:creationId xmlns:p14="http://schemas.microsoft.com/office/powerpoint/2010/main" val="3240428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8757"/>
            <a:ext cx="8229600" cy="1107996"/>
          </a:xfrm>
        </p:spPr>
        <p:txBody>
          <a:bodyPr>
            <a:spAutoFit/>
          </a:bodyPr>
          <a:lstStyle/>
          <a:p>
            <a:r>
              <a:rPr lang="en-IN" altLang="en-US" dirty="0"/>
              <a:t>What Are the Current Trends in Computer Hardware Platforms? </a:t>
            </a:r>
            <a:r>
              <a:rPr lang="en-IN" altLang="en-US" sz="2800" dirty="0"/>
              <a:t>(2 of 5)</a:t>
            </a:r>
            <a:endParaRPr lang="en-US" sz="2800" dirty="0"/>
          </a:p>
        </p:txBody>
      </p:sp>
      <p:sp>
        <p:nvSpPr>
          <p:cNvPr id="5" name="Content Placeholder 4"/>
          <p:cNvSpPr>
            <a:spLocks noGrp="1"/>
          </p:cNvSpPr>
          <p:nvPr>
            <p:ph idx="1"/>
          </p:nvPr>
        </p:nvSpPr>
        <p:spPr>
          <a:xfrm>
            <a:off x="468775" y="1371600"/>
            <a:ext cx="8229600" cy="3308598"/>
          </a:xfrm>
        </p:spPr>
        <p:txBody>
          <a:bodyPr>
            <a:spAutoFit/>
          </a:bodyPr>
          <a:lstStyle/>
          <a:p>
            <a:r>
              <a:rPr lang="en-IN" sz="2000" dirty="0"/>
              <a:t>Quantum computing</a:t>
            </a:r>
          </a:p>
          <a:p>
            <a:pPr lvl="1"/>
            <a:r>
              <a:rPr lang="en-IN" sz="2000" dirty="0"/>
              <a:t>Uses quantum physics to represent and operate on data</a:t>
            </a:r>
          </a:p>
          <a:p>
            <a:pPr lvl="1"/>
            <a:r>
              <a:rPr lang="en-IN" sz="2000" dirty="0"/>
              <a:t>Dramatic increases in computing speed</a:t>
            </a:r>
          </a:p>
          <a:p>
            <a:pPr>
              <a:spcBef>
                <a:spcPts val="600"/>
              </a:spcBef>
            </a:pPr>
            <a:r>
              <a:rPr lang="en-IN" sz="2000" dirty="0"/>
              <a:t>Virtualization</a:t>
            </a:r>
          </a:p>
          <a:p>
            <a:pPr lvl="1"/>
            <a:r>
              <a:rPr lang="en-IN" sz="2000" dirty="0"/>
              <a:t>Allows single physical resource to act as multiple resources (i.e., run multiple instances of </a:t>
            </a:r>
            <a:r>
              <a:rPr lang="en-IN" sz="2000" spc="-300" dirty="0"/>
              <a:t>O S</a:t>
            </a:r>
            <a:r>
              <a:rPr lang="en-IN" sz="2000" dirty="0"/>
              <a:t>)</a:t>
            </a:r>
          </a:p>
          <a:p>
            <a:pPr lvl="1"/>
            <a:r>
              <a:rPr lang="en-IN" sz="2000" dirty="0"/>
              <a:t>Reduces hardware and power expenditures</a:t>
            </a:r>
          </a:p>
          <a:p>
            <a:pPr lvl="1"/>
            <a:r>
              <a:rPr lang="en-IN" sz="2000" dirty="0"/>
              <a:t>Facilitates hardware centralization</a:t>
            </a:r>
          </a:p>
          <a:p>
            <a:pPr lvl="1"/>
            <a:r>
              <a:rPr lang="en-IN" sz="2000" dirty="0"/>
              <a:t>Software-defined storage (</a:t>
            </a:r>
            <a:r>
              <a:rPr lang="en-IN" sz="2000" spc="-300" dirty="0"/>
              <a:t>S D S</a:t>
            </a:r>
            <a:r>
              <a:rPr lang="en-IN" sz="2000" dirty="0"/>
              <a:t>)</a:t>
            </a:r>
          </a:p>
        </p:txBody>
      </p:sp>
    </p:spTree>
    <p:extLst>
      <p:ext uri="{BB962C8B-B14F-4D97-AF65-F5344CB8AC3E}">
        <p14:creationId xmlns:p14="http://schemas.microsoft.com/office/powerpoint/2010/main" val="408759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3450"/>
            <a:ext cx="8229600" cy="511608"/>
          </a:xfrm>
        </p:spPr>
        <p:txBody>
          <a:bodyPr>
            <a:spAutoFit/>
          </a:bodyPr>
          <a:lstStyle/>
          <a:p>
            <a:r>
              <a:rPr lang="en-IN" altLang="en-US" dirty="0"/>
              <a:t>Video Cases</a:t>
            </a:r>
            <a:endParaRPr lang="en-US" sz="2800" dirty="0"/>
          </a:p>
        </p:txBody>
      </p:sp>
      <p:sp>
        <p:nvSpPr>
          <p:cNvPr id="5" name="Content Placeholder 4"/>
          <p:cNvSpPr>
            <a:spLocks noGrp="1"/>
          </p:cNvSpPr>
          <p:nvPr>
            <p:ph idx="1"/>
          </p:nvPr>
        </p:nvSpPr>
        <p:spPr>
          <a:xfrm>
            <a:off x="457200" y="790369"/>
            <a:ext cx="8229600" cy="634205"/>
          </a:xfrm>
        </p:spPr>
        <p:txBody>
          <a:bodyPr>
            <a:spAutoFit/>
          </a:bodyPr>
          <a:lstStyle/>
          <a:p>
            <a:pPr marL="343332" indent="-342900"/>
            <a:r>
              <a:rPr lang="en-IN" sz="2000" dirty="0"/>
              <a:t>Case 1: </a:t>
            </a:r>
            <a:r>
              <a:rPr lang="en-US" sz="2000" dirty="0"/>
              <a:t>Rockwell Automation Fuels the Oil and Gas Industry with the Internet of Things (</a:t>
            </a:r>
            <a:r>
              <a:rPr lang="en-US" sz="2000" spc="-300" dirty="0"/>
              <a:t>I o </a:t>
            </a:r>
            <a:r>
              <a:rPr lang="en-US" sz="2000" dirty="0"/>
              <a:t>T)</a:t>
            </a:r>
            <a:r>
              <a:rPr lang="en-IN" sz="2000" dirty="0"/>
              <a:t> </a:t>
            </a:r>
          </a:p>
        </p:txBody>
      </p:sp>
      <p:sp>
        <p:nvSpPr>
          <p:cNvPr id="2" name="Content Placeholder 1"/>
          <p:cNvSpPr>
            <a:spLocks noGrp="1"/>
          </p:cNvSpPr>
          <p:nvPr>
            <p:ph idx="13"/>
          </p:nvPr>
        </p:nvSpPr>
        <p:spPr>
          <a:xfrm>
            <a:off x="466581" y="1511333"/>
            <a:ext cx="2559758" cy="307777"/>
          </a:xfrm>
        </p:spPr>
        <p:txBody>
          <a:bodyPr wrap="square">
            <a:spAutoFit/>
          </a:bodyPr>
          <a:lstStyle/>
          <a:p>
            <a:pPr marL="343332" indent="-342900"/>
            <a:r>
              <a:rPr lang="en-IN" sz="2000" dirty="0"/>
              <a:t>Case 2: </a:t>
            </a:r>
            <a:r>
              <a:rPr lang="en-US" sz="2000" dirty="0">
                <a:hlinkClick r:id="rId3"/>
              </a:rPr>
              <a:t>ESPN.com</a:t>
            </a:r>
            <a:endParaRPr lang="en-IN" sz="2000" dirty="0"/>
          </a:p>
        </p:txBody>
      </p:sp>
      <p:sp>
        <p:nvSpPr>
          <p:cNvPr id="3" name="Content Placeholder 2"/>
          <p:cNvSpPr>
            <a:spLocks noGrp="1"/>
          </p:cNvSpPr>
          <p:nvPr>
            <p:ph idx="14"/>
          </p:nvPr>
        </p:nvSpPr>
        <p:spPr>
          <a:xfrm>
            <a:off x="3061692" y="1510338"/>
            <a:ext cx="5625109" cy="307777"/>
          </a:xfrm>
        </p:spPr>
        <p:txBody>
          <a:bodyPr wrap="square">
            <a:spAutoFit/>
          </a:bodyPr>
          <a:lstStyle/>
          <a:p>
            <a:pPr marL="432" indent="0">
              <a:buNone/>
            </a:pPr>
            <a:r>
              <a:rPr lang="en-US" sz="2000" dirty="0"/>
              <a:t>: The Future of Sports Broadcasting in the Cloud</a:t>
            </a:r>
            <a:endParaRPr lang="en-IN" sz="2000" dirty="0"/>
          </a:p>
        </p:txBody>
      </p:sp>
      <p:sp>
        <p:nvSpPr>
          <p:cNvPr id="6" name="Content Placeholder 5"/>
          <p:cNvSpPr>
            <a:spLocks noGrp="1"/>
          </p:cNvSpPr>
          <p:nvPr>
            <p:ph sz="quarter" idx="15"/>
          </p:nvPr>
        </p:nvSpPr>
        <p:spPr>
          <a:xfrm>
            <a:off x="457200" y="1925355"/>
            <a:ext cx="8229600" cy="307777"/>
          </a:xfrm>
        </p:spPr>
        <p:txBody>
          <a:bodyPr wrap="square">
            <a:spAutoFit/>
          </a:bodyPr>
          <a:lstStyle/>
          <a:p>
            <a:pPr marL="343332" indent="-342900"/>
            <a:r>
              <a:rPr lang="en-IN" sz="2000" dirty="0"/>
              <a:t>Case 3: </a:t>
            </a:r>
            <a:r>
              <a:rPr lang="en-US" sz="2000" dirty="0"/>
              <a:t>Netflix: Building a Business in the Cloud</a:t>
            </a:r>
            <a:endParaRPr lang="en-IN" sz="2000" dirty="0"/>
          </a:p>
        </p:txBody>
      </p:sp>
    </p:spTree>
    <p:extLst>
      <p:ext uri="{BB962C8B-B14F-4D97-AF65-F5344CB8AC3E}">
        <p14:creationId xmlns:p14="http://schemas.microsoft.com/office/powerpoint/2010/main" val="6568366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8757"/>
            <a:ext cx="8229600" cy="1107996"/>
          </a:xfrm>
        </p:spPr>
        <p:txBody>
          <a:bodyPr>
            <a:spAutoFit/>
          </a:bodyPr>
          <a:lstStyle/>
          <a:p>
            <a:r>
              <a:rPr lang="en-IN" altLang="en-US" dirty="0"/>
              <a:t>What Are the Current Trends in Computer Hardware Platforms? </a:t>
            </a:r>
            <a:r>
              <a:rPr lang="en-IN" altLang="en-US" sz="2800" dirty="0"/>
              <a:t>(3 of 5)</a:t>
            </a:r>
            <a:endParaRPr lang="en-US" sz="2800" dirty="0"/>
          </a:p>
        </p:txBody>
      </p:sp>
      <p:sp>
        <p:nvSpPr>
          <p:cNvPr id="5" name="Content Placeholder 4"/>
          <p:cNvSpPr>
            <a:spLocks noGrp="1"/>
          </p:cNvSpPr>
          <p:nvPr>
            <p:ph idx="1"/>
          </p:nvPr>
        </p:nvSpPr>
        <p:spPr>
          <a:xfrm>
            <a:off x="468775" y="1371600"/>
            <a:ext cx="8229600" cy="3385542"/>
          </a:xfrm>
        </p:spPr>
        <p:txBody>
          <a:bodyPr>
            <a:spAutoFit/>
          </a:bodyPr>
          <a:lstStyle/>
          <a:p>
            <a:r>
              <a:rPr lang="en-IN" sz="2000" dirty="0"/>
              <a:t>Cloud computing</a:t>
            </a:r>
          </a:p>
          <a:p>
            <a:pPr lvl="1"/>
            <a:r>
              <a:rPr lang="en-IN" sz="2000" dirty="0"/>
              <a:t>On-demand computing services obtained over network</a:t>
            </a:r>
          </a:p>
          <a:p>
            <a:pPr lvl="2"/>
            <a:r>
              <a:rPr lang="en-IN" dirty="0"/>
              <a:t>Infrastructure as a service (</a:t>
            </a:r>
            <a:r>
              <a:rPr lang="en-IN" spc="-300" dirty="0"/>
              <a:t>I a </a:t>
            </a:r>
            <a:r>
              <a:rPr lang="en-IN" spc="-300" dirty="0" err="1"/>
              <a:t>a</a:t>
            </a:r>
            <a:r>
              <a:rPr lang="en-IN" spc="-300" dirty="0"/>
              <a:t> S</a:t>
            </a:r>
            <a:r>
              <a:rPr lang="en-IN" dirty="0"/>
              <a:t>)</a:t>
            </a:r>
          </a:p>
          <a:p>
            <a:pPr lvl="2"/>
            <a:r>
              <a:rPr lang="en-IN" dirty="0"/>
              <a:t>Software as a service (</a:t>
            </a:r>
            <a:r>
              <a:rPr lang="en-IN" spc="-300" dirty="0"/>
              <a:t>S a </a:t>
            </a:r>
            <a:r>
              <a:rPr lang="en-IN" spc="-300" dirty="0" err="1"/>
              <a:t>a</a:t>
            </a:r>
            <a:r>
              <a:rPr lang="en-IN" spc="-300" dirty="0"/>
              <a:t> S</a:t>
            </a:r>
            <a:r>
              <a:rPr lang="en-IN" dirty="0"/>
              <a:t>)</a:t>
            </a:r>
          </a:p>
          <a:p>
            <a:pPr lvl="2"/>
            <a:r>
              <a:rPr lang="en-IN" dirty="0"/>
              <a:t>Platform as a service (</a:t>
            </a:r>
            <a:r>
              <a:rPr lang="en-IN" spc="-300" dirty="0"/>
              <a:t>P a </a:t>
            </a:r>
            <a:r>
              <a:rPr lang="en-IN" spc="-300" dirty="0" err="1"/>
              <a:t>a</a:t>
            </a:r>
            <a:r>
              <a:rPr lang="en-IN" spc="-300" dirty="0"/>
              <a:t> S</a:t>
            </a:r>
            <a:r>
              <a:rPr lang="en-IN" dirty="0"/>
              <a:t>)</a:t>
            </a:r>
          </a:p>
          <a:p>
            <a:pPr lvl="1"/>
            <a:r>
              <a:rPr lang="en-IN" sz="2000" dirty="0"/>
              <a:t>Cloud can be public or private</a:t>
            </a:r>
          </a:p>
          <a:p>
            <a:pPr lvl="1"/>
            <a:r>
              <a:rPr lang="en-IN" sz="2000" dirty="0"/>
              <a:t>Allows companies to minimize </a:t>
            </a:r>
            <a:r>
              <a:rPr lang="en-IN" sz="2000" spc="-300" dirty="0"/>
              <a:t>I T</a:t>
            </a:r>
            <a:r>
              <a:rPr lang="en-IN" sz="2000" dirty="0"/>
              <a:t> investments</a:t>
            </a:r>
          </a:p>
          <a:p>
            <a:pPr lvl="1"/>
            <a:r>
              <a:rPr lang="en-IN" sz="2000" dirty="0"/>
              <a:t>Drawbacks: Concerns of security, reliability</a:t>
            </a:r>
          </a:p>
          <a:p>
            <a:pPr lvl="1"/>
            <a:r>
              <a:rPr lang="en-IN" sz="2000" dirty="0"/>
              <a:t>Hybrid cloud computing model</a:t>
            </a:r>
          </a:p>
        </p:txBody>
      </p:sp>
    </p:spTree>
    <p:extLst>
      <p:ext uri="{BB962C8B-B14F-4D97-AF65-F5344CB8AC3E}">
        <p14:creationId xmlns:p14="http://schemas.microsoft.com/office/powerpoint/2010/main" val="40397305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8757"/>
            <a:ext cx="8229600" cy="1107996"/>
          </a:xfrm>
        </p:spPr>
        <p:txBody>
          <a:bodyPr>
            <a:spAutoFit/>
          </a:bodyPr>
          <a:lstStyle/>
          <a:p>
            <a:r>
              <a:rPr lang="en-IN" altLang="en-US" dirty="0"/>
              <a:t>What Are the Current Trends in Computer Hardware Platforms? </a:t>
            </a:r>
            <a:r>
              <a:rPr lang="en-IN" altLang="en-US" sz="2800" dirty="0"/>
              <a:t>(4 of 5)</a:t>
            </a:r>
            <a:endParaRPr lang="en-US" sz="2800" dirty="0"/>
          </a:p>
        </p:txBody>
      </p:sp>
      <p:sp>
        <p:nvSpPr>
          <p:cNvPr id="5" name="Content Placeholder 4"/>
          <p:cNvSpPr>
            <a:spLocks noGrp="1"/>
          </p:cNvSpPr>
          <p:nvPr>
            <p:ph idx="1"/>
          </p:nvPr>
        </p:nvSpPr>
        <p:spPr>
          <a:xfrm>
            <a:off x="457200" y="1371600"/>
            <a:ext cx="8229600" cy="1261884"/>
          </a:xfrm>
        </p:spPr>
        <p:txBody>
          <a:bodyPr>
            <a:spAutoFit/>
          </a:bodyPr>
          <a:lstStyle/>
          <a:p>
            <a:r>
              <a:rPr lang="en-IN" dirty="0"/>
              <a:t>Edge computing</a:t>
            </a:r>
          </a:p>
          <a:p>
            <a:pPr lvl="1"/>
            <a:r>
              <a:rPr lang="en-IN" sz="2400" dirty="0"/>
              <a:t>Servers at the edge of the Internet </a:t>
            </a:r>
          </a:p>
          <a:p>
            <a:pPr lvl="1"/>
            <a:r>
              <a:rPr lang="en-IN" sz="2400" dirty="0"/>
              <a:t>Reducing latency, and network traffic</a:t>
            </a:r>
          </a:p>
        </p:txBody>
      </p:sp>
    </p:spTree>
    <p:extLst>
      <p:ext uri="{BB962C8B-B14F-4D97-AF65-F5344CB8AC3E}">
        <p14:creationId xmlns:p14="http://schemas.microsoft.com/office/powerpoint/2010/main" val="9349626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9702"/>
            <a:ext cx="8229600" cy="553998"/>
          </a:xfrm>
        </p:spPr>
        <p:txBody>
          <a:bodyPr>
            <a:spAutoFit/>
          </a:bodyPr>
          <a:lstStyle/>
          <a:p>
            <a:r>
              <a:rPr lang="en-IN" altLang="en-US" dirty="0"/>
              <a:t>Figure 5.9 Cloud Computing Platform</a:t>
            </a:r>
            <a:endParaRPr lang="en-US" sz="2800" dirty="0"/>
          </a:p>
        </p:txBody>
      </p:sp>
      <p:pic>
        <p:nvPicPr>
          <p:cNvPr id="11266" name="Picture 2" descr="Caption: Cloud computing&#10;At the center of the figure is a huge cloud within which images are placed for the following:&#10;• Platform services&#10;• Block storage&#10;• Communication networks&#10;• Identity management&#10;• Content servers&#10;• Application services&#10;• Content management&#10;• Enterprise software&#10;• Collaboration environments&#10;• Process management&#10;• Infrastructure services&#10;• Computing resource management&#10;• Network management&#10;• Storage management&#10;Outside and around the cloud, the following images are placed:&#10;• Servers&#10;• Desktops&#10;• Tablet computers&#10;• I Phone&#10;• Laptops"/>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151929" y="819150"/>
            <a:ext cx="4840143" cy="3903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778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8725"/>
            <a:ext cx="8229600" cy="553998"/>
          </a:xfrm>
        </p:spPr>
        <p:txBody>
          <a:bodyPr>
            <a:spAutoFit/>
          </a:bodyPr>
          <a:lstStyle/>
          <a:p>
            <a:r>
              <a:rPr lang="en-IN" altLang="en-US" dirty="0"/>
              <a:t>Figure 5.10 Amazon Web Services</a:t>
            </a:r>
            <a:endParaRPr lang="en-US" sz="2800" dirty="0"/>
          </a:p>
        </p:txBody>
      </p:sp>
      <p:pic>
        <p:nvPicPr>
          <p:cNvPr id="12290" name="Picture 2" descr="Amazon web services:&#10;• Computing&#10;• Networking&#10;• Content delivery&#10;• Data storage&#10;• Database&#10;• Deployment&#10;• Management&#10;• Application services&#10;• Analytics"/>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616958" y="883429"/>
            <a:ext cx="3910084" cy="3862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891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8757"/>
            <a:ext cx="8229600" cy="1107996"/>
          </a:xfrm>
        </p:spPr>
        <p:txBody>
          <a:bodyPr>
            <a:spAutoFit/>
          </a:bodyPr>
          <a:lstStyle/>
          <a:p>
            <a:r>
              <a:rPr lang="en-IN" altLang="en-US" dirty="0"/>
              <a:t>Interactive Session: Organizations: Look to the Cloud</a:t>
            </a:r>
            <a:endParaRPr lang="en-US" sz="2800" dirty="0"/>
          </a:p>
        </p:txBody>
      </p:sp>
      <p:sp>
        <p:nvSpPr>
          <p:cNvPr id="5" name="Content Placeholder 4"/>
          <p:cNvSpPr>
            <a:spLocks noGrp="1"/>
          </p:cNvSpPr>
          <p:nvPr>
            <p:ph idx="1"/>
          </p:nvPr>
        </p:nvSpPr>
        <p:spPr>
          <a:xfrm>
            <a:off x="457200" y="1371600"/>
            <a:ext cx="8229600" cy="2446824"/>
          </a:xfrm>
        </p:spPr>
        <p:txBody>
          <a:bodyPr>
            <a:spAutoFit/>
          </a:bodyPr>
          <a:lstStyle/>
          <a:p>
            <a:r>
              <a:rPr lang="en-IN" dirty="0"/>
              <a:t>Class discussion</a:t>
            </a:r>
          </a:p>
          <a:p>
            <a:pPr lvl="1"/>
            <a:r>
              <a:rPr lang="en-IN" sz="2400" dirty="0"/>
              <a:t>What business benefits do cloud computing services provide? What problems do they solve?</a:t>
            </a:r>
          </a:p>
          <a:p>
            <a:pPr lvl="1"/>
            <a:r>
              <a:rPr lang="en-IN" sz="2400" dirty="0"/>
              <a:t>What are the disadvantages of cloud computing?</a:t>
            </a:r>
          </a:p>
          <a:p>
            <a:pPr lvl="1"/>
            <a:r>
              <a:rPr lang="en-IN" sz="2400" dirty="0"/>
              <a:t>What kinds of businesses are most likely to benefit from using cloud computing? Why?</a:t>
            </a:r>
          </a:p>
        </p:txBody>
      </p:sp>
    </p:spTree>
    <p:extLst>
      <p:ext uri="{BB962C8B-B14F-4D97-AF65-F5344CB8AC3E}">
        <p14:creationId xmlns:p14="http://schemas.microsoft.com/office/powerpoint/2010/main" val="41449313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8757"/>
            <a:ext cx="8229600" cy="1107996"/>
          </a:xfrm>
        </p:spPr>
        <p:txBody>
          <a:bodyPr>
            <a:spAutoFit/>
          </a:bodyPr>
          <a:lstStyle/>
          <a:p>
            <a:r>
              <a:rPr lang="en-IN" altLang="en-US" dirty="0"/>
              <a:t>What Are the Current Trends in Computer Hardware Platforms? </a:t>
            </a:r>
            <a:r>
              <a:rPr lang="en-IN" altLang="en-US" sz="2800" dirty="0"/>
              <a:t>(5 of 5)</a:t>
            </a:r>
            <a:endParaRPr lang="en-US" sz="2800" dirty="0"/>
          </a:p>
        </p:txBody>
      </p:sp>
      <p:sp>
        <p:nvSpPr>
          <p:cNvPr id="5" name="Content Placeholder 4"/>
          <p:cNvSpPr>
            <a:spLocks noGrp="1"/>
          </p:cNvSpPr>
          <p:nvPr>
            <p:ph idx="1"/>
          </p:nvPr>
        </p:nvSpPr>
        <p:spPr>
          <a:xfrm>
            <a:off x="468775" y="1352550"/>
            <a:ext cx="8229600" cy="3393929"/>
          </a:xfrm>
        </p:spPr>
        <p:txBody>
          <a:bodyPr>
            <a:spAutoFit/>
          </a:bodyPr>
          <a:lstStyle/>
          <a:p>
            <a:r>
              <a:rPr lang="en-IN" dirty="0"/>
              <a:t>Green computing (Green </a:t>
            </a:r>
            <a:r>
              <a:rPr lang="en-IN" spc="-300" dirty="0"/>
              <a:t>I T </a:t>
            </a:r>
            <a:r>
              <a:rPr lang="en-IN" dirty="0"/>
              <a:t>)</a:t>
            </a:r>
          </a:p>
          <a:p>
            <a:pPr lvl="1"/>
            <a:r>
              <a:rPr lang="en-IN" sz="2400" dirty="0"/>
              <a:t>Practices and technologies for manufacturing, using, disposing of computing and networking hardware</a:t>
            </a:r>
          </a:p>
          <a:p>
            <a:pPr lvl="1"/>
            <a:r>
              <a:rPr lang="en-IN" sz="2400" dirty="0"/>
              <a:t>Reducing power consumption a high priority</a:t>
            </a:r>
          </a:p>
          <a:p>
            <a:pPr lvl="1"/>
            <a:r>
              <a:rPr lang="en-IN" sz="2400" dirty="0"/>
              <a:t>Data </a:t>
            </a:r>
            <a:r>
              <a:rPr lang="en-IN" sz="2400" dirty="0" err="1"/>
              <a:t>centers</a:t>
            </a:r>
            <a:endParaRPr lang="en-IN" sz="2400" dirty="0"/>
          </a:p>
          <a:p>
            <a:pPr>
              <a:spcBef>
                <a:spcPts val="600"/>
              </a:spcBef>
            </a:pPr>
            <a:r>
              <a:rPr lang="en-IN" dirty="0"/>
              <a:t>High performance, power-saving processors</a:t>
            </a:r>
          </a:p>
          <a:p>
            <a:pPr lvl="1"/>
            <a:r>
              <a:rPr lang="en-IN" sz="2400" dirty="0"/>
              <a:t>Multicore processors</a:t>
            </a:r>
          </a:p>
          <a:p>
            <a:pPr lvl="1"/>
            <a:r>
              <a:rPr lang="en-IN" sz="2400" dirty="0"/>
              <a:t>Power-efficient microprocessors</a:t>
            </a:r>
          </a:p>
        </p:txBody>
      </p:sp>
    </p:spTree>
    <p:extLst>
      <p:ext uri="{BB962C8B-B14F-4D97-AF65-F5344CB8AC3E}">
        <p14:creationId xmlns:p14="http://schemas.microsoft.com/office/powerpoint/2010/main" val="3739641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3450"/>
            <a:ext cx="8229600" cy="984885"/>
          </a:xfrm>
        </p:spPr>
        <p:txBody>
          <a:bodyPr>
            <a:spAutoFit/>
          </a:bodyPr>
          <a:lstStyle/>
          <a:p>
            <a:r>
              <a:rPr lang="en-IN" altLang="en-US" sz="3200" dirty="0"/>
              <a:t>What Are the Current Computer Software Platforms and Trends? </a:t>
            </a:r>
            <a:r>
              <a:rPr lang="en-IN" altLang="en-US" sz="2400" dirty="0"/>
              <a:t>(1 of 3)</a:t>
            </a:r>
            <a:endParaRPr lang="en-US" sz="2400" dirty="0"/>
          </a:p>
        </p:txBody>
      </p:sp>
      <p:sp>
        <p:nvSpPr>
          <p:cNvPr id="5" name="Content Placeholder 4"/>
          <p:cNvSpPr>
            <a:spLocks noGrp="1"/>
          </p:cNvSpPr>
          <p:nvPr>
            <p:ph idx="1"/>
          </p:nvPr>
        </p:nvSpPr>
        <p:spPr>
          <a:xfrm>
            <a:off x="468775" y="1176167"/>
            <a:ext cx="8229600" cy="3623881"/>
          </a:xfrm>
        </p:spPr>
        <p:txBody>
          <a:bodyPr>
            <a:spAutoFit/>
          </a:bodyPr>
          <a:lstStyle/>
          <a:p>
            <a:r>
              <a:rPr lang="en-IN" sz="2000" dirty="0"/>
              <a:t>Linux and open-source software</a:t>
            </a:r>
          </a:p>
          <a:p>
            <a:pPr lvl="1">
              <a:spcBef>
                <a:spcPts val="400"/>
              </a:spcBef>
            </a:pPr>
            <a:r>
              <a:rPr lang="en-IN" sz="2000" dirty="0"/>
              <a:t>Produced by community of programmers</a:t>
            </a:r>
          </a:p>
          <a:p>
            <a:pPr lvl="1"/>
            <a:r>
              <a:rPr lang="en-IN" sz="2000" dirty="0"/>
              <a:t>Examples: Apache web server, Mozilla Firefox browser, </a:t>
            </a:r>
            <a:r>
              <a:rPr lang="en-IN" sz="2000" dirty="0" err="1"/>
              <a:t>OpenOffice</a:t>
            </a:r>
            <a:endParaRPr lang="en-IN" sz="2000" dirty="0"/>
          </a:p>
          <a:p>
            <a:pPr lvl="1"/>
            <a:r>
              <a:rPr lang="en-IN" sz="2000" dirty="0"/>
              <a:t>Linux</a:t>
            </a:r>
          </a:p>
          <a:p>
            <a:pPr>
              <a:spcBef>
                <a:spcPts val="600"/>
              </a:spcBef>
            </a:pPr>
            <a:r>
              <a:rPr lang="en-IN" sz="2000" dirty="0"/>
              <a:t>Software for the web: Java, </a:t>
            </a:r>
            <a:r>
              <a:rPr lang="en-IN" sz="2000" spc="-300" dirty="0"/>
              <a:t>H T M L</a:t>
            </a:r>
            <a:r>
              <a:rPr lang="en-IN" sz="2000" dirty="0"/>
              <a:t>, and </a:t>
            </a:r>
            <a:r>
              <a:rPr lang="en-IN" sz="2000" spc="-300" dirty="0"/>
              <a:t>H T M L </a:t>
            </a:r>
            <a:r>
              <a:rPr lang="en-IN" sz="2000" dirty="0"/>
              <a:t>5</a:t>
            </a:r>
          </a:p>
          <a:p>
            <a:pPr lvl="1"/>
            <a:r>
              <a:rPr lang="en-IN" sz="2000" dirty="0"/>
              <a:t>Java Virtual Machine</a:t>
            </a:r>
          </a:p>
          <a:p>
            <a:pPr lvl="1"/>
            <a:r>
              <a:rPr lang="en-IN" sz="2000" dirty="0"/>
              <a:t>Web browsers</a:t>
            </a:r>
          </a:p>
          <a:p>
            <a:pPr lvl="1"/>
            <a:r>
              <a:rPr lang="en-IN" sz="2000" spc="-300" dirty="0"/>
              <a:t>H T M L</a:t>
            </a:r>
            <a:r>
              <a:rPr lang="en-IN" sz="2000" dirty="0"/>
              <a:t> and </a:t>
            </a:r>
            <a:r>
              <a:rPr lang="en-IN" sz="2000" spc="-300" dirty="0"/>
              <a:t>H T M L </a:t>
            </a:r>
            <a:r>
              <a:rPr lang="en-IN" sz="2000" dirty="0"/>
              <a:t>5</a:t>
            </a:r>
          </a:p>
          <a:p>
            <a:pPr lvl="1"/>
            <a:r>
              <a:rPr lang="en-IN" sz="2000" dirty="0"/>
              <a:t>Ruby and Python</a:t>
            </a:r>
          </a:p>
        </p:txBody>
      </p:sp>
    </p:spTree>
    <p:extLst>
      <p:ext uri="{BB962C8B-B14F-4D97-AF65-F5344CB8AC3E}">
        <p14:creationId xmlns:p14="http://schemas.microsoft.com/office/powerpoint/2010/main" val="40009531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0200"/>
            <a:ext cx="8229600" cy="984885"/>
          </a:xfrm>
        </p:spPr>
        <p:txBody>
          <a:bodyPr>
            <a:spAutoFit/>
          </a:bodyPr>
          <a:lstStyle/>
          <a:p>
            <a:r>
              <a:rPr lang="en-IN" altLang="en-US" sz="3200" dirty="0"/>
              <a:t>What Are the Current Computer Software Platforms and Trends? </a:t>
            </a:r>
            <a:r>
              <a:rPr lang="en-IN" altLang="en-US" sz="2400" dirty="0"/>
              <a:t>(2 of 3)</a:t>
            </a:r>
            <a:endParaRPr lang="en-US" sz="2400" dirty="0"/>
          </a:p>
        </p:txBody>
      </p:sp>
      <p:sp>
        <p:nvSpPr>
          <p:cNvPr id="5" name="Content Placeholder 4"/>
          <p:cNvSpPr>
            <a:spLocks noGrp="1"/>
          </p:cNvSpPr>
          <p:nvPr>
            <p:ph idx="1"/>
          </p:nvPr>
        </p:nvSpPr>
        <p:spPr>
          <a:xfrm>
            <a:off x="468775" y="1158675"/>
            <a:ext cx="8229600" cy="3093154"/>
          </a:xfrm>
        </p:spPr>
        <p:txBody>
          <a:bodyPr>
            <a:spAutoFit/>
          </a:bodyPr>
          <a:lstStyle/>
          <a:p>
            <a:r>
              <a:rPr lang="en-IN" sz="2200" dirty="0"/>
              <a:t>Web services and service-oriented architecture</a:t>
            </a:r>
          </a:p>
          <a:p>
            <a:pPr lvl="1"/>
            <a:r>
              <a:rPr lang="en-IN" dirty="0"/>
              <a:t>Web services</a:t>
            </a:r>
          </a:p>
          <a:p>
            <a:pPr lvl="1"/>
            <a:r>
              <a:rPr lang="en-IN" spc="-300" dirty="0"/>
              <a:t>X M L </a:t>
            </a:r>
            <a:r>
              <a:rPr lang="en-IN" dirty="0"/>
              <a:t>: Extensible </a:t>
            </a:r>
            <a:r>
              <a:rPr lang="en-IN" dirty="0" err="1"/>
              <a:t>Markup</a:t>
            </a:r>
            <a:r>
              <a:rPr lang="en-IN" dirty="0"/>
              <a:t> Language</a:t>
            </a:r>
          </a:p>
          <a:p>
            <a:pPr lvl="1"/>
            <a:r>
              <a:rPr lang="en-IN" spc="-300" dirty="0"/>
              <a:t>S O A </a:t>
            </a:r>
            <a:r>
              <a:rPr lang="en-IN" dirty="0"/>
              <a:t>: service-oriented architecture</a:t>
            </a:r>
          </a:p>
          <a:p>
            <a:pPr lvl="2"/>
            <a:r>
              <a:rPr lang="en-IN" sz="2200" dirty="0"/>
              <a:t>Set of self-contained services that communicate with one another to create a working software application</a:t>
            </a:r>
          </a:p>
          <a:p>
            <a:pPr lvl="2"/>
            <a:r>
              <a:rPr lang="en-IN" sz="2200" dirty="0"/>
              <a:t>Software developers reuse these services in other combinations to assemble other applications as needed</a:t>
            </a:r>
          </a:p>
        </p:txBody>
      </p:sp>
    </p:spTree>
    <p:extLst>
      <p:ext uri="{BB962C8B-B14F-4D97-AF65-F5344CB8AC3E}">
        <p14:creationId xmlns:p14="http://schemas.microsoft.com/office/powerpoint/2010/main" val="12701665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6435"/>
            <a:ext cx="8229600" cy="1107996"/>
          </a:xfrm>
        </p:spPr>
        <p:txBody>
          <a:bodyPr>
            <a:spAutoFit/>
          </a:bodyPr>
          <a:lstStyle/>
          <a:p>
            <a:r>
              <a:rPr lang="en-IN" altLang="en-US" dirty="0"/>
              <a:t>Figure 5.11 How Dollar Rent A Car Uses Web Services</a:t>
            </a:r>
            <a:endParaRPr lang="en-US" sz="2800" dirty="0"/>
          </a:p>
        </p:txBody>
      </p:sp>
      <p:pic>
        <p:nvPicPr>
          <p:cNvPr id="13314" name="Picture 2" descr="The details are as follows:&#10;• Dollar rent a car systems:&#10;• Legacy reservation system; bi-directional arrow points to&#10;• Server; bi-directional arrow points to&#10;• Web services: connected by bi-directional arrows to each of the following&#10;• Southwest airlines systems&#10;• Tour operator’s systems&#10;• Travel reservation system&#10;• Wireless web site&#10;• Future business partners’ systems"/>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68590" y="1311237"/>
            <a:ext cx="5206821" cy="3491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4730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0200"/>
            <a:ext cx="8229600" cy="984885"/>
          </a:xfrm>
        </p:spPr>
        <p:txBody>
          <a:bodyPr>
            <a:spAutoFit/>
          </a:bodyPr>
          <a:lstStyle/>
          <a:p>
            <a:r>
              <a:rPr lang="en-IN" altLang="en-US" sz="3200" dirty="0"/>
              <a:t>What Are the Current Computer Software Platforms and Trends? </a:t>
            </a:r>
            <a:r>
              <a:rPr lang="en-IN" altLang="en-US" sz="2400" dirty="0"/>
              <a:t>(3 of 3)</a:t>
            </a:r>
            <a:endParaRPr lang="en-US" sz="2400" dirty="0"/>
          </a:p>
        </p:txBody>
      </p:sp>
      <p:sp>
        <p:nvSpPr>
          <p:cNvPr id="5" name="Content Placeholder 4"/>
          <p:cNvSpPr>
            <a:spLocks noGrp="1"/>
          </p:cNvSpPr>
          <p:nvPr>
            <p:ph idx="1"/>
          </p:nvPr>
        </p:nvSpPr>
        <p:spPr>
          <a:xfrm>
            <a:off x="468775" y="1375933"/>
            <a:ext cx="8229600" cy="2994717"/>
          </a:xfrm>
        </p:spPr>
        <p:txBody>
          <a:bodyPr>
            <a:spAutoFit/>
          </a:bodyPr>
          <a:lstStyle/>
          <a:p>
            <a:r>
              <a:rPr lang="en-IN" dirty="0"/>
              <a:t>Software outsourcing and cloud services</a:t>
            </a:r>
          </a:p>
          <a:p>
            <a:pPr lvl="1"/>
            <a:r>
              <a:rPr lang="en-IN" sz="2400" dirty="0"/>
              <a:t>Software packages and enterprise software</a:t>
            </a:r>
          </a:p>
          <a:p>
            <a:pPr lvl="1"/>
            <a:r>
              <a:rPr lang="en-IN" sz="2400" dirty="0"/>
              <a:t>Software outsourcing</a:t>
            </a:r>
          </a:p>
          <a:p>
            <a:pPr lvl="1"/>
            <a:r>
              <a:rPr lang="en-IN" sz="2400" dirty="0"/>
              <a:t>Cloud-based software services and tools</a:t>
            </a:r>
          </a:p>
          <a:p>
            <a:pPr lvl="2"/>
            <a:r>
              <a:rPr lang="en-IN" sz="2400" dirty="0"/>
              <a:t>Service Level Agreements (</a:t>
            </a:r>
            <a:r>
              <a:rPr lang="en-IN" sz="2400" spc="-300" dirty="0"/>
              <a:t>S L A s</a:t>
            </a:r>
            <a:r>
              <a:rPr lang="en-IN" sz="2400" dirty="0"/>
              <a:t>): formal agreement with service providers</a:t>
            </a:r>
          </a:p>
          <a:p>
            <a:pPr>
              <a:spcBef>
                <a:spcPts val="600"/>
              </a:spcBef>
            </a:pPr>
            <a:r>
              <a:rPr lang="en-IN" dirty="0" err="1"/>
              <a:t>Mashups</a:t>
            </a:r>
            <a:r>
              <a:rPr lang="en-IN" dirty="0"/>
              <a:t> and apps</a:t>
            </a:r>
          </a:p>
        </p:txBody>
      </p:sp>
    </p:spTree>
    <p:extLst>
      <p:ext uri="{BB962C8B-B14F-4D97-AF65-F5344CB8AC3E}">
        <p14:creationId xmlns:p14="http://schemas.microsoft.com/office/powerpoint/2010/main" val="3474803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61785"/>
            <a:ext cx="8229600" cy="927806"/>
          </a:xfrm>
        </p:spPr>
        <p:txBody>
          <a:bodyPr>
            <a:spAutoFit/>
          </a:bodyPr>
          <a:lstStyle/>
          <a:p>
            <a:r>
              <a:rPr lang="en-IN" altLang="en-US" sz="3200" dirty="0" err="1"/>
              <a:t>PeroxyChem’s</a:t>
            </a:r>
            <a:r>
              <a:rPr lang="en-IN" altLang="en-US" sz="3200" dirty="0"/>
              <a:t> Cloud Computing Formula for Success </a:t>
            </a:r>
            <a:r>
              <a:rPr lang="en-IN" altLang="en-US" sz="2400" dirty="0"/>
              <a:t>(1 of 2)</a:t>
            </a:r>
            <a:endParaRPr lang="en-US" sz="2400" dirty="0"/>
          </a:p>
        </p:txBody>
      </p:sp>
      <p:sp>
        <p:nvSpPr>
          <p:cNvPr id="5" name="Content Placeholder 4"/>
          <p:cNvSpPr>
            <a:spLocks noGrp="1"/>
          </p:cNvSpPr>
          <p:nvPr>
            <p:ph idx="1"/>
          </p:nvPr>
        </p:nvSpPr>
        <p:spPr>
          <a:xfrm>
            <a:off x="468775" y="1243608"/>
            <a:ext cx="8229600" cy="3385542"/>
          </a:xfrm>
        </p:spPr>
        <p:txBody>
          <a:bodyPr>
            <a:spAutoFit/>
          </a:bodyPr>
          <a:lstStyle/>
          <a:p>
            <a:pPr>
              <a:spcBef>
                <a:spcPts val="600"/>
              </a:spcBef>
            </a:pPr>
            <a:r>
              <a:rPr lang="en-US" altLang="en-US" sz="1800" dirty="0"/>
              <a:t>Problem</a:t>
            </a:r>
          </a:p>
          <a:p>
            <a:pPr lvl="1">
              <a:spcBef>
                <a:spcPts val="300"/>
              </a:spcBef>
            </a:pPr>
            <a:r>
              <a:rPr lang="en-US" sz="1800" dirty="0"/>
              <a:t>Loss of </a:t>
            </a:r>
            <a:r>
              <a:rPr lang="en-US" sz="1800" spc="-300" dirty="0"/>
              <a:t>I T</a:t>
            </a:r>
            <a:r>
              <a:rPr lang="en-US" sz="1800" dirty="0"/>
              <a:t> infrastructure from divestiture</a:t>
            </a:r>
          </a:p>
          <a:p>
            <a:pPr lvl="1"/>
            <a:r>
              <a:rPr lang="en-US" sz="1800" dirty="0"/>
              <a:t>Limited time frame and resources</a:t>
            </a:r>
          </a:p>
          <a:p>
            <a:pPr lvl="1"/>
            <a:r>
              <a:rPr lang="en-US" sz="1800" dirty="0"/>
              <a:t>Inadequate in-house </a:t>
            </a:r>
            <a:r>
              <a:rPr lang="en-US" sz="1800" spc="-300" dirty="0"/>
              <a:t>I T</a:t>
            </a:r>
            <a:r>
              <a:rPr lang="en-US" sz="1800" dirty="0"/>
              <a:t> staff</a:t>
            </a:r>
          </a:p>
          <a:p>
            <a:pPr>
              <a:spcBef>
                <a:spcPts val="600"/>
              </a:spcBef>
            </a:pPr>
            <a:r>
              <a:rPr lang="en-US" altLang="en-US" sz="1800" dirty="0"/>
              <a:t>Solutions</a:t>
            </a:r>
          </a:p>
          <a:p>
            <a:pPr lvl="1">
              <a:spcBef>
                <a:spcPts val="300"/>
              </a:spcBef>
            </a:pPr>
            <a:r>
              <a:rPr lang="en-US" sz="1800" dirty="0"/>
              <a:t>Plan new </a:t>
            </a:r>
            <a:r>
              <a:rPr lang="en-US" sz="1800" spc="-300" dirty="0"/>
              <a:t>I T</a:t>
            </a:r>
            <a:r>
              <a:rPr lang="en-US" sz="1800" dirty="0"/>
              <a:t> Infrastructure</a:t>
            </a:r>
          </a:p>
          <a:p>
            <a:pPr lvl="1"/>
            <a:r>
              <a:rPr lang="en-US" altLang="en-US" sz="1800" dirty="0"/>
              <a:t>Make </a:t>
            </a:r>
            <a:r>
              <a:rPr lang="en-US" altLang="en-US" sz="1800" spc="-300" dirty="0"/>
              <a:t>I T</a:t>
            </a:r>
            <a:r>
              <a:rPr lang="en-US" altLang="en-US" sz="1800" dirty="0"/>
              <a:t> infrastructure investments</a:t>
            </a:r>
          </a:p>
          <a:p>
            <a:pPr lvl="1"/>
            <a:r>
              <a:rPr lang="en-US" sz="1800" dirty="0"/>
              <a:t>Shift from operational to strategic technology orientation </a:t>
            </a:r>
          </a:p>
          <a:p>
            <a:pPr lvl="1"/>
            <a:r>
              <a:rPr lang="en-US" sz="1800" spc="-300" dirty="0"/>
              <a:t>I B M </a:t>
            </a:r>
            <a:r>
              <a:rPr lang="en-US" sz="1800" dirty="0"/>
              <a:t>-managed cloud computing services</a:t>
            </a:r>
          </a:p>
          <a:p>
            <a:pPr lvl="1"/>
            <a:r>
              <a:rPr lang="en-US" sz="1800" spc="-300" dirty="0"/>
              <a:t>S A P</a:t>
            </a:r>
            <a:r>
              <a:rPr lang="en-US" sz="1800" dirty="0"/>
              <a:t> applications</a:t>
            </a:r>
            <a:endParaRPr lang="en-US" altLang="en-US" sz="1800" dirty="0"/>
          </a:p>
        </p:txBody>
      </p:sp>
    </p:spTree>
    <p:extLst>
      <p:ext uri="{BB962C8B-B14F-4D97-AF65-F5344CB8AC3E}">
        <p14:creationId xmlns:p14="http://schemas.microsoft.com/office/powerpoint/2010/main" val="37369548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7538"/>
            <a:ext cx="8229600" cy="1023216"/>
          </a:xfrm>
        </p:spPr>
        <p:txBody>
          <a:bodyPr anchor="ctr">
            <a:spAutoFit/>
          </a:bodyPr>
          <a:lstStyle/>
          <a:p>
            <a:r>
              <a:rPr lang="en-IN" dirty="0"/>
              <a:t>Figure 5.12 Changing Sources of Firm Software</a:t>
            </a:r>
            <a:endParaRPr lang="en-US" sz="2800" dirty="0"/>
          </a:p>
        </p:txBody>
      </p:sp>
      <p:pic>
        <p:nvPicPr>
          <p:cNvPr id="7" name="Picture 2" descr="Caption: Sources of Software&#10;&#10;The horizontal axis shows every year from 2007 through 2017, and the vertical axis shows the expenditure from 0 dollars to 400 billion dollars in increments of 50 billion dollars.&#10;• Total software spending:&#10;• Remains steady at around 250 billion dollars from 2007 to 2010, rising to around 300 billion dollars in 2013, continuing to rise steadily to end at around 375 billion dollars in 2017.&#10;• Outsourced software:&#10;• Starts at above 50 billion dollars in 2007, and rises gradually to about 100 billion dollars in 2011, 150 billion dollars in 2015, and around 180 billion dollars in 2017.&#10;• Software as a service (S a a S):&#10;• Starts at just above 0 in 2007, rises very gradually and steadily over the years, ending at about 50 billion dollars in 2017."/>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63177" y="1234980"/>
            <a:ext cx="5839148" cy="3569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3481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4340"/>
            <a:ext cx="8229600" cy="984885"/>
          </a:xfrm>
        </p:spPr>
        <p:txBody>
          <a:bodyPr>
            <a:spAutoFit/>
          </a:bodyPr>
          <a:lstStyle/>
          <a:p>
            <a:r>
              <a:rPr lang="en-IN" altLang="en-US" sz="3200" dirty="0"/>
              <a:t>Dealing with Platform and Infrastructure Change</a:t>
            </a:r>
            <a:endParaRPr lang="en-US" sz="2400" dirty="0"/>
          </a:p>
        </p:txBody>
      </p:sp>
      <p:sp>
        <p:nvSpPr>
          <p:cNvPr id="5" name="Content Placeholder 4"/>
          <p:cNvSpPr>
            <a:spLocks noGrp="1"/>
          </p:cNvSpPr>
          <p:nvPr>
            <p:ph idx="1"/>
          </p:nvPr>
        </p:nvSpPr>
        <p:spPr>
          <a:xfrm>
            <a:off x="468775" y="1352550"/>
            <a:ext cx="8229600" cy="3093154"/>
          </a:xfrm>
        </p:spPr>
        <p:txBody>
          <a:bodyPr>
            <a:spAutoFit/>
          </a:bodyPr>
          <a:lstStyle/>
          <a:p>
            <a:r>
              <a:rPr lang="en-IN" sz="2200" dirty="0"/>
              <a:t>As firms shrink or grow, </a:t>
            </a:r>
            <a:r>
              <a:rPr lang="en-IN" sz="2200" spc="-300" dirty="0"/>
              <a:t>I T</a:t>
            </a:r>
            <a:r>
              <a:rPr lang="en-IN" sz="2200" dirty="0"/>
              <a:t> needs to be flexible and scalable</a:t>
            </a:r>
          </a:p>
          <a:p>
            <a:pPr>
              <a:spcBef>
                <a:spcPts val="600"/>
              </a:spcBef>
            </a:pPr>
            <a:r>
              <a:rPr lang="en-IN" sz="2200" dirty="0"/>
              <a:t>Scalability</a:t>
            </a:r>
          </a:p>
          <a:p>
            <a:pPr lvl="1"/>
            <a:r>
              <a:rPr lang="en-IN" dirty="0"/>
              <a:t>Ability to expand to serve larger number of users</a:t>
            </a:r>
          </a:p>
          <a:p>
            <a:pPr>
              <a:spcBef>
                <a:spcPts val="600"/>
              </a:spcBef>
            </a:pPr>
            <a:r>
              <a:rPr lang="en-IN" sz="2200" dirty="0"/>
              <a:t>For mobile computing and cloud computing</a:t>
            </a:r>
          </a:p>
          <a:p>
            <a:pPr lvl="1"/>
            <a:r>
              <a:rPr lang="en-IN" dirty="0"/>
              <a:t>New policies and procedures for managing these new platforms</a:t>
            </a:r>
          </a:p>
          <a:p>
            <a:pPr lvl="1"/>
            <a:r>
              <a:rPr lang="en-IN" dirty="0"/>
              <a:t>Contractual agreements with firms running clouds and distributing software required</a:t>
            </a:r>
          </a:p>
        </p:txBody>
      </p:sp>
    </p:spTree>
    <p:extLst>
      <p:ext uri="{BB962C8B-B14F-4D97-AF65-F5344CB8AC3E}">
        <p14:creationId xmlns:p14="http://schemas.microsoft.com/office/powerpoint/2010/main" val="15799488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8725"/>
            <a:ext cx="8229600" cy="553998"/>
          </a:xfrm>
        </p:spPr>
        <p:txBody>
          <a:bodyPr anchor="ctr">
            <a:spAutoFit/>
          </a:bodyPr>
          <a:lstStyle/>
          <a:p>
            <a:r>
              <a:rPr lang="en-IN" altLang="en-US" dirty="0"/>
              <a:t>Management and Governance</a:t>
            </a:r>
            <a:endParaRPr lang="en-US" sz="2800" dirty="0"/>
          </a:p>
        </p:txBody>
      </p:sp>
      <p:sp>
        <p:nvSpPr>
          <p:cNvPr id="5" name="Content Placeholder 4"/>
          <p:cNvSpPr>
            <a:spLocks noGrp="1"/>
          </p:cNvSpPr>
          <p:nvPr>
            <p:ph idx="1"/>
          </p:nvPr>
        </p:nvSpPr>
        <p:spPr>
          <a:xfrm>
            <a:off x="457200" y="731375"/>
            <a:ext cx="8229600" cy="3502549"/>
          </a:xfrm>
        </p:spPr>
        <p:txBody>
          <a:bodyPr>
            <a:spAutoFit/>
          </a:bodyPr>
          <a:lstStyle/>
          <a:p>
            <a:pPr>
              <a:spcBef>
                <a:spcPts val="600"/>
              </a:spcBef>
            </a:pPr>
            <a:r>
              <a:rPr lang="en-IN" dirty="0"/>
              <a:t>Governance</a:t>
            </a:r>
          </a:p>
          <a:p>
            <a:pPr>
              <a:spcBef>
                <a:spcPts val="600"/>
              </a:spcBef>
            </a:pPr>
            <a:r>
              <a:rPr lang="en-IN" dirty="0"/>
              <a:t>Who controls </a:t>
            </a:r>
            <a:r>
              <a:rPr lang="en-IN" spc="-300" dirty="0"/>
              <a:t>I T</a:t>
            </a:r>
            <a:r>
              <a:rPr lang="en-IN" dirty="0"/>
              <a:t> infrastructure?</a:t>
            </a:r>
          </a:p>
          <a:p>
            <a:pPr>
              <a:spcBef>
                <a:spcPts val="600"/>
              </a:spcBef>
            </a:pPr>
            <a:r>
              <a:rPr lang="en-IN" dirty="0"/>
              <a:t>How should </a:t>
            </a:r>
            <a:r>
              <a:rPr lang="en-IN" spc="-300" dirty="0"/>
              <a:t>I T</a:t>
            </a:r>
            <a:r>
              <a:rPr lang="en-IN" dirty="0"/>
              <a:t> department be organized?</a:t>
            </a:r>
          </a:p>
          <a:p>
            <a:pPr lvl="1"/>
            <a:r>
              <a:rPr lang="en-IN" sz="2400" dirty="0"/>
              <a:t>Centralized</a:t>
            </a:r>
          </a:p>
          <a:p>
            <a:pPr lvl="2"/>
            <a:r>
              <a:rPr lang="en-IN" sz="2400" dirty="0"/>
              <a:t>Central </a:t>
            </a:r>
            <a:r>
              <a:rPr lang="en-IN" sz="2400" spc="-300" dirty="0"/>
              <a:t>I T</a:t>
            </a:r>
            <a:r>
              <a:rPr lang="en-IN" sz="2400" dirty="0"/>
              <a:t> department makes decisions</a:t>
            </a:r>
          </a:p>
          <a:p>
            <a:pPr lvl="1"/>
            <a:r>
              <a:rPr lang="en-IN" sz="2400" dirty="0"/>
              <a:t>Decentralized</a:t>
            </a:r>
          </a:p>
          <a:p>
            <a:pPr lvl="2"/>
            <a:r>
              <a:rPr lang="en-IN" sz="2400" dirty="0"/>
              <a:t>Business unit </a:t>
            </a:r>
            <a:r>
              <a:rPr lang="en-IN" sz="2400" spc="-300" dirty="0"/>
              <a:t>I T</a:t>
            </a:r>
            <a:r>
              <a:rPr lang="en-IN" sz="2400" dirty="0"/>
              <a:t> departments make own decisions</a:t>
            </a:r>
          </a:p>
          <a:p>
            <a:pPr>
              <a:spcBef>
                <a:spcPts val="600"/>
              </a:spcBef>
            </a:pPr>
            <a:r>
              <a:rPr lang="en-IN" dirty="0"/>
              <a:t>How are costs allocated between divisions, departments?</a:t>
            </a:r>
          </a:p>
        </p:txBody>
      </p:sp>
    </p:spTree>
    <p:extLst>
      <p:ext uri="{BB962C8B-B14F-4D97-AF65-F5344CB8AC3E}">
        <p14:creationId xmlns:p14="http://schemas.microsoft.com/office/powerpoint/2010/main" val="1926112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91875"/>
            <a:ext cx="8229600" cy="523220"/>
          </a:xfrm>
        </p:spPr>
        <p:txBody>
          <a:bodyPr>
            <a:spAutoFit/>
          </a:bodyPr>
          <a:lstStyle/>
          <a:p>
            <a:r>
              <a:rPr lang="en-IN" altLang="en-US" sz="3400" dirty="0"/>
              <a:t>Making Wise Infrastructure Investments</a:t>
            </a:r>
            <a:endParaRPr lang="en-US" sz="3400" dirty="0"/>
          </a:p>
        </p:txBody>
      </p:sp>
      <p:sp>
        <p:nvSpPr>
          <p:cNvPr id="5" name="Content Placeholder 4"/>
          <p:cNvSpPr>
            <a:spLocks noGrp="1"/>
          </p:cNvSpPr>
          <p:nvPr>
            <p:ph idx="1"/>
          </p:nvPr>
        </p:nvSpPr>
        <p:spPr>
          <a:xfrm>
            <a:off x="468775" y="742950"/>
            <a:ext cx="8229600" cy="3316292"/>
          </a:xfrm>
        </p:spPr>
        <p:txBody>
          <a:bodyPr>
            <a:spAutoFit/>
          </a:bodyPr>
          <a:lstStyle/>
          <a:p>
            <a:r>
              <a:rPr lang="en-IN" dirty="0"/>
              <a:t>Under-investment and over-investment can hamper firm performance</a:t>
            </a:r>
          </a:p>
          <a:p>
            <a:r>
              <a:rPr lang="en-IN" dirty="0"/>
              <a:t>Rent-versus-buy</a:t>
            </a:r>
          </a:p>
          <a:p>
            <a:r>
              <a:rPr lang="en-IN" dirty="0"/>
              <a:t>Cloud computing</a:t>
            </a:r>
          </a:p>
          <a:p>
            <a:pPr lvl="1"/>
            <a:r>
              <a:rPr lang="en-IN" sz="2400" dirty="0"/>
              <a:t>Security requirements</a:t>
            </a:r>
          </a:p>
          <a:p>
            <a:pPr lvl="1"/>
            <a:r>
              <a:rPr lang="en-IN" sz="2400" dirty="0"/>
              <a:t>Impact on business processes and workflow</a:t>
            </a:r>
          </a:p>
          <a:p>
            <a:r>
              <a:rPr lang="en-IN" dirty="0"/>
              <a:t>Outsourcing</a:t>
            </a:r>
          </a:p>
        </p:txBody>
      </p:sp>
    </p:spTree>
    <p:extLst>
      <p:ext uri="{BB962C8B-B14F-4D97-AF65-F5344CB8AC3E}">
        <p14:creationId xmlns:p14="http://schemas.microsoft.com/office/powerpoint/2010/main" val="22444468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8725"/>
            <a:ext cx="8229600" cy="553998"/>
          </a:xfrm>
        </p:spPr>
        <p:txBody>
          <a:bodyPr>
            <a:spAutoFit/>
          </a:bodyPr>
          <a:lstStyle/>
          <a:p>
            <a:r>
              <a:rPr lang="en-IN" altLang="en-US" dirty="0"/>
              <a:t>Total Cost of Ownership (</a:t>
            </a:r>
            <a:r>
              <a:rPr lang="en-IN" altLang="en-US" spc="-450" dirty="0"/>
              <a:t>T C O</a:t>
            </a:r>
            <a:r>
              <a:rPr lang="en-IN" altLang="en-US" dirty="0"/>
              <a:t>) Model</a:t>
            </a:r>
            <a:endParaRPr lang="en-US" sz="2800" dirty="0"/>
          </a:p>
        </p:txBody>
      </p:sp>
      <p:sp>
        <p:nvSpPr>
          <p:cNvPr id="5" name="Content Placeholder 4"/>
          <p:cNvSpPr>
            <a:spLocks noGrp="1"/>
          </p:cNvSpPr>
          <p:nvPr>
            <p:ph idx="1"/>
          </p:nvPr>
        </p:nvSpPr>
        <p:spPr>
          <a:xfrm>
            <a:off x="457200" y="731375"/>
            <a:ext cx="8229600" cy="3239348"/>
          </a:xfrm>
        </p:spPr>
        <p:txBody>
          <a:bodyPr>
            <a:spAutoFit/>
          </a:bodyPr>
          <a:lstStyle/>
          <a:p>
            <a:r>
              <a:rPr lang="en-IN" dirty="0" err="1"/>
              <a:t>Analyzes</a:t>
            </a:r>
            <a:r>
              <a:rPr lang="en-IN" dirty="0"/>
              <a:t> direct and indirect costs</a:t>
            </a:r>
          </a:p>
          <a:p>
            <a:r>
              <a:rPr lang="en-IN" dirty="0"/>
              <a:t>Hardware, software account for only about 20% of </a:t>
            </a:r>
            <a:r>
              <a:rPr lang="en-IN" spc="-300" dirty="0"/>
              <a:t>T C O</a:t>
            </a:r>
          </a:p>
          <a:p>
            <a:r>
              <a:rPr lang="en-IN" dirty="0"/>
              <a:t>Other costs: Installation, training, support, maintenance, infrastructure, downtime, space, and energy</a:t>
            </a:r>
          </a:p>
          <a:p>
            <a:r>
              <a:rPr lang="en-IN" spc="-300" dirty="0"/>
              <a:t>T C O</a:t>
            </a:r>
            <a:r>
              <a:rPr lang="en-IN" dirty="0"/>
              <a:t> can be reduced</a:t>
            </a:r>
          </a:p>
          <a:p>
            <a:pPr lvl="1"/>
            <a:r>
              <a:rPr lang="en-IN" sz="2400" dirty="0"/>
              <a:t>Use of cloud services, greater centralization and standardization of hardware and software resources</a:t>
            </a:r>
          </a:p>
        </p:txBody>
      </p:sp>
    </p:spTree>
    <p:extLst>
      <p:ext uri="{BB962C8B-B14F-4D97-AF65-F5344CB8AC3E}">
        <p14:creationId xmlns:p14="http://schemas.microsoft.com/office/powerpoint/2010/main" val="15959212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6435"/>
            <a:ext cx="8229600" cy="1107996"/>
          </a:xfrm>
        </p:spPr>
        <p:txBody>
          <a:bodyPr>
            <a:spAutoFit/>
          </a:bodyPr>
          <a:lstStyle/>
          <a:p>
            <a:r>
              <a:rPr lang="en-IN" altLang="en-US" dirty="0"/>
              <a:t>Competitive Forces Model for </a:t>
            </a:r>
            <a:r>
              <a:rPr lang="en-IN" altLang="en-US" spc="-450" dirty="0"/>
              <a:t>I T</a:t>
            </a:r>
            <a:r>
              <a:rPr lang="en-IN" altLang="en-US" dirty="0"/>
              <a:t> Infrastructure Investment</a:t>
            </a:r>
            <a:endParaRPr lang="en-US" sz="2800" dirty="0"/>
          </a:p>
        </p:txBody>
      </p:sp>
      <p:sp>
        <p:nvSpPr>
          <p:cNvPr id="5" name="Content Placeholder 4"/>
          <p:cNvSpPr>
            <a:spLocks noGrp="1"/>
          </p:cNvSpPr>
          <p:nvPr>
            <p:ph idx="1"/>
          </p:nvPr>
        </p:nvSpPr>
        <p:spPr>
          <a:xfrm>
            <a:off x="457200" y="1382539"/>
            <a:ext cx="8229600" cy="3177793"/>
          </a:xfrm>
        </p:spPr>
        <p:txBody>
          <a:bodyPr>
            <a:spAutoFit/>
          </a:bodyPr>
          <a:lstStyle/>
          <a:p>
            <a:r>
              <a:rPr lang="en-IN" dirty="0"/>
              <a:t>Market demand for firm’s services</a:t>
            </a:r>
          </a:p>
          <a:p>
            <a:r>
              <a:rPr lang="en-IN" dirty="0"/>
              <a:t>Firm’s business strategy</a:t>
            </a:r>
          </a:p>
          <a:p>
            <a:r>
              <a:rPr lang="en-IN" dirty="0"/>
              <a:t>Firm’s </a:t>
            </a:r>
            <a:r>
              <a:rPr lang="en-IN" spc="-300" dirty="0"/>
              <a:t>I T</a:t>
            </a:r>
            <a:r>
              <a:rPr lang="en-IN" dirty="0"/>
              <a:t> strategy, infrastructure, and cost</a:t>
            </a:r>
          </a:p>
          <a:p>
            <a:r>
              <a:rPr lang="en-IN" dirty="0"/>
              <a:t>Information technology assessment</a:t>
            </a:r>
          </a:p>
          <a:p>
            <a:r>
              <a:rPr lang="en-IN" dirty="0"/>
              <a:t>Competitor firm services</a:t>
            </a:r>
          </a:p>
          <a:p>
            <a:r>
              <a:rPr lang="en-IN" dirty="0"/>
              <a:t>Competitor firm </a:t>
            </a:r>
            <a:r>
              <a:rPr lang="en-IN" spc="-300" dirty="0"/>
              <a:t>I T</a:t>
            </a:r>
            <a:r>
              <a:rPr lang="en-IN" dirty="0"/>
              <a:t> infrastructure investments</a:t>
            </a:r>
          </a:p>
        </p:txBody>
      </p:sp>
    </p:spTree>
    <p:extLst>
      <p:ext uri="{BB962C8B-B14F-4D97-AF65-F5344CB8AC3E}">
        <p14:creationId xmlns:p14="http://schemas.microsoft.com/office/powerpoint/2010/main" val="2991981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6435"/>
            <a:ext cx="8229600" cy="1107996"/>
          </a:xfrm>
        </p:spPr>
        <p:txBody>
          <a:bodyPr>
            <a:spAutoFit/>
          </a:bodyPr>
          <a:lstStyle/>
          <a:p>
            <a:r>
              <a:rPr lang="fr-FR" altLang="en-US" dirty="0"/>
              <a:t>Figure 5.13 </a:t>
            </a:r>
            <a:r>
              <a:rPr lang="fr-FR" altLang="en-US" dirty="0" err="1"/>
              <a:t>Competitive</a:t>
            </a:r>
            <a:r>
              <a:rPr lang="fr-FR" altLang="en-US" dirty="0"/>
              <a:t> Forces Model for </a:t>
            </a:r>
            <a:r>
              <a:rPr lang="fr-FR" altLang="en-US" spc="-450" dirty="0"/>
              <a:t>I T</a:t>
            </a:r>
            <a:r>
              <a:rPr lang="fr-FR" altLang="en-US" dirty="0"/>
              <a:t> Infrastructure</a:t>
            </a:r>
            <a:endParaRPr lang="en-US" sz="2800" dirty="0"/>
          </a:p>
        </p:txBody>
      </p:sp>
      <p:pic>
        <p:nvPicPr>
          <p:cNvPr id="15362" name="Picture 2" descr="Your firm’s I T services and infrastructure:&#10;1. Market demand for your firm’s customer services, supplier services, and enterprise services&#10;2. Your firm’s business strategy; which is an internal factor&#10;3. Your firm’s I T strategy, infrastructure, and cost; which is an internal factor&#10;4. Information technology&#10;5. Competitor firms’ I T services; which is an external market factor&#10;6. Competitor firms’ I T infrastructure investments; which is an external market facto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76921" y="1264106"/>
            <a:ext cx="5390159" cy="3520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2200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8725"/>
            <a:ext cx="8229600" cy="553998"/>
          </a:xfrm>
        </p:spPr>
        <p:txBody>
          <a:bodyPr>
            <a:spAutoFit/>
          </a:bodyPr>
          <a:lstStyle/>
          <a:p>
            <a:r>
              <a:rPr lang="en-IN" altLang="en-US" dirty="0"/>
              <a:t>How Will </a:t>
            </a:r>
            <a:r>
              <a:rPr lang="en-IN" altLang="en-US" spc="-450" dirty="0"/>
              <a:t>M I </a:t>
            </a:r>
            <a:r>
              <a:rPr lang="en-IN" altLang="en-US" dirty="0"/>
              <a:t>S Help My Career?</a:t>
            </a:r>
            <a:endParaRPr lang="en-US" sz="2800" dirty="0"/>
          </a:p>
        </p:txBody>
      </p:sp>
      <p:sp>
        <p:nvSpPr>
          <p:cNvPr id="5" name="Content Placeholder 4"/>
          <p:cNvSpPr>
            <a:spLocks noGrp="1"/>
          </p:cNvSpPr>
          <p:nvPr>
            <p:ph idx="1"/>
          </p:nvPr>
        </p:nvSpPr>
        <p:spPr>
          <a:xfrm>
            <a:off x="457200" y="731375"/>
            <a:ext cx="8229600" cy="2616101"/>
          </a:xfrm>
        </p:spPr>
        <p:txBody>
          <a:bodyPr>
            <a:spAutoFit/>
          </a:bodyPr>
          <a:lstStyle/>
          <a:p>
            <a:r>
              <a:rPr lang="en-IN" dirty="0"/>
              <a:t>The Company: </a:t>
            </a:r>
            <a:r>
              <a:rPr lang="en-IN" spc="-300" dirty="0"/>
              <a:t>A1</a:t>
            </a:r>
            <a:r>
              <a:rPr lang="en-IN" dirty="0"/>
              <a:t> Tech </a:t>
            </a:r>
            <a:r>
              <a:rPr lang="en-IN" spc="-300" dirty="0"/>
              <a:t>I T</a:t>
            </a:r>
            <a:r>
              <a:rPr lang="en-IN" dirty="0"/>
              <a:t> Consulting</a:t>
            </a:r>
          </a:p>
          <a:p>
            <a:r>
              <a:rPr lang="en-IN" dirty="0"/>
              <a:t>Position Description: Entry-level </a:t>
            </a:r>
            <a:r>
              <a:rPr lang="en-IN" spc="-300" dirty="0"/>
              <a:t>I T</a:t>
            </a:r>
            <a:r>
              <a:rPr lang="en-IN" dirty="0"/>
              <a:t> consultant</a:t>
            </a:r>
          </a:p>
          <a:p>
            <a:r>
              <a:rPr lang="en-IN" dirty="0"/>
              <a:t>Job Requirements</a:t>
            </a:r>
          </a:p>
          <a:p>
            <a:r>
              <a:rPr lang="en-IN" dirty="0"/>
              <a:t>Interview Questions</a:t>
            </a:r>
          </a:p>
          <a:p>
            <a:r>
              <a:rPr lang="en-IN" dirty="0"/>
              <a:t>Author Tips</a:t>
            </a:r>
          </a:p>
        </p:txBody>
      </p:sp>
    </p:spTree>
    <p:extLst>
      <p:ext uri="{BB962C8B-B14F-4D97-AF65-F5344CB8AC3E}">
        <p14:creationId xmlns:p14="http://schemas.microsoft.com/office/powerpoint/2010/main" val="39641248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a:xfrm>
            <a:off x="464547" y="68725"/>
            <a:ext cx="8214779" cy="553998"/>
          </a:xfrm>
        </p:spPr>
        <p:txBody>
          <a:bodyPr wrap="square" lIns="0" tIns="0" rIns="0" bIns="0">
            <a:spAutoFit/>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9873" y="1738019"/>
            <a:ext cx="1078992" cy="1078992"/>
          </a:xfrm>
          <a:prstGeom prst="rect">
            <a:avLst/>
          </a:prstGeom>
        </p:spPr>
      </p:pic>
      <p:sp>
        <p:nvSpPr>
          <p:cNvPr id="9" name="Text Placeholder 1">
            <a:extLst>
              <a:ext uri="{FF2B5EF4-FFF2-40B4-BE49-F238E27FC236}">
                <a16:creationId xmlns:a16="http://schemas.microsoft.com/office/drawing/2014/main" id="{AD5FAE7B-F718-4307-B112-AD6256157E8F}"/>
              </a:ext>
            </a:extLst>
          </p:cNvPr>
          <p:cNvSpPr txBox="1">
            <a:spLocks/>
          </p:cNvSpPr>
          <p:nvPr/>
        </p:nvSpPr>
        <p:spPr>
          <a:xfrm>
            <a:off x="1809750" y="1151970"/>
            <a:ext cx="6858001" cy="263870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2000316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21775"/>
            <a:ext cx="8229600" cy="984885"/>
          </a:xfrm>
        </p:spPr>
        <p:txBody>
          <a:bodyPr>
            <a:spAutoFit/>
          </a:bodyPr>
          <a:lstStyle/>
          <a:p>
            <a:r>
              <a:rPr lang="en-IN" altLang="en-US" sz="3200" dirty="0" err="1"/>
              <a:t>PeroxyChem’s</a:t>
            </a:r>
            <a:r>
              <a:rPr lang="en-IN" altLang="en-US" sz="3200" dirty="0"/>
              <a:t> Cloud Computing Formula for Success </a:t>
            </a:r>
            <a:r>
              <a:rPr lang="en-IN" altLang="en-US" sz="2400" dirty="0"/>
              <a:t>(2 of 2)</a:t>
            </a:r>
            <a:endParaRPr lang="en-US" sz="2400" dirty="0"/>
          </a:p>
        </p:txBody>
      </p:sp>
      <p:sp>
        <p:nvSpPr>
          <p:cNvPr id="5" name="Content Placeholder 4"/>
          <p:cNvSpPr>
            <a:spLocks noGrp="1"/>
          </p:cNvSpPr>
          <p:nvPr>
            <p:ph idx="1"/>
          </p:nvPr>
        </p:nvSpPr>
        <p:spPr>
          <a:xfrm>
            <a:off x="457200" y="1369703"/>
            <a:ext cx="8229600" cy="2231380"/>
          </a:xfrm>
        </p:spPr>
        <p:txBody>
          <a:bodyPr>
            <a:spAutoFit/>
          </a:bodyPr>
          <a:lstStyle/>
          <a:p>
            <a:r>
              <a:rPr lang="en-US" dirty="0"/>
              <a:t>Outsource </a:t>
            </a:r>
            <a:r>
              <a:rPr lang="en-US" spc="-300" dirty="0"/>
              <a:t>I T</a:t>
            </a:r>
            <a:r>
              <a:rPr lang="en-US" dirty="0"/>
              <a:t> infrastructure management and operations</a:t>
            </a:r>
          </a:p>
          <a:p>
            <a:r>
              <a:rPr lang="en-US" altLang="en-US" dirty="0"/>
              <a:t>Demonstrates </a:t>
            </a:r>
            <a:r>
              <a:rPr lang="en-US" dirty="0"/>
              <a:t>the role of cloud computing in re-shaping a firms infrastructure </a:t>
            </a:r>
            <a:endParaRPr lang="en-US" altLang="ja-JP" dirty="0"/>
          </a:p>
          <a:p>
            <a:r>
              <a:rPr lang="en-US" altLang="en-US" dirty="0"/>
              <a:t>Illustrates </a:t>
            </a:r>
            <a:r>
              <a:rPr lang="en-US" dirty="0"/>
              <a:t>how firms can integrate their existing  applications into a cloud platform</a:t>
            </a:r>
            <a:endParaRPr lang="en-US" altLang="en-US" dirty="0"/>
          </a:p>
        </p:txBody>
      </p:sp>
    </p:spTree>
    <p:extLst>
      <p:ext uri="{BB962C8B-B14F-4D97-AF65-F5344CB8AC3E}">
        <p14:creationId xmlns:p14="http://schemas.microsoft.com/office/powerpoint/2010/main" val="4141196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6452"/>
            <a:ext cx="8229600" cy="553998"/>
          </a:xfrm>
        </p:spPr>
        <p:txBody>
          <a:bodyPr>
            <a:spAutoFit/>
          </a:bodyPr>
          <a:lstStyle/>
          <a:p>
            <a:r>
              <a:rPr lang="en-IN" altLang="en-US" dirty="0"/>
              <a:t>Defining </a:t>
            </a:r>
            <a:r>
              <a:rPr lang="en-IN" altLang="en-US" spc="-450" dirty="0"/>
              <a:t>I T</a:t>
            </a:r>
            <a:r>
              <a:rPr lang="en-IN" altLang="en-US" dirty="0"/>
              <a:t> Infrastructure</a:t>
            </a:r>
            <a:endParaRPr lang="en-US" sz="2800" dirty="0"/>
          </a:p>
        </p:txBody>
      </p:sp>
      <p:sp>
        <p:nvSpPr>
          <p:cNvPr id="5" name="Content Placeholder 4"/>
          <p:cNvSpPr>
            <a:spLocks noGrp="1"/>
          </p:cNvSpPr>
          <p:nvPr>
            <p:ph idx="1"/>
          </p:nvPr>
        </p:nvSpPr>
        <p:spPr>
          <a:xfrm>
            <a:off x="457200" y="730248"/>
            <a:ext cx="8229600" cy="3647152"/>
          </a:xfrm>
        </p:spPr>
        <p:txBody>
          <a:bodyPr>
            <a:spAutoFit/>
          </a:bodyPr>
          <a:lstStyle/>
          <a:p>
            <a:r>
              <a:rPr lang="en-IN" dirty="0"/>
              <a:t>Set of physical devices and software required to operate an enterprise</a:t>
            </a:r>
          </a:p>
          <a:p>
            <a:r>
              <a:rPr lang="en-IN" dirty="0"/>
              <a:t>Set of firm-wide services including:</a:t>
            </a:r>
          </a:p>
          <a:p>
            <a:pPr lvl="1"/>
            <a:r>
              <a:rPr lang="en-IN" sz="2400" dirty="0"/>
              <a:t>Computing platforms providing computing services</a:t>
            </a:r>
          </a:p>
          <a:p>
            <a:pPr lvl="1"/>
            <a:r>
              <a:rPr lang="en-IN" sz="2400" dirty="0"/>
              <a:t>Physical facilities management services</a:t>
            </a:r>
          </a:p>
          <a:p>
            <a:pPr lvl="1"/>
            <a:r>
              <a:rPr lang="en-IN" sz="2400" spc="-300" dirty="0"/>
              <a:t>I </a:t>
            </a:r>
            <a:r>
              <a:rPr lang="en-IN" sz="2400" dirty="0"/>
              <a:t>T management, education, and other services</a:t>
            </a:r>
          </a:p>
          <a:p>
            <a:r>
              <a:rPr lang="en-IN" dirty="0"/>
              <a:t>“Service platform” perspective</a:t>
            </a:r>
          </a:p>
          <a:p>
            <a:pPr lvl="1"/>
            <a:r>
              <a:rPr lang="en-IN" sz="2400" dirty="0"/>
              <a:t>More accurate view of value of investments</a:t>
            </a:r>
          </a:p>
        </p:txBody>
      </p:sp>
    </p:spTree>
    <p:extLst>
      <p:ext uri="{BB962C8B-B14F-4D97-AF65-F5344CB8AC3E}">
        <p14:creationId xmlns:p14="http://schemas.microsoft.com/office/powerpoint/2010/main" val="2684563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26600"/>
            <a:ext cx="8229600" cy="923330"/>
          </a:xfrm>
        </p:spPr>
        <p:txBody>
          <a:bodyPr>
            <a:spAutoFit/>
          </a:bodyPr>
          <a:lstStyle/>
          <a:p>
            <a:r>
              <a:rPr lang="en-IN" altLang="en-US" sz="3000" dirty="0"/>
              <a:t>Figure 5.1 Connection Between the Firm, </a:t>
            </a:r>
            <a:r>
              <a:rPr lang="en-IN" altLang="en-US" sz="3000" spc="-450" dirty="0"/>
              <a:t>I T</a:t>
            </a:r>
            <a:r>
              <a:rPr lang="en-IN" altLang="en-US" sz="3000" dirty="0"/>
              <a:t> Infrastructure, and Business Capabilities</a:t>
            </a:r>
            <a:endParaRPr lang="en-US" sz="3000" dirty="0"/>
          </a:p>
        </p:txBody>
      </p:sp>
      <p:pic>
        <p:nvPicPr>
          <p:cNvPr id="1026" name="Picture 2" descr="On the left are three cells all connected to each other by arrows and labelled as:&#10;1. Business strategy&#10;2. I T strategy&#10;3. Information technology&#10;Arrows point to the right from these three cells to a cell in the center, labelled: I T services and infrastructure.&#10;Another arrow points to the right from this cell to a cell on the extreme right, labelled: &#10;• Customer services&#10;• Supplier services&#10;• Enterprise services"/>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48583" y="1239070"/>
            <a:ext cx="5646834" cy="3466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333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8725"/>
            <a:ext cx="8229600" cy="553998"/>
          </a:xfrm>
        </p:spPr>
        <p:txBody>
          <a:bodyPr>
            <a:spAutoFit/>
          </a:bodyPr>
          <a:lstStyle/>
          <a:p>
            <a:r>
              <a:rPr lang="en-IN" altLang="en-US" dirty="0"/>
              <a:t>Evolution of </a:t>
            </a:r>
            <a:r>
              <a:rPr lang="en-IN" altLang="en-US" spc="-450" dirty="0"/>
              <a:t>I T</a:t>
            </a:r>
            <a:r>
              <a:rPr lang="en-IN" altLang="en-US" dirty="0"/>
              <a:t> Infrastructure</a:t>
            </a:r>
            <a:endParaRPr lang="en-US" sz="2800" dirty="0"/>
          </a:p>
        </p:txBody>
      </p:sp>
      <p:sp>
        <p:nvSpPr>
          <p:cNvPr id="5" name="Content Placeholder 4"/>
          <p:cNvSpPr>
            <a:spLocks noGrp="1"/>
          </p:cNvSpPr>
          <p:nvPr>
            <p:ph idx="1"/>
          </p:nvPr>
        </p:nvSpPr>
        <p:spPr>
          <a:xfrm>
            <a:off x="457200" y="731375"/>
            <a:ext cx="8229600" cy="2985433"/>
          </a:xfrm>
        </p:spPr>
        <p:txBody>
          <a:bodyPr>
            <a:spAutoFit/>
          </a:bodyPr>
          <a:lstStyle/>
          <a:p>
            <a:r>
              <a:rPr lang="en-IN" dirty="0"/>
              <a:t>General-purpose mainframe and minicomputer era: 1959 to present</a:t>
            </a:r>
          </a:p>
          <a:p>
            <a:r>
              <a:rPr lang="en-IN" dirty="0"/>
              <a:t>Personal computer era: 1981 to present</a:t>
            </a:r>
          </a:p>
          <a:p>
            <a:r>
              <a:rPr lang="en-IN" dirty="0"/>
              <a:t>Client/server era: 1983 to present</a:t>
            </a:r>
          </a:p>
          <a:p>
            <a:r>
              <a:rPr lang="en-IN" dirty="0"/>
              <a:t>Enterprise computing era: 1992 to present</a:t>
            </a:r>
          </a:p>
          <a:p>
            <a:r>
              <a:rPr lang="en-IN" dirty="0"/>
              <a:t>Cloud and mobile computing: 2000 to present</a:t>
            </a:r>
          </a:p>
        </p:txBody>
      </p:sp>
    </p:spTree>
    <p:extLst>
      <p:ext uri="{BB962C8B-B14F-4D97-AF65-F5344CB8AC3E}">
        <p14:creationId xmlns:p14="http://schemas.microsoft.com/office/powerpoint/2010/main" val="735321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6500"/>
            <a:ext cx="8229600" cy="430887"/>
          </a:xfrm>
        </p:spPr>
        <p:txBody>
          <a:bodyPr>
            <a:spAutoFit/>
          </a:bodyPr>
          <a:lstStyle/>
          <a:p>
            <a:r>
              <a:rPr lang="en-IN" altLang="en-US" sz="2800" dirty="0"/>
              <a:t>Figure 5.2 Stages in </a:t>
            </a:r>
            <a:r>
              <a:rPr lang="en-IN" altLang="en-US" sz="2800" spc="-450" dirty="0"/>
              <a:t>I T</a:t>
            </a:r>
            <a:r>
              <a:rPr lang="en-IN" altLang="en-US" sz="2800" dirty="0"/>
              <a:t> Infrastructure Evolution</a:t>
            </a:r>
            <a:endParaRPr lang="en-US" sz="2800" dirty="0"/>
          </a:p>
        </p:txBody>
      </p:sp>
      <p:pic>
        <p:nvPicPr>
          <p:cNvPr id="1026" name="Picture 2" descr="Caption: Stages in I T infrastructure evolution&#10;1. Mainframe/Minicomputer (1959 to present)&#10;• Three desktop computers are connected to a big mainframe processor.&#10;&#10;2. Personal computer (1981 to present)&#10;• Three desktop computers are shown.&#10;&#10;3. Client/server (1983 to present)&#10;• A big processor and two desktop computers&#10;&#10;4. Enterprise computing (1992 to present)&#10;• A network of several personal computers, each having their own processors, connected to an Enterprise server, which is connected to the Internet.&#10;&#10;5. Cloud and mobile computing (2000 to present)&#10;• A huge cloud within which are images of several personal computers, processors, laptops, smartphones, an image of the earth representing the Internet, and the words hardware, software, and services mentioned."/>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432517" y="742950"/>
            <a:ext cx="2278966" cy="3960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6475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77bb34d93a4c6de111706773da7e89128aa"/>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4E0C0F1F20D84AA745AA4F2F9F87B5" ma:contentTypeVersion="5" ma:contentTypeDescription="Create a new document." ma:contentTypeScope="" ma:versionID="dbf5279ff18cc997ced2cdab8823ebe2">
  <xsd:schema xmlns:xsd="http://www.w3.org/2001/XMLSchema" xmlns:xs="http://www.w3.org/2001/XMLSchema" xmlns:p="http://schemas.microsoft.com/office/2006/metadata/properties" xmlns:ns2="c0efcfce-2116-400f-ab52-279e91fc6017" targetNamespace="http://schemas.microsoft.com/office/2006/metadata/properties" ma:root="true" ma:fieldsID="0cdf63f0f16503791feab1b4c19ccb55" ns2:_="">
    <xsd:import namespace="c0efcfce-2116-400f-ab52-279e91fc601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efcfce-2116-400f-ab52-279e91fc60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34C7253-8774-471E-ACF2-F4BE0C1B7A0C}"/>
</file>

<file path=customXml/itemProps2.xml><?xml version="1.0" encoding="utf-8"?>
<ds:datastoreItem xmlns:ds="http://schemas.openxmlformats.org/officeDocument/2006/customXml" ds:itemID="{FD8C1E2F-AEA5-478A-8F92-B86CBCA7CC21}"/>
</file>

<file path=customXml/itemProps3.xml><?xml version="1.0" encoding="utf-8"?>
<ds:datastoreItem xmlns:ds="http://schemas.openxmlformats.org/officeDocument/2006/customXml" ds:itemID="{F534684B-2AA2-4111-98C5-01A63424BB77}"/>
</file>

<file path=docProps/app.xml><?xml version="1.0" encoding="utf-8"?>
<Properties xmlns="http://schemas.openxmlformats.org/officeDocument/2006/extended-properties" xmlns:vt="http://schemas.openxmlformats.org/officeDocument/2006/docPropsVTypes">
  <Template>Horizon</Template>
  <TotalTime>4250</TotalTime>
  <Words>6840</Words>
  <Application>Microsoft Office PowerPoint</Application>
  <PresentationFormat>On-screen Show (16:9)</PresentationFormat>
  <Paragraphs>429</Paragraphs>
  <Slides>48</Slides>
  <Notes>48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ＭＳ Ｐゴシック</vt:lpstr>
      <vt:lpstr>Arial</vt:lpstr>
      <vt:lpstr>Lucida Sans Unicode</vt:lpstr>
      <vt:lpstr>Times New Roman</vt:lpstr>
      <vt:lpstr>Verdana</vt:lpstr>
      <vt:lpstr>Wingdings</vt:lpstr>
      <vt:lpstr>508 Lecture</vt:lpstr>
      <vt:lpstr>Management Information Systems: Managing the Digital Firm</vt:lpstr>
      <vt:lpstr>Learning Objectives</vt:lpstr>
      <vt:lpstr>Video Cases</vt:lpstr>
      <vt:lpstr>PeroxyChem’s Cloud Computing Formula for Success (1 of 2)</vt:lpstr>
      <vt:lpstr>PeroxyChem’s Cloud Computing Formula for Success (2 of 2)</vt:lpstr>
      <vt:lpstr>Defining I T Infrastructure</vt:lpstr>
      <vt:lpstr>Figure 5.1 Connection Between the Firm, I T Infrastructure, and Business Capabilities</vt:lpstr>
      <vt:lpstr>Evolution of I T Infrastructure</vt:lpstr>
      <vt:lpstr>Figure 5.2 Stages in I T Infrastructure Evolution</vt:lpstr>
      <vt:lpstr>Figure 5.3 A Multitiered (N-Tier) Client/Server Network</vt:lpstr>
      <vt:lpstr>Technology Drivers of Infrastructure Evolution (1 of 2)</vt:lpstr>
      <vt:lpstr>Technology Drivers of Infrastructure Evolution (2 of 2)</vt:lpstr>
      <vt:lpstr>Figure 5.4 Moore’s Law and Microprocessor Performance</vt:lpstr>
      <vt:lpstr>Figure 5.5 Falling Cost of Chips</vt:lpstr>
      <vt:lpstr>Nanotubes</vt:lpstr>
      <vt:lpstr>Figure 5.6 The Amount of Storage Per Dollar Rises Exponentially, 1950–2016</vt:lpstr>
      <vt:lpstr>Figure 5.7 Exponential Declines in Internet Communications Costs ($/M B P S)</vt:lpstr>
      <vt:lpstr>What Are the Components of I T Infrastructure?</vt:lpstr>
      <vt:lpstr>Figure 5.8 The I T Infrastructure Ecosystem</vt:lpstr>
      <vt:lpstr>Computer Hardware Platforms</vt:lpstr>
      <vt:lpstr>Operating System Platforms</vt:lpstr>
      <vt:lpstr>Enterprise Software Applications</vt:lpstr>
      <vt:lpstr>Data Management and Storage</vt:lpstr>
      <vt:lpstr>Networking/Telecommunications Platforms</vt:lpstr>
      <vt:lpstr>Internet Platforms</vt:lpstr>
      <vt:lpstr>Consulting and System Integration Services</vt:lpstr>
      <vt:lpstr>What Are the Current Trends in Computer Hardware Platforms? (1 of 5)</vt:lpstr>
      <vt:lpstr>Interactive Session: Technology: Is Business Ready for Wearable Computers? </vt:lpstr>
      <vt:lpstr>What Are the Current Trends in Computer Hardware Platforms? (2 of 5)</vt:lpstr>
      <vt:lpstr>What Are the Current Trends in Computer Hardware Platforms? (3 of 5)</vt:lpstr>
      <vt:lpstr>What Are the Current Trends in Computer Hardware Platforms? (4 of 5)</vt:lpstr>
      <vt:lpstr>Figure 5.9 Cloud Computing Platform</vt:lpstr>
      <vt:lpstr>Figure 5.10 Amazon Web Services</vt:lpstr>
      <vt:lpstr>Interactive Session: Organizations: Look to the Cloud</vt:lpstr>
      <vt:lpstr>What Are the Current Trends in Computer Hardware Platforms? (5 of 5)</vt:lpstr>
      <vt:lpstr>What Are the Current Computer Software Platforms and Trends? (1 of 3)</vt:lpstr>
      <vt:lpstr>What Are the Current Computer Software Platforms and Trends? (2 of 3)</vt:lpstr>
      <vt:lpstr>Figure 5.11 How Dollar Rent A Car Uses Web Services</vt:lpstr>
      <vt:lpstr>What Are the Current Computer Software Platforms and Trends? (3 of 3)</vt:lpstr>
      <vt:lpstr>Figure 5.12 Changing Sources of Firm Software</vt:lpstr>
      <vt:lpstr>Dealing with Platform and Infrastructure Change</vt:lpstr>
      <vt:lpstr>Management and Governance</vt:lpstr>
      <vt:lpstr>Making Wise Infrastructure Investments</vt:lpstr>
      <vt:lpstr>Total Cost of Ownership (T C O) Model</vt:lpstr>
      <vt:lpstr>Competitive Forces Model for I T Infrastructure Investment</vt:lpstr>
      <vt:lpstr>Figure 5.13 Competitive Forces Model for I T Infrastructure</vt:lpstr>
      <vt:lpstr>How Will M I S Help My Career?</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Information Systems: Managing the Digital Firm, Sixteenth Edition</dc:title>
  <dc:subject>Management</dc:subject>
  <dc:creator>Kenneth C. Laudon / Jane P. Laudon</dc:creator>
  <cp:keywords>Management Information Systems</cp:keywords>
  <cp:lastModifiedBy>Kumaraguru Govindasamy</cp:lastModifiedBy>
  <cp:revision>1130</cp:revision>
  <dcterms:created xsi:type="dcterms:W3CDTF">2014-07-14T20:04:21Z</dcterms:created>
  <dcterms:modified xsi:type="dcterms:W3CDTF">2020-08-20T15:56:27Z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0x010100F44E0C0F1F20D84AA745AA4F2F9F87B5</vt:lpwstr>
  </property>
</Properties>
</file>