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2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4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4.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slideLayouts/slideLayout12.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25.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27.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notesSlides/notesSlide33.xml" ContentType="application/vnd.openxmlformats-officedocument.presentationml.notesSlide+xml"/>
  <Override PartName="/ppt/slideLayouts/slideLayout7.xml" ContentType="application/vnd.openxmlformats-officedocument.presentationml.slideLayout+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506" r:id="rId2"/>
    <p:sldId id="380" r:id="rId3"/>
    <p:sldId id="518" r:id="rId4"/>
    <p:sldId id="516" r:id="rId5"/>
    <p:sldId id="519" r:id="rId6"/>
    <p:sldId id="557" r:id="rId7"/>
    <p:sldId id="521" r:id="rId8"/>
    <p:sldId id="558" r:id="rId9"/>
    <p:sldId id="523" r:id="rId10"/>
    <p:sldId id="559" r:id="rId11"/>
    <p:sldId id="525" r:id="rId12"/>
    <p:sldId id="560" r:id="rId13"/>
    <p:sldId id="527" r:id="rId14"/>
    <p:sldId id="561" r:id="rId15"/>
    <p:sldId id="529" r:id="rId16"/>
    <p:sldId id="530" r:id="rId17"/>
    <p:sldId id="531" r:id="rId18"/>
    <p:sldId id="532" r:id="rId19"/>
    <p:sldId id="533" r:id="rId20"/>
    <p:sldId id="562" r:id="rId21"/>
    <p:sldId id="563" r:id="rId22"/>
    <p:sldId id="564" r:id="rId23"/>
    <p:sldId id="537" r:id="rId24"/>
    <p:sldId id="538" r:id="rId25"/>
    <p:sldId id="565" r:id="rId26"/>
    <p:sldId id="540" r:id="rId27"/>
    <p:sldId id="541" r:id="rId28"/>
    <p:sldId id="542" r:id="rId29"/>
    <p:sldId id="543" r:id="rId30"/>
    <p:sldId id="544" r:id="rId31"/>
    <p:sldId id="566" r:id="rId32"/>
    <p:sldId id="546" r:id="rId33"/>
    <p:sldId id="547" r:id="rId34"/>
    <p:sldId id="548" r:id="rId35"/>
    <p:sldId id="549" r:id="rId36"/>
    <p:sldId id="550" r:id="rId37"/>
    <p:sldId id="551" r:id="rId38"/>
    <p:sldId id="552" r:id="rId39"/>
    <p:sldId id="553" r:id="rId40"/>
    <p:sldId id="554" r:id="rId41"/>
    <p:sldId id="555" r:id="rId42"/>
    <p:sldId id="556" r:id="rId43"/>
    <p:sldId id="514" r:id="rId44"/>
  </p:sldIdLst>
  <p:sldSz cx="9144000" cy="5143500" type="screen16x9"/>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313"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47" autoAdjust="0"/>
    <p:restoredTop sz="80457" autoAdjust="0"/>
  </p:normalViewPr>
  <p:slideViewPr>
    <p:cSldViewPr>
      <p:cViewPr>
        <p:scale>
          <a:sx n="73" d="100"/>
          <a:sy n="73" d="100"/>
        </p:scale>
        <p:origin x="-978" y="-342"/>
      </p:cViewPr>
      <p:guideLst>
        <p:guide orient="horz" pos="1620"/>
        <p:guide orient="horz" pos="313"/>
        <p:guide orient="horz" pos="432"/>
        <p:guide orient="horz" pos="3024"/>
        <p:guide orient="horz" pos="792"/>
        <p:guide orient="horz" pos="648"/>
        <p:guide orient="horz" pos="900"/>
        <p:guide orient="horz" pos="1152"/>
        <p:guide pos="2880"/>
        <p:guide pos="288"/>
        <p:guide pos="54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6.3,</a:t>
            </a:r>
            <a:r>
              <a:rPr lang="en-US" altLang="en-US" baseline="0" dirty="0"/>
              <a:t> Page 217.</a:t>
            </a:r>
          </a:p>
          <a:p>
            <a:r>
              <a:rPr lang="en-US" sz="1200" b="0" i="0" u="none" strike="noStrike" kern="1200" cap="none" baseline="0" dirty="0">
                <a:solidFill>
                  <a:schemeClr val="tx1"/>
                </a:solidFill>
                <a:latin typeface="+mn-lt"/>
                <a:ea typeface="Arial"/>
                <a:cs typeface="Arial"/>
                <a:sym typeface="Arial"/>
              </a:rPr>
              <a:t>A single human resources database provides many different views of data, depending on the information requirements of the user. Illustrated here are two possible views, one of interest to a benefits specialist and one of interest to a member of the company’s payroll department.</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what is meant by providing different logical views of data. The orange rectangles represent two different views in an HR database, one for reviewing employee benefits, the other for accessing payroll records. The students can think of the green cylinder as the physical view, which shows how the data are actually organized and stored on the physical media. The physical data do not change, but a DBMS can create many different logical views to suit different needs of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At the center of the diagram is the Database Management System. It has a reciprocal relationship with the Human Resources Database, which contains the following data: Employee I D, Name, S </a:t>
            </a:r>
            <a:r>
              <a:rPr lang="en-US" altLang="en-US" dirty="0" err="1"/>
              <a:t>S</a:t>
            </a:r>
            <a:r>
              <a:rPr lang="en-US" altLang="en-US" dirty="0"/>
              <a:t> N, Position, Date Hired, Gross Pay, Net Pay, Life Insurance, Pension Benefit, and Health Care. In the Benefits view, the database management systems provides the following data. Name, S </a:t>
            </a:r>
            <a:r>
              <a:rPr lang="en-US" altLang="en-US" dirty="0" err="1"/>
              <a:t>S</a:t>
            </a:r>
            <a:r>
              <a:rPr lang="en-US" altLang="en-US" dirty="0"/>
              <a:t> N, and Health Care. In the Payroll view, the database management system provides the following data. Name, S </a:t>
            </a:r>
            <a:r>
              <a:rPr lang="en-US" altLang="en-US" dirty="0" err="1"/>
              <a:t>S</a:t>
            </a:r>
            <a:r>
              <a:rPr lang="en-US" altLang="en-US" dirty="0"/>
              <a:t> N, Gross Pay, and Net Pay.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most common type of DBMS in use with PCs, servers, and mainframes today, the relational database. Ask students why these DBMS are called relational. Ask students for examples of RDBMS software popular today and if they have every used any of this software. You can walk students through an example database that you have prepared in Access or use one of the exercise data tables found at the end of the chapter. Identify rows, fields, and primary key.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6.4,</a:t>
            </a:r>
            <a:r>
              <a:rPr lang="en-US" altLang="en-US" baseline="0" dirty="0"/>
              <a:t> Page 219.</a:t>
            </a:r>
          </a:p>
          <a:p>
            <a:r>
              <a:rPr lang="en-US" sz="1200" b="0" i="0" u="none" strike="noStrike" kern="1200" cap="none" baseline="0" dirty="0">
                <a:solidFill>
                  <a:schemeClr val="tx1"/>
                </a:solidFill>
                <a:latin typeface="+mn-lt"/>
                <a:ea typeface="Arial"/>
                <a:cs typeface="Arial"/>
                <a:sym typeface="Arial"/>
              </a:rPr>
              <a:t>A relational database organizes data in the form of two-dimensional tables. Illustrated here are tables for the entities SUPPLIER and PART showing how they represent each entity and its attributes. </a:t>
            </a:r>
            <a:r>
              <a:rPr lang="en-US" sz="1200" b="0" i="0" u="none" strike="noStrike" kern="1200" cap="none" baseline="0" dirty="0" err="1">
                <a:solidFill>
                  <a:schemeClr val="tx1"/>
                </a:solidFill>
                <a:latin typeface="+mn-lt"/>
                <a:ea typeface="Arial"/>
                <a:cs typeface="Arial"/>
                <a:sym typeface="Arial"/>
              </a:rPr>
              <a:t>Supplier_Number</a:t>
            </a:r>
            <a:r>
              <a:rPr lang="en-US" sz="1200" b="0" i="0" u="none" strike="noStrike" kern="1200" cap="none" baseline="0" dirty="0">
                <a:solidFill>
                  <a:schemeClr val="tx1"/>
                </a:solidFill>
                <a:latin typeface="+mn-lt"/>
                <a:ea typeface="Arial"/>
                <a:cs typeface="Arial"/>
                <a:sym typeface="Arial"/>
              </a:rPr>
              <a:t> is a primary key for the SUPPLIER table and a foreign key for the PART table.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graphic on this slide illustrates two tables in a relational DBMS. Ask students what the entity on this slide and the next are. The key field in the Supplier table is the Supplier number. What is the purpose of the key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Diagrams depict examples of relational database tables. The supplier table contains six columns, which are attributes or fields. They include supplier number, supplier name, street, city, state, and ZIP code. The rows in the table are filled with records, or tuples. The Supplier Name column is indicated as the Key Field. This primary key is the main identifier for that row of data. The part table contains four columns. The first column, Part Number, is identified as the primary key. The fourth column, Supplier Number, is identified as the foreign key.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how information is retrieved from a relational database. These operations (SELECT, JOIN, PROJECT) are like programming statements and are used by DBMS developers. For example, looking at the last two slides showing the Supplier and Parts table, you would use what kind of an operation to show the Parts records along with the appropriate supplier</a:t>
            </a:r>
            <a:r>
              <a:rPr lang="en-US" altLang="ja-JP" dirty="0"/>
              <a:t>'s name? Access has wizards for these commands.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6.5,</a:t>
            </a:r>
            <a:r>
              <a:rPr lang="en-US" altLang="en-US" baseline="0" dirty="0"/>
              <a:t> Page 220.</a:t>
            </a:r>
          </a:p>
          <a:p>
            <a:r>
              <a:rPr lang="en-US" sz="1200" b="0" i="0" u="none" strike="noStrike" kern="1200" cap="none" baseline="0" dirty="0">
                <a:solidFill>
                  <a:schemeClr val="tx1"/>
                </a:solidFill>
                <a:latin typeface="+mn-lt"/>
                <a:ea typeface="Arial"/>
                <a:cs typeface="Arial"/>
                <a:sym typeface="Arial"/>
              </a:rPr>
              <a:t>The select, join, and project operations enable data from two different tables to be combined and only selected attributes to be displayed.</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result from combining the SELECT, JOIN, and PROJECT operations to create a subset of data. The SELECT operation retrieves just those parts in the PART table whose part number is 137 or 150. The JOIN operation uses the foreign key of the Supplier Number provided by the PART table to locate supplier data from the Supplier Table for just those records selected in the SELECT operation. Finally, the PROJECT operation limits the columns to be shown to be simply the part number, part name, supplier number, and supplier name (orange rectangle).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a:t>
            </a:r>
            <a:r>
              <a:rPr lang="en-US" altLang="en-US" baseline="0" dirty="0"/>
              <a:t> description: A diagram depicts basic operations with tables of relational database management system. From the first database management table, Parts, two part numbers are, selected. The supplier numbers from those two parts in the Parts table are, joined, to the supplier numbers in the Supplier table. These selected data are displayed or, projected, in a third table.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discusses the three main capabilities of a DBMS: its data definition capability, the data dictionary, and a data manipulation language. </a:t>
            </a:r>
          </a:p>
          <a:p>
            <a:pPr eaLnBrk="1" hangingPunct="1"/>
            <a:endParaRPr lang="en-US" altLang="en-US" dirty="0"/>
          </a:p>
          <a:p>
            <a:pPr eaLnBrk="1" hangingPunct="1"/>
            <a:r>
              <a:rPr lang="en-US" altLang="en-US" dirty="0"/>
              <a:t>Ask students to describe what characteristics of data would be stored by a data dictionary (name, description, size, type, format, other properties of a field). For a large company, a data dictionary might also store characteristics such as usage, ownership, authorization, security, users.</a:t>
            </a:r>
          </a:p>
          <a:p>
            <a:pPr eaLnBrk="1" hangingPunct="1"/>
            <a:endParaRPr lang="en-US" altLang="en-US" dirty="0"/>
          </a:p>
          <a:p>
            <a:pPr eaLnBrk="1" hangingPunct="1"/>
            <a:r>
              <a:rPr lang="en-US" altLang="en-US" dirty="0"/>
              <a:t>Note that the data manipulation language is the tool that requests operations such as SELECT and JOIN to be performed on data.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6.6,</a:t>
            </a:r>
            <a:r>
              <a:rPr lang="en-US" altLang="en-US" baseline="0" dirty="0"/>
              <a:t> Page 221.</a:t>
            </a:r>
          </a:p>
          <a:p>
            <a:r>
              <a:rPr lang="en-US" sz="1200" b="0" i="0" u="none" strike="noStrike" kern="1200" cap="none" baseline="0" dirty="0">
                <a:solidFill>
                  <a:schemeClr val="tx1"/>
                </a:solidFill>
                <a:latin typeface="+mn-lt"/>
                <a:ea typeface="Arial"/>
                <a:cs typeface="Arial"/>
                <a:sym typeface="Arial"/>
              </a:rPr>
              <a:t>Microsoft Access has a rudimentary data dictionary capability that displays information about the size, format, and other characteristics of each field in a database. Displayed here is the information maintained in the SUPPLIER table. The small key icon to the left of </a:t>
            </a:r>
            <a:r>
              <a:rPr lang="en-US" sz="1200" b="0" i="0" u="none" strike="noStrike" kern="1200" cap="none" baseline="0" dirty="0" err="1">
                <a:solidFill>
                  <a:schemeClr val="tx1"/>
                </a:solidFill>
                <a:latin typeface="+mn-lt"/>
                <a:ea typeface="Arial"/>
                <a:cs typeface="Arial"/>
                <a:sym typeface="Arial"/>
              </a:rPr>
              <a:t>Supplier_Number</a:t>
            </a:r>
            <a:r>
              <a:rPr lang="en-US" sz="1200" b="0" i="0" u="none" strike="noStrike" kern="1200" cap="none" baseline="0" dirty="0">
                <a:solidFill>
                  <a:schemeClr val="tx1"/>
                </a:solidFill>
                <a:latin typeface="+mn-lt"/>
                <a:ea typeface="Arial"/>
                <a:cs typeface="Arial"/>
                <a:sym typeface="Arial"/>
              </a:rPr>
              <a:t> indicates that it is a key field.</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shows the data dictionary capability of Microsoft Access. For the field </a:t>
            </a:r>
            <a:r>
              <a:rPr lang="ja-JP" altLang="en-US" dirty="0"/>
              <a:t>“</a:t>
            </a:r>
            <a:r>
              <a:rPr lang="en-US" altLang="ja-JP" dirty="0"/>
              <a:t>Supplier Name</a:t>
            </a:r>
            <a:r>
              <a:rPr lang="ja-JP" altLang="en-US" dirty="0"/>
              <a:t>”</a:t>
            </a:r>
            <a:r>
              <a:rPr lang="en-US" altLang="ja-JP" dirty="0"/>
              <a:t> selected in the top pane, definitions can be configured in the General tab in the bottom pane. These General characteristics are Fields Size, Format, Input Mask, Caption, Default Value, Validation Rule, Validation Text, Required, Allow Zero Length, Indexed, Unicode Compression, IME mode, IME Sentence Mode, and Smart Tags.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6.7,</a:t>
            </a:r>
            <a:r>
              <a:rPr lang="en-US" altLang="en-US" baseline="0" dirty="0"/>
              <a:t> Page 222.</a:t>
            </a:r>
          </a:p>
          <a:p>
            <a:r>
              <a:rPr lang="en-US" sz="1200" b="0" i="0" u="none" strike="noStrike" kern="1200" cap="none" baseline="0" dirty="0">
                <a:solidFill>
                  <a:schemeClr val="tx1"/>
                </a:solidFill>
                <a:latin typeface="+mn-lt"/>
                <a:ea typeface="Arial"/>
                <a:cs typeface="Arial"/>
                <a:sym typeface="Arial"/>
              </a:rPr>
              <a:t>Illustrated here are the SQL statements for a query to select suppliers for parts 137 or 150. They produce a list with the same results as Figure 6.5.</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shows an example SQL statement that would be used to retrieve data from a database. In this case, the SQL statement is retrieving records from the PART table illustrated on Slide 14 (Figure 6-5) whose Part Number is either 137 or 150.</a:t>
            </a:r>
          </a:p>
          <a:p>
            <a:pPr eaLnBrk="1" hangingPunct="1"/>
            <a:endParaRPr lang="en-US" altLang="en-US" dirty="0"/>
          </a:p>
          <a:p>
            <a:pPr eaLnBrk="1" hangingPunct="1"/>
            <a:r>
              <a:rPr lang="en-US" altLang="en-US" dirty="0"/>
              <a:t>Ask students to relate what each phrase of this statement is doing. (For example, the statement says to take the following columns: </a:t>
            </a:r>
            <a:r>
              <a:rPr lang="en-US" altLang="en-US" dirty="0" err="1"/>
              <a:t>Part_Number</a:t>
            </a:r>
            <a:r>
              <a:rPr lang="en-US" altLang="en-US" dirty="0"/>
              <a:t>, </a:t>
            </a:r>
            <a:r>
              <a:rPr lang="en-US" altLang="en-US" dirty="0" err="1"/>
              <a:t>Part_Name</a:t>
            </a:r>
            <a:r>
              <a:rPr lang="en-US" altLang="en-US" dirty="0"/>
              <a:t>, Supplier Number, Supplier Name, from the two tables Part and Supplier, when the following two conditions are true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6.8,</a:t>
            </a:r>
            <a:r>
              <a:rPr lang="en-US" altLang="en-US" baseline="0" dirty="0"/>
              <a:t> Page 222.</a:t>
            </a:r>
          </a:p>
          <a:p>
            <a:r>
              <a:rPr lang="en-US" sz="1200" b="0" i="0" u="none" strike="noStrike" kern="1200" cap="none" baseline="0" dirty="0">
                <a:solidFill>
                  <a:schemeClr val="tx1"/>
                </a:solidFill>
                <a:latin typeface="+mn-lt"/>
                <a:ea typeface="Arial"/>
                <a:cs typeface="Arial"/>
                <a:sym typeface="Arial"/>
              </a:rPr>
              <a:t>Illustrated here is how the query in Figure 6.7 would be constructed using Microsoft Access </a:t>
            </a:r>
            <a:r>
              <a:rPr lang="en-US" sz="1200" b="0" i="0" u="none" strike="noStrike" kern="1200" cap="none" baseline="0" dirty="0" err="1">
                <a:solidFill>
                  <a:schemeClr val="tx1"/>
                </a:solidFill>
                <a:latin typeface="+mn-lt"/>
                <a:ea typeface="Arial"/>
                <a:cs typeface="Arial"/>
                <a:sym typeface="Arial"/>
              </a:rPr>
              <a:t>querybuilding</a:t>
            </a:r>
            <a:r>
              <a:rPr lang="en-US" sz="1200" b="0" i="0" u="none" strike="noStrike" kern="1200" cap="none" baseline="0" dirty="0">
                <a:solidFill>
                  <a:schemeClr val="tx1"/>
                </a:solidFill>
                <a:latin typeface="+mn-lt"/>
                <a:ea typeface="Arial"/>
                <a:cs typeface="Arial"/>
                <a:sym typeface="Arial"/>
              </a:rPr>
              <a:t> tools. It shows the tables, fields, and selection criteria used for the query.</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a Microsoft Access query that performs the same operation as the SQL query in the last slide. The query pane at the bottom shows the fields that are requested (Fields), the relevant Tables (Table), the fields that will be displayed in the results (Show), and the criteria limiting the results to Part numbers 137 and 150 (Criteria).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describes activities involved in designing a database. To create an efficient database, you must know what the relationships are among the various data elements, the types of data that will be stored, and how the organization will need to manage the data. Note that the conceptual database design is concerned with how the data elements will be grouped, what data in what tables will make the most efficient organizations.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about designing databases. One technique database designers use in modeling the structure of the data is to use an entity-relationship diagram (illustrated on the next slide). Symbols on the diagram illustrate the types of relationships between entities. Ask students what different types of relationships there are between entities (one-to-one, one-to-many, many-to-many).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This chapter discusses the role of databases for managing a firm</a:t>
            </a:r>
            <a:r>
              <a:rPr lang="en-US" altLang="ja-JP" dirty="0"/>
              <a:t>’s data and providing the foundation for business intelligence. Ask students to describe any databases they have encountered or used at work or in their personal use on the web. For example, Google and Amazon are database-driven websites, as are travel reservation websites, Facebook, and, of course, iTunes. Ask students why these sites are driven by databases—what is it about databases that makes the creation and use of these sites more efficient?</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6.9,</a:t>
            </a:r>
            <a:r>
              <a:rPr lang="en-US" altLang="en-US" baseline="0" dirty="0"/>
              <a:t> Page 223.</a:t>
            </a:r>
          </a:p>
          <a:p>
            <a:r>
              <a:rPr lang="en-US" sz="1200" b="0" i="0" u="none" strike="noStrike" kern="1200" cap="none" baseline="0" dirty="0">
                <a:solidFill>
                  <a:schemeClr val="tx1"/>
                </a:solidFill>
                <a:latin typeface="+mn-lt"/>
                <a:ea typeface="Arial"/>
                <a:cs typeface="Arial"/>
                <a:sym typeface="Arial"/>
              </a:rPr>
              <a:t>An </a:t>
            </a:r>
            <a:r>
              <a:rPr lang="en-US" sz="1200" b="0" i="0" u="none" strike="noStrike" kern="1200" cap="none" baseline="0" dirty="0" err="1">
                <a:solidFill>
                  <a:schemeClr val="tx1"/>
                </a:solidFill>
                <a:latin typeface="+mn-lt"/>
                <a:ea typeface="Arial"/>
                <a:cs typeface="Arial"/>
                <a:sym typeface="Arial"/>
              </a:rPr>
              <a:t>unnormalized</a:t>
            </a:r>
            <a:r>
              <a:rPr lang="en-US" sz="1200" b="0" i="0" u="none" strike="noStrike" kern="1200" cap="none" baseline="0" dirty="0">
                <a:solidFill>
                  <a:schemeClr val="tx1"/>
                </a:solidFill>
                <a:latin typeface="+mn-lt"/>
                <a:ea typeface="Arial"/>
                <a:cs typeface="Arial"/>
                <a:sym typeface="Arial"/>
              </a:rPr>
              <a:t> relation contains repeating groups. For example, there can be many parts and suppliers for each order. There is only a one-to-one correspondence between </a:t>
            </a:r>
            <a:r>
              <a:rPr lang="en-US" sz="1200" b="0" i="0" u="none" strike="noStrike" kern="1200" cap="none" baseline="0" dirty="0" err="1">
                <a:solidFill>
                  <a:schemeClr val="tx1"/>
                </a:solidFill>
                <a:latin typeface="+mn-lt"/>
                <a:ea typeface="Arial"/>
                <a:cs typeface="Arial"/>
                <a:sym typeface="Arial"/>
              </a:rPr>
              <a:t>Order_Number</a:t>
            </a:r>
            <a:r>
              <a:rPr lang="en-US" sz="1200" b="0" i="0" u="none" strike="noStrike" kern="1200" cap="none" baseline="0" dirty="0">
                <a:solidFill>
                  <a:schemeClr val="tx1"/>
                </a:solidFill>
                <a:latin typeface="+mn-lt"/>
                <a:ea typeface="Arial"/>
                <a:cs typeface="Arial"/>
                <a:sym typeface="Arial"/>
              </a:rPr>
              <a:t> and </a:t>
            </a:r>
            <a:r>
              <a:rPr lang="en-US" sz="1200" b="0" i="0" u="none" strike="noStrike" kern="1200" cap="none" baseline="0" dirty="0" err="1">
                <a:solidFill>
                  <a:schemeClr val="tx1"/>
                </a:solidFill>
                <a:latin typeface="+mn-lt"/>
                <a:ea typeface="Arial"/>
                <a:cs typeface="Arial"/>
                <a:sym typeface="Arial"/>
              </a:rPr>
              <a:t>Order_Date</a:t>
            </a:r>
            <a:r>
              <a:rPr lang="en-US" sz="1200" b="0" i="0" u="none" strike="noStrike" kern="1200" cap="none" baseline="0" dirty="0">
                <a:solidFill>
                  <a:schemeClr val="tx1"/>
                </a:solidFill>
                <a:latin typeface="+mn-lt"/>
                <a:ea typeface="Arial"/>
                <a:cs typeface="Arial"/>
                <a:sym typeface="Arial"/>
              </a:rPr>
              <a:t>.</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The graphics on this slide and the next illustrate the process of normalization. Here, one table lists the relevant data elements for the entity ORDER. These include all of the details about the order, the part, the supplier.</a:t>
            </a:r>
          </a:p>
          <a:p>
            <a:pPr eaLnBrk="1" hangingPunct="1"/>
            <a:endParaRPr lang="en-US" altLang="en-US" dirty="0"/>
          </a:p>
          <a:p>
            <a:pPr eaLnBrk="1" hangingPunct="1"/>
            <a:r>
              <a:rPr lang="en-US" altLang="en-US" dirty="0"/>
              <a:t>An order can include more than one part, and it may be that several parts are supplied by the same supplier. However, using this table, the supplier</a:t>
            </a:r>
            <a:r>
              <a:rPr lang="en-US" altLang="ja-JP" dirty="0"/>
              <a:t>’s name, and other information might need to be stored several times on the order list.</a:t>
            </a:r>
          </a:p>
          <a:p>
            <a:pPr eaLnBrk="1" hangingPunct="1"/>
            <a:endParaRPr lang="en-US" altLang="en-US" dirty="0"/>
          </a:p>
          <a:p>
            <a:pPr eaLnBrk="1" hangingPunct="1"/>
            <a:r>
              <a:rPr lang="en-US" altLang="en-US" dirty="0"/>
              <a:t>Full description: A Diagram depicts a relation before normalization. The Diagram contains a row of boxes, each containing a group: Order Number, Order Date, Part Number, Part Name, Unit Price, Part Quantity, Supplier Number, Supplier Name, Supplier Street, Supplier City, Supplier State, and Supplier Zip.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6.10,</a:t>
            </a:r>
            <a:r>
              <a:rPr lang="en-US" altLang="en-US" baseline="0" dirty="0"/>
              <a:t> Page 223.</a:t>
            </a:r>
          </a:p>
          <a:p>
            <a:r>
              <a:rPr lang="en-US" sz="1200" b="0" i="0" u="none" strike="noStrike" kern="1200" cap="none" baseline="0" dirty="0">
                <a:solidFill>
                  <a:schemeClr val="tx1"/>
                </a:solidFill>
                <a:latin typeface="+mn-lt"/>
                <a:ea typeface="Arial"/>
                <a:cs typeface="Arial"/>
                <a:sym typeface="Arial"/>
              </a:rPr>
              <a:t>After normalization, the original relation ORDER has been broken down into four smaller relations. The relation ORDER is left with only two attributes, and the relation LINE_ITEM has a combined, or concatenated, key consisting of </a:t>
            </a:r>
            <a:r>
              <a:rPr lang="en-US" sz="1200" b="0" i="0" u="none" strike="noStrike" kern="1200" cap="none" baseline="0" dirty="0" err="1">
                <a:solidFill>
                  <a:schemeClr val="tx1"/>
                </a:solidFill>
                <a:latin typeface="+mn-lt"/>
                <a:ea typeface="Arial"/>
                <a:cs typeface="Arial"/>
                <a:sym typeface="Arial"/>
              </a:rPr>
              <a:t>Order_Number</a:t>
            </a:r>
            <a:r>
              <a:rPr lang="en-US" sz="1200" b="0" i="0" u="none" strike="noStrike" kern="1200" cap="none" baseline="0" dirty="0">
                <a:solidFill>
                  <a:schemeClr val="tx1"/>
                </a:solidFill>
                <a:latin typeface="+mn-lt"/>
                <a:ea typeface="Arial"/>
                <a:cs typeface="Arial"/>
                <a:sym typeface="Arial"/>
              </a:rPr>
              <a:t> and </a:t>
            </a:r>
            <a:r>
              <a:rPr lang="en-US" sz="1200" b="0" i="0" u="none" strike="noStrike" kern="1200" cap="none" baseline="0" dirty="0" err="1">
                <a:solidFill>
                  <a:schemeClr val="tx1"/>
                </a:solidFill>
                <a:latin typeface="+mn-lt"/>
                <a:ea typeface="Arial"/>
                <a:cs typeface="Arial"/>
                <a:sym typeface="Arial"/>
              </a:rPr>
              <a:t>Part_Number</a:t>
            </a:r>
            <a:r>
              <a:rPr lang="en-US" sz="1200" b="0" i="0" u="none" strike="noStrike" kern="1200" cap="none" baseline="0" dirty="0">
                <a:solidFill>
                  <a:schemeClr val="tx1"/>
                </a:solidFill>
                <a:latin typeface="+mn-lt"/>
                <a:ea typeface="Arial"/>
                <a:cs typeface="Arial"/>
                <a:sym typeface="Arial"/>
              </a:rPr>
              <a:t>.</a:t>
            </a:r>
            <a:endParaRPr lang="en-US" altLang="en-US" baseline="0" dirty="0"/>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shows the normalized tables. The Order table has been broken down into four smaller, related tables. Notice that the Order table contains only two unique attributes, Order Number and Order Date. The multiple items ordered are stored using the </a:t>
            </a:r>
            <a:r>
              <a:rPr lang="en-US" altLang="en-US" dirty="0" err="1"/>
              <a:t>Line_Item</a:t>
            </a:r>
            <a:r>
              <a:rPr lang="en-US" altLang="en-US" dirty="0"/>
              <a:t> table. The normalization means that very little data has to be duplicated when creating orders, most of the information can be retrieved by using keys to the Part and Supplier tables.</a:t>
            </a:r>
          </a:p>
          <a:p>
            <a:pPr eaLnBrk="1" hangingPunct="1"/>
            <a:endParaRPr lang="en-US" altLang="en-US" dirty="0"/>
          </a:p>
          <a:p>
            <a:r>
              <a:rPr lang="en-US" altLang="en-US" dirty="0"/>
              <a:t>It is important to note that relational database systems try to enforce referential integrity rules to ensure that relationships between coupled tables remain consistent. When one table has a foreign key that points to another table, you may not add a record to the table with the foreign key unless there is a corresponding record in the linked table. For example, foreign key </a:t>
            </a:r>
            <a:r>
              <a:rPr lang="en-US" altLang="en-US" dirty="0" err="1"/>
              <a:t>Supplier_Number</a:t>
            </a:r>
            <a:r>
              <a:rPr lang="en-US" altLang="en-US" dirty="0"/>
              <a:t> links the PART table to the SUPPLIER table. Referential integrity means that a new part can</a:t>
            </a:r>
            <a:r>
              <a:rPr lang="en-US" altLang="ja-JP" dirty="0"/>
              <a:t>’t be added to the part table without a valid supplier number existing in the Supplier table. It also means that if a supplier is deleted, any corresponding parts must be deleted also.</a:t>
            </a:r>
          </a:p>
          <a:p>
            <a:endParaRPr lang="en-US" altLang="en-US" dirty="0"/>
          </a:p>
          <a:p>
            <a:r>
              <a:rPr lang="en-US" altLang="en-US" dirty="0"/>
              <a:t>Full description: A Diagram depicts a relation after normalization. In the diagram, the, Part, relations include Part Number, Part Name, Unit Price, and Supplier Number. The key for this relation is Part Number. The, Line Item, relation contains Order Number, Part Number, and Part Quantity. The keys for this relation are Order Number and Part Number. The, Supplier, relation contains Supplier Number, Supplier Name, Supplier Street, Supplier City, Supplier State, and Supplier Zip. The key for this relation is Supplier Number. The, Order, relation contains Order Number and Order Date. The key for this relation is Order Number.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6.11,</a:t>
            </a:r>
            <a:r>
              <a:rPr lang="en-US" altLang="en-US" baseline="0" dirty="0"/>
              <a:t> Page 224.</a:t>
            </a:r>
          </a:p>
          <a:p>
            <a:r>
              <a:rPr lang="en-US" sz="1200" b="0" i="0" u="none" strike="noStrike" kern="1200" cap="none" baseline="0" dirty="0">
                <a:solidFill>
                  <a:schemeClr val="tx1"/>
                </a:solidFill>
                <a:latin typeface="+mn-lt"/>
                <a:ea typeface="Arial"/>
                <a:cs typeface="Arial"/>
                <a:sym typeface="Arial"/>
              </a:rPr>
              <a:t>This diagram shows the relationships between the entities SUPPLIER, PART, LINE_ITEM, and ORDER that might be used to model the database in Figure 6.10.</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shows an example of an entity-relationship diagram. It shows that one ORDER can contain many LINE_ITEMs. (A PART can be ordered many times and appear many times as a line item in a single order.) Each LINE ITEM can contain only one PART. Each PART can have only one SUPPLIER, but many PARTs can be provided by the same SUPPLIER.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An entity relationship diagram consists of four parts, listed as follows. Part 1, labeled, supplier, both provides to and is supplied by part 2, labeled, part. Part 2, part, both is ordered by and contains part 3, labeled, line item. Part 3, line item, both belongs to and includes part 4, labeled, order.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other types of DBMS. Ask students why one would want to store social media data in a non-relational database? The answer: social media involves many different file types, and the information is not easily organized into tables of columns and rows. Another option for businesses is to license database software </a:t>
            </a:r>
            <a:r>
              <a:rPr lang="ja-JP" altLang="en-US" dirty="0"/>
              <a:t>“</a:t>
            </a:r>
            <a:r>
              <a:rPr lang="en-US" altLang="ja-JP" dirty="0"/>
              <a:t>from the cloud.</a:t>
            </a:r>
            <a:r>
              <a:rPr lang="ja-JP" altLang="en-US" dirty="0"/>
              <a:t>”</a:t>
            </a:r>
            <a:r>
              <a:rPr lang="en-US" altLang="ja-JP" dirty="0"/>
              <a:t> What would be an advantage to using a database service? (A primary answer is scalability—you pay only for the exact services you need.)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a:t>Blockchain</a:t>
            </a:r>
            <a:r>
              <a:rPr lang="en-US" baseline="0" dirty="0"/>
              <a:t> is a transaction database that uses encryption to ensure the validity of transactions among the parties in the system.  </a:t>
            </a:r>
            <a:r>
              <a:rPr lang="en-US" baseline="0" dirty="0" err="1"/>
              <a:t>Blockchain</a:t>
            </a:r>
            <a:r>
              <a:rPr lang="en-US" baseline="0" dirty="0"/>
              <a:t> is discussed more fully in Chapter 6 Securing Information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6.11,</a:t>
            </a:r>
            <a:r>
              <a:rPr lang="en-US" altLang="en-US" baseline="0" dirty="0"/>
              <a:t> Page 226.</a:t>
            </a:r>
          </a:p>
          <a:p>
            <a:r>
              <a:rPr lang="en-US" sz="1200" b="0" i="0" u="none" strike="noStrike" kern="1200" cap="none" baseline="0" dirty="0">
                <a:solidFill>
                  <a:schemeClr val="dk1"/>
                </a:solidFill>
                <a:latin typeface="+mn-lt"/>
                <a:ea typeface="Arial"/>
                <a:cs typeface="Arial"/>
                <a:sym typeface="Arial"/>
              </a:rPr>
              <a:t>A </a:t>
            </a:r>
            <a:r>
              <a:rPr lang="en-US" sz="1200" b="0" i="0" u="none" strike="noStrike" kern="1200" cap="none" baseline="0" dirty="0" err="1">
                <a:solidFill>
                  <a:schemeClr val="dk1"/>
                </a:solidFill>
                <a:latin typeface="+mn-lt"/>
                <a:ea typeface="Arial"/>
                <a:cs typeface="Arial"/>
                <a:sym typeface="Arial"/>
              </a:rPr>
              <a:t>blockchain</a:t>
            </a:r>
            <a:r>
              <a:rPr lang="en-US" sz="1200" b="0" i="0" u="none" strike="noStrike" kern="1200" cap="none" baseline="0" dirty="0">
                <a:solidFill>
                  <a:schemeClr val="dk1"/>
                </a:solidFill>
                <a:latin typeface="+mn-lt"/>
                <a:ea typeface="Arial"/>
                <a:cs typeface="Arial"/>
                <a:sym typeface="Arial"/>
              </a:rPr>
              <a:t> system is a distributed database that records transactions in a peer-to-peer network of computers</a:t>
            </a: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mn-lt"/>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The diagram</a:t>
            </a:r>
            <a:r>
              <a:rPr lang="en-US" altLang="en-US" baseline="0" dirty="0"/>
              <a:t> illustrates t</a:t>
            </a:r>
            <a:r>
              <a:rPr lang="en-US" altLang="en-US" dirty="0"/>
              <a:t>he stages of</a:t>
            </a:r>
            <a:r>
              <a:rPr lang="en-US" altLang="en-US" baseline="0" dirty="0"/>
              <a:t> fulfilling a transaction using </a:t>
            </a:r>
            <a:r>
              <a:rPr lang="en-US" altLang="en-US" baseline="0" dirty="0" err="1"/>
              <a:t>blockchain</a:t>
            </a:r>
            <a:r>
              <a:rPr lang="en-US" altLang="en-US" baseline="0" dirty="0"/>
              <a:t>. 1. An order is submitted by a user or customer. 2. User verification. 3. The transaction is broadcast to a P 2 P network of computers. 4. Transaction validation. 5. The transaction is validated by others in the network. 6. The block is added to the chain of transactions for this user. 7. Production, warehouse, and logistics add additional blocks. 8. The order is fulfilled.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how very large databases are used to produce valuable information for firms. The text gives the example of how, by analyzing data from customer credit card purchases, Louise</a:t>
            </a:r>
            <a:r>
              <a:rPr lang="en-US" altLang="ja-JP" dirty="0"/>
              <a:t>’s Trattoria, a Los Angeles restaurant chain, learned that quality was more important than price for most of its customers, who were college educated and liked fine wine. The chain responded to this information by introducing vegetarian dishes, more seafood selections, and more expensive wines, raising sales by more than 10%.</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Business intelligence is a very amorphous notion that is not well defined. In this course we refer instead to a “business intelligence” environment which is composed of many different components (including both technology and management dimensions).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eaLnBrk="1" hangingPunct="1"/>
            <a:r>
              <a:rPr lang="en-US" altLang="en-US" dirty="0"/>
              <a:t>This slide discusses the use of data warehouses and data marts by firms. </a:t>
            </a:r>
          </a:p>
          <a:p>
            <a:pPr eaLnBrk="1" hangingPunct="1"/>
            <a:endParaRPr lang="en-US" altLang="en-US" dirty="0"/>
          </a:p>
          <a:p>
            <a:pPr eaLnBrk="1" hangingPunct="1"/>
            <a:r>
              <a:rPr lang="en-US" altLang="en-US" dirty="0"/>
              <a:t>Ask students why having a data warehouse is an advantage for firms hoping to perform business analyses on the data? Why does there have to be a repository of data that is separate from the transaction database?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ja-JP" dirty="0"/>
              <a:t>Hadoop</a:t>
            </a:r>
            <a:r>
              <a:rPr lang="en-US" altLang="ja-JP" baseline="0" dirty="0"/>
              <a:t> is one of the tools used by search engines such as Google and Bing to rapidly search billions of web pages and find those which appear to be the most relevant to a user’s search query.  This task is accomplished in a few milliseconds by distributing the data and the processing across tens of thousands of processors, and then pulling the results together to produce a web search page for users. Hadoop is far faster than SQL and traditional centralized databases running on very large mainframes or supercomputers.   Hadoop is an open source software library.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6.12,</a:t>
            </a:r>
            <a:r>
              <a:rPr lang="en-US" altLang="en-US" baseline="0" dirty="0"/>
              <a:t> Page 232.</a:t>
            </a:r>
          </a:p>
          <a:p>
            <a:r>
              <a:rPr lang="en-US" sz="1200" b="0" i="0" u="none" strike="noStrike" kern="1200" cap="none" baseline="0" dirty="0">
                <a:solidFill>
                  <a:schemeClr val="tx1"/>
                </a:solidFill>
                <a:latin typeface="+mn-lt"/>
                <a:ea typeface="Arial"/>
                <a:cs typeface="Arial"/>
                <a:sym typeface="Arial"/>
              </a:rPr>
              <a:t>A contemporary business intelligence infrastructure features capabilities and tools to manage and analyze large quantities and different types of data from multiple sources. Easy-to-use query and reporting tools for casual business users and more sophisticated analytical toolsets for power users are included.</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components of a data warehouse system. It shows that the data warehouse extracts data from multiple sources, both internal and external, including a Hadoop cluster, and transforms it as needed for the data warehouse systems. An analytic platform has tools for power users, including reporting, OLAP, and data mining, to extract meaningful information from the data warehouse and Hadoop cluster. A subset of the data warehouse is collected in a data mart for casual groups of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Full description: In a diagram, arrows point from operational data, historical data, machine data, web data, audio video data, and external data to Hadoop cluster. Two arrows extend from the Hadoop cluster, one into analytic platform and one in data warehouse. From operational data, another arrow labeled, extract, transform, load, points into data warehouse. From the data warehouse, an arrow points to data mart. An arrow points from data mart to casual users, which includes queries, reports, and dashboards, and vice versa. Another arrow points from data warehouse to casual users, and vice versa. Arrows point from power users, which includes queries, reports, O L A P, and data mining, to analytic platform, data warehouse, and Hadoop cluster, and vice versa. A dashed bidirectional line is found between data warehouse and analytic platform.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the role and types of analytical tools and techniques for finding useful information and relationships in large data sets.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discusses online analytical processing, one of the three principle tools for gathering business intelligence. </a:t>
            </a:r>
          </a:p>
          <a:p>
            <a:pPr eaLnBrk="1" hangingPunct="1"/>
            <a:endParaRPr lang="en-US" altLang="en-US" dirty="0"/>
          </a:p>
          <a:p>
            <a:pPr eaLnBrk="1" hangingPunct="1"/>
            <a:r>
              <a:rPr lang="en-US" altLang="en-US" dirty="0"/>
              <a:t>Ask students to come up with additional examples of what a multidimensional query might 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6.14,</a:t>
            </a:r>
            <a:r>
              <a:rPr lang="en-US" altLang="en-US" baseline="0" dirty="0"/>
              <a:t> Page 233.</a:t>
            </a:r>
          </a:p>
          <a:p>
            <a:r>
              <a:rPr lang="en-US" sz="1200" b="0" i="0" u="none" strike="noStrike" kern="1200" cap="none" baseline="0" dirty="0">
                <a:solidFill>
                  <a:schemeClr val="tx1"/>
                </a:solidFill>
                <a:latin typeface="+mn-lt"/>
                <a:ea typeface="Arial"/>
                <a:cs typeface="Arial"/>
                <a:sym typeface="Arial"/>
              </a:rPr>
              <a:t>This view shows product versus region. If you rotate the cube 90 degrees, the face that will show is product versus actual and projected sales. If you rotate the cube 90 degrees again, you will see region versus actual and projected sales. Other views are possible.</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concept of dimensions as it relates to data. Product is one dimension. East is a dimension, and projected and actual sales are two more dimensions. Altogether, we are trying to analyze four dimensions. The business question is: In the Eastern region, what are the actual and projected sales of our products (nuts, bolts, washers, and screws)? Sometimes referred to as a </a:t>
            </a:r>
            <a:r>
              <a:rPr lang="ja-JP" altLang="en-US" dirty="0"/>
              <a:t>“</a:t>
            </a:r>
            <a:r>
              <a:rPr lang="en-US" altLang="ja-JP" dirty="0"/>
              <a:t>data cube,</a:t>
            </a:r>
            <a:r>
              <a:rPr lang="ja-JP" altLang="en-US" dirty="0"/>
              <a:t>”</a:t>
            </a:r>
            <a:r>
              <a:rPr lang="en-US" altLang="ja-JP" dirty="0"/>
              <a:t> the graphic can depict this four dimensional view of the data. More importantly, when compared to a spreadsheet model of the same data, a graphical data cube is much faster, easier to understand and visualize the relationships.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defRPr/>
            </a:pPr>
            <a:r>
              <a:rPr lang="en-US" sz="1200" b="0" i="0" u="none" strike="noStrike" kern="1200" cap="none" dirty="0">
                <a:solidFill>
                  <a:schemeClr val="dk1"/>
                </a:solidFill>
                <a:latin typeface="+mn-lt"/>
                <a:ea typeface="Arial"/>
                <a:cs typeface="Arial"/>
                <a:sym typeface="Arial"/>
              </a:rPr>
              <a:t>This slide discusses another business intelligence tool driven by databases, data mining. Data mining provides insights into data that cannot be discovered through OLAP, by inferring rules from patterns in data.</a:t>
            </a:r>
          </a:p>
          <a:p>
            <a:pPr eaLnBrk="1" hangingPunct="1">
              <a:defRPr/>
            </a:pPr>
            <a:endParaRPr lang="en-US" sz="1200" b="0" i="0" u="none" strike="noStrike" kern="1200" cap="none" dirty="0">
              <a:solidFill>
                <a:schemeClr val="dk1"/>
              </a:solidFill>
              <a:latin typeface="+mn-lt"/>
              <a:ea typeface="Arial"/>
              <a:cs typeface="Arial"/>
              <a:sym typeface="Arial"/>
            </a:endParaRPr>
          </a:p>
          <a:p>
            <a:pPr eaLnBrk="1" hangingPunct="1">
              <a:defRPr/>
            </a:pPr>
            <a:r>
              <a:rPr lang="en-US" sz="1200" b="0" i="0" u="none" strike="noStrike" kern="1200" cap="none" dirty="0">
                <a:solidFill>
                  <a:schemeClr val="dk1"/>
                </a:solidFill>
                <a:latin typeface="+mn-lt"/>
                <a:ea typeface="Arial"/>
                <a:cs typeface="Arial"/>
                <a:sym typeface="Arial"/>
              </a:rPr>
              <a:t>Ask students to describe the types of information listed: </a:t>
            </a:r>
          </a:p>
          <a:p>
            <a:pPr marL="285750" indent="-285750">
              <a:spcAft>
                <a:spcPct val="30000"/>
              </a:spcAft>
              <a:buFontTx/>
              <a:buChar char="•"/>
              <a:defRPr/>
            </a:pPr>
            <a:r>
              <a:rPr lang="en-US" sz="1200" b="1" i="0" u="none" strike="noStrike" kern="1200" cap="none" dirty="0">
                <a:solidFill>
                  <a:schemeClr val="dk1"/>
                </a:solidFill>
                <a:latin typeface="+mn-lt"/>
                <a:ea typeface="Arial"/>
                <a:cs typeface="Arial"/>
                <a:sym typeface="Arial"/>
              </a:rPr>
              <a:t>A</a:t>
            </a:r>
            <a:r>
              <a:rPr lang="en-US" sz="1200" b="1" i="0" u="none" strike="noStrike" kern="1200" cap="none" dirty="0">
                <a:solidFill>
                  <a:schemeClr val="dk1"/>
                </a:solidFill>
                <a:latin typeface="+mn-lt"/>
                <a:ea typeface="Arial"/>
                <a:cs typeface="Times New Roman" pitchFamily="18" charset="0"/>
                <a:sym typeface="Arial"/>
              </a:rPr>
              <a:t>ssociations: </a:t>
            </a:r>
            <a:r>
              <a:rPr lang="en-US" sz="1200" b="0" i="0" u="none" strike="noStrike" kern="1200" cap="none" dirty="0">
                <a:solidFill>
                  <a:schemeClr val="dk1"/>
                </a:solidFill>
                <a:latin typeface="+mn-lt"/>
                <a:ea typeface="Arial"/>
                <a:cs typeface="Times New Roman" pitchFamily="18" charset="0"/>
                <a:sym typeface="Arial"/>
              </a:rPr>
              <a:t>Occurrences linked to single event</a:t>
            </a:r>
          </a:p>
          <a:p>
            <a:pPr marL="285750" indent="-285750">
              <a:spcAft>
                <a:spcPct val="30000"/>
              </a:spcAft>
              <a:buFontTx/>
              <a:buChar char="•"/>
              <a:defRPr/>
            </a:pPr>
            <a:r>
              <a:rPr lang="en-US" sz="1200" b="1" i="0" u="none" strike="noStrike" kern="1200" cap="none" dirty="0">
                <a:solidFill>
                  <a:schemeClr val="dk1"/>
                </a:solidFill>
                <a:latin typeface="+mn-lt"/>
                <a:ea typeface="Arial"/>
                <a:cs typeface="Times New Roman" pitchFamily="18" charset="0"/>
                <a:sym typeface="Arial"/>
              </a:rPr>
              <a:t>Sequences: </a:t>
            </a:r>
            <a:r>
              <a:rPr lang="en-US" sz="1200" b="0" i="0" u="none" strike="noStrike" kern="1200" cap="none" dirty="0">
                <a:solidFill>
                  <a:schemeClr val="dk1"/>
                </a:solidFill>
                <a:latin typeface="+mn-lt"/>
                <a:ea typeface="Arial"/>
                <a:cs typeface="Times New Roman" pitchFamily="18" charset="0"/>
                <a:sym typeface="Arial"/>
              </a:rPr>
              <a:t>Events linked over time</a:t>
            </a:r>
          </a:p>
          <a:p>
            <a:pPr marL="285750" indent="-285750">
              <a:spcAft>
                <a:spcPct val="30000"/>
              </a:spcAft>
              <a:buFontTx/>
              <a:buChar char="•"/>
              <a:defRPr/>
            </a:pPr>
            <a:r>
              <a:rPr lang="en-US" sz="1200" b="1" i="0" u="none" strike="noStrike" kern="1200" cap="none" dirty="0">
                <a:solidFill>
                  <a:schemeClr val="dk1"/>
                </a:solidFill>
                <a:latin typeface="+mn-lt"/>
                <a:ea typeface="Arial"/>
                <a:cs typeface="Times New Roman" pitchFamily="18" charset="0"/>
                <a:sym typeface="Arial"/>
              </a:rPr>
              <a:t>Classification: </a:t>
            </a:r>
            <a:r>
              <a:rPr lang="en-US" sz="1200" b="0" i="0" u="none" strike="noStrike" kern="1200" cap="none" dirty="0">
                <a:solidFill>
                  <a:schemeClr val="dk1"/>
                </a:solidFill>
                <a:latin typeface="+mn-lt"/>
                <a:ea typeface="Arial"/>
                <a:cs typeface="Times New Roman" pitchFamily="18" charset="0"/>
                <a:sym typeface="Arial"/>
              </a:rPr>
              <a:t>Recognizes patterns that describe group to which item belongs</a:t>
            </a:r>
          </a:p>
          <a:p>
            <a:pPr marL="285750" indent="-285750">
              <a:spcAft>
                <a:spcPct val="30000"/>
              </a:spcAft>
              <a:buFontTx/>
              <a:buChar char="•"/>
              <a:defRPr/>
            </a:pPr>
            <a:r>
              <a:rPr lang="en-US" sz="1200" b="1" i="0" u="none" strike="noStrike" kern="1200" cap="none" dirty="0">
                <a:solidFill>
                  <a:schemeClr val="dk1"/>
                </a:solidFill>
                <a:latin typeface="+mn-lt"/>
                <a:ea typeface="Arial"/>
                <a:cs typeface="Times New Roman" pitchFamily="18" charset="0"/>
                <a:sym typeface="Arial"/>
              </a:rPr>
              <a:t>Clustering: </a:t>
            </a:r>
            <a:r>
              <a:rPr lang="en-US" sz="1200" b="0" i="0" u="none" strike="noStrike" kern="1200" cap="none" dirty="0">
                <a:solidFill>
                  <a:schemeClr val="dk1"/>
                </a:solidFill>
                <a:latin typeface="+mn-lt"/>
                <a:ea typeface="Arial"/>
                <a:cs typeface="Times New Roman" pitchFamily="18" charset="0"/>
                <a:sym typeface="Arial"/>
              </a:rPr>
              <a:t>Similar to classification when no groups have been defined; finds groupings within data</a:t>
            </a:r>
          </a:p>
          <a:p>
            <a:pPr marL="285750" indent="-285750">
              <a:spcAft>
                <a:spcPct val="30000"/>
              </a:spcAft>
              <a:buFontTx/>
              <a:buChar char="•"/>
              <a:defRPr/>
            </a:pPr>
            <a:r>
              <a:rPr lang="en-US" sz="1200" b="1" i="0" u="none" strike="noStrike" kern="1200" cap="none" dirty="0">
                <a:solidFill>
                  <a:schemeClr val="dk1"/>
                </a:solidFill>
                <a:latin typeface="+mn-lt"/>
                <a:ea typeface="Arial"/>
                <a:cs typeface="Times New Roman" pitchFamily="18" charset="0"/>
                <a:sym typeface="Arial"/>
              </a:rPr>
              <a:t>Forecasting: </a:t>
            </a:r>
            <a:r>
              <a:rPr lang="en-US" sz="1200" b="0" i="0" u="none" strike="noStrike" kern="1200" cap="none" dirty="0">
                <a:solidFill>
                  <a:schemeClr val="dk1"/>
                </a:solidFill>
                <a:latin typeface="+mn-lt"/>
                <a:ea typeface="Arial"/>
                <a:cs typeface="Times New Roman" pitchFamily="18" charset="0"/>
                <a:sym typeface="Arial"/>
              </a:rPr>
              <a:t>Uses series of existing values to forecast what other values will 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Whereas data mining describes analysis of data in databases, there are other types of information that can be </a:t>
            </a:r>
            <a:r>
              <a:rPr lang="ja-JP" altLang="en-US" dirty="0"/>
              <a:t>“</a:t>
            </a:r>
            <a:r>
              <a:rPr lang="en-US" altLang="ja-JP" dirty="0"/>
              <a:t>mined,</a:t>
            </a:r>
            <a:r>
              <a:rPr lang="ja-JP" altLang="en-US" dirty="0"/>
              <a:t>”</a:t>
            </a:r>
            <a:r>
              <a:rPr lang="en-US" altLang="ja-JP" dirty="0"/>
              <a:t> such as text mining and web mining. Ask students what other types of unstructured textual data sets a company might store, and what kind of useful information might be extracted from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exploration of mining stored data for valuable information. In addition to text mining, there are several ways to mine information on the web. The text uses the example of marketers using Google Trends and Google Insights for Search services, which track the popularity of various words and phrases used in Google search queries, to learn what people are interested in and what they are interested in buying. What type of web mining is this? Why might a marketer be interested in the number of web pages that link to a site.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how companies utilize the web to access company databases. Ask students to describe the flow of information from a company</a:t>
            </a:r>
            <a:r>
              <a:rPr lang="en-US" altLang="ja-JP" dirty="0"/>
              <a:t>’s databases to the web page a user is accessing data on. Why is browser software easy to use? Why is it less expensive to add a web interface to a database-driven information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6.15,</a:t>
            </a:r>
            <a:r>
              <a:rPr lang="en-US" altLang="en-US" baseline="0" dirty="0"/>
              <a:t> Page 235.</a:t>
            </a:r>
          </a:p>
          <a:p>
            <a:r>
              <a:rPr lang="en-US" sz="1200" b="0" i="0" u="none" strike="noStrike" kern="1200" cap="none" baseline="0" dirty="0">
                <a:solidFill>
                  <a:schemeClr val="tx1"/>
                </a:solidFill>
                <a:latin typeface="+mn-lt"/>
                <a:ea typeface="Arial"/>
                <a:cs typeface="Arial"/>
                <a:sym typeface="Arial"/>
              </a:rPr>
              <a:t>Users access an organization’s internal database through the web using their desktop PC browsers or mobile apps.</a:t>
            </a:r>
          </a:p>
          <a:p>
            <a:endParaRPr lang="en-US" altLang="ja-JP" sz="1200" b="0" i="0" u="none" strike="noStrike" kern="1200" cap="none" baseline="0" dirty="0">
              <a:solidFill>
                <a:schemeClr val="tx1"/>
              </a:solidFill>
              <a:latin typeface="+mn-lt"/>
              <a:cs typeface="Arial"/>
              <a:sym typeface="Arial"/>
            </a:endParaRPr>
          </a:p>
          <a:p>
            <a:r>
              <a:rPr lang="en-US" altLang="ja-JP" sz="1200" b="0" i="0" u="none" strike="noStrike" kern="1200" cap="none" baseline="0" dirty="0">
                <a:solidFill>
                  <a:schemeClr val="tx1"/>
                </a:solidFill>
                <a:latin typeface="+mn-lt"/>
                <a:cs typeface="Arial"/>
                <a:sym typeface="Arial"/>
              </a:rPr>
              <a:t>Full description: In the diagram, from left to right, are six elements of connecting to the web’s database, named as follows. Client with Web browser. Internet. Web server. Application server. Database server. Database. Each of these elements is linked to its neighbor by a bidirectional arrow.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firm</a:t>
            </a:r>
            <a:r>
              <a:rPr lang="en-US" altLang="ja-JP" dirty="0"/>
              <a:t>’s need for an information policy in order to ensure that firm data is accurate, reliable, and readily available. Note that although the database administration group establishes and creates the physical database, the data administration function is responsible for logical database design and data dictionary development. Why would this function be better placed with the data administration group?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importance of data quality. Ask students for personal examples of what happens when a company</a:t>
            </a:r>
            <a:r>
              <a:rPr lang="en-US" altLang="ja-JP" dirty="0"/>
              <a:t>’s data is faulty. The text provides an example of one study finding that 10 to 25 percent of customer and prospect records contain critical data errors. Has anyone in class directly experienced a problem with the accuracy of data about them stored on computer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a hierarchy of data that is used to store information in a database, progressing from the database as the top-level holder of information down through the field, which stores information about an entity</a:t>
            </a:r>
            <a:r>
              <a:rPr lang="en-US" altLang="ja-JP" dirty="0"/>
              <a:t>’s attribute. This hierarchy is illustrated by the graphic on the next slide. Ask students to come up with some other entities that might be found in a university database (Student, Professor, etc.). What attributes (characteristics) would be important to store in the database?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a:t>
            </a:r>
            <a:r>
              <a:rPr lang="en-US" altLang="en-US" baseline="0" dirty="0"/>
              <a:t> Page 214.</a:t>
            </a:r>
          </a:p>
          <a:p>
            <a:r>
              <a:rPr lang="en-US" sz="1200" b="0" i="0" u="none" strike="noStrike" kern="1200" cap="none" baseline="0" dirty="0">
                <a:solidFill>
                  <a:schemeClr val="tx1"/>
                </a:solidFill>
                <a:latin typeface="+mn-lt"/>
                <a:ea typeface="Arial"/>
                <a:cs typeface="Arial"/>
                <a:sym typeface="Arial"/>
              </a:rPr>
              <a:t>A computer system organizes data in a hierarchy that starts with the bit, which represents either a 0 or a 1. Bits can be grouped to form a byte to represent one character, number, or symbol. Bytes can be grouped to form a field, and related fields can be grouped to form a record. Related records can be collected to form a file, and related files can be organized into a database.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hierarchy of data found in a database. It shows the student course file grouped with files on students</a:t>
            </a:r>
            <a:r>
              <a:rPr lang="ja-JP" altLang="en-US" dirty="0"/>
              <a:t>’</a:t>
            </a:r>
            <a:r>
              <a:rPr lang="en-US" altLang="ja-JP" dirty="0"/>
              <a:t> personal histories and financial backgrounds that form the student database. It illustrates what data is found at each hierarchical level, from the database level down. Making up the smallest information unit, the field, are smaller units of data, common to all applications: bits and bytes. A bit stores a single binary digit, 0 or 1, and a byte stores a group of digits to represent a single character, number, or other symbol.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Full description:</a:t>
            </a:r>
            <a:r>
              <a:rPr lang="en-US" altLang="ja-JP" baseline="0" dirty="0"/>
              <a:t> A Data hierarchy for a student database includes the following sections. Database, including Course file, Financial file, and Personal file. File, an example of which is a Course file including Student I D's, Courses, Dates, and Grades. Record. Field, such as I S 1 oh 1, which is a Course field. Byte, such as oh 1 zero </a:t>
            </a:r>
            <a:r>
              <a:rPr lang="en-US" altLang="ja-JP" baseline="0" dirty="0" err="1"/>
              <a:t>zero</a:t>
            </a:r>
            <a:r>
              <a:rPr lang="en-US" altLang="ja-JP" baseline="0" dirty="0"/>
              <a:t> 1 zero </a:t>
            </a:r>
            <a:r>
              <a:rPr lang="en-US" altLang="ja-JP" baseline="0" dirty="0" err="1"/>
              <a:t>zero</a:t>
            </a:r>
            <a:r>
              <a:rPr lang="en-US" altLang="ja-JP" baseline="0" dirty="0"/>
              <a:t> 1, which is the Letter I in A S C I </a:t>
            </a:r>
            <a:r>
              <a:rPr lang="en-US" altLang="ja-JP" baseline="0" dirty="0" err="1"/>
              <a:t>I</a:t>
            </a:r>
            <a:r>
              <a:rPr lang="en-US" altLang="ja-JP" baseline="0" dirty="0"/>
              <a:t>. Bit, such as zero.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discusses the problems in data management that occur in a traditional file environment. In a traditional file environment, different functions in the business (accounting, finance, HR, etc.) maintained their own separate files and databases. </a:t>
            </a:r>
          </a:p>
          <a:p>
            <a:pPr eaLnBrk="1" hangingPunct="1"/>
            <a:endParaRPr lang="en-US" altLang="en-US" dirty="0"/>
          </a:p>
          <a:p>
            <a:pPr eaLnBrk="1" hangingPunct="1"/>
            <a:r>
              <a:rPr lang="en-US" altLang="en-US" dirty="0"/>
              <a:t>Ask students to describe further why data redundancy and inconsistency pose problems? What kinds of problems happen when data is redundant or inconsistent. Ask students to give an example of program-data dependence. What makes the traditional file environment inflexible?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6.2,</a:t>
            </a:r>
            <a:r>
              <a:rPr lang="en-US" altLang="en-US" baseline="0" dirty="0"/>
              <a:t> Page 215.</a:t>
            </a:r>
          </a:p>
          <a:p>
            <a:r>
              <a:rPr lang="en-US" sz="1200" b="0" i="0" u="none" strike="noStrike" kern="1200" cap="none" baseline="0" dirty="0">
                <a:solidFill>
                  <a:schemeClr val="tx1"/>
                </a:solidFill>
                <a:latin typeface="+mn-lt"/>
                <a:ea typeface="Arial"/>
                <a:cs typeface="Arial"/>
                <a:sym typeface="Arial"/>
              </a:rPr>
              <a:t>The use of a traditional approach to file processing encourages each functional area in a corporation to develop specialized applications. Each application requires a unique data file that is likely to be a subset of the master file. These subsets of the master file lead to data redundancy and inconsistency, processing inflexibility, and wasted storage resources.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a traditional environment, in which different business functions maintain separate data and applications to store and access that data. Ask students what kinds of data might be shared between accounting/finance and HR. What about between sales and marketing and manufacturing?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a:t>
            </a:r>
            <a:r>
              <a:rPr lang="en-US" altLang="en-US" baseline="0" dirty="0"/>
              <a:t> description: In the diagram, a cylinder shape represents the master file with data elements A to Z. Accounting and finance users, via Application program 1, require derivative files A, B, C, and D. Human resources users, via Application program 2, require derivative files A, B, D, and E. Sales and marketing users, via Application program 3, require derivative files A, B, E, and G. Manufacturing users, via Application program 4, require derivative files A, E, F, and 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defines and describes databases and DBMS. Ask students to explain what the difference is between a database and a DBMS. What is the physical view of data? What is the logical view of data?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686250" cy="209250"/>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8"/>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45299"/>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6</a:t>
            </a:r>
          </a:p>
        </p:txBody>
      </p:sp>
      <p:sp>
        <p:nvSpPr>
          <p:cNvPr id="5" name="Text Placeholder 4"/>
          <p:cNvSpPr>
            <a:spLocks noGrp="1"/>
          </p:cNvSpPr>
          <p:nvPr>
            <p:ph type="body" sz="quarter" idx="15"/>
          </p:nvPr>
        </p:nvSpPr>
        <p:spPr>
          <a:xfrm>
            <a:off x="4569035" y="2571750"/>
            <a:ext cx="4117765" cy="923330"/>
          </a:xfrm>
        </p:spPr>
        <p:txBody>
          <a:bodyPr wrap="square">
            <a:spAutoFit/>
          </a:bodyPr>
          <a:lstStyle/>
          <a:p>
            <a:r>
              <a:rPr lang="en-IN" altLang="en-US" sz="2000" dirty="0"/>
              <a:t>Foundations of Business Intelligence: Databases and Information Management</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175" y="1677551"/>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296351" y="4844687"/>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25"/>
            <a:ext cx="8229600" cy="1046440"/>
          </a:xfrm>
        </p:spPr>
        <p:txBody>
          <a:bodyPr>
            <a:spAutoFit/>
          </a:bodyPr>
          <a:lstStyle/>
          <a:p>
            <a:r>
              <a:rPr lang="en-IN" sz="3400" dirty="0"/>
              <a:t>Figure 6.3 Human Resources Database with Multiple Views</a:t>
            </a:r>
            <a:endParaRPr lang="en-US" sz="3400" dirty="0"/>
          </a:p>
        </p:txBody>
      </p:sp>
      <p:pic>
        <p:nvPicPr>
          <p:cNvPr id="3074" name="Picture 2" descr="The sequential details are as follows:&#10;• Human resources database&#10;• Employee I D&#10;• Name&#10;• S S N&#10;• Position&#10;• Date hired&#10;• Gross pay&#10;• Net Pay&#10;• Life insurance&#10;• Pension benefit&#10;• Health care&#10;• Database management system&#10;• Benefits view&#10;• Name&#10;• S S N&#10;• Health care&#10;• Payroll view&#10;• Name &#10;• S S N&#10;• Gross pay&#10;• Net pa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359496"/>
            <a:ext cx="5500163" cy="320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9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dirty="0"/>
              <a:t>Relational </a:t>
            </a:r>
            <a:r>
              <a:rPr lang="en-IN" spc="-450" dirty="0"/>
              <a:t>D B M S</a:t>
            </a:r>
            <a:endParaRPr lang="en-US" sz="2800" spc="-450" dirty="0"/>
          </a:p>
        </p:txBody>
      </p:sp>
      <p:sp>
        <p:nvSpPr>
          <p:cNvPr id="5" name="Content Placeholder 4"/>
          <p:cNvSpPr>
            <a:spLocks noGrp="1"/>
          </p:cNvSpPr>
          <p:nvPr>
            <p:ph idx="1"/>
          </p:nvPr>
        </p:nvSpPr>
        <p:spPr>
          <a:xfrm>
            <a:off x="457200" y="719002"/>
            <a:ext cx="8229600" cy="4093428"/>
          </a:xfrm>
        </p:spPr>
        <p:txBody>
          <a:bodyPr>
            <a:spAutoFit/>
          </a:bodyPr>
          <a:lstStyle/>
          <a:p>
            <a:r>
              <a:rPr lang="en-IN" dirty="0"/>
              <a:t>Represent data as two-dimensional tables</a:t>
            </a:r>
          </a:p>
          <a:p>
            <a:r>
              <a:rPr lang="en-IN" dirty="0"/>
              <a:t>Each table contains data on entity and attributes</a:t>
            </a:r>
          </a:p>
          <a:p>
            <a:r>
              <a:rPr lang="en-IN" dirty="0"/>
              <a:t>Table: grid of columns and rows</a:t>
            </a:r>
          </a:p>
          <a:p>
            <a:pPr lvl="1"/>
            <a:r>
              <a:rPr lang="en-IN" sz="2400" dirty="0"/>
              <a:t>Rows (tuples): Records for different entities</a:t>
            </a:r>
          </a:p>
          <a:p>
            <a:pPr lvl="1"/>
            <a:r>
              <a:rPr lang="en-IN" sz="2400" dirty="0"/>
              <a:t>Fields (columns): Represents attribute for entity</a:t>
            </a:r>
          </a:p>
          <a:p>
            <a:pPr lvl="1"/>
            <a:r>
              <a:rPr lang="en-IN" sz="2400" dirty="0"/>
              <a:t>Key field: Field used to uniquely identify each record</a:t>
            </a:r>
          </a:p>
          <a:p>
            <a:pPr lvl="1"/>
            <a:r>
              <a:rPr lang="en-IN" sz="2400" dirty="0"/>
              <a:t>Primary key: Field in table used for key fields</a:t>
            </a:r>
          </a:p>
          <a:p>
            <a:pPr lvl="1"/>
            <a:r>
              <a:rPr lang="en-IN" sz="2400" dirty="0"/>
              <a:t>Foreign key: Primary key used in second table as look-up field to identify records from original table</a:t>
            </a:r>
          </a:p>
        </p:txBody>
      </p:sp>
    </p:spTree>
    <p:extLst>
      <p:ext uri="{BB962C8B-B14F-4D97-AF65-F5344CB8AC3E}">
        <p14:creationId xmlns:p14="http://schemas.microsoft.com/office/powerpoint/2010/main" val="233495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93"/>
            <a:ext cx="8229600" cy="553998"/>
          </a:xfrm>
        </p:spPr>
        <p:txBody>
          <a:bodyPr>
            <a:spAutoFit/>
          </a:bodyPr>
          <a:lstStyle/>
          <a:p>
            <a:r>
              <a:rPr lang="fr-FR" dirty="0"/>
              <a:t>Figure 6.4 </a:t>
            </a:r>
            <a:r>
              <a:rPr lang="fr-FR" dirty="0" err="1"/>
              <a:t>Relational</a:t>
            </a:r>
            <a:r>
              <a:rPr lang="fr-FR" dirty="0"/>
              <a:t> </a:t>
            </a:r>
            <a:r>
              <a:rPr lang="fr-FR" dirty="0" err="1"/>
              <a:t>Database</a:t>
            </a:r>
            <a:r>
              <a:rPr lang="fr-FR" dirty="0"/>
              <a:t> Tables</a:t>
            </a:r>
            <a:endParaRPr lang="en-US" sz="2800" dirty="0"/>
          </a:p>
        </p:txBody>
      </p:sp>
      <p:pic>
        <p:nvPicPr>
          <p:cNvPr id="1026" name="Picture 2" descr="In the first table, captioned supplier, the different columns represent the various attributes and fields, and all the rows represent records and tuples.&#10;Column 1, supplier number, is the key field or primary key.&#10;&#10;The details of the table are as follows:&#10;Supplier number Supplier name Supplier street Supplier city Supplier state Supplier zip&#10;8259 C B M Inc 75 Fifth Avenue Dayton O H 45220&#10;8261 B.R. Molds 1277 Gandolly Street Cleveland O H 49345&#10;8263 Jackson composites 8233 Micklin Street Lexington K Y 56723&#10;8444 Bryant Corporation 4315 Mill Drive Rochester N Y 11344&#10;&#10;In the second table, captioned Part, the first column, Part number, is the primary key, while the last column, supplier number, is the foreign key.&#10;The details of the table are as follows:&#10;&#10;Part number Part name Unit price Supplier number&#10;137 Door latch 22.00 8259&#10;145 Side mirror 12.00 8444&#10;150 Door molding 6.00 8263&#10;152 Door lock 31.00 8259&#10;155 Compressor 54.00 8261&#10;178 Door handle 10.00 825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790606"/>
            <a:ext cx="5500163" cy="399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dirty="0"/>
              <a:t>Operations of a Relational </a:t>
            </a:r>
            <a:r>
              <a:rPr lang="en-IN" spc="-450" dirty="0"/>
              <a:t>D B M S</a:t>
            </a:r>
            <a:endParaRPr lang="en-US" sz="2800" spc="-450" dirty="0"/>
          </a:p>
        </p:txBody>
      </p:sp>
      <p:sp>
        <p:nvSpPr>
          <p:cNvPr id="5" name="Content Placeholder 4"/>
          <p:cNvSpPr>
            <a:spLocks noGrp="1"/>
          </p:cNvSpPr>
          <p:nvPr>
            <p:ph idx="1"/>
          </p:nvPr>
        </p:nvSpPr>
        <p:spPr>
          <a:xfrm>
            <a:off x="457200" y="803713"/>
            <a:ext cx="8229600" cy="3847207"/>
          </a:xfrm>
        </p:spPr>
        <p:txBody>
          <a:bodyPr>
            <a:spAutoFit/>
          </a:bodyPr>
          <a:lstStyle/>
          <a:p>
            <a:r>
              <a:rPr lang="en-IN" sz="2200" dirty="0"/>
              <a:t>Three basic operations used to develop useful sets of data</a:t>
            </a:r>
          </a:p>
          <a:p>
            <a:pPr lvl="1"/>
            <a:r>
              <a:rPr lang="en-IN" dirty="0"/>
              <a:t>SELECT</a:t>
            </a:r>
          </a:p>
          <a:p>
            <a:pPr lvl="2"/>
            <a:r>
              <a:rPr lang="en-IN" sz="2200" dirty="0"/>
              <a:t>Creates subset of data of all records that meet stated criteria</a:t>
            </a:r>
          </a:p>
          <a:p>
            <a:pPr lvl="1"/>
            <a:r>
              <a:rPr lang="en-IN" dirty="0"/>
              <a:t>JOIN</a:t>
            </a:r>
          </a:p>
          <a:p>
            <a:pPr lvl="2"/>
            <a:r>
              <a:rPr lang="en-IN" sz="2200" dirty="0"/>
              <a:t>Combines relational tables to provide user with more information than available in individual tables</a:t>
            </a:r>
          </a:p>
          <a:p>
            <a:pPr lvl="1"/>
            <a:r>
              <a:rPr lang="en-IN" dirty="0"/>
              <a:t>PROJECT</a:t>
            </a:r>
          </a:p>
          <a:p>
            <a:pPr lvl="2"/>
            <a:r>
              <a:rPr lang="en-IN" sz="2200" dirty="0"/>
              <a:t>Creates subset of columns in table, creating tables with only the information specified</a:t>
            </a:r>
          </a:p>
        </p:txBody>
      </p:sp>
    </p:spTree>
    <p:extLst>
      <p:ext uri="{BB962C8B-B14F-4D97-AF65-F5344CB8AC3E}">
        <p14:creationId xmlns:p14="http://schemas.microsoft.com/office/powerpoint/2010/main" val="50678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Figure 6.5 The Three Basic Operations of a Relational </a:t>
            </a:r>
            <a:r>
              <a:rPr lang="en-IN" spc="-450" dirty="0"/>
              <a:t>D B M S</a:t>
            </a:r>
            <a:endParaRPr lang="en-US" sz="2800" spc="-450" dirty="0"/>
          </a:p>
        </p:txBody>
      </p:sp>
      <p:pic>
        <p:nvPicPr>
          <p:cNvPr id="2050" name="Picture 2" descr="Table 1: caption: Part&#10;&#10;Part number Part name Unit price Supplier number&#10;137 Door latch 22.00 8259&#10;145 Side mirror 12.00 8444&#10;150 Door molding 6.00 8263&#10;152 Door lock 31.00 8259&#10;155 Compressor 54.00 8261&#10;178 Door handle 10.00 8259&#10;&#10;Table 2 caption: Supplier&#10;&#10;Supplier number Supplier name Supplier street Supplier city Supplier state Supplier zip&#10;8259 C B M Inc 75 Fifth Avenue Dayton O H 45220&#10;8261 B.R. Molds 1277 Gandolly Street Cleveland O H 49345&#10;8263 Jackson components 8233 Micklin Street Lexington K Y 56723&#10;8444 Bryant Corporation 4315 Mill Drive Rochester N Y 11344&#10;&#10;Table 3:&#10;&#10;Part number Part name Supplier number Supplier name&#10;137 Door latch 8259 C B M Inc&#10;150 Door molding 8263 Jackson components&#10;&#10;In the given example, the selected part number from rows 1 and 3 from the first table captioned Part, is joined by the respective supplier number from the second table captioned Supplier, and the combined data is projected in the third tab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7238" y="1444622"/>
            <a:ext cx="8047359" cy="265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98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996"/>
            <a:ext cx="8229600" cy="1107996"/>
          </a:xfrm>
        </p:spPr>
        <p:txBody>
          <a:bodyPr>
            <a:spAutoFit/>
          </a:bodyPr>
          <a:lstStyle/>
          <a:p>
            <a:r>
              <a:rPr lang="en-IN" dirty="0"/>
              <a:t>Capabilities of Database Management Systems</a:t>
            </a:r>
            <a:endParaRPr lang="en-US" sz="2800" spc="-450" dirty="0"/>
          </a:p>
        </p:txBody>
      </p:sp>
      <p:sp>
        <p:nvSpPr>
          <p:cNvPr id="5" name="Content Placeholder 4"/>
          <p:cNvSpPr>
            <a:spLocks noGrp="1"/>
          </p:cNvSpPr>
          <p:nvPr>
            <p:ph idx="1"/>
          </p:nvPr>
        </p:nvSpPr>
        <p:spPr>
          <a:xfrm>
            <a:off x="457200" y="1413006"/>
            <a:ext cx="8229600" cy="3316292"/>
          </a:xfrm>
        </p:spPr>
        <p:txBody>
          <a:bodyPr>
            <a:spAutoFit/>
          </a:bodyPr>
          <a:lstStyle/>
          <a:p>
            <a:r>
              <a:rPr lang="en-IN" dirty="0"/>
              <a:t>Data definition capability</a:t>
            </a:r>
          </a:p>
          <a:p>
            <a:r>
              <a:rPr lang="en-IN" dirty="0"/>
              <a:t>Data dictionary</a:t>
            </a:r>
          </a:p>
          <a:p>
            <a:r>
              <a:rPr lang="en-IN" dirty="0"/>
              <a:t>Querying and reporting</a:t>
            </a:r>
          </a:p>
          <a:p>
            <a:pPr lvl="1"/>
            <a:r>
              <a:rPr lang="en-IN" sz="2400" dirty="0"/>
              <a:t>Data manipulation language</a:t>
            </a:r>
          </a:p>
          <a:p>
            <a:pPr lvl="2"/>
            <a:r>
              <a:rPr lang="en-IN" sz="2400" dirty="0"/>
              <a:t>Structured Query Language (</a:t>
            </a:r>
            <a:r>
              <a:rPr lang="en-IN" sz="2400" spc="-300" dirty="0"/>
              <a:t>S Q </a:t>
            </a:r>
            <a:r>
              <a:rPr lang="en-IN" sz="2400" dirty="0"/>
              <a:t>L)</a:t>
            </a:r>
          </a:p>
          <a:p>
            <a:r>
              <a:rPr lang="en-IN" dirty="0"/>
              <a:t>Many </a:t>
            </a:r>
            <a:r>
              <a:rPr lang="en-IN" spc="-300" dirty="0"/>
              <a:t>D B M S</a:t>
            </a:r>
            <a:r>
              <a:rPr lang="en-IN" dirty="0"/>
              <a:t> have report generation capabilities for creating polished reports (Microsoft Access)</a:t>
            </a:r>
          </a:p>
        </p:txBody>
      </p:sp>
    </p:spTree>
    <p:extLst>
      <p:ext uri="{BB962C8B-B14F-4D97-AF65-F5344CB8AC3E}">
        <p14:creationId xmlns:p14="http://schemas.microsoft.com/office/powerpoint/2010/main" val="395140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Figure 6.6 Access Data Dictionary Features</a:t>
            </a:r>
            <a:endParaRPr lang="en-US" sz="2800" spc="-450" dirty="0"/>
          </a:p>
        </p:txBody>
      </p:sp>
      <p:pic>
        <p:nvPicPr>
          <p:cNvPr id="3074" name="Picture 2" descr="The screen is divided into two horizontal parts.&#10;The part on the top provides details of the supplier number, name, and address.&#10;The lower part provides details of field properties; for example, field size, format, decimal places, input mask, caption, default value, validation rule, validation text, required, indexed, smart tags, and text align."/>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14948" y="1311846"/>
            <a:ext cx="6314104" cy="341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dirty="0"/>
              <a:t>Figure 6.7 Example of an </a:t>
            </a:r>
            <a:r>
              <a:rPr lang="en-IN" spc="-450" dirty="0"/>
              <a:t>S Q L</a:t>
            </a:r>
            <a:r>
              <a:rPr lang="en-IN" dirty="0"/>
              <a:t> Query</a:t>
            </a:r>
            <a:endParaRPr lang="en-US" sz="2800" spc="-450" dirty="0"/>
          </a:p>
        </p:txBody>
      </p:sp>
      <p:pic>
        <p:nvPicPr>
          <p:cNvPr id="4098" name="Picture 2" descr="Line 1: Select part (in upper case) dot part underscore number comma space part (in upper case) dot part underscore name comma space supplier (in upper case) dot supplier underscore number comma space supplier (in upper case) dot supplier underscore name&#10;Line 2: From part comma space supplier (all in upper case)&#10;Line 3: where part (in upper case) dot supplier underscore number space equals supplier (in upper case) dot supplier underscore number space and (in upper case) part underscore number space equals 137 space or (in upper case) space part underscore number space equals space 150 semicolon"/>
          <p:cNvPicPr>
            <a:picLocks noChangeAspect="1" noChangeArrowheads="1"/>
          </p:cNvPicPr>
          <p:nvPr/>
        </p:nvPicPr>
        <p:blipFill rotWithShape="1">
          <a:blip r:embed="rId3">
            <a:extLst>
              <a:ext uri="{28A0092B-C50C-407E-A947-70E740481C1C}">
                <a14:useLocalDpi xmlns:a14="http://schemas.microsoft.com/office/drawing/2010/main" val="0"/>
              </a:ext>
            </a:extLst>
          </a:blip>
          <a:srcRect b="11365"/>
          <a:stretch/>
        </p:blipFill>
        <p:spPr bwMode="auto">
          <a:xfrm>
            <a:off x="459357" y="806087"/>
            <a:ext cx="8235721" cy="161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2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437"/>
            <a:ext cx="8229600" cy="553998"/>
          </a:xfrm>
        </p:spPr>
        <p:txBody>
          <a:bodyPr>
            <a:spAutoFit/>
          </a:bodyPr>
          <a:lstStyle/>
          <a:p>
            <a:r>
              <a:rPr lang="en-IN" dirty="0"/>
              <a:t>Figure 6.8 An Access Query</a:t>
            </a:r>
            <a:endParaRPr lang="en-US" sz="2800" spc="-450" dirty="0"/>
          </a:p>
        </p:txBody>
      </p:sp>
      <p:pic>
        <p:nvPicPr>
          <p:cNvPr id="5122" name="Picture 2" descr="The screen is divided into four parts.&#10;On the left is a section captioned tables, with files labelled Line item, order, part, and supplier.&#10;Below that is a section captioned queries, with a file labelled supplier of parts.&#10;A third section in the center, under supplier of parts, shows two lists headed part and supplier.&#10;The list under part shows details of part number, part name, price, and supplier number that is connected to the first entry on the supplier list.&#10;The supplier list shows details of supplier name and address.&#10;The fourth section, placed in the lower half of the center, shows a table with the following column heads: field, part name, supplier name, supplier nam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0337" y="758963"/>
            <a:ext cx="7455692" cy="403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61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dirty="0"/>
              <a:t>Designing Databases</a:t>
            </a:r>
            <a:endParaRPr lang="en-US" sz="2800" spc="-450" dirty="0"/>
          </a:p>
        </p:txBody>
      </p:sp>
      <p:sp>
        <p:nvSpPr>
          <p:cNvPr id="5" name="Content Placeholder 4"/>
          <p:cNvSpPr>
            <a:spLocks noGrp="1"/>
          </p:cNvSpPr>
          <p:nvPr>
            <p:ph idx="1"/>
          </p:nvPr>
        </p:nvSpPr>
        <p:spPr>
          <a:xfrm>
            <a:off x="457200" y="763539"/>
            <a:ext cx="8229600" cy="3724096"/>
          </a:xfrm>
        </p:spPr>
        <p:txBody>
          <a:bodyPr>
            <a:spAutoFit/>
          </a:bodyPr>
          <a:lstStyle/>
          <a:p>
            <a:r>
              <a:rPr lang="en-IN" sz="2200" dirty="0"/>
              <a:t>Conceptual design vs. physical design</a:t>
            </a:r>
          </a:p>
          <a:p>
            <a:pPr>
              <a:spcBef>
                <a:spcPts val="600"/>
              </a:spcBef>
            </a:pPr>
            <a:r>
              <a:rPr lang="en-IN" sz="2200" dirty="0"/>
              <a:t>Normalization</a:t>
            </a:r>
          </a:p>
          <a:p>
            <a:pPr lvl="1"/>
            <a:r>
              <a:rPr lang="en-IN" sz="2000" dirty="0"/>
              <a:t>Streamlining complex groupings of data to minimize redundant data elements and awkward many-to-many relationships</a:t>
            </a:r>
          </a:p>
          <a:p>
            <a:pPr>
              <a:spcBef>
                <a:spcPts val="600"/>
              </a:spcBef>
            </a:pPr>
            <a:r>
              <a:rPr lang="en-IN" sz="2200" dirty="0"/>
              <a:t>Referential integrity</a:t>
            </a:r>
          </a:p>
          <a:p>
            <a:pPr lvl="1"/>
            <a:r>
              <a:rPr lang="en-IN" sz="2000" dirty="0"/>
              <a:t>Rules used by </a:t>
            </a:r>
            <a:r>
              <a:rPr lang="en-IN" sz="2000" spc="-300" dirty="0"/>
              <a:t>R D B M </a:t>
            </a:r>
            <a:r>
              <a:rPr lang="en-IN" sz="2000" dirty="0"/>
              <a:t>S to ensure relationships between tables remain consistent</a:t>
            </a:r>
          </a:p>
          <a:p>
            <a:pPr>
              <a:spcBef>
                <a:spcPts val="600"/>
              </a:spcBef>
            </a:pPr>
            <a:r>
              <a:rPr lang="en-IN" sz="2200" dirty="0"/>
              <a:t>Entity-relationship diagram</a:t>
            </a:r>
          </a:p>
          <a:p>
            <a:pPr>
              <a:spcBef>
                <a:spcPts val="600"/>
              </a:spcBef>
            </a:pPr>
            <a:r>
              <a:rPr lang="en-IN" sz="2200" dirty="0"/>
              <a:t>A correct data model is essential for a system serving the business well</a:t>
            </a:r>
          </a:p>
        </p:txBody>
      </p:sp>
    </p:spTree>
    <p:extLst>
      <p:ext uri="{BB962C8B-B14F-4D97-AF65-F5344CB8AC3E}">
        <p14:creationId xmlns:p14="http://schemas.microsoft.com/office/powerpoint/2010/main" val="79863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699603"/>
            <a:ext cx="8229600" cy="4031873"/>
          </a:xfrm>
        </p:spPr>
        <p:txBody>
          <a:bodyPr vert="horz" lIns="0" tIns="0" rIns="0" bIns="0" rtlCol="0" anchor="t">
            <a:spAutoFit/>
          </a:bodyPr>
          <a:lstStyle/>
          <a:p>
            <a:pPr marL="447675" indent="-447675">
              <a:spcBef>
                <a:spcPts val="600"/>
              </a:spcBef>
              <a:buNone/>
              <a:tabLst>
                <a:tab pos="452438" algn="l"/>
              </a:tabLst>
            </a:pPr>
            <a:r>
              <a:rPr lang="en-US" altLang="en-US" sz="2200" b="1" dirty="0">
                <a:solidFill>
                  <a:schemeClr val="bg2"/>
                </a:solidFill>
              </a:rPr>
              <a:t>6.1</a:t>
            </a:r>
            <a:r>
              <a:rPr lang="en-US" altLang="en-US" sz="2200" b="1" dirty="0"/>
              <a:t> </a:t>
            </a:r>
            <a:r>
              <a:rPr lang="en-US" sz="2200" dirty="0"/>
              <a:t>What are the problems of managing data resources in a traditional file environment?</a:t>
            </a:r>
            <a:endParaRPr lang="en-IN" altLang="en-US" sz="2200" dirty="0"/>
          </a:p>
          <a:p>
            <a:pPr marL="447675" indent="-447675">
              <a:spcBef>
                <a:spcPts val="600"/>
              </a:spcBef>
              <a:buNone/>
              <a:tabLst>
                <a:tab pos="452438" algn="l"/>
              </a:tabLst>
            </a:pPr>
            <a:r>
              <a:rPr lang="en-US" altLang="en-US" sz="2200" b="1" dirty="0">
                <a:solidFill>
                  <a:schemeClr val="bg2"/>
                </a:solidFill>
              </a:rPr>
              <a:t>6.2</a:t>
            </a:r>
            <a:r>
              <a:rPr lang="en-US" altLang="en-US" sz="2200" b="1" dirty="0"/>
              <a:t> </a:t>
            </a:r>
            <a:r>
              <a:rPr lang="en-US" sz="2200" dirty="0"/>
              <a:t>What are the major capabilities of database management systems (</a:t>
            </a:r>
            <a:r>
              <a:rPr lang="en-US" sz="2200" spc="-300" dirty="0"/>
              <a:t>D B M S</a:t>
            </a:r>
            <a:r>
              <a:rPr lang="en-US" sz="2200" dirty="0"/>
              <a:t>), and why is a relational </a:t>
            </a:r>
            <a:r>
              <a:rPr lang="en-US" sz="2200" spc="-300" dirty="0"/>
              <a:t>D B M S</a:t>
            </a:r>
            <a:r>
              <a:rPr lang="en-US" sz="2200" dirty="0"/>
              <a:t> so powerful?</a:t>
            </a:r>
            <a:endParaRPr lang="en-IN" altLang="en-US" sz="2200" dirty="0"/>
          </a:p>
          <a:p>
            <a:pPr marL="447675" indent="-447675">
              <a:spcBef>
                <a:spcPts val="600"/>
              </a:spcBef>
              <a:buNone/>
              <a:tabLst>
                <a:tab pos="452438" algn="l"/>
              </a:tabLst>
            </a:pPr>
            <a:r>
              <a:rPr lang="en-US" altLang="en-US" sz="2200" b="1" dirty="0">
                <a:solidFill>
                  <a:schemeClr val="bg2"/>
                </a:solidFill>
              </a:rPr>
              <a:t>6.3</a:t>
            </a:r>
            <a:r>
              <a:rPr lang="en-US" altLang="en-US" sz="2200" b="1" dirty="0"/>
              <a:t> </a:t>
            </a:r>
            <a:r>
              <a:rPr lang="en-US" sz="2200" dirty="0"/>
              <a:t>What are the principal tools and technologies for accessing information from databases to improve business performance and decision making?</a:t>
            </a:r>
            <a:endParaRPr lang="en-IN" altLang="en-US" sz="2200" dirty="0"/>
          </a:p>
          <a:p>
            <a:pPr marL="447675" indent="-447675">
              <a:spcBef>
                <a:spcPts val="600"/>
              </a:spcBef>
              <a:buNone/>
              <a:tabLst>
                <a:tab pos="452438" algn="l"/>
              </a:tabLst>
            </a:pPr>
            <a:r>
              <a:rPr lang="en-US" altLang="en-US" sz="2200" b="1" dirty="0">
                <a:solidFill>
                  <a:schemeClr val="bg2"/>
                </a:solidFill>
              </a:rPr>
              <a:t>6.4</a:t>
            </a:r>
            <a:r>
              <a:rPr lang="en-US" altLang="en-US" sz="2200" dirty="0">
                <a:cs typeface="Arial"/>
              </a:rPr>
              <a:t> </a:t>
            </a:r>
            <a:r>
              <a:rPr lang="en-US" sz="2200" dirty="0"/>
              <a:t>Why are information policy, data administration, and data quality assurance essential for managing the firm’s data resources?</a:t>
            </a:r>
          </a:p>
          <a:p>
            <a:pPr marL="0" indent="0">
              <a:spcBef>
                <a:spcPts val="600"/>
              </a:spcBef>
              <a:buNone/>
            </a:pPr>
            <a:r>
              <a:rPr lang="en-US" altLang="en-US" sz="2200" b="1" dirty="0">
                <a:solidFill>
                  <a:schemeClr val="bg2"/>
                </a:solidFill>
              </a:rPr>
              <a:t>6.5</a:t>
            </a:r>
            <a:r>
              <a:rPr lang="en-US" altLang="en-US" sz="2200" dirty="0">
                <a:cs typeface="Arial"/>
              </a:rPr>
              <a:t> </a:t>
            </a:r>
            <a:r>
              <a:rPr lang="en-US" sz="2200" dirty="0"/>
              <a:t>How will MIS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Figure 6.9 An </a:t>
            </a:r>
            <a:r>
              <a:rPr lang="en-IN" dirty="0" err="1"/>
              <a:t>Unnormalized</a:t>
            </a:r>
            <a:r>
              <a:rPr lang="en-IN" dirty="0"/>
              <a:t> Relation for Order</a:t>
            </a:r>
            <a:endParaRPr lang="en-US" sz="2800" spc="-450" dirty="0"/>
          </a:p>
        </p:txBody>
      </p:sp>
      <p:pic>
        <p:nvPicPr>
          <p:cNvPr id="6146" name="Picture 2" descr="Caption: Order before normalization&#10;From the left to the right they are:&#10;• Order number&#10;• Order date&#10;• Part number&#10;• Part name&#10;• Unit price&#10;• Part quantity&#10;• Supplier number&#10;• Supplier name&#10;• Supplier street&#10;• Supplier city&#10;• Supplier state&#10;• Supplier zi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7268" y="1846761"/>
            <a:ext cx="7993510" cy="6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68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Figure 6.10 Normalized Tables Created from Order</a:t>
            </a:r>
            <a:endParaRPr lang="en-US" sz="2800" spc="-450" dirty="0"/>
          </a:p>
        </p:txBody>
      </p:sp>
      <p:pic>
        <p:nvPicPr>
          <p:cNvPr id="7170" name="Picture 2" descr="Top row: Left&#10;Part&#10;• Key – Part number&#10;• Part name&#10;• Unit price&#10;• Supplier number&#10;Top row: right&#10;Line item&#10;• Key &#10;• Order number&#10;• Part number&#10;• Part quantity&#10;Bottom row: left&#10;Supplier&#10;• Key – supplier number&#10;• Supplier name&#10;• Supplier street&#10;• Supplier city&#10;• Supplier state&#10;• Supplier zip&#10;Bottom row: right&#10;Order&#10;• Key – order number&#10;• Order dat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972" y="1584859"/>
            <a:ext cx="8154179" cy="24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2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58"/>
            <a:ext cx="8229600" cy="1107996"/>
          </a:xfrm>
        </p:spPr>
        <p:txBody>
          <a:bodyPr>
            <a:spAutoFit/>
          </a:bodyPr>
          <a:lstStyle/>
          <a:p>
            <a:r>
              <a:rPr lang="en-IN" dirty="0"/>
              <a:t>Figure 6.11 An Entity-Relationship Diagram</a:t>
            </a:r>
            <a:endParaRPr lang="en-US" sz="2800" spc="-450" dirty="0"/>
          </a:p>
        </p:txBody>
      </p:sp>
      <p:pic>
        <p:nvPicPr>
          <p:cNvPr id="8194" name="Picture 2" descr="Four cells labelled supplier, part, line item, and order are placed in a straight line with horizontal lines connecting them that describe different functions above and below the lines.&#10;The details from the left to the right are as follows:&#10;Supplier provides part/ part is supplied by supplier&#10;Part is ordered line item/ line item contains part&#10;Line item belong to order/ order includes line item"/>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916" y="1933142"/>
            <a:ext cx="8154179" cy="78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1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Non-Relational Databases and Databases in the Cloud</a:t>
            </a:r>
            <a:endParaRPr lang="en-US" sz="2800" spc="-450" dirty="0"/>
          </a:p>
        </p:txBody>
      </p:sp>
      <p:sp>
        <p:nvSpPr>
          <p:cNvPr id="5" name="Content Placeholder 4"/>
          <p:cNvSpPr>
            <a:spLocks noGrp="1"/>
          </p:cNvSpPr>
          <p:nvPr>
            <p:ph idx="1"/>
          </p:nvPr>
        </p:nvSpPr>
        <p:spPr>
          <a:xfrm>
            <a:off x="457200" y="1306718"/>
            <a:ext cx="8229600" cy="3500958"/>
          </a:xfrm>
        </p:spPr>
        <p:txBody>
          <a:bodyPr>
            <a:spAutoFit/>
          </a:bodyPr>
          <a:lstStyle/>
          <a:p>
            <a:r>
              <a:rPr lang="en-IN" sz="2000" dirty="0"/>
              <a:t>Non-relational databases: “No </a:t>
            </a:r>
            <a:r>
              <a:rPr lang="en-IN" sz="2000" spc="-300" dirty="0"/>
              <a:t>S Q L</a:t>
            </a:r>
            <a:r>
              <a:rPr lang="en-IN" sz="2000" dirty="0"/>
              <a:t>” </a:t>
            </a:r>
          </a:p>
          <a:p>
            <a:pPr lvl="1"/>
            <a:r>
              <a:rPr lang="en-IN" sz="2000" dirty="0"/>
              <a:t>More flexible data model</a:t>
            </a:r>
          </a:p>
          <a:p>
            <a:pPr lvl="1"/>
            <a:r>
              <a:rPr lang="en-IN" sz="2000" dirty="0"/>
              <a:t>Data sets stored across distributed machines</a:t>
            </a:r>
          </a:p>
          <a:p>
            <a:pPr lvl="1"/>
            <a:r>
              <a:rPr lang="en-IN" sz="2000" dirty="0"/>
              <a:t>Easier to scale</a:t>
            </a:r>
          </a:p>
          <a:p>
            <a:pPr lvl="1"/>
            <a:r>
              <a:rPr lang="en-IN" sz="2000" dirty="0"/>
              <a:t>Handle large volumes of unstructured and structured data</a:t>
            </a:r>
          </a:p>
          <a:p>
            <a:r>
              <a:rPr lang="en-IN" sz="2000" dirty="0"/>
              <a:t>Databases in the cloud</a:t>
            </a:r>
          </a:p>
          <a:p>
            <a:pPr lvl="1"/>
            <a:r>
              <a:rPr lang="en-IN" sz="2000" dirty="0"/>
              <a:t>Appeal to start-ups, smaller businesses</a:t>
            </a:r>
          </a:p>
          <a:p>
            <a:pPr lvl="1"/>
            <a:r>
              <a:rPr lang="en-IN" sz="2000" dirty="0"/>
              <a:t>Amazon Relational Database Service, Microsoft </a:t>
            </a:r>
            <a:r>
              <a:rPr lang="en-IN" sz="2000" spc="-300" dirty="0"/>
              <a:t>S Q </a:t>
            </a:r>
            <a:r>
              <a:rPr lang="en-IN" sz="2000" dirty="0"/>
              <a:t>L Azure</a:t>
            </a:r>
          </a:p>
          <a:p>
            <a:pPr lvl="1"/>
            <a:r>
              <a:rPr lang="en-IN" sz="2000" dirty="0"/>
              <a:t>Private clouds</a:t>
            </a:r>
          </a:p>
        </p:txBody>
      </p:sp>
    </p:spTree>
    <p:extLst>
      <p:ext uri="{BB962C8B-B14F-4D97-AF65-F5344CB8AC3E}">
        <p14:creationId xmlns:p14="http://schemas.microsoft.com/office/powerpoint/2010/main" val="20568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5554"/>
            <a:ext cx="8229600" cy="553998"/>
          </a:xfrm>
        </p:spPr>
        <p:txBody>
          <a:bodyPr>
            <a:spAutoFit/>
          </a:bodyPr>
          <a:lstStyle/>
          <a:p>
            <a:r>
              <a:rPr lang="en-IN" dirty="0" err="1"/>
              <a:t>Blockchain</a:t>
            </a:r>
            <a:endParaRPr lang="en-US" sz="2800" spc="-450" dirty="0"/>
          </a:p>
        </p:txBody>
      </p:sp>
      <p:sp>
        <p:nvSpPr>
          <p:cNvPr id="5" name="Content Placeholder 4"/>
          <p:cNvSpPr>
            <a:spLocks noGrp="1"/>
          </p:cNvSpPr>
          <p:nvPr>
            <p:ph idx="1"/>
          </p:nvPr>
        </p:nvSpPr>
        <p:spPr>
          <a:xfrm>
            <a:off x="457200" y="899152"/>
            <a:ext cx="8229600" cy="2308324"/>
          </a:xfrm>
        </p:spPr>
        <p:txBody>
          <a:bodyPr>
            <a:spAutoFit/>
          </a:bodyPr>
          <a:lstStyle/>
          <a:p>
            <a:r>
              <a:rPr lang="en-IN" sz="2000" dirty="0"/>
              <a:t>Distributed ledgers in a peer-to-peer distributed database </a:t>
            </a:r>
          </a:p>
          <a:p>
            <a:r>
              <a:rPr lang="en-IN" sz="2000" dirty="0"/>
              <a:t>Maintains a growing list of records and transactions shared by all </a:t>
            </a:r>
          </a:p>
          <a:p>
            <a:r>
              <a:rPr lang="en-IN" sz="2000" dirty="0"/>
              <a:t>Encryption used to identify participants and transactions</a:t>
            </a:r>
          </a:p>
          <a:p>
            <a:r>
              <a:rPr lang="en-IN" sz="2000" dirty="0"/>
              <a:t>Used for financial transactions, supply chain, and medical records</a:t>
            </a:r>
          </a:p>
          <a:p>
            <a:r>
              <a:rPr lang="en-IN" sz="2000" dirty="0"/>
              <a:t>Foundation of Bitcoin, and other crypto currencies</a:t>
            </a:r>
          </a:p>
        </p:txBody>
      </p:sp>
    </p:spTree>
    <p:extLst>
      <p:ext uri="{BB962C8B-B14F-4D97-AF65-F5344CB8AC3E}">
        <p14:creationId xmlns:p14="http://schemas.microsoft.com/office/powerpoint/2010/main" val="180578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IN" dirty="0"/>
              <a:t>Figure 6.12 How </a:t>
            </a:r>
            <a:r>
              <a:rPr lang="en-IN" dirty="0" err="1"/>
              <a:t>Blockchain</a:t>
            </a:r>
            <a:r>
              <a:rPr lang="en-IN" dirty="0"/>
              <a:t> Works</a:t>
            </a:r>
            <a:endParaRPr lang="en-US" sz="2800" spc="-450" dirty="0"/>
          </a:p>
        </p:txBody>
      </p:sp>
      <p:pic>
        <p:nvPicPr>
          <p:cNvPr id="9218" name="Picture 2" descr="The sequential stages are as follows:&#10;1. An order is submitted by a user or customer; bidirectional arrow points to&#10;2. User verification; bidirectional arrow points to&#10;3. The transaction is broadcast to a P 2 P network of computers; bidirectional arrow points to&#10;4. Transaction validation; bidirectional arrow points to&#10;5. The transaction is validated by others in the network; arrow points to&#10;6. The block is added to the chain of transactions for this user; arrow points to&#10;7. Production, warehouse, logistics add additional blocks; arrow points to&#10;8. The order is fulfill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21636" y="798339"/>
            <a:ext cx="6279859" cy="399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9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024"/>
            <a:ext cx="8229600" cy="553998"/>
          </a:xfrm>
        </p:spPr>
        <p:txBody>
          <a:bodyPr>
            <a:spAutoFit/>
          </a:bodyPr>
          <a:lstStyle/>
          <a:p>
            <a:r>
              <a:rPr lang="en-US" dirty="0"/>
              <a:t>The Challenge of Big Data</a:t>
            </a:r>
            <a:endParaRPr lang="en-US" sz="2800" spc="-450" dirty="0"/>
          </a:p>
        </p:txBody>
      </p:sp>
      <p:sp>
        <p:nvSpPr>
          <p:cNvPr id="5" name="Content Placeholder 4"/>
          <p:cNvSpPr>
            <a:spLocks noGrp="1"/>
          </p:cNvSpPr>
          <p:nvPr>
            <p:ph idx="1"/>
          </p:nvPr>
        </p:nvSpPr>
        <p:spPr>
          <a:xfrm>
            <a:off x="457200" y="894622"/>
            <a:ext cx="8229600" cy="3685624"/>
          </a:xfrm>
        </p:spPr>
        <p:txBody>
          <a:bodyPr>
            <a:spAutoFit/>
          </a:bodyPr>
          <a:lstStyle/>
          <a:p>
            <a:r>
              <a:rPr lang="en-IN" dirty="0"/>
              <a:t>Big data</a:t>
            </a:r>
          </a:p>
          <a:p>
            <a:pPr lvl="1"/>
            <a:r>
              <a:rPr lang="en-IN" sz="2400" dirty="0"/>
              <a:t>Massive sets of unstructured/semi-structured data from web traffic, social media, sensors, and so on</a:t>
            </a:r>
          </a:p>
          <a:p>
            <a:r>
              <a:rPr lang="en-IN" dirty="0"/>
              <a:t>Volumes too great for typical </a:t>
            </a:r>
            <a:r>
              <a:rPr lang="en-IN" spc="-300" dirty="0"/>
              <a:t>D B M </a:t>
            </a:r>
            <a:r>
              <a:rPr lang="en-IN" dirty="0"/>
              <a:t>S</a:t>
            </a:r>
          </a:p>
          <a:p>
            <a:pPr lvl="1"/>
            <a:r>
              <a:rPr lang="en-IN" sz="2400" dirty="0"/>
              <a:t>Petabytes, </a:t>
            </a:r>
            <a:r>
              <a:rPr lang="en-IN" sz="2400" dirty="0" err="1"/>
              <a:t>exabytes</a:t>
            </a:r>
            <a:r>
              <a:rPr lang="en-IN" sz="2400" dirty="0"/>
              <a:t> of data</a:t>
            </a:r>
          </a:p>
          <a:p>
            <a:r>
              <a:rPr lang="en-IN" dirty="0"/>
              <a:t>Can reveal more patterns, relationships and anomalies</a:t>
            </a:r>
          </a:p>
          <a:p>
            <a:r>
              <a:rPr lang="en-IN" dirty="0"/>
              <a:t>Requires new tools and technologies to manage and </a:t>
            </a:r>
            <a:r>
              <a:rPr lang="en-IN" dirty="0" err="1"/>
              <a:t>analyze</a:t>
            </a:r>
            <a:endParaRPr lang="en-IN" dirty="0"/>
          </a:p>
        </p:txBody>
      </p:sp>
    </p:spTree>
    <p:extLst>
      <p:ext uri="{BB962C8B-B14F-4D97-AF65-F5344CB8AC3E}">
        <p14:creationId xmlns:p14="http://schemas.microsoft.com/office/powerpoint/2010/main" val="32883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854"/>
            <a:ext cx="8229600" cy="984885"/>
          </a:xfrm>
        </p:spPr>
        <p:txBody>
          <a:bodyPr>
            <a:spAutoFit/>
          </a:bodyPr>
          <a:lstStyle/>
          <a:p>
            <a:r>
              <a:rPr lang="en-IN" dirty="0"/>
              <a:t>Business Intelligence Infrastructure  </a:t>
            </a:r>
            <a:r>
              <a:rPr lang="en-IN" sz="2800" dirty="0"/>
              <a:t>(1 of 3)</a:t>
            </a:r>
            <a:endParaRPr lang="en-US" sz="2800" spc="-450" dirty="0"/>
          </a:p>
        </p:txBody>
      </p:sp>
      <p:sp>
        <p:nvSpPr>
          <p:cNvPr id="5" name="Content Placeholder 4"/>
          <p:cNvSpPr>
            <a:spLocks noGrp="1"/>
          </p:cNvSpPr>
          <p:nvPr>
            <p:ph idx="1"/>
          </p:nvPr>
        </p:nvSpPr>
        <p:spPr>
          <a:xfrm>
            <a:off x="457200" y="1251302"/>
            <a:ext cx="8229600" cy="3377848"/>
          </a:xfrm>
        </p:spPr>
        <p:txBody>
          <a:bodyPr>
            <a:spAutoFit/>
          </a:bodyPr>
          <a:lstStyle/>
          <a:p>
            <a:r>
              <a:rPr lang="en-IN" dirty="0"/>
              <a:t>Array of tools for obtaining information from separate systems and from big data</a:t>
            </a:r>
          </a:p>
          <a:p>
            <a:r>
              <a:rPr lang="en-IN" dirty="0"/>
              <a:t>Data warehouse</a:t>
            </a:r>
          </a:p>
          <a:p>
            <a:pPr lvl="1"/>
            <a:r>
              <a:rPr lang="en-IN" sz="2400" dirty="0"/>
              <a:t>Stores current and historical data from many core operational transaction systems</a:t>
            </a:r>
          </a:p>
          <a:p>
            <a:pPr lvl="1"/>
            <a:r>
              <a:rPr lang="en-IN" sz="2400" dirty="0"/>
              <a:t>Consolidates and standardizes information for use across enterprise, but data cannot be altered</a:t>
            </a:r>
          </a:p>
          <a:p>
            <a:pPr lvl="1"/>
            <a:r>
              <a:rPr lang="en-IN" sz="2400" dirty="0"/>
              <a:t>Provides analysis and reporting tools</a:t>
            </a:r>
          </a:p>
        </p:txBody>
      </p:sp>
    </p:spTree>
    <p:extLst>
      <p:ext uri="{BB962C8B-B14F-4D97-AF65-F5344CB8AC3E}">
        <p14:creationId xmlns:p14="http://schemas.microsoft.com/office/powerpoint/2010/main" val="689666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76"/>
            <a:ext cx="8229600" cy="984885"/>
          </a:xfrm>
        </p:spPr>
        <p:txBody>
          <a:bodyPr>
            <a:spAutoFit/>
          </a:bodyPr>
          <a:lstStyle/>
          <a:p>
            <a:r>
              <a:rPr lang="en-IN" dirty="0"/>
              <a:t>Business Intelligence Infrastructure  </a:t>
            </a:r>
            <a:r>
              <a:rPr lang="en-IN" sz="2800" dirty="0"/>
              <a:t>(2 of 3)</a:t>
            </a:r>
            <a:endParaRPr lang="en-US" sz="2800" spc="-450" dirty="0"/>
          </a:p>
        </p:txBody>
      </p:sp>
      <p:sp>
        <p:nvSpPr>
          <p:cNvPr id="5" name="Content Placeholder 4"/>
          <p:cNvSpPr>
            <a:spLocks noGrp="1"/>
          </p:cNvSpPr>
          <p:nvPr>
            <p:ph idx="1"/>
          </p:nvPr>
        </p:nvSpPr>
        <p:spPr>
          <a:xfrm>
            <a:off x="457200" y="1140179"/>
            <a:ext cx="8229600" cy="3658260"/>
          </a:xfrm>
        </p:spPr>
        <p:txBody>
          <a:bodyPr>
            <a:spAutoFit/>
          </a:bodyPr>
          <a:lstStyle/>
          <a:p>
            <a:pPr>
              <a:spcBef>
                <a:spcPts val="300"/>
              </a:spcBef>
            </a:pPr>
            <a:r>
              <a:rPr lang="en-IN" sz="2000" dirty="0"/>
              <a:t>Data marts</a:t>
            </a:r>
          </a:p>
          <a:p>
            <a:pPr lvl="1">
              <a:spcBef>
                <a:spcPts val="300"/>
              </a:spcBef>
            </a:pPr>
            <a:r>
              <a:rPr lang="en-IN" sz="2000" dirty="0"/>
              <a:t>Subset of data warehouse</a:t>
            </a:r>
          </a:p>
          <a:p>
            <a:pPr lvl="1">
              <a:spcBef>
                <a:spcPts val="300"/>
              </a:spcBef>
            </a:pPr>
            <a:r>
              <a:rPr lang="en-IN" sz="2000" dirty="0"/>
              <a:t>Typically focus on single subject or line of business</a:t>
            </a:r>
          </a:p>
          <a:p>
            <a:pPr>
              <a:spcBef>
                <a:spcPts val="300"/>
              </a:spcBef>
            </a:pPr>
            <a:r>
              <a:rPr lang="en-IN" sz="2000" dirty="0"/>
              <a:t>Hadoop</a:t>
            </a:r>
          </a:p>
          <a:p>
            <a:pPr lvl="1">
              <a:spcBef>
                <a:spcPts val="300"/>
              </a:spcBef>
            </a:pPr>
            <a:r>
              <a:rPr lang="en-IN" sz="2000" dirty="0"/>
              <a:t>Enables distributed parallel processing of big data across inexpensive computers</a:t>
            </a:r>
          </a:p>
          <a:p>
            <a:pPr lvl="1">
              <a:spcBef>
                <a:spcPts val="300"/>
              </a:spcBef>
            </a:pPr>
            <a:r>
              <a:rPr lang="en-IN" sz="2000" dirty="0"/>
              <a:t>Key services</a:t>
            </a:r>
          </a:p>
          <a:p>
            <a:pPr lvl="2">
              <a:spcBef>
                <a:spcPts val="300"/>
              </a:spcBef>
            </a:pPr>
            <a:r>
              <a:rPr lang="en-IN" dirty="0"/>
              <a:t>Hadoop Distributed File System (</a:t>
            </a:r>
            <a:r>
              <a:rPr lang="en-IN" spc="-300" dirty="0"/>
              <a:t>H D F </a:t>
            </a:r>
            <a:r>
              <a:rPr lang="en-IN" dirty="0"/>
              <a:t>S): data storage</a:t>
            </a:r>
          </a:p>
          <a:p>
            <a:pPr lvl="2">
              <a:spcBef>
                <a:spcPts val="300"/>
              </a:spcBef>
            </a:pPr>
            <a:r>
              <a:rPr lang="en-IN" dirty="0"/>
              <a:t>MapReduce: breaks data into clusters for work</a:t>
            </a:r>
          </a:p>
          <a:p>
            <a:pPr lvl="2">
              <a:spcBef>
                <a:spcPts val="300"/>
              </a:spcBef>
            </a:pPr>
            <a:r>
              <a:rPr lang="en-IN" dirty="0" err="1"/>
              <a:t>Hbase</a:t>
            </a:r>
            <a:r>
              <a:rPr lang="en-IN" dirty="0"/>
              <a:t>: No </a:t>
            </a:r>
            <a:r>
              <a:rPr lang="en-IN" spc="-300" dirty="0"/>
              <a:t>S Q </a:t>
            </a:r>
            <a:r>
              <a:rPr lang="en-IN" dirty="0"/>
              <a:t>L database</a:t>
            </a:r>
          </a:p>
          <a:p>
            <a:pPr lvl="1">
              <a:spcBef>
                <a:spcPts val="300"/>
              </a:spcBef>
            </a:pPr>
            <a:r>
              <a:rPr lang="en-IN" sz="2000" dirty="0"/>
              <a:t>Used Yahoo, </a:t>
            </a:r>
            <a:r>
              <a:rPr lang="en-IN" sz="2000" dirty="0" err="1"/>
              <a:t>NextBio</a:t>
            </a:r>
            <a:endParaRPr lang="en-IN" sz="2000" dirty="0"/>
          </a:p>
        </p:txBody>
      </p:sp>
    </p:spTree>
    <p:extLst>
      <p:ext uri="{BB962C8B-B14F-4D97-AF65-F5344CB8AC3E}">
        <p14:creationId xmlns:p14="http://schemas.microsoft.com/office/powerpoint/2010/main" val="4142176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854"/>
            <a:ext cx="8229600" cy="984885"/>
          </a:xfrm>
        </p:spPr>
        <p:txBody>
          <a:bodyPr>
            <a:spAutoFit/>
          </a:bodyPr>
          <a:lstStyle/>
          <a:p>
            <a:r>
              <a:rPr lang="en-IN" dirty="0"/>
              <a:t>Business Intelligence Infrastructure  </a:t>
            </a:r>
            <a:r>
              <a:rPr lang="en-IN" sz="2800" dirty="0"/>
              <a:t>(3 of 3)</a:t>
            </a:r>
            <a:endParaRPr lang="en-US" sz="2800" spc="-450" dirty="0"/>
          </a:p>
        </p:txBody>
      </p:sp>
      <p:sp>
        <p:nvSpPr>
          <p:cNvPr id="5" name="Content Placeholder 4"/>
          <p:cNvSpPr>
            <a:spLocks noGrp="1"/>
          </p:cNvSpPr>
          <p:nvPr>
            <p:ph idx="1"/>
          </p:nvPr>
        </p:nvSpPr>
        <p:spPr>
          <a:xfrm>
            <a:off x="457200" y="1248949"/>
            <a:ext cx="8229600" cy="3508653"/>
          </a:xfrm>
        </p:spPr>
        <p:txBody>
          <a:bodyPr>
            <a:spAutoFit/>
          </a:bodyPr>
          <a:lstStyle/>
          <a:p>
            <a:r>
              <a:rPr lang="en-IN" sz="2200" dirty="0"/>
              <a:t>In-memory computing</a:t>
            </a:r>
          </a:p>
          <a:p>
            <a:pPr lvl="1"/>
            <a:r>
              <a:rPr lang="en-IN" dirty="0"/>
              <a:t>Used in big data analysis</a:t>
            </a:r>
          </a:p>
          <a:p>
            <a:pPr lvl="1"/>
            <a:r>
              <a:rPr lang="en-IN" dirty="0"/>
              <a:t>Uses computers main memory (</a:t>
            </a:r>
            <a:r>
              <a:rPr lang="en-IN" spc="-300" dirty="0"/>
              <a:t>R A </a:t>
            </a:r>
            <a:r>
              <a:rPr lang="en-IN" dirty="0"/>
              <a:t>M) for data storage to avoid delays in retrieving data from disk storage</a:t>
            </a:r>
          </a:p>
          <a:p>
            <a:pPr lvl="1"/>
            <a:r>
              <a:rPr lang="en-IN" dirty="0"/>
              <a:t>Can reduce hours/days of processing to seconds</a:t>
            </a:r>
          </a:p>
          <a:p>
            <a:pPr lvl="1"/>
            <a:r>
              <a:rPr lang="en-IN" dirty="0"/>
              <a:t>Requires optimized hardware</a:t>
            </a:r>
          </a:p>
          <a:p>
            <a:pPr>
              <a:spcBef>
                <a:spcPts val="600"/>
              </a:spcBef>
            </a:pPr>
            <a:r>
              <a:rPr lang="en-IN" sz="2200" dirty="0"/>
              <a:t>Analytic platforms</a:t>
            </a:r>
          </a:p>
          <a:p>
            <a:pPr lvl="1"/>
            <a:r>
              <a:rPr lang="en-IN" dirty="0"/>
              <a:t>High-speed platforms using both relational and non-relational tools optimized for large datasets</a:t>
            </a:r>
          </a:p>
        </p:txBody>
      </p:sp>
    </p:spTree>
    <p:extLst>
      <p:ext uri="{BB962C8B-B14F-4D97-AF65-F5344CB8AC3E}">
        <p14:creationId xmlns:p14="http://schemas.microsoft.com/office/powerpoint/2010/main" val="6464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87"/>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76116"/>
            <a:ext cx="8229600" cy="2231380"/>
          </a:xfrm>
        </p:spPr>
        <p:txBody>
          <a:bodyPr>
            <a:spAutoFit/>
          </a:bodyPr>
          <a:lstStyle/>
          <a:p>
            <a:pPr indent="-255600"/>
            <a:r>
              <a:rPr lang="en-IN" dirty="0"/>
              <a:t>Case 1: </a:t>
            </a:r>
            <a:r>
              <a:rPr lang="en-US" dirty="0"/>
              <a:t>Dubuque Uses Cloud Computing and Sensors to Build a Smarter City</a:t>
            </a:r>
            <a:r>
              <a:rPr lang="en-IN" dirty="0"/>
              <a:t> </a:t>
            </a:r>
          </a:p>
          <a:p>
            <a:pPr indent="-255600"/>
            <a:r>
              <a:rPr lang="en-IN" dirty="0"/>
              <a:t>Case 2: </a:t>
            </a:r>
            <a:r>
              <a:rPr lang="en-US" dirty="0"/>
              <a:t>Brooks Brothers Closes In on </a:t>
            </a:r>
            <a:r>
              <a:rPr lang="en-US" dirty="0" err="1"/>
              <a:t>Omnichannel</a:t>
            </a:r>
            <a:r>
              <a:rPr lang="en-US" dirty="0"/>
              <a:t> Retail</a:t>
            </a:r>
            <a:r>
              <a:rPr lang="en-IN" dirty="0"/>
              <a:t> </a:t>
            </a:r>
          </a:p>
          <a:p>
            <a:pPr indent="-255600"/>
            <a:r>
              <a:rPr lang="en-US" dirty="0"/>
              <a:t>Case 3:</a:t>
            </a:r>
            <a:r>
              <a:rPr lang="en-IN" dirty="0"/>
              <a:t> </a:t>
            </a:r>
            <a:r>
              <a:rPr lang="en-US" dirty="0" err="1"/>
              <a:t>Maruti</a:t>
            </a:r>
            <a:r>
              <a:rPr lang="en-US" dirty="0"/>
              <a:t> Suzuki Business Intelligence and Enterprise Databases</a:t>
            </a:r>
            <a:endParaRPr lang="en-IN" dirty="0"/>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7224"/>
            <a:ext cx="8229600" cy="923330"/>
          </a:xfrm>
        </p:spPr>
        <p:txBody>
          <a:bodyPr>
            <a:spAutoFit/>
          </a:bodyPr>
          <a:lstStyle/>
          <a:p>
            <a:r>
              <a:rPr lang="en-IN" sz="3000" dirty="0"/>
              <a:t>Interactive Session: Technology: Kraft Heinz Finds a New Recipe for </a:t>
            </a:r>
            <a:r>
              <a:rPr lang="en-IN" sz="3000" dirty="0" err="1"/>
              <a:t>Analyzing</a:t>
            </a:r>
            <a:r>
              <a:rPr lang="en-IN" sz="3000" dirty="0"/>
              <a:t> Its Data </a:t>
            </a:r>
            <a:endParaRPr lang="en-US" sz="3000" spc="-450" dirty="0"/>
          </a:p>
        </p:txBody>
      </p:sp>
      <p:sp>
        <p:nvSpPr>
          <p:cNvPr id="5" name="Content Placeholder 4"/>
          <p:cNvSpPr>
            <a:spLocks noGrp="1"/>
          </p:cNvSpPr>
          <p:nvPr>
            <p:ph idx="1"/>
          </p:nvPr>
        </p:nvSpPr>
        <p:spPr>
          <a:xfrm>
            <a:off x="457200" y="1140056"/>
            <a:ext cx="8229600" cy="3656751"/>
          </a:xfrm>
        </p:spPr>
        <p:txBody>
          <a:bodyPr>
            <a:spAutoFit/>
          </a:bodyPr>
          <a:lstStyle/>
          <a:p>
            <a:r>
              <a:rPr lang="en-IN" sz="2000" dirty="0"/>
              <a:t>Class discussion</a:t>
            </a:r>
          </a:p>
          <a:p>
            <a:pPr lvl="1"/>
            <a:r>
              <a:rPr lang="en-IN" sz="2000" dirty="0"/>
              <a:t>Identify the problem in this case study. To what extent was it a technology problem? Were any management and organizational factors involved?</a:t>
            </a:r>
          </a:p>
          <a:p>
            <a:pPr lvl="1"/>
            <a:r>
              <a:rPr lang="en-IN" sz="2000" dirty="0"/>
              <a:t>How was information technology affecting business performance at Kraft Heinz?</a:t>
            </a:r>
          </a:p>
          <a:p>
            <a:pPr lvl="1"/>
            <a:r>
              <a:rPr lang="en-IN" sz="2000" dirty="0"/>
              <a:t>How did new technology provide a solution to the problem? How effective was the solution?</a:t>
            </a:r>
          </a:p>
          <a:p>
            <a:pPr lvl="1"/>
            <a:r>
              <a:rPr lang="en-IN" sz="2000" dirty="0"/>
              <a:t>Identify the management, organizational, and technology factors that had to be addressed in selecting and implementing Kraft-Heinz’s new data warehouse solution.</a:t>
            </a:r>
          </a:p>
        </p:txBody>
      </p:sp>
    </p:spTree>
    <p:extLst>
      <p:ext uri="{BB962C8B-B14F-4D97-AF65-F5344CB8AC3E}">
        <p14:creationId xmlns:p14="http://schemas.microsoft.com/office/powerpoint/2010/main" val="1475583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195"/>
            <a:ext cx="8229600" cy="1107996"/>
          </a:xfrm>
        </p:spPr>
        <p:txBody>
          <a:bodyPr>
            <a:spAutoFit/>
          </a:bodyPr>
          <a:lstStyle/>
          <a:p>
            <a:r>
              <a:rPr lang="en-IN" dirty="0"/>
              <a:t>Figure 6.13 Contemporary Business Intelligence Infrastructure</a:t>
            </a:r>
            <a:endParaRPr lang="en-US" sz="2800" spc="-450" dirty="0"/>
          </a:p>
        </p:txBody>
      </p:sp>
      <p:pic>
        <p:nvPicPr>
          <p:cNvPr id="10242" name="Picture 2" descr="A. Data&#10;• Operational data: arrow labelled extract, transform, load points forward to Data warehouse and another arrow points forward to Hadoop data lake. &#10;• Historical data: arrow points forward to Hadoop data lake. &#10;• I o T data: arrow points forward to Hadoop data lake. &#10;• Web and social media data: arrow points forward to Hadoop data lake. &#10;• Audio/video data: arrow points forward to Hadoop data lake. &#10;• External data: arrow points forward to Hadoop data lake. &#10;B. Hadoop data lake: Arrows point forward to Data warehouse and Analytic platform; a bidirectional arrow points to power users&#10;C. Analytic platform: bidirectional arrows point to Data warehouse (dotted arrow) and Power users.&#10;D. Data warehouse: arrow points forward to data mart; and bidirectional arrows point to casual users and power users&#10;E. Data mart: bidirectional arrow points to casual users&#10;F. Casual users:&#10;• Queries&#10;• Reports&#10;• Dashboards&#10;G. Power users: &#10;• Queries&#10;• Reports&#10;• O L A P&#10;• Data mini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55606" y="1380037"/>
            <a:ext cx="4832789" cy="332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35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367"/>
            <a:ext cx="8229600" cy="1107996"/>
          </a:xfrm>
        </p:spPr>
        <p:txBody>
          <a:bodyPr>
            <a:spAutoFit/>
          </a:bodyPr>
          <a:lstStyle/>
          <a:p>
            <a:r>
              <a:rPr lang="en-IN" dirty="0"/>
              <a:t>Analytical Tools: Relationships, Patterns, Trends</a:t>
            </a:r>
            <a:endParaRPr lang="en-US" sz="2800" spc="-450" dirty="0"/>
          </a:p>
        </p:txBody>
      </p:sp>
      <p:sp>
        <p:nvSpPr>
          <p:cNvPr id="5" name="Content Placeholder 4"/>
          <p:cNvSpPr>
            <a:spLocks noGrp="1"/>
          </p:cNvSpPr>
          <p:nvPr>
            <p:ph idx="1"/>
          </p:nvPr>
        </p:nvSpPr>
        <p:spPr>
          <a:xfrm>
            <a:off x="457200" y="1420365"/>
            <a:ext cx="8229600" cy="2893100"/>
          </a:xfrm>
        </p:spPr>
        <p:txBody>
          <a:bodyPr>
            <a:spAutoFit/>
          </a:bodyPr>
          <a:lstStyle/>
          <a:p>
            <a:r>
              <a:rPr lang="en-IN" dirty="0"/>
              <a:t>Tools for consolidating, </a:t>
            </a:r>
            <a:r>
              <a:rPr lang="en-IN" dirty="0" err="1"/>
              <a:t>analyzing</a:t>
            </a:r>
            <a:r>
              <a:rPr lang="en-IN" dirty="0"/>
              <a:t>, and providing access to vast amounts of data to help users make better business decisions</a:t>
            </a:r>
          </a:p>
          <a:p>
            <a:pPr lvl="1"/>
            <a:r>
              <a:rPr lang="en-IN" sz="2400" dirty="0"/>
              <a:t>Multidimensional data analysis (</a:t>
            </a:r>
            <a:r>
              <a:rPr lang="en-IN" sz="2400" spc="-300" dirty="0"/>
              <a:t>O L A </a:t>
            </a:r>
            <a:r>
              <a:rPr lang="en-IN" sz="2400" dirty="0"/>
              <a:t>P)</a:t>
            </a:r>
          </a:p>
          <a:p>
            <a:pPr lvl="1"/>
            <a:r>
              <a:rPr lang="en-IN" sz="2400" dirty="0"/>
              <a:t>Data mining</a:t>
            </a:r>
          </a:p>
          <a:p>
            <a:pPr lvl="1"/>
            <a:r>
              <a:rPr lang="en-IN" sz="2400" dirty="0"/>
              <a:t>Text mining</a:t>
            </a:r>
          </a:p>
          <a:p>
            <a:pPr lvl="1"/>
            <a:r>
              <a:rPr lang="en-IN" sz="2400" dirty="0"/>
              <a:t>Web mining</a:t>
            </a:r>
          </a:p>
        </p:txBody>
      </p:sp>
    </p:spTree>
    <p:extLst>
      <p:ext uri="{BB962C8B-B14F-4D97-AF65-F5344CB8AC3E}">
        <p14:creationId xmlns:p14="http://schemas.microsoft.com/office/powerpoint/2010/main" val="79506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024"/>
            <a:ext cx="8229600" cy="553998"/>
          </a:xfrm>
        </p:spPr>
        <p:txBody>
          <a:bodyPr>
            <a:spAutoFit/>
          </a:bodyPr>
          <a:lstStyle/>
          <a:p>
            <a:r>
              <a:rPr lang="en-IN" dirty="0"/>
              <a:t>Online Analytical Processing (</a:t>
            </a:r>
            <a:r>
              <a:rPr lang="en-IN" spc="-300" dirty="0"/>
              <a:t>O L A </a:t>
            </a:r>
            <a:r>
              <a:rPr lang="en-IN" dirty="0"/>
              <a:t>P)</a:t>
            </a:r>
            <a:endParaRPr lang="en-US" sz="2800" dirty="0"/>
          </a:p>
        </p:txBody>
      </p:sp>
      <p:sp>
        <p:nvSpPr>
          <p:cNvPr id="5" name="Content Placeholder 4"/>
          <p:cNvSpPr>
            <a:spLocks noGrp="1"/>
          </p:cNvSpPr>
          <p:nvPr>
            <p:ph idx="1"/>
          </p:nvPr>
        </p:nvSpPr>
        <p:spPr>
          <a:xfrm>
            <a:off x="457200" y="716339"/>
            <a:ext cx="8229600" cy="3008516"/>
          </a:xfrm>
        </p:spPr>
        <p:txBody>
          <a:bodyPr>
            <a:spAutoFit/>
          </a:bodyPr>
          <a:lstStyle/>
          <a:p>
            <a:r>
              <a:rPr lang="en-IN" dirty="0"/>
              <a:t>Supports multidimensional data analysis</a:t>
            </a:r>
          </a:p>
          <a:p>
            <a:pPr lvl="1"/>
            <a:r>
              <a:rPr lang="en-IN" sz="2400" dirty="0"/>
              <a:t>Viewing data using multiple dimensions</a:t>
            </a:r>
          </a:p>
          <a:p>
            <a:pPr lvl="1"/>
            <a:r>
              <a:rPr lang="en-IN" sz="2400" dirty="0"/>
              <a:t>Each aspect of information (product, pricing, cost, region, time period) is different dimension</a:t>
            </a:r>
          </a:p>
          <a:p>
            <a:pPr lvl="1"/>
            <a:r>
              <a:rPr lang="en-IN" sz="2400" dirty="0"/>
              <a:t>Example: How many washers sold in the East in June compared with other regions?</a:t>
            </a:r>
          </a:p>
          <a:p>
            <a:r>
              <a:rPr lang="en-IN" spc="-300" dirty="0"/>
              <a:t>O L  A </a:t>
            </a:r>
            <a:r>
              <a:rPr lang="en-IN" dirty="0"/>
              <a:t>P enables rapid, online answers to ad hoc queries</a:t>
            </a:r>
          </a:p>
        </p:txBody>
      </p:sp>
    </p:spTree>
    <p:extLst>
      <p:ext uri="{BB962C8B-B14F-4D97-AF65-F5344CB8AC3E}">
        <p14:creationId xmlns:p14="http://schemas.microsoft.com/office/powerpoint/2010/main" val="204899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3276"/>
            <a:ext cx="8229600" cy="492443"/>
          </a:xfrm>
        </p:spPr>
        <p:txBody>
          <a:bodyPr>
            <a:spAutoFit/>
          </a:bodyPr>
          <a:lstStyle/>
          <a:p>
            <a:r>
              <a:rPr lang="it-IT" sz="3200" dirty="0"/>
              <a:t>Figure 6.14 Multidimensional Data Model</a:t>
            </a:r>
            <a:endParaRPr lang="en-US" sz="2400" spc="-450" dirty="0"/>
          </a:p>
        </p:txBody>
      </p:sp>
      <p:pic>
        <p:nvPicPr>
          <p:cNvPr id="11266" name="Picture 2" descr="The three vertical faces on the longer side represent the regions: east, west, and central.&#10;The two vertical faces on the shorter side represent actual and projected sales.&#10;The four rows represent the products: from the bottom row upward; screws, washers, bolts, and nu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66863" y="920276"/>
            <a:ext cx="4210275" cy="363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879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IN" dirty="0"/>
              <a:t>Data Mining</a:t>
            </a:r>
            <a:endParaRPr lang="en-US" sz="2800" spc="-450" dirty="0"/>
          </a:p>
        </p:txBody>
      </p:sp>
      <p:sp>
        <p:nvSpPr>
          <p:cNvPr id="5" name="Content Placeholder 4"/>
          <p:cNvSpPr>
            <a:spLocks noGrp="1"/>
          </p:cNvSpPr>
          <p:nvPr>
            <p:ph idx="1"/>
          </p:nvPr>
        </p:nvSpPr>
        <p:spPr>
          <a:xfrm>
            <a:off x="457200" y="746661"/>
            <a:ext cx="8229600" cy="3893374"/>
          </a:xfrm>
        </p:spPr>
        <p:txBody>
          <a:bodyPr>
            <a:spAutoFit/>
          </a:bodyPr>
          <a:lstStyle/>
          <a:p>
            <a:r>
              <a:rPr lang="en-IN" sz="2200" dirty="0"/>
              <a:t>Finds hidden patterns, relationships in datasets</a:t>
            </a:r>
          </a:p>
          <a:p>
            <a:pPr lvl="1"/>
            <a:r>
              <a:rPr lang="en-IN" dirty="0"/>
              <a:t>Example: customer buying patterns</a:t>
            </a:r>
          </a:p>
          <a:p>
            <a:r>
              <a:rPr lang="en-IN" sz="2200" dirty="0"/>
              <a:t>Infers rules to predict future </a:t>
            </a:r>
            <a:r>
              <a:rPr lang="en-IN" sz="2200" dirty="0" err="1"/>
              <a:t>behavior</a:t>
            </a:r>
            <a:endParaRPr lang="en-IN" sz="2200" dirty="0"/>
          </a:p>
          <a:p>
            <a:r>
              <a:rPr lang="en-IN" sz="2200" dirty="0"/>
              <a:t>Types of information obtainable from data mining:</a:t>
            </a:r>
          </a:p>
          <a:p>
            <a:pPr lvl="1"/>
            <a:r>
              <a:rPr lang="en-IN" dirty="0"/>
              <a:t>Associations</a:t>
            </a:r>
          </a:p>
          <a:p>
            <a:pPr lvl="1"/>
            <a:r>
              <a:rPr lang="en-IN" dirty="0"/>
              <a:t>Sequences</a:t>
            </a:r>
          </a:p>
          <a:p>
            <a:pPr lvl="1"/>
            <a:r>
              <a:rPr lang="en-IN" dirty="0"/>
              <a:t>Classification</a:t>
            </a:r>
          </a:p>
          <a:p>
            <a:pPr lvl="1"/>
            <a:r>
              <a:rPr lang="en-IN" dirty="0"/>
              <a:t>Clustering</a:t>
            </a:r>
          </a:p>
          <a:p>
            <a:pPr lvl="1"/>
            <a:r>
              <a:rPr lang="en-IN" dirty="0"/>
              <a:t>Forecasting</a:t>
            </a:r>
          </a:p>
        </p:txBody>
      </p:sp>
    </p:spTree>
    <p:extLst>
      <p:ext uri="{BB962C8B-B14F-4D97-AF65-F5344CB8AC3E}">
        <p14:creationId xmlns:p14="http://schemas.microsoft.com/office/powerpoint/2010/main" val="88570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IN" dirty="0"/>
              <a:t>Text Mining and Web Mining</a:t>
            </a:r>
            <a:endParaRPr lang="en-US" sz="2800" spc="-450" dirty="0"/>
          </a:p>
        </p:txBody>
      </p:sp>
      <p:sp>
        <p:nvSpPr>
          <p:cNvPr id="5" name="Content Placeholder 4"/>
          <p:cNvSpPr>
            <a:spLocks noGrp="1"/>
          </p:cNvSpPr>
          <p:nvPr>
            <p:ph idx="1"/>
          </p:nvPr>
        </p:nvSpPr>
        <p:spPr>
          <a:xfrm>
            <a:off x="457200" y="738753"/>
            <a:ext cx="8229600" cy="3585597"/>
          </a:xfrm>
        </p:spPr>
        <p:txBody>
          <a:bodyPr>
            <a:spAutoFit/>
          </a:bodyPr>
          <a:lstStyle/>
          <a:p>
            <a:r>
              <a:rPr lang="en-IN" sz="2200" dirty="0"/>
              <a:t>Text mining</a:t>
            </a:r>
          </a:p>
          <a:p>
            <a:pPr lvl="1"/>
            <a:r>
              <a:rPr lang="en-IN" dirty="0"/>
              <a:t>Extracts key elements from large unstructured data sets</a:t>
            </a:r>
          </a:p>
          <a:p>
            <a:pPr lvl="1"/>
            <a:r>
              <a:rPr lang="en-IN" dirty="0"/>
              <a:t>Sentiment analysis software</a:t>
            </a:r>
          </a:p>
          <a:p>
            <a:pPr>
              <a:spcBef>
                <a:spcPts val="600"/>
              </a:spcBef>
            </a:pPr>
            <a:r>
              <a:rPr lang="en-IN" sz="2200" dirty="0"/>
              <a:t>Web mining</a:t>
            </a:r>
          </a:p>
          <a:p>
            <a:pPr lvl="1"/>
            <a:r>
              <a:rPr lang="en-IN" dirty="0"/>
              <a:t>Discovery and analysis of useful patterns and information from web</a:t>
            </a:r>
          </a:p>
          <a:p>
            <a:pPr lvl="1"/>
            <a:r>
              <a:rPr lang="en-IN" dirty="0"/>
              <a:t>Web content mining</a:t>
            </a:r>
          </a:p>
          <a:p>
            <a:pPr lvl="1"/>
            <a:r>
              <a:rPr lang="en-IN" dirty="0"/>
              <a:t>Web structure mining</a:t>
            </a:r>
          </a:p>
          <a:p>
            <a:pPr lvl="1"/>
            <a:r>
              <a:rPr lang="en-IN" dirty="0"/>
              <a:t>Web usage mining</a:t>
            </a:r>
          </a:p>
        </p:txBody>
      </p:sp>
    </p:spTree>
    <p:extLst>
      <p:ext uri="{BB962C8B-B14F-4D97-AF65-F5344CB8AC3E}">
        <p14:creationId xmlns:p14="http://schemas.microsoft.com/office/powerpoint/2010/main" val="2555834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IN" dirty="0"/>
              <a:t>Databases and the Web</a:t>
            </a:r>
            <a:endParaRPr lang="en-US" sz="2800" spc="-450" dirty="0"/>
          </a:p>
        </p:txBody>
      </p:sp>
      <p:sp>
        <p:nvSpPr>
          <p:cNvPr id="5" name="Content Placeholder 4"/>
          <p:cNvSpPr>
            <a:spLocks noGrp="1"/>
          </p:cNvSpPr>
          <p:nvPr>
            <p:ph idx="1"/>
          </p:nvPr>
        </p:nvSpPr>
        <p:spPr>
          <a:xfrm>
            <a:off x="457200" y="793518"/>
            <a:ext cx="8229600" cy="4001095"/>
          </a:xfrm>
        </p:spPr>
        <p:txBody>
          <a:bodyPr>
            <a:spAutoFit/>
          </a:bodyPr>
          <a:lstStyle/>
          <a:p>
            <a:r>
              <a:rPr lang="en-IN" sz="2200" dirty="0"/>
              <a:t>Many companies use the web to make some internal databases available to customers or partners</a:t>
            </a:r>
          </a:p>
          <a:p>
            <a:pPr>
              <a:spcBef>
                <a:spcPts val="600"/>
              </a:spcBef>
            </a:pPr>
            <a:r>
              <a:rPr lang="en-IN" sz="2200" dirty="0"/>
              <a:t>Typical configuration includes:</a:t>
            </a:r>
          </a:p>
          <a:p>
            <a:pPr lvl="1"/>
            <a:r>
              <a:rPr lang="en-IN" dirty="0"/>
              <a:t>Web server</a:t>
            </a:r>
          </a:p>
          <a:p>
            <a:pPr lvl="1"/>
            <a:r>
              <a:rPr lang="en-IN" dirty="0"/>
              <a:t>Application server/middleware/</a:t>
            </a:r>
            <a:r>
              <a:rPr lang="en-IN" spc="-300" dirty="0"/>
              <a:t>C G </a:t>
            </a:r>
            <a:r>
              <a:rPr lang="en-IN" dirty="0"/>
              <a:t>I scripts</a:t>
            </a:r>
          </a:p>
          <a:p>
            <a:pPr lvl="1"/>
            <a:r>
              <a:rPr lang="en-IN" dirty="0"/>
              <a:t>Database server (hosting </a:t>
            </a:r>
            <a:r>
              <a:rPr lang="en-IN" spc="-300" dirty="0"/>
              <a:t>D B M </a:t>
            </a:r>
            <a:r>
              <a:rPr lang="en-IN" dirty="0"/>
              <a:t>S)</a:t>
            </a:r>
          </a:p>
          <a:p>
            <a:pPr>
              <a:spcBef>
                <a:spcPts val="600"/>
              </a:spcBef>
            </a:pPr>
            <a:r>
              <a:rPr lang="en-IN" sz="2200" dirty="0"/>
              <a:t>Advantages of using the web for database access:</a:t>
            </a:r>
          </a:p>
          <a:p>
            <a:pPr lvl="1"/>
            <a:r>
              <a:rPr lang="en-IN" dirty="0"/>
              <a:t>Ease of use of browser software</a:t>
            </a:r>
          </a:p>
          <a:p>
            <a:pPr lvl="1"/>
            <a:r>
              <a:rPr lang="en-IN" dirty="0"/>
              <a:t>Web interface requires few or no changes to database</a:t>
            </a:r>
          </a:p>
          <a:p>
            <a:pPr lvl="1"/>
            <a:r>
              <a:rPr lang="en-IN" dirty="0"/>
              <a:t>Inexpensive to add web interface to system</a:t>
            </a:r>
          </a:p>
        </p:txBody>
      </p:sp>
    </p:spTree>
    <p:extLst>
      <p:ext uri="{BB962C8B-B14F-4D97-AF65-F5344CB8AC3E}">
        <p14:creationId xmlns:p14="http://schemas.microsoft.com/office/powerpoint/2010/main" val="119096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928"/>
            <a:ext cx="8229600" cy="984885"/>
          </a:xfrm>
        </p:spPr>
        <p:txBody>
          <a:bodyPr>
            <a:spAutoFit/>
          </a:bodyPr>
          <a:lstStyle/>
          <a:p>
            <a:r>
              <a:rPr lang="en-IN" sz="3200" dirty="0"/>
              <a:t>Figure 6.15 Linking Internal Databases to the Web</a:t>
            </a:r>
            <a:endParaRPr lang="en-US" sz="2400" spc="-450" dirty="0"/>
          </a:p>
        </p:txBody>
      </p:sp>
      <p:pic>
        <p:nvPicPr>
          <p:cNvPr id="12290" name="Picture 2" descr="All the stages are linked in sequence by bidirectional arrows. From the left to the right, they are:&#10;1. Client web browser&#10;2. Internet&#10;3. Web server&#10;4. Application server&#10;5. Database server&#10;6. Databas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288" y="1698927"/>
            <a:ext cx="8154179" cy="186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557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3202"/>
            <a:ext cx="8229600" cy="553998"/>
          </a:xfrm>
        </p:spPr>
        <p:txBody>
          <a:bodyPr>
            <a:spAutoFit/>
          </a:bodyPr>
          <a:lstStyle/>
          <a:p>
            <a:r>
              <a:rPr lang="en-IN" dirty="0"/>
              <a:t>Establishing an Information Policy</a:t>
            </a:r>
            <a:endParaRPr lang="en-US" sz="2800" spc="-450" dirty="0"/>
          </a:p>
        </p:txBody>
      </p:sp>
      <p:sp>
        <p:nvSpPr>
          <p:cNvPr id="5" name="Content Placeholder 4"/>
          <p:cNvSpPr>
            <a:spLocks noGrp="1"/>
          </p:cNvSpPr>
          <p:nvPr>
            <p:ph idx="1"/>
          </p:nvPr>
        </p:nvSpPr>
        <p:spPr>
          <a:xfrm>
            <a:off x="457200" y="744932"/>
            <a:ext cx="8229600" cy="3847207"/>
          </a:xfrm>
        </p:spPr>
        <p:txBody>
          <a:bodyPr>
            <a:spAutoFit/>
          </a:bodyPr>
          <a:lstStyle/>
          <a:p>
            <a:r>
              <a:rPr lang="en-IN" sz="2200" dirty="0"/>
              <a:t>Firm’s rules, procedures, roles for sharing, managing, standardizing data</a:t>
            </a:r>
          </a:p>
          <a:p>
            <a:pPr>
              <a:spcBef>
                <a:spcPts val="600"/>
              </a:spcBef>
            </a:pPr>
            <a:r>
              <a:rPr lang="en-IN" sz="2200" dirty="0"/>
              <a:t>Data administration</a:t>
            </a:r>
          </a:p>
          <a:p>
            <a:pPr lvl="1"/>
            <a:r>
              <a:rPr lang="en-IN" dirty="0"/>
              <a:t>Establishes policies and procedures to manage data</a:t>
            </a:r>
          </a:p>
          <a:p>
            <a:pPr>
              <a:spcBef>
                <a:spcPts val="600"/>
              </a:spcBef>
            </a:pPr>
            <a:r>
              <a:rPr lang="en-IN" sz="2200" dirty="0"/>
              <a:t>Data governance</a:t>
            </a:r>
          </a:p>
          <a:p>
            <a:pPr lvl="1"/>
            <a:r>
              <a:rPr lang="en-IN" dirty="0"/>
              <a:t>Deals with policies and processes for managing availability, usability, integrity, and security of data, especially regarding government regulations</a:t>
            </a:r>
          </a:p>
          <a:p>
            <a:pPr>
              <a:spcBef>
                <a:spcPts val="600"/>
              </a:spcBef>
            </a:pPr>
            <a:r>
              <a:rPr lang="en-IN" sz="2200" dirty="0"/>
              <a:t>Database administration</a:t>
            </a:r>
          </a:p>
          <a:p>
            <a:pPr lvl="1"/>
            <a:r>
              <a:rPr lang="en-IN" dirty="0"/>
              <a:t>Creating and maintaining database</a:t>
            </a:r>
          </a:p>
        </p:txBody>
      </p:sp>
    </p:spTree>
    <p:extLst>
      <p:ext uri="{BB962C8B-B14F-4D97-AF65-F5344CB8AC3E}">
        <p14:creationId xmlns:p14="http://schemas.microsoft.com/office/powerpoint/2010/main" val="26278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altLang="en-US" dirty="0"/>
              <a:t>Data Management Helps the Charlotte Hornets Learn More About Their Fans </a:t>
            </a:r>
            <a:endParaRPr lang="en-US" sz="2800" dirty="0"/>
          </a:p>
        </p:txBody>
      </p:sp>
      <p:sp>
        <p:nvSpPr>
          <p:cNvPr id="5" name="Content Placeholder 4"/>
          <p:cNvSpPr>
            <a:spLocks noGrp="1"/>
          </p:cNvSpPr>
          <p:nvPr>
            <p:ph idx="1"/>
          </p:nvPr>
        </p:nvSpPr>
        <p:spPr>
          <a:xfrm>
            <a:off x="457200" y="1222079"/>
            <a:ext cx="8229600" cy="3585597"/>
          </a:xfrm>
        </p:spPr>
        <p:txBody>
          <a:bodyPr>
            <a:spAutoFit/>
          </a:bodyPr>
          <a:lstStyle/>
          <a:p>
            <a:r>
              <a:rPr lang="en-IN" sz="2200" dirty="0"/>
              <a:t>Problem</a:t>
            </a:r>
          </a:p>
          <a:p>
            <a:pPr lvl="1"/>
            <a:r>
              <a:rPr lang="en-IN" dirty="0"/>
              <a:t>Large volumes of data in isolated databases</a:t>
            </a:r>
          </a:p>
          <a:p>
            <a:pPr lvl="1"/>
            <a:r>
              <a:rPr lang="en-IN" dirty="0"/>
              <a:t>Outdated data management technology </a:t>
            </a:r>
          </a:p>
          <a:p>
            <a:pPr>
              <a:spcBef>
                <a:spcPts val="600"/>
              </a:spcBef>
            </a:pPr>
            <a:r>
              <a:rPr lang="en-IN" sz="2200" dirty="0"/>
              <a:t>Solutions</a:t>
            </a:r>
          </a:p>
          <a:p>
            <a:pPr lvl="1"/>
            <a:r>
              <a:rPr lang="en-IN" spc="-300" dirty="0"/>
              <a:t>S A </a:t>
            </a:r>
            <a:r>
              <a:rPr lang="en-IN" dirty="0"/>
              <a:t>P </a:t>
            </a:r>
            <a:r>
              <a:rPr lang="en-IN" spc="-300" dirty="0"/>
              <a:t>H A N </a:t>
            </a:r>
            <a:r>
              <a:rPr lang="en-IN" dirty="0"/>
              <a:t>A</a:t>
            </a:r>
          </a:p>
          <a:p>
            <a:pPr lvl="1"/>
            <a:r>
              <a:rPr lang="en-IN" dirty="0"/>
              <a:t>Data warehouse</a:t>
            </a:r>
          </a:p>
          <a:p>
            <a:pPr lvl="1"/>
            <a:r>
              <a:rPr lang="en-IN" dirty="0" err="1"/>
              <a:t>FanTracker</a:t>
            </a:r>
            <a:endParaRPr lang="en-IN" dirty="0"/>
          </a:p>
          <a:p>
            <a:pPr>
              <a:spcBef>
                <a:spcPts val="600"/>
              </a:spcBef>
            </a:pPr>
            <a:r>
              <a:rPr lang="en-IN" sz="2200" dirty="0"/>
              <a:t>Illustrates the importance of data management for better decision making and customer analysis</a:t>
            </a:r>
          </a:p>
        </p:txBody>
      </p:sp>
    </p:spTree>
    <p:extLst>
      <p:ext uri="{BB962C8B-B14F-4D97-AF65-F5344CB8AC3E}">
        <p14:creationId xmlns:p14="http://schemas.microsoft.com/office/powerpoint/2010/main" val="16674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3722"/>
            <a:ext cx="8229600" cy="553998"/>
          </a:xfrm>
        </p:spPr>
        <p:txBody>
          <a:bodyPr>
            <a:spAutoFit/>
          </a:bodyPr>
          <a:lstStyle/>
          <a:p>
            <a:r>
              <a:rPr lang="en-US" dirty="0"/>
              <a:t>Ensuring Data Quality</a:t>
            </a:r>
            <a:endParaRPr lang="en-US" sz="2800" spc="-450" dirty="0"/>
          </a:p>
        </p:txBody>
      </p:sp>
      <p:sp>
        <p:nvSpPr>
          <p:cNvPr id="5" name="Content Placeholder 4"/>
          <p:cNvSpPr>
            <a:spLocks noGrp="1"/>
          </p:cNvSpPr>
          <p:nvPr>
            <p:ph idx="1"/>
          </p:nvPr>
        </p:nvSpPr>
        <p:spPr>
          <a:xfrm>
            <a:off x="457200" y="880389"/>
            <a:ext cx="8229600" cy="3685624"/>
          </a:xfrm>
        </p:spPr>
        <p:txBody>
          <a:bodyPr>
            <a:spAutoFit/>
          </a:bodyPr>
          <a:lstStyle/>
          <a:p>
            <a:r>
              <a:rPr lang="en-IN" dirty="0"/>
              <a:t>More than 25 percent of critical data in Fortune 1000 company databases are inaccurate or incomplete</a:t>
            </a:r>
          </a:p>
          <a:p>
            <a:r>
              <a:rPr lang="en-IN" dirty="0"/>
              <a:t>Before new database is in place, a firm must:</a:t>
            </a:r>
          </a:p>
          <a:p>
            <a:pPr lvl="1"/>
            <a:r>
              <a:rPr lang="en-IN" sz="2400" dirty="0"/>
              <a:t>Identify and correct faulty data</a:t>
            </a:r>
          </a:p>
          <a:p>
            <a:pPr lvl="1"/>
            <a:r>
              <a:rPr lang="en-IN" sz="2400" dirty="0"/>
              <a:t>Establish better routines for editing data once database in operation</a:t>
            </a:r>
          </a:p>
          <a:p>
            <a:r>
              <a:rPr lang="en-IN" dirty="0"/>
              <a:t>Data quality audit</a:t>
            </a:r>
          </a:p>
          <a:p>
            <a:r>
              <a:rPr lang="en-IN" dirty="0"/>
              <a:t>Data cleansing</a:t>
            </a:r>
          </a:p>
        </p:txBody>
      </p:sp>
    </p:spTree>
    <p:extLst>
      <p:ext uri="{BB962C8B-B14F-4D97-AF65-F5344CB8AC3E}">
        <p14:creationId xmlns:p14="http://schemas.microsoft.com/office/powerpoint/2010/main" val="4092172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403"/>
            <a:ext cx="8229600" cy="1661993"/>
          </a:xfrm>
        </p:spPr>
        <p:txBody>
          <a:bodyPr>
            <a:spAutoFit/>
          </a:bodyPr>
          <a:lstStyle/>
          <a:p>
            <a:r>
              <a:rPr lang="en-IN" dirty="0"/>
              <a:t>Interactive Session: Organizations: Databases Where the Data Aren’t There</a:t>
            </a:r>
            <a:endParaRPr lang="en-US" sz="2800" spc="-450" dirty="0"/>
          </a:p>
        </p:txBody>
      </p:sp>
      <p:sp>
        <p:nvSpPr>
          <p:cNvPr id="5" name="Content Placeholder 4"/>
          <p:cNvSpPr>
            <a:spLocks noGrp="1"/>
          </p:cNvSpPr>
          <p:nvPr>
            <p:ph idx="1"/>
          </p:nvPr>
        </p:nvSpPr>
        <p:spPr>
          <a:xfrm>
            <a:off x="457200" y="1954509"/>
            <a:ext cx="8229600" cy="2816156"/>
          </a:xfrm>
        </p:spPr>
        <p:txBody>
          <a:bodyPr>
            <a:spAutoFit/>
          </a:bodyPr>
          <a:lstStyle/>
          <a:p>
            <a:r>
              <a:rPr lang="en-IN" dirty="0"/>
              <a:t>Class discussion</a:t>
            </a:r>
          </a:p>
          <a:p>
            <a:pPr lvl="1"/>
            <a:r>
              <a:rPr lang="en-IN" sz="2400" dirty="0"/>
              <a:t>Define the problem described in this case. How serious a problem is it?</a:t>
            </a:r>
          </a:p>
          <a:p>
            <a:pPr lvl="1"/>
            <a:r>
              <a:rPr lang="en-IN" sz="2400" dirty="0"/>
              <a:t>What management, organization, and technology factors contributed to this problem?</a:t>
            </a:r>
          </a:p>
          <a:p>
            <a:pPr lvl="1"/>
            <a:r>
              <a:rPr lang="en-IN" sz="2400" dirty="0"/>
              <a:t>What is the political and social impact of incomplete recordkeeping in the </a:t>
            </a:r>
            <a:r>
              <a:rPr lang="en-IN" sz="2400" spc="-300" dirty="0"/>
              <a:t>F B </a:t>
            </a:r>
            <a:r>
              <a:rPr lang="en-IN" sz="2400" dirty="0"/>
              <a:t>I </a:t>
            </a:r>
            <a:r>
              <a:rPr lang="en-IN" sz="2400" spc="-300" dirty="0"/>
              <a:t>N C I </a:t>
            </a:r>
            <a:r>
              <a:rPr lang="en-IN" sz="2400" dirty="0"/>
              <a:t>C and </a:t>
            </a:r>
            <a:r>
              <a:rPr lang="en-IN" sz="2400" spc="-300" dirty="0"/>
              <a:t>N I C </a:t>
            </a:r>
            <a:r>
              <a:rPr lang="en-IN" sz="2400" dirty="0"/>
              <a:t>S databases?</a:t>
            </a:r>
          </a:p>
        </p:txBody>
      </p:sp>
    </p:spTree>
    <p:extLst>
      <p:ext uri="{BB962C8B-B14F-4D97-AF65-F5344CB8AC3E}">
        <p14:creationId xmlns:p14="http://schemas.microsoft.com/office/powerpoint/2010/main" val="3341818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024"/>
            <a:ext cx="8229600" cy="553998"/>
          </a:xfrm>
        </p:spPr>
        <p:txBody>
          <a:bodyPr>
            <a:spAutoFit/>
          </a:bodyPr>
          <a:lstStyle/>
          <a:p>
            <a:r>
              <a:rPr lang="en-IN" dirty="0"/>
              <a:t>How Will </a:t>
            </a:r>
            <a:r>
              <a:rPr lang="en-IN" spc="-450" dirty="0"/>
              <a:t>M I </a:t>
            </a:r>
            <a:r>
              <a:rPr lang="en-IN" dirty="0"/>
              <a:t>S Help My Career?</a:t>
            </a:r>
            <a:endParaRPr lang="en-US" sz="2800" spc="-450" dirty="0"/>
          </a:p>
        </p:txBody>
      </p:sp>
      <p:sp>
        <p:nvSpPr>
          <p:cNvPr id="5" name="Content Placeholder 4"/>
          <p:cNvSpPr>
            <a:spLocks noGrp="1"/>
          </p:cNvSpPr>
          <p:nvPr>
            <p:ph idx="1"/>
          </p:nvPr>
        </p:nvSpPr>
        <p:spPr>
          <a:xfrm>
            <a:off x="457200" y="877692"/>
            <a:ext cx="8229600" cy="2616101"/>
          </a:xfrm>
        </p:spPr>
        <p:txBody>
          <a:bodyPr>
            <a:spAutoFit/>
          </a:bodyPr>
          <a:lstStyle/>
          <a:p>
            <a:r>
              <a:rPr lang="en-IN" dirty="0"/>
              <a:t>The Company: Mega Midwest Power</a:t>
            </a:r>
          </a:p>
          <a:p>
            <a:r>
              <a:rPr lang="en-IN" dirty="0"/>
              <a:t>Position Description: Entry-level data analyst</a:t>
            </a:r>
          </a:p>
          <a:p>
            <a:r>
              <a:rPr lang="en-IN" dirty="0"/>
              <a:t>Job Requirements</a:t>
            </a:r>
          </a:p>
          <a:p>
            <a:r>
              <a:rPr lang="en-IN" dirty="0"/>
              <a:t>Interview Questions</a:t>
            </a:r>
          </a:p>
          <a:p>
            <a:r>
              <a:rPr lang="en-IN" dirty="0"/>
              <a:t>Author Tips</a:t>
            </a:r>
          </a:p>
        </p:txBody>
      </p:sp>
    </p:spTree>
    <p:extLst>
      <p:ext uri="{BB962C8B-B14F-4D97-AF65-F5344CB8AC3E}">
        <p14:creationId xmlns:p14="http://schemas.microsoft.com/office/powerpoint/2010/main" val="1989388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38730"/>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4161"/>
            <a:ext cx="8229600" cy="492443"/>
          </a:xfrm>
        </p:spPr>
        <p:txBody>
          <a:bodyPr>
            <a:spAutoFit/>
          </a:bodyPr>
          <a:lstStyle/>
          <a:p>
            <a:r>
              <a:rPr lang="en-IN" altLang="en-US" sz="3200" dirty="0"/>
              <a:t>File Organization Terms and Concepts</a:t>
            </a:r>
            <a:endParaRPr lang="en-US" sz="2400" dirty="0"/>
          </a:p>
        </p:txBody>
      </p:sp>
      <p:sp>
        <p:nvSpPr>
          <p:cNvPr id="5" name="Content Placeholder 4"/>
          <p:cNvSpPr>
            <a:spLocks noGrp="1"/>
          </p:cNvSpPr>
          <p:nvPr>
            <p:ph idx="1"/>
          </p:nvPr>
        </p:nvSpPr>
        <p:spPr>
          <a:xfrm>
            <a:off x="457200" y="729887"/>
            <a:ext cx="8229600" cy="3177793"/>
          </a:xfrm>
        </p:spPr>
        <p:txBody>
          <a:bodyPr>
            <a:spAutoFit/>
          </a:bodyPr>
          <a:lstStyle/>
          <a:p>
            <a:r>
              <a:rPr lang="en-IN" dirty="0"/>
              <a:t>Database: Group of related files</a:t>
            </a:r>
          </a:p>
          <a:p>
            <a:r>
              <a:rPr lang="en-IN" dirty="0"/>
              <a:t>File: Group of records of same type</a:t>
            </a:r>
          </a:p>
          <a:p>
            <a:r>
              <a:rPr lang="en-IN" dirty="0"/>
              <a:t>Record: Group of related fields</a:t>
            </a:r>
          </a:p>
          <a:p>
            <a:r>
              <a:rPr lang="en-IN" dirty="0"/>
              <a:t>Field: Group of characters as word(s) or number(s)</a:t>
            </a:r>
          </a:p>
          <a:p>
            <a:r>
              <a:rPr lang="en-IN" dirty="0"/>
              <a:t>Entity: Person, place, thing on which we store information</a:t>
            </a:r>
          </a:p>
          <a:p>
            <a:r>
              <a:rPr lang="en-IN" dirty="0"/>
              <a:t>Attribute: Each characteristic, or quality, describing entity</a:t>
            </a:r>
          </a:p>
        </p:txBody>
      </p:sp>
    </p:spTree>
    <p:extLst>
      <p:ext uri="{BB962C8B-B14F-4D97-AF65-F5344CB8AC3E}">
        <p14:creationId xmlns:p14="http://schemas.microsoft.com/office/powerpoint/2010/main" val="290979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US" dirty="0"/>
              <a:t>Figure 6.1 The Data Hierarchy</a:t>
            </a:r>
            <a:endParaRPr lang="en-US" sz="2800" dirty="0"/>
          </a:p>
        </p:txBody>
      </p:sp>
      <p:pic>
        <p:nvPicPr>
          <p:cNvPr id="1026" name="Picture 2" descr="From the lowest level to the topmost level, the details are as follows:&#10;• Bit: 0&#10;• Byte: 0 1 0 0, 1 0 0 1 (letter I in ASCII)&#10;• Field: I S, 101 (course field)&#10;• Record:&#10;• Student_I D: 3 9 0 4 4 &#10;• Course: I S, 101&#10;• Date: F 18&#10;• Grade: B plus&#10;• File: Course&#10;• Student_I D: 3 9 0 4 4 &#10;• Course: I S, 101&#10;• Date: F 18&#10;• Grade: B plus&#10;• Student_I D: 5 9 4 3 2 &#10;• Course: I S, 101&#10;• Date: F 18&#10;• Grade: A&#10;• Student_I D: 6 4 0 2 9 &#10;• Course: I S, 101&#10;• Date: F 18&#10;• Grade: C&#10;• Database:&#10;• Course file&#10;• Financial file&#10;• Personal fil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27328" y="755433"/>
            <a:ext cx="3508157" cy="400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5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9902"/>
            <a:ext cx="8229600" cy="1107996"/>
          </a:xfrm>
        </p:spPr>
        <p:txBody>
          <a:bodyPr>
            <a:spAutoFit/>
          </a:bodyPr>
          <a:lstStyle/>
          <a:p>
            <a:r>
              <a:rPr lang="en-US" dirty="0"/>
              <a:t>Problems with the Traditional File Environment</a:t>
            </a:r>
            <a:endParaRPr lang="en-US" sz="2800" dirty="0"/>
          </a:p>
        </p:txBody>
      </p:sp>
      <p:sp>
        <p:nvSpPr>
          <p:cNvPr id="5" name="Content Placeholder 4"/>
          <p:cNvSpPr>
            <a:spLocks noGrp="1"/>
          </p:cNvSpPr>
          <p:nvPr>
            <p:ph idx="1"/>
          </p:nvPr>
        </p:nvSpPr>
        <p:spPr>
          <a:xfrm>
            <a:off x="457200" y="1264299"/>
            <a:ext cx="8229600" cy="3046988"/>
          </a:xfrm>
        </p:spPr>
        <p:txBody>
          <a:bodyPr>
            <a:spAutoFit/>
          </a:bodyPr>
          <a:lstStyle/>
          <a:p>
            <a:pPr>
              <a:spcBef>
                <a:spcPts val="600"/>
              </a:spcBef>
            </a:pPr>
            <a:r>
              <a:rPr lang="en-IN" dirty="0"/>
              <a:t>Files maintained separately by different departments</a:t>
            </a:r>
          </a:p>
          <a:p>
            <a:pPr>
              <a:spcBef>
                <a:spcPts val="600"/>
              </a:spcBef>
            </a:pPr>
            <a:r>
              <a:rPr lang="en-IN" dirty="0"/>
              <a:t>Data redundancy</a:t>
            </a:r>
          </a:p>
          <a:p>
            <a:pPr>
              <a:spcBef>
                <a:spcPts val="600"/>
              </a:spcBef>
            </a:pPr>
            <a:r>
              <a:rPr lang="en-IN" dirty="0"/>
              <a:t>Data inconsistency</a:t>
            </a:r>
          </a:p>
          <a:p>
            <a:pPr>
              <a:spcBef>
                <a:spcPts val="600"/>
              </a:spcBef>
            </a:pPr>
            <a:r>
              <a:rPr lang="en-IN" dirty="0"/>
              <a:t>Program-data dependence</a:t>
            </a:r>
          </a:p>
          <a:p>
            <a:pPr>
              <a:spcBef>
                <a:spcPts val="600"/>
              </a:spcBef>
            </a:pPr>
            <a:r>
              <a:rPr lang="en-IN" dirty="0"/>
              <a:t>Lack of flexibility</a:t>
            </a:r>
          </a:p>
          <a:p>
            <a:pPr>
              <a:spcBef>
                <a:spcPts val="600"/>
              </a:spcBef>
            </a:pPr>
            <a:r>
              <a:rPr lang="en-IN" dirty="0"/>
              <a:t>Poor security</a:t>
            </a:r>
          </a:p>
          <a:p>
            <a:pPr>
              <a:spcBef>
                <a:spcPts val="600"/>
              </a:spcBef>
            </a:pPr>
            <a:r>
              <a:rPr lang="en-IN" dirty="0"/>
              <a:t>Lack of data sharing and availability</a:t>
            </a:r>
          </a:p>
        </p:txBody>
      </p:sp>
    </p:spTree>
    <p:extLst>
      <p:ext uri="{BB962C8B-B14F-4D97-AF65-F5344CB8AC3E}">
        <p14:creationId xmlns:p14="http://schemas.microsoft.com/office/powerpoint/2010/main" val="312630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265"/>
            <a:ext cx="8229600" cy="553998"/>
          </a:xfrm>
        </p:spPr>
        <p:txBody>
          <a:bodyPr>
            <a:spAutoFit/>
          </a:bodyPr>
          <a:lstStyle/>
          <a:p>
            <a:r>
              <a:rPr lang="en-US" dirty="0"/>
              <a:t>Figure 6.2 Traditional File Processing</a:t>
            </a:r>
            <a:endParaRPr lang="en-US" sz="2800" dirty="0"/>
          </a:p>
        </p:txBody>
      </p:sp>
      <p:pic>
        <p:nvPicPr>
          <p:cNvPr id="2050" name="Picture 2" descr="Master file: Data elements A to Z.&#10;• Accounting and finance:&#10;• Users&#10;• Application program 1&#10;• Derivative files A, B, C, and D&#10;• Human resources&#10;• Users&#10;• Application program 2&#10;• Derivative files A, B, D, and E&#10;• Sales and marketing&#10;• Users&#10;• Application program 3&#10;• Derivative files A, B, E, and G&#10;• Manufacturing&#10;• Users&#10;• Application program 4&#10;• Derivative files A, E, F, and 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037" y="895350"/>
            <a:ext cx="5741926" cy="37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6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678"/>
            <a:ext cx="8229600" cy="553998"/>
          </a:xfrm>
        </p:spPr>
        <p:txBody>
          <a:bodyPr>
            <a:spAutoFit/>
          </a:bodyPr>
          <a:lstStyle/>
          <a:p>
            <a:r>
              <a:rPr lang="en-US" dirty="0"/>
              <a:t>Database Management Systems</a:t>
            </a:r>
            <a:endParaRPr lang="en-US" sz="2800" dirty="0"/>
          </a:p>
        </p:txBody>
      </p:sp>
      <p:sp>
        <p:nvSpPr>
          <p:cNvPr id="5" name="Content Placeholder 4"/>
          <p:cNvSpPr>
            <a:spLocks noGrp="1"/>
          </p:cNvSpPr>
          <p:nvPr>
            <p:ph idx="1"/>
          </p:nvPr>
        </p:nvSpPr>
        <p:spPr>
          <a:xfrm>
            <a:off x="470263" y="739193"/>
            <a:ext cx="8229600" cy="4066800"/>
          </a:xfrm>
        </p:spPr>
        <p:txBody>
          <a:bodyPr>
            <a:spAutoFit/>
          </a:bodyPr>
          <a:lstStyle/>
          <a:p>
            <a:r>
              <a:rPr lang="en-IN" sz="2000" dirty="0"/>
              <a:t>Database</a:t>
            </a:r>
          </a:p>
          <a:p>
            <a:pPr lvl="1">
              <a:spcBef>
                <a:spcPts val="0"/>
              </a:spcBef>
            </a:pPr>
            <a:r>
              <a:rPr lang="en-IN" sz="2000" dirty="0"/>
              <a:t>Serves many applications by centralizing data and controlling redundant data</a:t>
            </a:r>
          </a:p>
          <a:p>
            <a:pPr>
              <a:spcBef>
                <a:spcPts val="600"/>
              </a:spcBef>
            </a:pPr>
            <a:r>
              <a:rPr lang="en-IN" sz="2000" dirty="0"/>
              <a:t>Database management system (</a:t>
            </a:r>
            <a:r>
              <a:rPr lang="en-IN" sz="2000" spc="-300" dirty="0"/>
              <a:t>D B M </a:t>
            </a:r>
            <a:r>
              <a:rPr lang="en-IN" sz="2000" dirty="0"/>
              <a:t>S)</a:t>
            </a:r>
          </a:p>
          <a:p>
            <a:pPr lvl="1">
              <a:spcBef>
                <a:spcPts val="0"/>
              </a:spcBef>
            </a:pPr>
            <a:r>
              <a:rPr lang="en-IN" sz="2000" dirty="0"/>
              <a:t>Interfaces between applications and physical data files</a:t>
            </a:r>
          </a:p>
          <a:p>
            <a:pPr lvl="1">
              <a:spcBef>
                <a:spcPts val="0"/>
              </a:spcBef>
            </a:pPr>
            <a:r>
              <a:rPr lang="en-IN" sz="2000" dirty="0"/>
              <a:t>Separates logical and physical views of data</a:t>
            </a:r>
          </a:p>
          <a:p>
            <a:pPr lvl="1">
              <a:spcBef>
                <a:spcPts val="0"/>
              </a:spcBef>
            </a:pPr>
            <a:r>
              <a:rPr lang="en-IN" sz="2000" dirty="0"/>
              <a:t>Solves problems of traditional file environment</a:t>
            </a:r>
          </a:p>
          <a:p>
            <a:pPr lvl="2"/>
            <a:r>
              <a:rPr lang="en-IN" dirty="0"/>
              <a:t>Controls redundancy</a:t>
            </a:r>
          </a:p>
          <a:p>
            <a:pPr lvl="2"/>
            <a:r>
              <a:rPr lang="en-IN" dirty="0"/>
              <a:t>Eliminates inconsistency</a:t>
            </a:r>
          </a:p>
          <a:p>
            <a:pPr lvl="2"/>
            <a:r>
              <a:rPr lang="en-IN" dirty="0"/>
              <a:t>Uncouples programs and data</a:t>
            </a:r>
          </a:p>
          <a:p>
            <a:pPr lvl="2"/>
            <a:r>
              <a:rPr lang="en-IN" dirty="0"/>
              <a:t>Enables organization to centrally manage data and data security</a:t>
            </a:r>
          </a:p>
        </p:txBody>
      </p:sp>
    </p:spTree>
    <p:extLst>
      <p:ext uri="{BB962C8B-B14F-4D97-AF65-F5344CB8AC3E}">
        <p14:creationId xmlns:p14="http://schemas.microsoft.com/office/powerpoint/2010/main" val="15896593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8DB772-D216-4C07-ACB9-63989B39C695}"/>
</file>

<file path=customXml/itemProps2.xml><?xml version="1.0" encoding="utf-8"?>
<ds:datastoreItem xmlns:ds="http://schemas.openxmlformats.org/officeDocument/2006/customXml" ds:itemID="{58F652BE-5E2F-4A41-A130-2D41E6D19FBD}"/>
</file>

<file path=customXml/itemProps3.xml><?xml version="1.0" encoding="utf-8"?>
<ds:datastoreItem xmlns:ds="http://schemas.openxmlformats.org/officeDocument/2006/customXml" ds:itemID="{22257F99-7106-477B-8691-4B4ACC696E79}"/>
</file>

<file path=docProps/app.xml><?xml version="1.0" encoding="utf-8"?>
<Properties xmlns="http://schemas.openxmlformats.org/officeDocument/2006/extended-properties" xmlns:vt="http://schemas.openxmlformats.org/officeDocument/2006/docPropsVTypes">
  <Template>Horizon</Template>
  <TotalTime>4285</TotalTime>
  <Words>6377</Words>
  <Application>Microsoft Office PowerPoint</Application>
  <PresentationFormat>On-screen Show (16:9)</PresentationFormat>
  <Paragraphs>395</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508 Lecture</vt:lpstr>
      <vt:lpstr>Management Information Systems: Managing the Digital Firm</vt:lpstr>
      <vt:lpstr>Learning Objectives</vt:lpstr>
      <vt:lpstr>Video Cases</vt:lpstr>
      <vt:lpstr>Data Management Helps the Charlotte Hornets Learn More About Their Fans </vt:lpstr>
      <vt:lpstr>File Organization Terms and Concepts</vt:lpstr>
      <vt:lpstr>Figure 6.1 The Data Hierarchy</vt:lpstr>
      <vt:lpstr>Problems with the Traditional File Environment</vt:lpstr>
      <vt:lpstr>Figure 6.2 Traditional File Processing</vt:lpstr>
      <vt:lpstr>Database Management Systems</vt:lpstr>
      <vt:lpstr>Figure 6.3 Human Resources Database with Multiple Views</vt:lpstr>
      <vt:lpstr>Relational D B M S</vt:lpstr>
      <vt:lpstr>Figure 6.4 Relational Database Tables</vt:lpstr>
      <vt:lpstr>Operations of a Relational D B M S</vt:lpstr>
      <vt:lpstr>Figure 6.5 The Three Basic Operations of a Relational D B M S</vt:lpstr>
      <vt:lpstr>Capabilities of Database Management Systems</vt:lpstr>
      <vt:lpstr>Figure 6.6 Access Data Dictionary Features</vt:lpstr>
      <vt:lpstr>Figure 6.7 Example of an S Q L Query</vt:lpstr>
      <vt:lpstr>Figure 6.8 An Access Query</vt:lpstr>
      <vt:lpstr>Designing Databases</vt:lpstr>
      <vt:lpstr>Figure 6.9 An Unnormalized Relation for Order</vt:lpstr>
      <vt:lpstr>Figure 6.10 Normalized Tables Created from Order</vt:lpstr>
      <vt:lpstr>Figure 6.11 An Entity-Relationship Diagram</vt:lpstr>
      <vt:lpstr>Non-Relational Databases and Databases in the Cloud</vt:lpstr>
      <vt:lpstr>Blockchain</vt:lpstr>
      <vt:lpstr>Figure 6.12 How Blockchain Works</vt:lpstr>
      <vt:lpstr>The Challenge of Big Data</vt:lpstr>
      <vt:lpstr>Business Intelligence Infrastructure  (1 of 3)</vt:lpstr>
      <vt:lpstr>Business Intelligence Infrastructure  (2 of 3)</vt:lpstr>
      <vt:lpstr>Business Intelligence Infrastructure  (3 of 3)</vt:lpstr>
      <vt:lpstr>Interactive Session: Technology: Kraft Heinz Finds a New Recipe for Analyzing Its Data </vt:lpstr>
      <vt:lpstr>Figure 6.13 Contemporary Business Intelligence Infrastructure</vt:lpstr>
      <vt:lpstr>Analytical Tools: Relationships, Patterns, Trends</vt:lpstr>
      <vt:lpstr>Online Analytical Processing (O L A P)</vt:lpstr>
      <vt:lpstr>Figure 6.14 Multidimensional Data Model</vt:lpstr>
      <vt:lpstr>Data Mining</vt:lpstr>
      <vt:lpstr>Text Mining and Web Mining</vt:lpstr>
      <vt:lpstr>Databases and the Web</vt:lpstr>
      <vt:lpstr>Figure 6.15 Linking Internal Databases to the Web</vt:lpstr>
      <vt:lpstr>Establishing an Information Policy</vt:lpstr>
      <vt:lpstr>Ensuring Data Quality</vt:lpstr>
      <vt:lpstr>Interactive Session: Organizations: Databases Where the Data Aren’t There</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1053</cp:revision>
  <dcterms:created xsi:type="dcterms:W3CDTF">2014-07-14T20:04:21Z</dcterms:created>
  <dcterms:modified xsi:type="dcterms:W3CDTF">2020-08-22T15:57:24Z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