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2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31.xml" ContentType="application/vnd.openxmlformats-officedocument.presentationml.notesSlide+xml"/>
  <Override PartName="/ppt/notesSlides/notesSlide48.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506" r:id="rId2"/>
    <p:sldId id="380" r:id="rId3"/>
    <p:sldId id="518" r:id="rId4"/>
    <p:sldId id="516" r:id="rId5"/>
    <p:sldId id="519" r:id="rId6"/>
    <p:sldId id="520" r:id="rId7"/>
    <p:sldId id="521" r:id="rId8"/>
    <p:sldId id="522" r:id="rId9"/>
    <p:sldId id="523" r:id="rId10"/>
    <p:sldId id="564" r:id="rId11"/>
    <p:sldId id="525" r:id="rId12"/>
    <p:sldId id="526" r:id="rId13"/>
    <p:sldId id="528" r:id="rId14"/>
    <p:sldId id="527" r:id="rId15"/>
    <p:sldId id="565" r:id="rId16"/>
    <p:sldId id="530" r:id="rId17"/>
    <p:sldId id="566" r:id="rId18"/>
    <p:sldId id="532" r:id="rId19"/>
    <p:sldId id="533" r:id="rId20"/>
    <p:sldId id="534" r:id="rId21"/>
    <p:sldId id="567" r:id="rId22"/>
    <p:sldId id="536" r:id="rId23"/>
    <p:sldId id="568" r:id="rId24"/>
    <p:sldId id="538" r:id="rId25"/>
    <p:sldId id="539" r:id="rId26"/>
    <p:sldId id="540" r:id="rId27"/>
    <p:sldId id="569" r:id="rId28"/>
    <p:sldId id="542" r:id="rId29"/>
    <p:sldId id="570" r:id="rId30"/>
    <p:sldId id="544" r:id="rId31"/>
    <p:sldId id="571" r:id="rId32"/>
    <p:sldId id="563" r:id="rId33"/>
    <p:sldId id="547" r:id="rId34"/>
    <p:sldId id="562" r:id="rId35"/>
    <p:sldId id="549" r:id="rId36"/>
    <p:sldId id="550" r:id="rId37"/>
    <p:sldId id="551" r:id="rId38"/>
    <p:sldId id="552" r:id="rId39"/>
    <p:sldId id="553" r:id="rId40"/>
    <p:sldId id="554" r:id="rId41"/>
    <p:sldId id="555" r:id="rId42"/>
    <p:sldId id="556" r:id="rId43"/>
    <p:sldId id="558" r:id="rId44"/>
    <p:sldId id="572" r:id="rId45"/>
    <p:sldId id="560" r:id="rId46"/>
    <p:sldId id="559" r:id="rId47"/>
    <p:sldId id="561" r:id="rId48"/>
    <p:sldId id="514" r:id="rId49"/>
  </p:sldIdLst>
  <p:sldSz cx="9144000" cy="5143500" type="screen16x9"/>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252"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guide id="12" orient="horz" pos="3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4" autoAdjust="0"/>
    <p:restoredTop sz="85820" autoAdjust="0"/>
  </p:normalViewPr>
  <p:slideViewPr>
    <p:cSldViewPr>
      <p:cViewPr>
        <p:scale>
          <a:sx n="66" d="100"/>
          <a:sy n="66" d="100"/>
        </p:scale>
        <p:origin x="180" y="258"/>
      </p:cViewPr>
      <p:guideLst>
        <p:guide orient="horz" pos="1620"/>
        <p:guide pos="2880"/>
        <p:guide orient="horz" pos="252"/>
        <p:guide orient="horz" pos="432"/>
        <p:guide orient="horz" pos="3024"/>
        <p:guide orient="horz" pos="792"/>
        <p:guide pos="288"/>
        <p:guide pos="5472"/>
        <p:guide orient="horz" pos="648"/>
        <p:guide orient="horz" pos="900"/>
        <p:guide orient="horz" pos="1152"/>
        <p:guide orient="horz" pos="316"/>
      </p:guideLst>
    </p:cSldViewPr>
  </p:slideViewPr>
  <p:outlineViewPr>
    <p:cViewPr>
      <p:scale>
        <a:sx n="33" d="100"/>
        <a:sy n="33" d="100"/>
      </p:scale>
      <p:origin x="0" y="1938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7.2,</a:t>
            </a:r>
            <a:r>
              <a:rPr lang="en-US" altLang="en-US" baseline="0" dirty="0"/>
              <a:t> Page 256.</a:t>
            </a:r>
          </a:p>
          <a:p>
            <a:r>
              <a:rPr lang="en-US" sz="1200" b="0" i="0" u="none" strike="noStrike" kern="1200" cap="none" baseline="0" dirty="0">
                <a:solidFill>
                  <a:schemeClr val="tx1"/>
                </a:solidFill>
                <a:latin typeface="+mn-lt"/>
                <a:ea typeface="Arial"/>
                <a:cs typeface="Arial"/>
                <a:sym typeface="Arial"/>
              </a:rPr>
              <a:t>Today’s corporate network infrastructure is a collection of many networks from the public switched telephone network, to the Internet, to corporate local area networks linking workgroups, departments, or office floors.</a:t>
            </a: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eaLnBrk="1" hangingPunct="1"/>
            <a:r>
              <a:rPr lang="en-US" altLang="en-US" dirty="0">
                <a:latin typeface="Times New Roman" panose="02020603050405020304" pitchFamily="18" charset="0"/>
              </a:rPr>
              <a:t>This graphic illustrates the components of a large company</a:t>
            </a:r>
            <a:r>
              <a:rPr lang="en-US" altLang="ja-JP" dirty="0">
                <a:latin typeface="Times New Roman" panose="02020603050405020304" pitchFamily="18" charset="0"/>
              </a:rPr>
              <a:t>’s network. Note the difference between the wireless LAN, which allows wireless access within the office, and the mobile Wi-Fi network, which allows Internet access to employees outside of offices. The advantage of telephone-based wireless systems is that they do not require a Wi-Fi hotspot to work, and in fact can connect users to the entire globe through their telephone networks. Cable networks</a:t>
            </a:r>
            <a:r>
              <a:rPr lang="en-US" altLang="ja-JP"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rPr>
              <a:t>major competitors of telephone company Internet providers</a:t>
            </a:r>
            <a:r>
              <a:rPr lang="en-US" altLang="ja-JP" dirty="0">
                <a:latin typeface="Times New Roman" panose="02020603050405020304" pitchFamily="18" charset="0"/>
                <a:cs typeface="Times New Roman" panose="02020603050405020304" pitchFamily="18" charset="0"/>
              </a:rPr>
              <a:t>—have recently developed a </a:t>
            </a:r>
            <a:r>
              <a:rPr lang="en-US" altLang="ja-JP" dirty="0">
                <a:latin typeface="Times New Roman" panose="02020603050405020304" pitchFamily="18" charset="0"/>
              </a:rPr>
              <a:t>mobile option. Optimum Cable (Comcast) has installed neighborhood Wi-Fi hot spots, allowing cable subscribers wireless access to the Internet.</a:t>
            </a:r>
          </a:p>
          <a:p>
            <a:pPr eaLnBrk="1" hangingPunct="1"/>
            <a:endParaRPr lang="en-US" altLang="en-US" baseline="0" dirty="0">
              <a:latin typeface="Times New Roman" panose="02020603050405020304" pitchFamily="18" charset="0"/>
            </a:endParaRPr>
          </a:p>
          <a:p>
            <a:pPr eaLnBrk="1" hangingPunct="1"/>
            <a:r>
              <a:rPr lang="en-US" altLang="en-US" baseline="0" dirty="0">
                <a:latin typeface="Times New Roman" panose="02020603050405020304" pitchFamily="18" charset="0"/>
              </a:rPr>
              <a:t>Full description: In the diagram, the telephone service provider is connected to the corporation’s telephone system, which connects to mobile phones and smartphones. The corporate web site, intranet, and extranet are connected to the Internet service provider through the corporation’s servers. The corporate wired L A N and wireless L A N also connect to the Internet service provider. The corporation accesses the Internet through both its Internet service provider and wireless Internet service provider, which provides a mobile </a:t>
            </a:r>
            <a:r>
              <a:rPr lang="en-US" altLang="en-US" baseline="0" dirty="0" err="1">
                <a:latin typeface="Times New Roman" panose="02020603050405020304" pitchFamily="18" charset="0"/>
              </a:rPr>
              <a:t>WiFi</a:t>
            </a:r>
            <a:r>
              <a:rPr lang="en-US" altLang="en-US" baseline="0" dirty="0">
                <a:latin typeface="Times New Roman" panose="02020603050405020304" pitchFamily="18" charset="0"/>
              </a:rPr>
              <a:t> network.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and the following two look at the main technologies in use today for networks: client/server computing, packet switching, and TCP/IP. Ask students what advantages client/server computing  has over centralized mainframe computing.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continues the discussion of the three main networking technologies today, looking at the second, packet switching. Note that circuit-switched networks were expensive and wasted available communications capacity</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rPr>
              <a:t>the circuit had to be maintained whether data was being sent or not. It is also important to note that packet switching enables packets to follow many different paths. What is the advantage of this capability?  If one path is blocked due to an accident or power failure, the data will automatically be shifted by routers to open paths. However, in truly massive outages like the September 11, 2011 attack on the World Trade Center, nearby metropolitan servers were knocked out, and for a period of several days, Internet access was limited in the New York Metropolitan area. The notion that packet switching networks would survive a nuclear attack is highly unlikely.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7.3,</a:t>
            </a:r>
            <a:r>
              <a:rPr lang="en-US" altLang="en-US" baseline="0" dirty="0"/>
              <a:t> Page 257.</a:t>
            </a:r>
          </a:p>
          <a:p>
            <a:r>
              <a:rPr lang="en-US" sz="1200" b="0" i="0" u="none" strike="noStrike" kern="1200" cap="none" baseline="0" dirty="0">
                <a:solidFill>
                  <a:schemeClr val="tx1"/>
                </a:solidFill>
                <a:latin typeface="+mn-lt"/>
                <a:ea typeface="Arial"/>
                <a:cs typeface="Arial"/>
                <a:sym typeface="Arial"/>
              </a:rPr>
              <a:t>Data are grouped into small packets, which are transmitted independently over various communications channels and reassembled at their final destination.</a:t>
            </a: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packet switching works, showing a message being split into three packets, sent along different routes, and then reassembled at the destination. Note that each packet contains a packet number, message number, and destination.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continues the discussion of the three main networking technologies in use today, and looks at the third TCP/IP. Note that in a network, there are typically many different types of hardware and software components that need to work together to transmit and receive information. Different components in a network communicate with one another only by adhering to a common set of rules called protocols. In the past, many diverse proprietary and incompatible protocols often forced business firms to purchase computing and communications equipment from a single vendor. But today, corporate networks are increasingly using a single, common, worldwide standard called Transmission Control Protocol/ Internet Protocol (TCP/IP). TCP/IP actually is a suite of  protocols, the main ones of which are TCP and IP. Ask students what these two main protocols are responsible for.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7.4,</a:t>
            </a:r>
            <a:r>
              <a:rPr lang="en-US" altLang="en-US" baseline="0" dirty="0"/>
              <a:t> Page 258.</a:t>
            </a:r>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four layers of the DOD reference model for TCP/IP.  Note that what happens, when computer A sends a message to computer B, is that the data that computer A creates is transferred within that computer from the application layer to subsequent layers in sequence. In this process it is split into packets, and information is added at each stage, ultimately translating the packets into a form that can be transferred over the network interface. After traveling over the network interface, the packets are reassembled at the recipient computer, from the network interface layer up, ultimately for use by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a:latin typeface="Times New Roman" panose="02020603050405020304" pitchFamily="18" charset="0"/>
              </a:rPr>
              <a:t>Full description: A Diagram depicts transmission control protocol. According to Transmission Control Protocol, or Internet Protocol, the transmission begins at Computer A with an application, and then proceeds through the transport layer to the Internet layer and on to the network interface. At this point, the message moves to the network interface layer of Computer B and begins a reverse course through the Internet, transport, and application layers, and the communication between the two computers is complete.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the types of networks that organizations use. Ask students what the differences are between digital and analog signals. Ask students to describe and distinguish between LANs, CANs, WANs, and MANs, and also to talk about their different range of operation. Note that a network can be defined by the way the clients interact (client/server versus peer-to-peer), the type of physical medium to carry signals (Ethernet, Fast Ethernet, etc.), and the way in which computers are connected and send signals to each other (topology).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7.5,</a:t>
            </a:r>
            <a:r>
              <a:rPr lang="en-US" altLang="en-US" baseline="0" dirty="0"/>
              <a:t> Page 259.</a:t>
            </a:r>
          </a:p>
          <a:p>
            <a:r>
              <a:rPr lang="en-US" sz="1200" b="0" i="0" u="none" strike="noStrike" kern="1200" cap="none" baseline="0" dirty="0">
                <a:solidFill>
                  <a:schemeClr val="tx1"/>
                </a:solidFill>
                <a:latin typeface="+mn-lt"/>
                <a:ea typeface="Arial"/>
                <a:cs typeface="Arial"/>
                <a:sym typeface="Arial"/>
              </a:rPr>
              <a:t>A modem is a device that translates digital signals into analog form (and vice versa) so that computers can transmit data over analog networks such as telephone and cable networks.</a:t>
            </a: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differences between digital and analog signals, and shows how digital signals can be sent to other computers over analog cables such as telephone and cable lines which are analog. Note that digital signals are representations of the two binary digits, 0 and 1, and are represented logically as on and off electrical pulses (in reality as different voltages). Ask students what MODEM stands for.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the media involved in network transmission. Note that many of the telephone systems in buildings had twisted wires installed for analog communication, but they can be used for digital communication as well. Also, today, telecommunications companies are starting to bring fiber optic cable into the home for high-speed Internet access. </a:t>
            </a:r>
          </a:p>
          <a:p>
            <a:r>
              <a:rPr lang="en-US" altLang="en-US" dirty="0">
                <a:latin typeface="Times New Roman" panose="02020603050405020304" pitchFamily="18" charset="0"/>
              </a:rPr>
              <a:t>Note that the transmission capacity of a medium (bps) is dependent on its frequency, which is measured in hertz, or cycles per second. Ask students to define bandwidth (it is the difference between the highest and lowest frequencies that can be accommodated on a single channel).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examines what the Internet is</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rPr>
              <a:t>ask students to describe it and what they use it for. The text refers to the Internet as the most extensive public communication system and the world</a:t>
            </a:r>
            <a:r>
              <a:rPr lang="en-US" altLang="ja-JP" dirty="0">
                <a:latin typeface="Times New Roman" panose="02020603050405020304" pitchFamily="18" charset="0"/>
              </a:rPr>
              <a:t>’s largest implementation of client/server computing.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chapter discusses the principle technologies used in networking and the Internet. Ask students what the difference is between a network and the Internet. Why is networking so important to modern organizations? How many students have wireless networks at home? How many have a smartphone that uses a 3G or 4G network? What</a:t>
            </a:r>
            <a:r>
              <a:rPr lang="en-US" altLang="ja-JP" dirty="0">
                <a:latin typeface="Times New Roman" panose="02020603050405020304" pitchFamily="18" charset="0"/>
              </a:rPr>
              <a:t>'s the difference between a 4G network and Wi-Fi? How many students have seen an RFID tag? </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Ask students what an IP address is used for. Ask students why we have a domain name system, and why we don</a:t>
            </a:r>
            <a:r>
              <a:rPr lang="en-US" altLang="ja-JP" dirty="0">
                <a:latin typeface="Times New Roman" panose="02020603050405020304" pitchFamily="18" charset="0"/>
              </a:rPr>
              <a:t>'t just use IP addresses. Note that the domain name system makes it possible for people to remember addresses.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r>
              <a:rPr lang="en-US" altLang="en-US" dirty="0">
                <a:latin typeface="Times New Roman" panose="02020603050405020304" pitchFamily="18" charset="0"/>
              </a:rPr>
              <a:t>Ask students how they connect to the Internet. Do any use satellite? Note that T lines are leased, dedicated lines suitable for businesses or government agencies requiring high-speed guaranteed service levels. Do students know that the Internet does not guarantee any service level, and agrees only to make a </a:t>
            </a:r>
            <a:r>
              <a:rPr lang="ja-JP" altLang="en-US" dirty="0">
                <a:latin typeface="Times New Roman" panose="02020603050405020304" pitchFamily="18" charset="0"/>
              </a:rPr>
              <a:t>“</a:t>
            </a:r>
            <a:r>
              <a:rPr lang="en-US" altLang="ja-JP" dirty="0">
                <a:latin typeface="Times New Roman" panose="02020603050405020304" pitchFamily="18" charset="0"/>
              </a:rPr>
              <a:t>best effort.</a:t>
            </a:r>
            <a:r>
              <a:rPr lang="ja-JP" altLang="en-US" dirty="0">
                <a:latin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7.6,</a:t>
            </a:r>
            <a:r>
              <a:rPr lang="en-US" altLang="en-US" baseline="0" dirty="0"/>
              <a:t> Page 263.</a:t>
            </a:r>
          </a:p>
          <a:p>
            <a:r>
              <a:rPr lang="en-US" sz="1200" b="0" i="0" u="none" strike="noStrike" kern="1200" cap="none" baseline="0" dirty="0">
                <a:solidFill>
                  <a:schemeClr val="tx1"/>
                </a:solidFill>
                <a:latin typeface="+mn-lt"/>
                <a:ea typeface="Arial"/>
                <a:cs typeface="Arial"/>
                <a:sym typeface="Arial"/>
              </a:rPr>
              <a:t>Domain Name System is a hierarchical system with a root domain, top-level domains, second-level domains, and host computers at the third level.</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describes how the domain name system works. Note that the </a:t>
            </a:r>
            <a:r>
              <a:rPr lang="ja-JP" altLang="en-US" dirty="0">
                <a:latin typeface="Times New Roman" panose="02020603050405020304" pitchFamily="18" charset="0"/>
              </a:rPr>
              <a:t>“</a:t>
            </a:r>
            <a:r>
              <a:rPr lang="en-US" altLang="ja-JP" dirty="0">
                <a:latin typeface="Times New Roman" panose="02020603050405020304" pitchFamily="18" charset="0"/>
              </a:rPr>
              <a:t>root</a:t>
            </a:r>
            <a:r>
              <a:rPr lang="ja-JP" altLang="en-US" dirty="0">
                <a:latin typeface="Times New Roman" panose="02020603050405020304" pitchFamily="18" charset="0"/>
              </a:rPr>
              <a:t>”</a:t>
            </a:r>
            <a:r>
              <a:rPr lang="en-US" altLang="ja-JP" dirty="0">
                <a:latin typeface="Times New Roman" panose="02020603050405020304" pitchFamily="18" charset="0"/>
              </a:rPr>
              <a:t> domain is the period that is used before the top-level domain, such as .</a:t>
            </a:r>
            <a:r>
              <a:rPr lang="en-US" altLang="ja-JP" dirty="0" err="1">
                <a:latin typeface="Times New Roman" panose="02020603050405020304" pitchFamily="18" charset="0"/>
              </a:rPr>
              <a:t>edu</a:t>
            </a:r>
            <a:r>
              <a:rPr lang="en-US" altLang="ja-JP" dirty="0">
                <a:latin typeface="Times New Roman" panose="02020603050405020304" pitchFamily="18" charset="0"/>
              </a:rPr>
              <a:t> or .com. Give students an example Internet address, such as myserver.myspace.com and ask them what the top-, second-, and third-level domains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a:t>A Diagram depicts the domain name system. In the diagram, the Internet root domain is the highest level of the name system. The top level domains include e d u, com, g o v, org, net, and other domains. Second level domains for dot com include </a:t>
            </a:r>
            <a:r>
              <a:rPr lang="en-US" altLang="en-US" baseline="0" dirty="0" err="1"/>
              <a:t>expedia</a:t>
            </a:r>
            <a:r>
              <a:rPr lang="en-US" altLang="en-US" baseline="0" dirty="0"/>
              <a:t> and google. A second level domain for do g o v is congress. A third level domain would include hosts, for example, sales, would be a host at google named sales dot google dot com. The host computer, Computer 1, at this level would be reached at computer 1 dot sales dot google dot com.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Internet</a:t>
            </a:r>
            <a:r>
              <a:rPr lang="en-US" baseline="0" dirty="0"/>
              <a:t> has many governmental, international, and professional bodies that govern its policies.  In addition, many countries have created partially independent domestic Internets that are controlled by government intelligence agencies.  The concept of a global Internet is no longer a reality. For instance, the Internet users experience in China or Iran is different from the Internet experienced in the United States, EU, and other Asian countries.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7.7,</a:t>
            </a:r>
            <a:r>
              <a:rPr lang="en-US" altLang="en-US" baseline="0" dirty="0"/>
              <a:t> Page 264.</a:t>
            </a:r>
          </a:p>
          <a:p>
            <a:r>
              <a:rPr lang="en-US" sz="1200" b="0" i="0" u="none" strike="noStrike" kern="1200" cap="none" baseline="0" dirty="0">
                <a:solidFill>
                  <a:schemeClr val="tx1"/>
                </a:solidFill>
                <a:latin typeface="+mn-lt"/>
                <a:ea typeface="Arial"/>
                <a:cs typeface="Arial"/>
                <a:sym typeface="Arial"/>
              </a:rPr>
              <a:t>The Internet backbone connects to regional networks, which in turn provide access to Internet service providers, large firms, and government institutions. Network access points (NAPs) and metropolitan area exchanges (MAEs) are hubs where the backbone intersects regional and local networks and where backbone owners connect with one another.</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architecture of the Internet. Note that MAEs (metropolitan area exchanges) are hubs where the backbone intersects regional and local networks and where backbone networks connect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A diagram depicts Internet network architecture. At the center of the diagram is the Internet, which connects to various metropolitan area exchanges, or M A E's, and to regional hosts. One regional host includes the domain local I S P and regular phone lines to reach the home of a client I P address. With another regional host, a domain, in this case n y u dot e d u, uses a T 1 line. It reaches its client A P addresses that include offices and a campus network. It also provides mail through POP 3 and S M T P. Regional hubs make use of M A E's and N A P's.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continues the discussion about what the Internet is, here looking at the services, or applications, that the Internet supports. Notice that the Internet comprises many more services than just e-mail and the web. Ask students which of these services, beyond e-mail and the web have they used, and if they have, to describe how it works.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7.8,</a:t>
            </a:r>
            <a:r>
              <a:rPr lang="en-US" altLang="en-US" baseline="0" dirty="0"/>
              <a:t> Page 268.</a:t>
            </a:r>
          </a:p>
          <a:p>
            <a:r>
              <a:rPr lang="en-US" sz="1200" b="0" i="0" u="none" strike="noStrike" kern="1200" cap="none" baseline="0" dirty="0">
                <a:solidFill>
                  <a:schemeClr val="tx1"/>
                </a:solidFill>
                <a:latin typeface="+mn-lt"/>
                <a:ea typeface="Arial"/>
                <a:cs typeface="Arial"/>
                <a:sym typeface="Arial"/>
              </a:rPr>
              <a:t>Client computers running web browsers and other software can access an array of services on servers over the Internet. These services may all run on a single server or on multiple specialized servers.</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looks at the services that an Internet server computer can offer: Websites (HTTP), e-mail (SMTP), file transfer (FTP), newsgroups (NNTP). It illustrates where on the path between client and backend systems these services 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A Diagram depicts computing on the Internet. In the diagram, the Internet reaches clients on computers and smartphones through web browsers and other client software. It also is accessed through web, h t </a:t>
            </a:r>
            <a:r>
              <a:rPr lang="en-US" altLang="en-US" dirty="0" err="1">
                <a:latin typeface="Times New Roman" panose="02020603050405020304" pitchFamily="18" charset="0"/>
              </a:rPr>
              <a:t>t</a:t>
            </a:r>
            <a:r>
              <a:rPr lang="en-US" altLang="en-US" dirty="0">
                <a:latin typeface="Times New Roman" panose="02020603050405020304" pitchFamily="18" charset="0"/>
              </a:rPr>
              <a:t> p, server, simple mail transfer protocol, or S M T P, domain name serving, or D N S, utility, file transfer protocol, or F T P, and network news transfer protocol, or N </a:t>
            </a:r>
            <a:r>
              <a:rPr lang="en-US" altLang="en-US" dirty="0" err="1">
                <a:latin typeface="Times New Roman" panose="02020603050405020304" pitchFamily="18" charset="0"/>
              </a:rPr>
              <a:t>N</a:t>
            </a:r>
            <a:r>
              <a:rPr lang="en-US" altLang="en-US" dirty="0">
                <a:latin typeface="Times New Roman" panose="02020603050405020304" pitchFamily="18" charset="0"/>
              </a:rPr>
              <a:t> T P. These servers communicate with application servers and also provide web pages and mail files. The application server communicates with a database server to reach back end servers, such as databases, as well as department functions such as sales, production, accounting, and H 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Students who have cable Internet telephones are using VoIP.  Other popular technologies that use the Internet as a platform are VoIP, unified communications, and virtual private networks. Ask students what they think is the value to business is of each of these technologies.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7.9,</a:t>
            </a:r>
            <a:r>
              <a:rPr lang="en-US" altLang="en-US" baseline="0" dirty="0"/>
              <a:t> Page 269.</a:t>
            </a:r>
          </a:p>
          <a:p>
            <a:r>
              <a:rPr lang="en-US" sz="1200" b="0" i="0" u="none" strike="noStrike" kern="1200" cap="none" baseline="0" dirty="0">
                <a:solidFill>
                  <a:schemeClr val="tx1"/>
                </a:solidFill>
                <a:latin typeface="+mn-lt"/>
                <a:ea typeface="Arial"/>
                <a:cs typeface="Arial"/>
                <a:sym typeface="Arial"/>
              </a:rPr>
              <a:t>A VoIP phone call digitizes and breaks up a voice message into data packets that may travel along different routes before being reassembled at the final destination. A processor nearest the call’s destination, called a gateway, arranges the packets in the proper order and directs them to the telephone number of the receiver or the IP address of the receiving computer.</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shows how VoIP works. The voice messages are digitized and transported over the Internet in the same packet-switching method as traditional Internet data. Gateways are simply computers (network devices) that maintain the interface with the Internet in a firm.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baseline="0" dirty="0">
              <a:solidFill>
                <a:schemeClr val="tx1"/>
              </a:solidFill>
              <a:latin typeface="Times New Roman" panose="02020603050405020304" pitchFamily="18" charset="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anose="02020603050405020304" pitchFamily="18" charset="0"/>
                <a:ea typeface="Arial"/>
                <a:cs typeface="Arial"/>
                <a:sym typeface="Arial"/>
              </a:rPr>
              <a:t>Full description: A Diagram depicts the process of voice over I P. In the diagram, a user’s message of, How are you? Becomes three packets labeled, A, B, and C. Traveling through a gateway, these packets take separate paths via the Internet to reach a gateway where they are reassembled in the correct order for the intended user. The second user responds with the message, Fine, thank you! Which becomes three packets, X, Y, and Z. These packets travel as separate packets over the Internet and through the gateways to be reassembled to reach the original user.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7.10,</a:t>
            </a:r>
            <a:r>
              <a:rPr lang="en-US" altLang="en-US" baseline="0" dirty="0"/>
              <a:t> Page 272.</a:t>
            </a:r>
          </a:p>
          <a:p>
            <a:r>
              <a:rPr lang="en-US" sz="1200" b="0" i="0" u="none" strike="noStrike" kern="1200" cap="none" baseline="0" dirty="0">
                <a:solidFill>
                  <a:schemeClr val="tx1"/>
                </a:solidFill>
                <a:latin typeface="+mn-lt"/>
                <a:ea typeface="Arial"/>
                <a:cs typeface="Arial"/>
                <a:sym typeface="Arial"/>
              </a:rPr>
              <a:t>This VPN is a private network of computers linked using a secure tunnel connection over the Internet. It protects data transmitted over the public Internet by encoding the data and wrapping them within the Internet protocol. By adding a wrapper around a network message to hide its content, organizations can create a private connection that travels through the public Internet.</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latin typeface="Times New Roman" panose="02020603050405020304" pitchFamily="18" charset="0"/>
              </a:rPr>
              <a:t>This graphic illustrates how a virtual private network works. The rectangles A, B, C, and D represent different computers on the VPN. In a process</a:t>
            </a:r>
          </a:p>
          <a:p>
            <a:r>
              <a:rPr lang="en-US" altLang="en-US" dirty="0">
                <a:latin typeface="Times New Roman" panose="02020603050405020304" pitchFamily="18" charset="0"/>
              </a:rPr>
              <a:t>called tunneling, packets of data are encrypted and wrapped inside IP packets. By adding this wrapper around a network message to hide its content, business firms create a private connection that travels through the public Internet.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one of the most popular services on the Internet, the web, and the main protocols enabling the web. The web is an interlinked connection of websites, which are collections of web pages linked to a home page. These pages are created using a text markup language call HTML, and transmitted to user</a:t>
            </a:r>
            <a:r>
              <a:rPr lang="en-US" altLang="ja-JP" dirty="0">
                <a:latin typeface="Times New Roman" panose="02020603050405020304" pitchFamily="18" charset="0"/>
              </a:rPr>
              <a:t>’s web browsers by HTTP. Web page addresses (URLs) are composed of the domain name of the website and the file location of the individual web page. Ask students if any have created web pages using HTML, and if so, to describe what this is like. How have they made the web pages visible to others on the web? There is a learning track available online that shows students how to create web pages using basic HTML.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looks at how people find information of interest on the web. The primary method is through search engines, which today act as major portals to the web. Ask students where their initial points of entry are on the web, and how they find information they are interested in.  Most will be Google users, but ask if they have looked at Bing, the Microsoft search engine that is showing some promise. </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The text discusses how big the web is, in terms of pages. Google visited and indexed the content of more than an estimated 50  billion web pages in 2011, but this does not</a:t>
            </a:r>
            <a:r>
              <a:rPr lang="en-US" altLang="ja-JP" dirty="0">
                <a:latin typeface="Times New Roman" panose="02020603050405020304" pitchFamily="18" charset="0"/>
              </a:rPr>
              <a:t> include the </a:t>
            </a:r>
            <a:r>
              <a:rPr lang="ja-JP" altLang="en-US" dirty="0">
                <a:latin typeface="Times New Roman" panose="02020603050405020304" pitchFamily="18" charset="0"/>
              </a:rPr>
              <a:t>“</a:t>
            </a:r>
            <a:r>
              <a:rPr lang="en-US" altLang="ja-JP" dirty="0">
                <a:latin typeface="Times New Roman" panose="02020603050405020304" pitchFamily="18" charset="0"/>
              </a:rPr>
              <a:t>deep web.</a:t>
            </a:r>
            <a:r>
              <a:rPr lang="ja-JP" altLang="en-US" dirty="0">
                <a:latin typeface="Times New Roman" panose="02020603050405020304" pitchFamily="18" charset="0"/>
              </a:rPr>
              <a:t>”</a:t>
            </a:r>
            <a:r>
              <a:rPr lang="en-US" altLang="ja-JP" dirty="0">
                <a:latin typeface="Times New Roman" panose="02020603050405020304" pitchFamily="18" charset="0"/>
              </a:rPr>
              <a:t> Other estimates point to “one trillion” web pages, but many of these are duplicates.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mn-lt"/>
              </a:rPr>
              <a:t>Figure 7.11,</a:t>
            </a:r>
            <a:r>
              <a:rPr lang="en-US" altLang="en-US" baseline="0" dirty="0">
                <a:latin typeface="+mn-lt"/>
              </a:rPr>
              <a:t> Page 273.</a:t>
            </a:r>
          </a:p>
          <a:p>
            <a:r>
              <a:rPr lang="en-US" sz="1200" b="0" i="0" u="none" strike="noStrike" kern="1200" cap="none" baseline="0" dirty="0">
                <a:solidFill>
                  <a:schemeClr val="tx1"/>
                </a:solidFill>
                <a:latin typeface="+mn-lt"/>
                <a:ea typeface="Arial"/>
                <a:cs typeface="Arial"/>
                <a:sym typeface="Arial"/>
              </a:rPr>
              <a:t>Google is the most popular search engine. </a:t>
            </a:r>
          </a:p>
          <a:p>
            <a:r>
              <a:rPr lang="en-US" sz="1200" b="0" i="0" u="none" strike="noStrike" kern="1200" cap="none" baseline="0" dirty="0">
                <a:solidFill>
                  <a:schemeClr val="dk1"/>
                </a:solidFill>
                <a:latin typeface="+mn-lt"/>
                <a:ea typeface="Arial"/>
                <a:cs typeface="Arial"/>
                <a:sym typeface="Arial"/>
              </a:rPr>
              <a:t>Source: Based on data from Net Market Share, April 2018.</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mn-lt"/>
              </a:rPr>
              <a:t>This graphic ranks the major search engines according to popularity, or percentage of total number of searches performed. Google is a clear favorite. Is this due to the superiority of their search engine results or does it involve other factors such as their clean interface, or their reach, which makes their ad platform more valuable to advertisers. Poll your class about the search engines they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7.12,</a:t>
            </a:r>
            <a:r>
              <a:rPr lang="en-US" altLang="en-US" baseline="0" dirty="0"/>
              <a:t> Page 274.</a:t>
            </a:r>
          </a:p>
          <a:p>
            <a:r>
              <a:rPr lang="en-US" sz="1200" b="0" i="0" u="none" strike="noStrike" kern="1200" cap="none" baseline="0" dirty="0">
                <a:solidFill>
                  <a:schemeClr val="tx1"/>
                </a:solidFill>
                <a:latin typeface="+mn-lt"/>
                <a:ea typeface="Arial"/>
                <a:cs typeface="Arial"/>
                <a:sym typeface="Arial"/>
              </a:rPr>
              <a:t>The Google search engine is continuously crawling the web, indexing the content of each page, calculating its popularity, and storing the pages so that it can respond quickly to user requests to see a page. The entire process takes about half a second. </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in a very high level diagram how Google works. At the foundation of Google</a:t>
            </a:r>
            <a:r>
              <a:rPr lang="en-US" altLang="ja-JP" dirty="0">
                <a:latin typeface="Times New Roman" panose="02020603050405020304" pitchFamily="18" charset="0"/>
              </a:rPr>
              <a:t>’s search engine are two concepts</a:t>
            </a:r>
            <a:r>
              <a:rPr lang="en-US" altLang="ja-JP"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rPr>
              <a:t>page ranking and the indexing of combinations of words. Ask students if they have a favorite search engine, and if so, why that search is their favorite. The reality of how Google actually works is the subject of many volumes, and is beyond the scope of this book.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dirty="0">
                <a:latin typeface="Times New Roman" panose="02020603050405020304" pitchFamily="18" charset="0"/>
              </a:rPr>
            </a:br>
            <a:r>
              <a:rPr lang="en-US" altLang="ja-JP" dirty="0">
                <a:latin typeface="Times New Roman" panose="02020603050405020304" pitchFamily="18" charset="0"/>
              </a:rPr>
              <a:t>Full description: A diagram shows how Google works. Step 1. User enters query. 2. Google’s Web servers receive the request. Google uses millions of P C's linked together and connected to the Internet to handle incoming requests and produce the results. 3. Request is sent to Google’s index servers that describe which pages contain the keywords matching the query and where those pages are stored on the document servers. 4. Using the Page Rank software, the system measures the, importance, or popularity of each page by solving an equation with more than 500 million variables and 2 billion terms. These are likely the, best, pages for the query. 5. Small text summaries are prepared for each Web page. Step 6. Results delivered to user, 10 to a page.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The Internet of Things includes the idea that our cars, refrigerators, heaters and air conditioning units, along with all other appliances, and buildings, will be on the Internet.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continuing revolution in wireless communication. Ask students what changes or improvements have happened in their cell phone service over the past two years. Have they purchased or upgraded a cell phone in that time, and if so, why?  Most cell phone users today rely on 3G networks, a standard which first appeared in the early 2000s, and was improved upon over the last decade.  3G networks have mobile upload capacities of about 144 mbps, enough for email and some web browsing, but not videos.  4G networks started appearing in 2010 in the United States.  They are also called LTE (Long Term Evolution) networks.  4G cell networks can be used for display of video on mobile devices with download speeds of about 100 mbps, and upload speeds of 50 mbps.  How many students watch videos on their smartphones?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continuing revolution in wireless communication. Ask students what changes or improvements have happened in their cell phone service over the past two years. Have they purchased or upgraded a cell phone in that time, and if so, why?  Many</a:t>
            </a:r>
            <a:r>
              <a:rPr lang="en-US" altLang="en-US" baseline="0" dirty="0">
                <a:latin typeface="Times New Roman" panose="02020603050405020304" pitchFamily="18" charset="0"/>
              </a:rPr>
              <a:t> flop phone u</a:t>
            </a:r>
            <a:r>
              <a:rPr lang="en-US" altLang="en-US" dirty="0">
                <a:latin typeface="Times New Roman" panose="02020603050405020304" pitchFamily="18" charset="0"/>
              </a:rPr>
              <a:t>sers today rely on 3G networks, a standard which first appeared in the early 2000s, and was improved upon over the last decade.  3G networks have mobile upload capacities of about 144 mbps, enough for email and some web browsing, but not videos.  4G networks started appearing in 2010 in the United States.  They are also called LTE (Long Term Evolution) networks.  4G cell networks can be used for display of video on mobile devices with download speeds of about 100 mbps, and upload speeds of 50 mbps.  How many students watch videos on their smartphones?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current standards in wireless networking. Ask students if they have any Bluetooth or wireless devices they use for computing, such as keyboards, earphones, or other. Note that in most Wi-Fi communications, wireless devices communicate with a wired LAN using an access point.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continues the discussion about wireless networking and Wi-Fi. Ask students if they have ever connected to the Internet through a hotspot at an airport, coffee shop, hotel, or other location. Are</a:t>
            </a:r>
            <a:r>
              <a:rPr lang="en-US" altLang="en-US" baseline="0" dirty="0">
                <a:latin typeface="Times New Roman" panose="02020603050405020304" pitchFamily="18" charset="0"/>
              </a:rPr>
              <a:t> they aware of the security issues of using their smartphones to access the Internet at, say, Starbucks.  </a:t>
            </a:r>
            <a:endParaRPr lang="en-US" altLang="en-US" dirty="0">
              <a:latin typeface="Times New Roman" panose="02020603050405020304" pitchFamily="18" charset="0"/>
            </a:endParaRPr>
          </a:p>
          <a:p>
            <a:pPr eaLnBrk="1" hangingPunct="1"/>
            <a:endParaRPr lang="en-US" altLang="en-US" dirty="0">
              <a:latin typeface="Times New Roman" panose="02020603050405020304" pitchFamily="18" charset="0"/>
            </a:endParaRPr>
          </a:p>
          <a:p>
            <a:r>
              <a:rPr lang="en-US" altLang="en-US" dirty="0">
                <a:latin typeface="Times New Roman" panose="02020603050405020304" pitchFamily="18" charset="0"/>
              </a:rPr>
              <a:t>Ask students what other drawbacks, beside security, there are to Wi-Fi (roaming difficulties, interference). Note that wireless networks based on the upcoming 802.11n specification will solve interference problems by using multiple wireless antennas in tandem to transmit and receive data and technology to coordinate multiple simultaneous radio signals. What is this technology called? (MIMO).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7.13,</a:t>
            </a:r>
            <a:r>
              <a:rPr lang="en-US" altLang="en-US" baseline="0" dirty="0"/>
              <a:t> Page 280.</a:t>
            </a:r>
          </a:p>
          <a:p>
            <a:r>
              <a:rPr lang="en-US" sz="1200" b="0" i="0" u="none" strike="noStrike" kern="1200" cap="none" baseline="0" dirty="0">
                <a:solidFill>
                  <a:schemeClr val="tx1"/>
                </a:solidFill>
                <a:latin typeface="+mn-lt"/>
                <a:ea typeface="Arial"/>
                <a:cs typeface="Arial"/>
                <a:sym typeface="Arial"/>
              </a:rPr>
              <a:t>Bluetooth enables a variety of devices, including cell phones, smartphones, wireless keyboards and mice, PCs, and printers, to interact wirelessly with each other within a small, 30-foot (10-meter) area. In addition to the links shown, Bluetooth can be used to network similar devices to send data from one PC to another, for example.</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uses of Bluetooth for a PAN. Bluetooth connects wireless keyboards and mice to PCs or cell phones to earpieces without wires. Bluetooth has low-power requirements, making it appropriate for battery-powered handheld computers, and cell phones. Most cell phones today are Bluetooth enabled, allowing them to connect to other wireless devices (such as earphones) and PCs.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7.14,</a:t>
            </a:r>
            <a:r>
              <a:rPr lang="en-US" altLang="en-US" baseline="0" dirty="0"/>
              <a:t> Page 281.</a:t>
            </a:r>
          </a:p>
          <a:p>
            <a:r>
              <a:rPr lang="en-US" sz="1200" b="0" i="0" u="none" strike="noStrike" kern="1200" cap="none" baseline="0" dirty="0">
                <a:solidFill>
                  <a:schemeClr val="tx1"/>
                </a:solidFill>
                <a:latin typeface="+mn-lt"/>
                <a:ea typeface="Arial"/>
                <a:cs typeface="Arial"/>
                <a:sym typeface="Arial"/>
              </a:rPr>
              <a:t>Mobile laptop computers equipped with network interface cards link to the wired LAN by communicating with the access point. The access point uses radio waves to transmit network signals from the wired network to the client adapters, which convert them to data that the mobile device can understand. The client adapter then transmits the data from the mobile device back to the access point, which forwards the data to the wired network.</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an 802.11 wireless LAN operating in infrastructure mode that connects a small number of mobile devices to a larger wired LAN. Most wireless devices are client machines. The servers that the mobile client stations need to use are on the wired LAN. The access point controls the wireless stations and acts as a bridge between the main wired LAN and the wireless LAN. (A bridge connects two LANs based on different technologies like your wireless network to your </a:t>
            </a:r>
            <a:r>
              <a:rPr lang="en-US" altLang="en-US" dirty="0" err="1">
                <a:latin typeface="Times New Roman" panose="02020603050405020304" pitchFamily="18" charset="0"/>
              </a:rPr>
              <a:t>BluRay</a:t>
            </a:r>
            <a:r>
              <a:rPr lang="en-US" altLang="en-US" dirty="0">
                <a:latin typeface="Times New Roman" panose="02020603050405020304" pitchFamily="18" charset="0"/>
              </a:rPr>
              <a:t> player so you can download Internet movies from Netflix and watch them on your TV). The access point also controls the wireless stations.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one of two wireless technologies having a major impact on business, radio frequency ID. Ask students for examples of where RFID is used today. The text provides the example of Walmart using RFID to manage inventory and supply chains. Ask students how this works.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7.15,</a:t>
            </a:r>
            <a:r>
              <a:rPr lang="en-US" altLang="en-US" baseline="0" dirty="0"/>
              <a:t> Page 283.</a:t>
            </a:r>
          </a:p>
          <a:p>
            <a:r>
              <a:rPr lang="en-US" sz="1200" b="0" i="0" u="none" strike="noStrike" kern="1200" cap="none" baseline="0" dirty="0">
                <a:solidFill>
                  <a:schemeClr val="tx1"/>
                </a:solidFill>
                <a:latin typeface="+mn-lt"/>
                <a:ea typeface="Arial"/>
                <a:cs typeface="Arial"/>
                <a:sym typeface="Arial"/>
              </a:rPr>
              <a:t>RFID uses low-powered radio transmitters to read data stored in a tag at distances ranging from 1 inch to 100 feet. The reader captures the data from the tag and sends them over a network to a host computer for processing.</a:t>
            </a: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RFID works. Ask students if RFID potentially poses any ethical problems. For example, if your jeans have a built in RFID chip, it’s easy to track your movements. Likewise if your student ID card has an RFID chip.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a:latin typeface="Times New Roman" panose="02020603050405020304" pitchFamily="18" charset="0"/>
              </a:rPr>
              <a:t>Full description: A Diagram depicts how an R F I D works. The first component is The tag. A microchip that holds data including an identification number. The rest of the tag is an antenna that transmits data to a reader. The tag communicates via radio waves to The R F I D reader, which Has an antenna that constantly transmits. When it senses a tag, it wakes it up, interrogates it, and decodes the data. Then it transmits the data to a host system over wired or wireless connections. The host computer Processes the data from the tag that have been transmitted by the reader.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a second wireless technology having a major impact on business, wireless sensor networks. Note that the wireless sensors are linked into an interconnected network that routes the data to a computer for analysis.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7.16,</a:t>
            </a:r>
            <a:r>
              <a:rPr lang="en-US" altLang="en-US" baseline="0" dirty="0"/>
              <a:t> Page 284</a:t>
            </a:r>
          </a:p>
          <a:p>
            <a:r>
              <a:rPr lang="en-US" sz="1200" b="0" i="0" u="none" strike="noStrike" kern="1200" cap="none" baseline="0" dirty="0">
                <a:solidFill>
                  <a:schemeClr val="tx1"/>
                </a:solidFill>
                <a:latin typeface="+mn-lt"/>
                <a:ea typeface="Arial"/>
                <a:cs typeface="Arial"/>
                <a:sym typeface="Arial"/>
              </a:rPr>
              <a:t>The small circles represent lower-level nodes, and the larger circles represent high-end nodes. Lower-level nodes forward data to each other or to higher-level nodes, which transmit data more rapidly and speed up network performance.</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lower level nodes and higher level nodes at work in a wireless sensor network. Note that the server that data from the sensors is sent to acts as a gateway to a network based on Internet technology.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recent developments in networking technologies. Ask students to give an example of convergence. How fast is broadband today? Note that in 2000, typical Internet access speeds were 56 kbps over a telephone line, costing 25 cents per kilobit, whereas today broadband speeds are 10-50 mbps, costing 1 cent per kilobit (or 10 cents per gigabit).	Are students aware of how fast their Internet connections are at home, school, or work? Ask students if they know the speed of their cell phone</a:t>
            </a:r>
            <a:r>
              <a:rPr lang="en-US" altLang="ja-JP" dirty="0">
                <a:latin typeface="Times New Roman" panose="02020603050405020304" pitchFamily="18" charset="0"/>
              </a:rPr>
              <a:t>’s Internet connection. The point here is to try and raise awareness of telecommunications systems among students.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sz="1200" dirty="0">
                <a:latin typeface="Times New Roman" panose="02020603050405020304" pitchFamily="18" charset="0"/>
              </a:rPr>
              <a:t>This slide describes what a network is along with the components that you will find in a simple network (illustrated on the next slide.) Ask students to describe the function of an NIC. What is a connection medium? Ask students to describe the purpose of a hub, switch, and router.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7.1,</a:t>
            </a:r>
            <a:r>
              <a:rPr lang="en-US" altLang="en-US" baseline="0" dirty="0"/>
              <a:t> Page 254.</a:t>
            </a:r>
          </a:p>
          <a:p>
            <a:r>
              <a:rPr lang="en-US" sz="1200" b="0" i="0" u="none" strike="noStrike" kern="1200" cap="none" baseline="0" dirty="0">
                <a:solidFill>
                  <a:schemeClr val="tx1"/>
                </a:solidFill>
                <a:latin typeface="+mn-lt"/>
                <a:ea typeface="Arial"/>
                <a:cs typeface="Arial"/>
                <a:sym typeface="Arial"/>
              </a:rPr>
              <a:t>Illustrated here is a simple computer network consisting of computers, a network operating system (NOS) residing on a dedicated server computer, cable (wiring) connecting the devices, switches, and a router.</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latin typeface="Times New Roman" panose="02020603050405020304" pitchFamily="18" charset="0"/>
              </a:rPr>
              <a:t>Although the NOS is shown as part of the server, note that, depending on the type of software, an NOS may also be designed to reside on client computers (these are called peer-to-peer networks). Do some students have a home computer network? Ask them to describe the elements of the network.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the additional components one might expect to find in the network of a large company that has many locations and thousands of employees (illustrated on the next slide). Ask students what is meant by </a:t>
            </a:r>
            <a:r>
              <a:rPr lang="ja-JP" altLang="en-US" dirty="0">
                <a:latin typeface="Times New Roman" panose="02020603050405020304" pitchFamily="18" charset="0"/>
              </a:rPr>
              <a:t>“</a:t>
            </a:r>
            <a:r>
              <a:rPr lang="en-US" altLang="ja-JP" dirty="0">
                <a:latin typeface="Times New Roman" panose="02020603050405020304" pitchFamily="18" charset="0"/>
              </a:rPr>
              <a:t>backend systems.</a:t>
            </a:r>
            <a:r>
              <a:rPr lang="ja-JP" altLang="en-US" dirty="0">
                <a:latin typeface="Times New Roman" panose="02020603050405020304" pitchFamily="18" charset="0"/>
              </a:rPr>
              <a:t>”</a:t>
            </a:r>
            <a:r>
              <a:rPr lang="en-US" altLang="ja-JP" dirty="0">
                <a:latin typeface="Times New Roman" panose="02020603050405020304" pitchFamily="18" charset="0"/>
              </a:rPr>
              <a:t> Note that many firms are dispensing with traditional landline telephone networks and using Internet telephones that run on existing internal data networks and the Internet.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8/23/2020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8/23/2020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0"/>
            <a:ext cx="8229600" cy="1006575"/>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57450"/>
            <a:ext cx="8229600" cy="911240"/>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943350"/>
            <a:ext cx="8305800" cy="571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651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8/23/2020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5" r:id="rId9"/>
    <p:sldLayoutId id="2147483662" r:id="rId10"/>
    <p:sldLayoutId id="2147483651" r:id="rId11"/>
    <p:sldLayoutId id="2147483654" r:id="rId12"/>
    <p:sldLayoutId id="2147483655" r:id="rId13"/>
    <p:sldLayoutId id="2147483663" r:id="rId14"/>
    <p:sldLayoutId id="2147483664" r:id="rId15"/>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megacorp.com/content/features/082602.html"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492"/>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60673"/>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7</a:t>
            </a:r>
          </a:p>
        </p:txBody>
      </p:sp>
      <p:sp>
        <p:nvSpPr>
          <p:cNvPr id="5" name="Text Placeholder 4"/>
          <p:cNvSpPr>
            <a:spLocks noGrp="1"/>
          </p:cNvSpPr>
          <p:nvPr>
            <p:ph type="body" sz="quarter" idx="15"/>
          </p:nvPr>
        </p:nvSpPr>
        <p:spPr>
          <a:xfrm>
            <a:off x="4569035" y="2571751"/>
            <a:ext cx="4117765" cy="615553"/>
          </a:xfrm>
        </p:spPr>
        <p:txBody>
          <a:bodyPr wrap="square">
            <a:spAutoFit/>
          </a:bodyPr>
          <a:lstStyle/>
          <a:p>
            <a:r>
              <a:rPr lang="en-IN" altLang="en-US" sz="2000" dirty="0"/>
              <a:t>Telecommunications, the Internet, and Wireless Technology</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60" y="1670050"/>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4845050"/>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4961460" y="4205816"/>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0650"/>
            <a:ext cx="8229600" cy="461665"/>
          </a:xfrm>
        </p:spPr>
        <p:txBody>
          <a:bodyPr>
            <a:spAutoFit/>
          </a:bodyPr>
          <a:lstStyle/>
          <a:p>
            <a:r>
              <a:rPr lang="en-US" sz="3000" dirty="0"/>
              <a:t>Figure 7.2 </a:t>
            </a:r>
            <a:r>
              <a:rPr lang="en-US" altLang="en-US" sz="3000" dirty="0"/>
              <a:t>Corporate Network Infrastructure</a:t>
            </a:r>
            <a:endParaRPr lang="en-US" sz="3000" dirty="0"/>
          </a:p>
        </p:txBody>
      </p:sp>
      <p:pic>
        <p:nvPicPr>
          <p:cNvPr id="2050" name="Picture 2" descr="The diagram shows two systems.&#10;The one above shows a telephone service provider connected to a telephone system, which is connected to two mobile phones/smartphones.&#10;The second system shows the following:&#10;The Internet is connected to an internet service provider and a wireless internet service provider.&#10;One arm of the internet service provider connects to multiple servers, representing corporate website intranet and extranet.&#10;The other arm of the internet service provider connects to a network of corporate wire LAN and further to another network of wireless LAN.&#10;The wireless internet service provider connects to a mobile wi-fi network."/>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26429" y="850873"/>
            <a:ext cx="4488084" cy="393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67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465"/>
            <a:ext cx="8229600" cy="984885"/>
          </a:xfrm>
        </p:spPr>
        <p:txBody>
          <a:bodyPr>
            <a:spAutoFit/>
          </a:bodyPr>
          <a:lstStyle/>
          <a:p>
            <a:r>
              <a:rPr lang="en-IN" altLang="en-US" dirty="0"/>
              <a:t>Key Digital Networking Technologies </a:t>
            </a:r>
            <a:r>
              <a:rPr lang="en-IN" altLang="en-US" sz="2800" dirty="0"/>
              <a:t>(1 of 3)</a:t>
            </a:r>
            <a:endParaRPr lang="en-US" sz="2800" dirty="0"/>
          </a:p>
        </p:txBody>
      </p:sp>
      <p:sp>
        <p:nvSpPr>
          <p:cNvPr id="5" name="Content Placeholder 4"/>
          <p:cNvSpPr>
            <a:spLocks noGrp="1"/>
          </p:cNvSpPr>
          <p:nvPr>
            <p:ph idx="1"/>
          </p:nvPr>
        </p:nvSpPr>
        <p:spPr>
          <a:xfrm>
            <a:off x="457200" y="1261517"/>
            <a:ext cx="8229600" cy="2846933"/>
          </a:xfrm>
        </p:spPr>
        <p:txBody>
          <a:bodyPr>
            <a:spAutoFit/>
          </a:bodyPr>
          <a:lstStyle/>
          <a:p>
            <a:r>
              <a:rPr lang="en-IN" sz="2000" dirty="0"/>
              <a:t>Client/server computing</a:t>
            </a:r>
          </a:p>
          <a:p>
            <a:pPr lvl="1"/>
            <a:r>
              <a:rPr lang="en-IN" sz="2000" dirty="0"/>
              <a:t>Distributed computing model</a:t>
            </a:r>
          </a:p>
          <a:p>
            <a:pPr lvl="1"/>
            <a:r>
              <a:rPr lang="en-IN" sz="2000" dirty="0"/>
              <a:t>Clients linked through network controlled by network server computer</a:t>
            </a:r>
          </a:p>
          <a:p>
            <a:pPr lvl="1"/>
            <a:r>
              <a:rPr lang="en-IN" sz="2000" dirty="0"/>
              <a:t>Server sets rules of communication for network and provides every client with an address so others can find it on the network</a:t>
            </a:r>
          </a:p>
          <a:p>
            <a:pPr lvl="1"/>
            <a:r>
              <a:rPr lang="en-IN" sz="2000" dirty="0"/>
              <a:t>Has largely replaced centralized mainframe computing</a:t>
            </a:r>
          </a:p>
          <a:p>
            <a:pPr lvl="1"/>
            <a:r>
              <a:rPr lang="en-IN" sz="2000" dirty="0"/>
              <a:t>The Internet: largest implementation of client/server computing</a:t>
            </a:r>
          </a:p>
        </p:txBody>
      </p:sp>
    </p:spTree>
    <p:extLst>
      <p:ext uri="{BB962C8B-B14F-4D97-AF65-F5344CB8AC3E}">
        <p14:creationId xmlns:p14="http://schemas.microsoft.com/office/powerpoint/2010/main" val="120204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465"/>
            <a:ext cx="8229600" cy="984885"/>
          </a:xfrm>
        </p:spPr>
        <p:txBody>
          <a:bodyPr>
            <a:spAutoFit/>
          </a:bodyPr>
          <a:lstStyle/>
          <a:p>
            <a:r>
              <a:rPr lang="en-IN" altLang="en-US" dirty="0"/>
              <a:t>Key Digital Networking Technologies </a:t>
            </a:r>
            <a:r>
              <a:rPr lang="en-IN" altLang="en-US" sz="2800" dirty="0"/>
              <a:t>(2 of 3)</a:t>
            </a:r>
            <a:endParaRPr lang="en-US" sz="2800" dirty="0"/>
          </a:p>
        </p:txBody>
      </p:sp>
      <p:sp>
        <p:nvSpPr>
          <p:cNvPr id="5" name="Content Placeholder 4"/>
          <p:cNvSpPr>
            <a:spLocks noGrp="1"/>
          </p:cNvSpPr>
          <p:nvPr>
            <p:ph idx="1"/>
          </p:nvPr>
        </p:nvSpPr>
        <p:spPr>
          <a:xfrm>
            <a:off x="457200" y="1226731"/>
            <a:ext cx="8229600" cy="3554819"/>
          </a:xfrm>
        </p:spPr>
        <p:txBody>
          <a:bodyPr>
            <a:spAutoFit/>
          </a:bodyPr>
          <a:lstStyle/>
          <a:p>
            <a:r>
              <a:rPr lang="en-IN" dirty="0"/>
              <a:t>Packet switching</a:t>
            </a:r>
          </a:p>
          <a:p>
            <a:pPr lvl="1"/>
            <a:r>
              <a:rPr lang="en-IN" sz="2400" dirty="0"/>
              <a:t>Method of slicing digital messages into parcels (packets), sending packets along different communication paths as they become available, and then reassembling packets at destination</a:t>
            </a:r>
          </a:p>
          <a:p>
            <a:pPr lvl="1"/>
            <a:r>
              <a:rPr lang="en-IN" sz="2400" dirty="0"/>
              <a:t>Previous circuit-switched networks required assembly of complete point-to-point circuit</a:t>
            </a:r>
          </a:p>
          <a:p>
            <a:pPr lvl="1"/>
            <a:r>
              <a:rPr lang="en-IN" sz="2400" dirty="0"/>
              <a:t>Packet switching more efficient use of network’s communications capacity</a:t>
            </a:r>
          </a:p>
        </p:txBody>
      </p:sp>
    </p:spTree>
    <p:extLst>
      <p:ext uri="{BB962C8B-B14F-4D97-AF65-F5344CB8AC3E}">
        <p14:creationId xmlns:p14="http://schemas.microsoft.com/office/powerpoint/2010/main" val="231958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50"/>
            <a:ext cx="8229600" cy="1107996"/>
          </a:xfrm>
        </p:spPr>
        <p:txBody>
          <a:bodyPr>
            <a:spAutoFit/>
          </a:bodyPr>
          <a:lstStyle/>
          <a:p>
            <a:r>
              <a:rPr lang="en-IN" dirty="0"/>
              <a:t>Figure 7.3 Packet-Switched Networks and Packet Communications</a:t>
            </a:r>
            <a:endParaRPr lang="en-US" sz="2800" dirty="0"/>
          </a:p>
        </p:txBody>
      </p:sp>
      <p:pic>
        <p:nvPicPr>
          <p:cNvPr id="3074" name="Picture 2" descr="Data is shown as consisting of three separate packets, each carrying a message with their individual packet numbers, message numbers, and destination.&#10;The three data packets follow separate pathways to finally meet up at a point where the message is reassembled in the original ord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52732" y="1389653"/>
            <a:ext cx="5838534" cy="325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57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768"/>
            <a:ext cx="8229600" cy="965479"/>
          </a:xfrm>
        </p:spPr>
        <p:txBody>
          <a:bodyPr anchor="ctr">
            <a:spAutoFit/>
          </a:bodyPr>
          <a:lstStyle/>
          <a:p>
            <a:r>
              <a:rPr lang="en-IN" altLang="en-US" dirty="0"/>
              <a:t>Key Digital Networking Technologies </a:t>
            </a:r>
            <a:r>
              <a:rPr lang="en-IN" altLang="en-US" sz="2800" dirty="0"/>
              <a:t>(3 of 3)</a:t>
            </a:r>
            <a:endParaRPr lang="en-US" sz="2800" dirty="0"/>
          </a:p>
        </p:txBody>
      </p:sp>
      <p:sp>
        <p:nvSpPr>
          <p:cNvPr id="5" name="Content Placeholder 4"/>
          <p:cNvSpPr>
            <a:spLocks noGrp="1"/>
          </p:cNvSpPr>
          <p:nvPr>
            <p:ph idx="1"/>
          </p:nvPr>
        </p:nvSpPr>
        <p:spPr>
          <a:xfrm>
            <a:off x="457200" y="1091624"/>
            <a:ext cx="8229600" cy="3694843"/>
          </a:xfrm>
        </p:spPr>
        <p:txBody>
          <a:bodyPr>
            <a:spAutoFit/>
          </a:bodyPr>
          <a:lstStyle/>
          <a:p>
            <a:pPr>
              <a:spcBef>
                <a:spcPts val="300"/>
              </a:spcBef>
            </a:pPr>
            <a:r>
              <a:rPr lang="en-IN" sz="2000" spc="-300" dirty="0"/>
              <a:t>T C P </a:t>
            </a:r>
            <a:r>
              <a:rPr lang="en-IN" sz="2000" dirty="0"/>
              <a:t>/</a:t>
            </a:r>
            <a:r>
              <a:rPr lang="en-IN" sz="2000" spc="-300" dirty="0"/>
              <a:t>I P</a:t>
            </a:r>
            <a:r>
              <a:rPr lang="en-IN" sz="2000" dirty="0"/>
              <a:t> and connectivity</a:t>
            </a:r>
          </a:p>
          <a:p>
            <a:pPr lvl="1">
              <a:spcBef>
                <a:spcPts val="300"/>
              </a:spcBef>
            </a:pPr>
            <a:r>
              <a:rPr lang="en-IN" sz="2000" dirty="0"/>
              <a:t>Protocols: rules that govern transmission of information between two points</a:t>
            </a:r>
          </a:p>
          <a:p>
            <a:pPr lvl="1">
              <a:spcBef>
                <a:spcPts val="300"/>
              </a:spcBef>
            </a:pPr>
            <a:r>
              <a:rPr lang="en-IN" sz="2000" dirty="0"/>
              <a:t>Transmission Control Protocol/Internet Protocol (</a:t>
            </a:r>
            <a:r>
              <a:rPr lang="en-IN" sz="2000" spc="-300" dirty="0"/>
              <a:t>T C P</a:t>
            </a:r>
            <a:r>
              <a:rPr lang="en-IN" sz="2000" dirty="0"/>
              <a:t> </a:t>
            </a:r>
            <a:r>
              <a:rPr lang="en-IN" sz="2000" spc="-300" dirty="0"/>
              <a:t>/ I </a:t>
            </a:r>
            <a:r>
              <a:rPr lang="en-IN" sz="2000" dirty="0"/>
              <a:t>P)</a:t>
            </a:r>
          </a:p>
          <a:p>
            <a:pPr lvl="2">
              <a:spcBef>
                <a:spcPts val="300"/>
              </a:spcBef>
            </a:pPr>
            <a:r>
              <a:rPr lang="en-IN" dirty="0"/>
              <a:t>Common worldwide standard that is basis for the Internet</a:t>
            </a:r>
          </a:p>
          <a:p>
            <a:pPr lvl="1">
              <a:spcBef>
                <a:spcPts val="300"/>
              </a:spcBef>
            </a:pPr>
            <a:r>
              <a:rPr lang="en-IN" sz="2000" dirty="0"/>
              <a:t>Department of </a:t>
            </a:r>
            <a:r>
              <a:rPr lang="en-IN" sz="2000" dirty="0" err="1"/>
              <a:t>Defense</a:t>
            </a:r>
            <a:r>
              <a:rPr lang="en-IN" sz="2000" dirty="0"/>
              <a:t> reference model for </a:t>
            </a:r>
            <a:r>
              <a:rPr lang="en-IN" sz="2000" spc="-300" dirty="0"/>
              <a:t>T C P</a:t>
            </a:r>
            <a:r>
              <a:rPr lang="en-IN" sz="2000" dirty="0"/>
              <a:t> </a:t>
            </a:r>
            <a:r>
              <a:rPr lang="en-IN" sz="2000" spc="-300" dirty="0"/>
              <a:t>/ I </a:t>
            </a:r>
            <a:r>
              <a:rPr lang="en-IN" sz="2000" dirty="0"/>
              <a:t>P</a:t>
            </a:r>
            <a:endParaRPr lang="en-IN" sz="2000" spc="-300" dirty="0"/>
          </a:p>
          <a:p>
            <a:pPr lvl="2">
              <a:spcBef>
                <a:spcPts val="300"/>
              </a:spcBef>
            </a:pPr>
            <a:r>
              <a:rPr lang="en-IN" dirty="0"/>
              <a:t>Four layers</a:t>
            </a:r>
          </a:p>
          <a:p>
            <a:pPr lvl="3">
              <a:spcBef>
                <a:spcPts val="300"/>
              </a:spcBef>
            </a:pPr>
            <a:r>
              <a:rPr lang="en-IN" sz="2000" dirty="0"/>
              <a:t>Application layer</a:t>
            </a:r>
          </a:p>
          <a:p>
            <a:pPr lvl="3">
              <a:spcBef>
                <a:spcPts val="300"/>
              </a:spcBef>
            </a:pPr>
            <a:r>
              <a:rPr lang="en-IN" sz="2000" dirty="0"/>
              <a:t>Transport layer</a:t>
            </a:r>
          </a:p>
          <a:p>
            <a:pPr lvl="3">
              <a:spcBef>
                <a:spcPts val="300"/>
              </a:spcBef>
            </a:pPr>
            <a:r>
              <a:rPr lang="en-IN" sz="2000" dirty="0"/>
              <a:t>Internet layer</a:t>
            </a:r>
          </a:p>
          <a:p>
            <a:pPr lvl="3">
              <a:spcBef>
                <a:spcPts val="300"/>
              </a:spcBef>
            </a:pPr>
            <a:r>
              <a:rPr lang="en-IN" sz="2000" dirty="0"/>
              <a:t>Network interface layer</a:t>
            </a:r>
          </a:p>
        </p:txBody>
      </p:sp>
    </p:spTree>
    <p:extLst>
      <p:ext uri="{BB962C8B-B14F-4D97-AF65-F5344CB8AC3E}">
        <p14:creationId xmlns:p14="http://schemas.microsoft.com/office/powerpoint/2010/main" val="359238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122"/>
            <a:ext cx="8229600" cy="1477328"/>
          </a:xfrm>
        </p:spPr>
        <p:txBody>
          <a:bodyPr>
            <a:spAutoFit/>
          </a:bodyPr>
          <a:lstStyle/>
          <a:p>
            <a:r>
              <a:rPr lang="en-US" sz="3200" dirty="0"/>
              <a:t>Figure 7.4 The Transmission Control Protocol/Internet Protocol (</a:t>
            </a:r>
            <a:r>
              <a:rPr lang="en-US" sz="3200" spc="-300" dirty="0"/>
              <a:t>T C </a:t>
            </a:r>
            <a:r>
              <a:rPr lang="en-US" sz="3200" dirty="0"/>
              <a:t>P/</a:t>
            </a:r>
            <a:r>
              <a:rPr lang="en-US" sz="3200" spc="-300" dirty="0"/>
              <a:t>I </a:t>
            </a:r>
            <a:r>
              <a:rPr lang="en-US" sz="3200" dirty="0"/>
              <a:t>P) Reference Model</a:t>
            </a:r>
            <a:endParaRPr lang="en-US" sz="2400" dirty="0"/>
          </a:p>
        </p:txBody>
      </p:sp>
      <p:pic>
        <p:nvPicPr>
          <p:cNvPr id="4098" name="Picture 2" descr="The four levels of computers A and B are the following from the top downward:&#10;• Application&#10;• Transport&#10;• Internet&#10;• Network interface&#10;The two computers are shown connected at the bottom."/>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53426" y="1713518"/>
            <a:ext cx="2231047" cy="307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2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IN" altLang="en-US" dirty="0"/>
              <a:t>Types of Networks</a:t>
            </a:r>
            <a:endParaRPr lang="en-US" sz="2800" dirty="0"/>
          </a:p>
        </p:txBody>
      </p:sp>
      <p:sp>
        <p:nvSpPr>
          <p:cNvPr id="5" name="Content Placeholder 4"/>
          <p:cNvSpPr>
            <a:spLocks noGrp="1"/>
          </p:cNvSpPr>
          <p:nvPr>
            <p:ph idx="1"/>
          </p:nvPr>
        </p:nvSpPr>
        <p:spPr>
          <a:xfrm>
            <a:off x="457200" y="825662"/>
            <a:ext cx="8229600" cy="3961480"/>
          </a:xfrm>
        </p:spPr>
        <p:txBody>
          <a:bodyPr>
            <a:spAutoFit/>
          </a:bodyPr>
          <a:lstStyle/>
          <a:p>
            <a:r>
              <a:rPr lang="en-IN" sz="2200" dirty="0"/>
              <a:t>Signals: Digital versus </a:t>
            </a:r>
            <a:r>
              <a:rPr lang="en-IN" sz="2200" dirty="0" err="1"/>
              <a:t>analog</a:t>
            </a:r>
            <a:endParaRPr lang="en-IN" sz="2200" dirty="0"/>
          </a:p>
          <a:p>
            <a:pPr lvl="1"/>
            <a:r>
              <a:rPr lang="en-IN" dirty="0"/>
              <a:t>Modem: translates digital signals into </a:t>
            </a:r>
            <a:r>
              <a:rPr lang="en-IN" dirty="0" err="1"/>
              <a:t>analog</a:t>
            </a:r>
            <a:r>
              <a:rPr lang="en-IN" dirty="0"/>
              <a:t> form (and vice versa)</a:t>
            </a:r>
          </a:p>
          <a:p>
            <a:pPr>
              <a:spcBef>
                <a:spcPts val="600"/>
              </a:spcBef>
            </a:pPr>
            <a:r>
              <a:rPr lang="en-IN" sz="2200" dirty="0"/>
              <a:t>Types of networks</a:t>
            </a:r>
          </a:p>
          <a:p>
            <a:pPr lvl="1"/>
            <a:r>
              <a:rPr lang="en-IN" dirty="0"/>
              <a:t>Local area networks (</a:t>
            </a:r>
            <a:r>
              <a:rPr lang="en-IN" spc="-300" dirty="0"/>
              <a:t>L A N </a:t>
            </a:r>
            <a:r>
              <a:rPr lang="en-IN" dirty="0"/>
              <a:t>s)</a:t>
            </a:r>
          </a:p>
          <a:p>
            <a:pPr lvl="2"/>
            <a:r>
              <a:rPr lang="en-IN" sz="2200" dirty="0"/>
              <a:t>Ethernet</a:t>
            </a:r>
          </a:p>
          <a:p>
            <a:pPr lvl="2"/>
            <a:r>
              <a:rPr lang="en-IN" sz="2200" dirty="0"/>
              <a:t>Client/server vs. peer-to-peer</a:t>
            </a:r>
          </a:p>
          <a:p>
            <a:pPr lvl="1"/>
            <a:r>
              <a:rPr lang="en-IN" dirty="0"/>
              <a:t>Wide area networks (</a:t>
            </a:r>
            <a:r>
              <a:rPr lang="en-IN" spc="-300" dirty="0"/>
              <a:t>W A N </a:t>
            </a:r>
            <a:r>
              <a:rPr lang="en-IN" dirty="0"/>
              <a:t>s)</a:t>
            </a:r>
          </a:p>
          <a:p>
            <a:pPr lvl="1"/>
            <a:r>
              <a:rPr lang="en-IN" dirty="0"/>
              <a:t>Metropolitan area networks (</a:t>
            </a:r>
            <a:r>
              <a:rPr lang="en-IN" spc="-300" dirty="0"/>
              <a:t>M A N </a:t>
            </a:r>
            <a:r>
              <a:rPr lang="en-IN" dirty="0"/>
              <a:t>s)</a:t>
            </a:r>
          </a:p>
          <a:p>
            <a:pPr lvl="1"/>
            <a:r>
              <a:rPr lang="en-IN" dirty="0"/>
              <a:t>Campus area networks (</a:t>
            </a:r>
            <a:r>
              <a:rPr lang="en-IN" spc="-300" dirty="0"/>
              <a:t>C A N </a:t>
            </a:r>
            <a:r>
              <a:rPr lang="en-IN" dirty="0"/>
              <a:t>s)</a:t>
            </a:r>
          </a:p>
        </p:txBody>
      </p:sp>
    </p:spTree>
    <p:extLst>
      <p:ext uri="{BB962C8B-B14F-4D97-AF65-F5344CB8AC3E}">
        <p14:creationId xmlns:p14="http://schemas.microsoft.com/office/powerpoint/2010/main" val="357001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IN" dirty="0"/>
              <a:t>Figure 7.5 Functions of the Modem</a:t>
            </a:r>
            <a:endParaRPr lang="en-US" sz="2800" dirty="0"/>
          </a:p>
        </p:txBody>
      </p:sp>
      <p:pic>
        <p:nvPicPr>
          <p:cNvPr id="5122" name="Picture 2" descr="A computer sends digital square waves, as 0, 1, 0, 1, 0, to a modem, from where it is transmitted in analog curved waves to:&#10;• Telephone line&#10;• Cable system&#10;• Wireless media&#10;• Analog devic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379" y="1295103"/>
            <a:ext cx="8093267" cy="253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86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6050"/>
            <a:ext cx="8229600" cy="430887"/>
          </a:xfrm>
        </p:spPr>
        <p:txBody>
          <a:bodyPr>
            <a:spAutoFit/>
          </a:bodyPr>
          <a:lstStyle/>
          <a:p>
            <a:r>
              <a:rPr lang="en-US" sz="2800" dirty="0"/>
              <a:t>Transmission Media and Transmission Speed</a:t>
            </a:r>
          </a:p>
        </p:txBody>
      </p:sp>
      <p:sp>
        <p:nvSpPr>
          <p:cNvPr id="5" name="Content Placeholder 4"/>
          <p:cNvSpPr>
            <a:spLocks noGrp="1"/>
          </p:cNvSpPr>
          <p:nvPr>
            <p:ph idx="1"/>
          </p:nvPr>
        </p:nvSpPr>
        <p:spPr>
          <a:xfrm>
            <a:off x="457200" y="832371"/>
            <a:ext cx="8229600" cy="3885679"/>
          </a:xfrm>
        </p:spPr>
        <p:txBody>
          <a:bodyPr>
            <a:spAutoFit/>
          </a:bodyPr>
          <a:lstStyle/>
          <a:p>
            <a:r>
              <a:rPr lang="en-IN" sz="2000" dirty="0"/>
              <a:t>Physical transmission media</a:t>
            </a:r>
          </a:p>
          <a:p>
            <a:pPr lvl="1">
              <a:spcBef>
                <a:spcPts val="300"/>
              </a:spcBef>
            </a:pPr>
            <a:r>
              <a:rPr lang="en-IN" sz="2000" dirty="0"/>
              <a:t>Twisted pair wire (</a:t>
            </a:r>
            <a:r>
              <a:rPr lang="en-IN" sz="2000" spc="-300" dirty="0"/>
              <a:t>C A T</a:t>
            </a:r>
            <a:r>
              <a:rPr lang="en-IN" sz="2000" dirty="0"/>
              <a:t>5)</a:t>
            </a:r>
          </a:p>
          <a:p>
            <a:pPr lvl="1">
              <a:spcBef>
                <a:spcPts val="300"/>
              </a:spcBef>
            </a:pPr>
            <a:r>
              <a:rPr lang="en-IN" sz="2000" dirty="0"/>
              <a:t>Coaxial cable</a:t>
            </a:r>
          </a:p>
          <a:p>
            <a:pPr lvl="1">
              <a:spcBef>
                <a:spcPts val="300"/>
              </a:spcBef>
            </a:pPr>
            <a:r>
              <a:rPr lang="en-IN" sz="2000" dirty="0" err="1"/>
              <a:t>Fiber</a:t>
            </a:r>
            <a:r>
              <a:rPr lang="en-IN" sz="2000" dirty="0"/>
              <a:t> optics cable</a:t>
            </a:r>
          </a:p>
          <a:p>
            <a:pPr lvl="1">
              <a:spcBef>
                <a:spcPts val="300"/>
              </a:spcBef>
            </a:pPr>
            <a:r>
              <a:rPr lang="en-IN" sz="2000" dirty="0"/>
              <a:t>Wireless transmission media and devices</a:t>
            </a:r>
          </a:p>
          <a:p>
            <a:pPr lvl="2"/>
            <a:r>
              <a:rPr lang="en-IN" dirty="0"/>
              <a:t>Satellites</a:t>
            </a:r>
          </a:p>
          <a:p>
            <a:pPr lvl="2"/>
            <a:r>
              <a:rPr lang="en-IN" dirty="0"/>
              <a:t>Cellular systems</a:t>
            </a:r>
          </a:p>
          <a:p>
            <a:pPr>
              <a:spcBef>
                <a:spcPts val="600"/>
              </a:spcBef>
            </a:pPr>
            <a:r>
              <a:rPr lang="en-IN" sz="2000" dirty="0"/>
              <a:t>Transmission speed</a:t>
            </a:r>
          </a:p>
          <a:p>
            <a:pPr lvl="1">
              <a:spcBef>
                <a:spcPts val="300"/>
              </a:spcBef>
            </a:pPr>
            <a:r>
              <a:rPr lang="en-IN" sz="2000" dirty="0"/>
              <a:t>Bits per second (</a:t>
            </a:r>
            <a:r>
              <a:rPr lang="en-IN" sz="2000" spc="-300" dirty="0"/>
              <a:t>b p </a:t>
            </a:r>
            <a:r>
              <a:rPr lang="en-IN" sz="2000" dirty="0"/>
              <a:t>s)</a:t>
            </a:r>
          </a:p>
          <a:p>
            <a:pPr lvl="1">
              <a:spcBef>
                <a:spcPts val="300"/>
              </a:spcBef>
            </a:pPr>
            <a:r>
              <a:rPr lang="en-IN" sz="2000" dirty="0"/>
              <a:t>Hertz</a:t>
            </a:r>
          </a:p>
          <a:p>
            <a:pPr lvl="1">
              <a:spcBef>
                <a:spcPts val="300"/>
              </a:spcBef>
            </a:pPr>
            <a:r>
              <a:rPr lang="en-IN" sz="2000" dirty="0"/>
              <a:t>Bandwidth</a:t>
            </a:r>
          </a:p>
        </p:txBody>
      </p:sp>
    </p:spTree>
    <p:extLst>
      <p:ext uri="{BB962C8B-B14F-4D97-AF65-F5344CB8AC3E}">
        <p14:creationId xmlns:p14="http://schemas.microsoft.com/office/powerpoint/2010/main" val="98241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What is the Internet?</a:t>
            </a:r>
            <a:endParaRPr lang="en-US" sz="2800" dirty="0"/>
          </a:p>
        </p:txBody>
      </p:sp>
      <p:sp>
        <p:nvSpPr>
          <p:cNvPr id="5" name="Content Placeholder 4"/>
          <p:cNvSpPr>
            <a:spLocks noGrp="1"/>
          </p:cNvSpPr>
          <p:nvPr>
            <p:ph idx="1"/>
          </p:nvPr>
        </p:nvSpPr>
        <p:spPr>
          <a:xfrm>
            <a:off x="457200" y="769987"/>
            <a:ext cx="8229600" cy="3770263"/>
          </a:xfrm>
        </p:spPr>
        <p:txBody>
          <a:bodyPr>
            <a:spAutoFit/>
          </a:bodyPr>
          <a:lstStyle/>
          <a:p>
            <a:pPr>
              <a:spcBef>
                <a:spcPts val="600"/>
              </a:spcBef>
            </a:pPr>
            <a:r>
              <a:rPr lang="en-IN" sz="2000" dirty="0"/>
              <a:t>The Internet</a:t>
            </a:r>
          </a:p>
          <a:p>
            <a:pPr lvl="1"/>
            <a:r>
              <a:rPr lang="en-IN" sz="2000" dirty="0"/>
              <a:t>World’s most extensive network</a:t>
            </a:r>
          </a:p>
          <a:p>
            <a:pPr lvl="1"/>
            <a:r>
              <a:rPr lang="en-IN" sz="2000" dirty="0"/>
              <a:t>Internet service providers (</a:t>
            </a:r>
            <a:r>
              <a:rPr lang="en-IN" sz="2000" spc="-300" dirty="0"/>
              <a:t>I S P </a:t>
            </a:r>
            <a:r>
              <a:rPr lang="en-IN" sz="2000" dirty="0"/>
              <a:t>s)</a:t>
            </a:r>
          </a:p>
          <a:p>
            <a:pPr lvl="2"/>
            <a:r>
              <a:rPr lang="en-IN" dirty="0"/>
              <a:t>Provide connections</a:t>
            </a:r>
          </a:p>
          <a:p>
            <a:pPr lvl="2"/>
            <a:r>
              <a:rPr lang="en-IN" dirty="0"/>
              <a:t>Types of Internet connections</a:t>
            </a:r>
          </a:p>
          <a:p>
            <a:pPr lvl="3"/>
            <a:r>
              <a:rPr lang="en-IN" sz="2000" dirty="0"/>
              <a:t>Dial-up: 56.6 </a:t>
            </a:r>
            <a:r>
              <a:rPr lang="en-IN" sz="2000" spc="-300" dirty="0"/>
              <a:t>K b p </a:t>
            </a:r>
            <a:r>
              <a:rPr lang="en-IN" sz="2000" dirty="0"/>
              <a:t>s</a:t>
            </a:r>
          </a:p>
          <a:p>
            <a:pPr lvl="3"/>
            <a:r>
              <a:rPr lang="en-IN" sz="2000" dirty="0"/>
              <a:t>Digital subscriber line (</a:t>
            </a:r>
            <a:r>
              <a:rPr lang="en-IN" sz="2000" spc="-300" dirty="0"/>
              <a:t>D S </a:t>
            </a:r>
            <a:r>
              <a:rPr lang="en-IN" sz="2000" dirty="0"/>
              <a:t>L/</a:t>
            </a:r>
            <a:r>
              <a:rPr lang="en-IN" sz="2000" spc="-300" dirty="0"/>
              <a:t>F I O </a:t>
            </a:r>
            <a:r>
              <a:rPr lang="en-IN" sz="2000" dirty="0"/>
              <a:t>S): 385 </a:t>
            </a:r>
            <a:r>
              <a:rPr lang="en-IN" sz="2000" spc="-300" dirty="0"/>
              <a:t>K b p </a:t>
            </a:r>
            <a:r>
              <a:rPr lang="en-IN" sz="2000" dirty="0"/>
              <a:t>s –40 </a:t>
            </a:r>
            <a:r>
              <a:rPr lang="en-IN" sz="2000" spc="-300" dirty="0"/>
              <a:t>M b p </a:t>
            </a:r>
            <a:r>
              <a:rPr lang="en-IN" sz="2000" dirty="0"/>
              <a:t>s</a:t>
            </a:r>
          </a:p>
          <a:p>
            <a:pPr lvl="3"/>
            <a:r>
              <a:rPr lang="en-IN" sz="2000" dirty="0"/>
              <a:t>Cable Internet connections: 1–50 </a:t>
            </a:r>
            <a:r>
              <a:rPr lang="en-IN" sz="2000" spc="-300" dirty="0"/>
              <a:t>M b p </a:t>
            </a:r>
            <a:r>
              <a:rPr lang="en-IN" sz="2000" dirty="0"/>
              <a:t>s</a:t>
            </a:r>
          </a:p>
          <a:p>
            <a:pPr lvl="3"/>
            <a:r>
              <a:rPr lang="en-IN" sz="2000" dirty="0"/>
              <a:t>Satellite</a:t>
            </a:r>
          </a:p>
          <a:p>
            <a:pPr lvl="3"/>
            <a:r>
              <a:rPr lang="en-IN" sz="2000" dirty="0"/>
              <a:t>T1/T3 lines: 1.54–45 </a:t>
            </a:r>
            <a:r>
              <a:rPr lang="en-IN" sz="2000" spc="-300" dirty="0"/>
              <a:t>M b p </a:t>
            </a:r>
            <a:r>
              <a:rPr lang="en-IN" sz="2000" dirty="0"/>
              <a:t>s</a:t>
            </a:r>
          </a:p>
        </p:txBody>
      </p:sp>
    </p:spTree>
    <p:extLst>
      <p:ext uri="{BB962C8B-B14F-4D97-AF65-F5344CB8AC3E}">
        <p14:creationId xmlns:p14="http://schemas.microsoft.com/office/powerpoint/2010/main" val="5814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729655"/>
            <a:ext cx="8229600" cy="4001095"/>
          </a:xfrm>
        </p:spPr>
        <p:txBody>
          <a:bodyPr vert="horz" lIns="0" tIns="0" rIns="0" bIns="0" rtlCol="0" anchor="t">
            <a:spAutoFit/>
          </a:bodyPr>
          <a:lstStyle/>
          <a:p>
            <a:pPr marL="542925" indent="-542925">
              <a:spcBef>
                <a:spcPts val="600"/>
              </a:spcBef>
              <a:buNone/>
              <a:tabLst>
                <a:tab pos="542925" algn="l"/>
              </a:tabLst>
            </a:pPr>
            <a:r>
              <a:rPr lang="en-US" altLang="en-US" b="1" dirty="0">
                <a:solidFill>
                  <a:schemeClr val="bg2"/>
                </a:solidFill>
              </a:rPr>
              <a:t>7.1</a:t>
            </a:r>
            <a:r>
              <a:rPr lang="en-US" altLang="en-US" b="1" dirty="0"/>
              <a:t> </a:t>
            </a:r>
            <a:r>
              <a:rPr lang="en-US" dirty="0"/>
              <a:t>What are the principal components of telecommunications networks and key networking technologies?</a:t>
            </a:r>
            <a:endParaRPr lang="en-IN" altLang="en-US" dirty="0"/>
          </a:p>
          <a:p>
            <a:pPr marL="0" indent="0">
              <a:spcBef>
                <a:spcPts val="600"/>
              </a:spcBef>
              <a:buNone/>
            </a:pPr>
            <a:r>
              <a:rPr lang="en-US" altLang="en-US" b="1" dirty="0">
                <a:solidFill>
                  <a:schemeClr val="bg2"/>
                </a:solidFill>
              </a:rPr>
              <a:t>7.2</a:t>
            </a:r>
            <a:r>
              <a:rPr lang="en-US" altLang="en-US" b="1" dirty="0"/>
              <a:t> </a:t>
            </a:r>
            <a:r>
              <a:rPr lang="en-US" dirty="0"/>
              <a:t>What are the different types of networks?</a:t>
            </a:r>
            <a:endParaRPr lang="en-IN" altLang="en-US" dirty="0"/>
          </a:p>
          <a:p>
            <a:pPr marL="542925" indent="-542925">
              <a:spcBef>
                <a:spcPts val="600"/>
              </a:spcBef>
              <a:buNone/>
              <a:tabLst>
                <a:tab pos="542925" algn="l"/>
              </a:tabLst>
            </a:pPr>
            <a:r>
              <a:rPr lang="en-US" altLang="en-US" b="1" dirty="0">
                <a:solidFill>
                  <a:schemeClr val="bg2"/>
                </a:solidFill>
              </a:rPr>
              <a:t>7.3</a:t>
            </a:r>
            <a:r>
              <a:rPr lang="en-US" altLang="en-US" b="1" dirty="0"/>
              <a:t> </a:t>
            </a:r>
            <a:r>
              <a:rPr lang="en-US" dirty="0"/>
              <a:t>How do the Internet and Internet technology work, and how do they support communication and e-business?</a:t>
            </a:r>
            <a:endParaRPr lang="en-IN" altLang="en-US" dirty="0"/>
          </a:p>
          <a:p>
            <a:pPr marL="542925" indent="-542925">
              <a:spcBef>
                <a:spcPts val="600"/>
              </a:spcBef>
              <a:buNone/>
              <a:tabLst>
                <a:tab pos="542925" algn="l"/>
              </a:tabLst>
            </a:pPr>
            <a:r>
              <a:rPr lang="en-US" altLang="en-US" b="1" dirty="0">
                <a:solidFill>
                  <a:schemeClr val="bg2"/>
                </a:solidFill>
              </a:rPr>
              <a:t>7.4</a:t>
            </a:r>
            <a:r>
              <a:rPr lang="en-US" altLang="en-US" dirty="0">
                <a:cs typeface="Arial"/>
              </a:rPr>
              <a:t> </a:t>
            </a:r>
            <a:r>
              <a:rPr lang="en-US" dirty="0"/>
              <a:t>What are the principal technologies and standards for wireless networking, communication, and Internet access?</a:t>
            </a:r>
          </a:p>
          <a:p>
            <a:pPr marL="0" indent="0">
              <a:spcBef>
                <a:spcPts val="600"/>
              </a:spcBef>
              <a:buNone/>
            </a:pPr>
            <a:r>
              <a:rPr lang="en-US" altLang="en-US" b="1" dirty="0">
                <a:solidFill>
                  <a:schemeClr val="bg2"/>
                </a:solidFill>
              </a:rPr>
              <a:t>7.5</a:t>
            </a:r>
            <a:r>
              <a:rPr lang="en-US" altLang="en-US" dirty="0">
                <a:cs typeface="Arial"/>
              </a:rPr>
              <a:t> </a:t>
            </a:r>
            <a:r>
              <a:rPr lang="en-US" dirty="0"/>
              <a:t>How will </a:t>
            </a:r>
            <a:r>
              <a:rPr lang="en-US" spc="-300" dirty="0"/>
              <a:t>M I </a:t>
            </a:r>
            <a:r>
              <a:rPr lang="en-US" dirty="0"/>
              <a:t>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Internet Addressing and Architecture</a:t>
            </a:r>
            <a:endParaRPr lang="en-US" sz="2800" dirty="0"/>
          </a:p>
        </p:txBody>
      </p:sp>
      <p:sp>
        <p:nvSpPr>
          <p:cNvPr id="5" name="Content Placeholder 4"/>
          <p:cNvSpPr>
            <a:spLocks noGrp="1"/>
          </p:cNvSpPr>
          <p:nvPr>
            <p:ph idx="1"/>
          </p:nvPr>
        </p:nvSpPr>
        <p:spPr>
          <a:xfrm>
            <a:off x="457200" y="819150"/>
            <a:ext cx="8229600" cy="3108543"/>
          </a:xfrm>
        </p:spPr>
        <p:txBody>
          <a:bodyPr>
            <a:spAutoFit/>
          </a:bodyPr>
          <a:lstStyle/>
          <a:p>
            <a:r>
              <a:rPr lang="en-IN" dirty="0"/>
              <a:t>Each device on Internet assigned Internet Protocol (</a:t>
            </a:r>
            <a:r>
              <a:rPr lang="en-IN" spc="-300" dirty="0"/>
              <a:t>I </a:t>
            </a:r>
            <a:r>
              <a:rPr lang="en-IN" dirty="0"/>
              <a:t>P) address</a:t>
            </a:r>
          </a:p>
          <a:p>
            <a:r>
              <a:rPr lang="en-IN" dirty="0"/>
              <a:t>32-bit number, e.g. 207.46.250.119</a:t>
            </a:r>
          </a:p>
          <a:p>
            <a:r>
              <a:rPr lang="en-IN" dirty="0"/>
              <a:t>The Domain Name System (</a:t>
            </a:r>
            <a:r>
              <a:rPr lang="en-IN" spc="-300" dirty="0"/>
              <a:t>D N </a:t>
            </a:r>
            <a:r>
              <a:rPr lang="en-IN" dirty="0"/>
              <a:t>S)</a:t>
            </a:r>
          </a:p>
          <a:p>
            <a:pPr lvl="1"/>
            <a:r>
              <a:rPr lang="en-IN" dirty="0"/>
              <a:t>Converts I P addresses to domain names</a:t>
            </a:r>
          </a:p>
          <a:p>
            <a:pPr lvl="1"/>
            <a:r>
              <a:rPr lang="en-IN" dirty="0"/>
              <a:t>Hierarchical structure</a:t>
            </a:r>
          </a:p>
          <a:p>
            <a:pPr lvl="1"/>
            <a:r>
              <a:rPr lang="en-IN" dirty="0"/>
              <a:t>Top-level domains</a:t>
            </a:r>
          </a:p>
        </p:txBody>
      </p:sp>
    </p:spTree>
    <p:extLst>
      <p:ext uri="{BB962C8B-B14F-4D97-AF65-F5344CB8AC3E}">
        <p14:creationId xmlns:p14="http://schemas.microsoft.com/office/powerpoint/2010/main" val="283730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Figure 7.6 </a:t>
            </a:r>
            <a:r>
              <a:rPr lang="en-US" altLang="en-US" dirty="0"/>
              <a:t>The Domain Name System</a:t>
            </a:r>
            <a:endParaRPr lang="en-US" sz="2800" dirty="0"/>
          </a:p>
        </p:txBody>
      </p:sp>
      <p:pic>
        <p:nvPicPr>
          <p:cNvPr id="6146" name="Picture 2" descr="aHead of the chart: Internet root domain&#10;Top level domains:&#10;• edu&#10;• com&#10;• gov&#10;• org&#10;• net&#10;• Other domains&#10;Second-level domains:&#10;• Expedia&#10;• Google&#10;• Congress&#10;Third-level domains: Hosts&#10;• Sales: sales.google.com&#10;• Computer 1: computer1.sales.google.com"/>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98801" y="792546"/>
            <a:ext cx="6146399" cy="391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537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Internet Architecture and Governance</a:t>
            </a:r>
            <a:endParaRPr lang="en-US" sz="2800" dirty="0"/>
          </a:p>
        </p:txBody>
      </p:sp>
      <p:sp>
        <p:nvSpPr>
          <p:cNvPr id="5" name="Content Placeholder 4"/>
          <p:cNvSpPr>
            <a:spLocks noGrp="1"/>
          </p:cNvSpPr>
          <p:nvPr>
            <p:ph idx="1"/>
          </p:nvPr>
        </p:nvSpPr>
        <p:spPr>
          <a:xfrm>
            <a:off x="457200" y="831850"/>
            <a:ext cx="8229600" cy="3862596"/>
          </a:xfrm>
        </p:spPr>
        <p:txBody>
          <a:bodyPr>
            <a:spAutoFit/>
          </a:bodyPr>
          <a:lstStyle/>
          <a:p>
            <a:r>
              <a:rPr lang="en-IN" dirty="0"/>
              <a:t>Network service providers</a:t>
            </a:r>
          </a:p>
          <a:p>
            <a:pPr lvl="1"/>
            <a:r>
              <a:rPr lang="en-IN" sz="2400" dirty="0"/>
              <a:t>Own trunk lines (high-speed backbone networks)</a:t>
            </a:r>
          </a:p>
          <a:p>
            <a:pPr>
              <a:spcBef>
                <a:spcPts val="600"/>
              </a:spcBef>
            </a:pPr>
            <a:r>
              <a:rPr lang="en-IN" dirty="0"/>
              <a:t>Regional telephone and cable T V companies</a:t>
            </a:r>
          </a:p>
          <a:p>
            <a:pPr lvl="1"/>
            <a:r>
              <a:rPr lang="en-IN" sz="2400" dirty="0"/>
              <a:t>Provide regional and local access</a:t>
            </a:r>
          </a:p>
          <a:p>
            <a:pPr>
              <a:spcBef>
                <a:spcPts val="600"/>
              </a:spcBef>
            </a:pPr>
            <a:r>
              <a:rPr lang="en-IN" dirty="0"/>
              <a:t>Professional organizations and government bodies establish Internet standards</a:t>
            </a:r>
          </a:p>
          <a:p>
            <a:pPr lvl="1"/>
            <a:r>
              <a:rPr lang="en-IN" sz="2400" spc="-300" dirty="0"/>
              <a:t>I A </a:t>
            </a:r>
            <a:r>
              <a:rPr lang="en-IN" sz="2400" dirty="0"/>
              <a:t>B</a:t>
            </a:r>
          </a:p>
          <a:p>
            <a:pPr lvl="1"/>
            <a:r>
              <a:rPr lang="en-IN" sz="2400" spc="-300" dirty="0"/>
              <a:t>I C A N </a:t>
            </a:r>
            <a:r>
              <a:rPr lang="en-IN" sz="2400" dirty="0" err="1"/>
              <a:t>N</a:t>
            </a:r>
            <a:endParaRPr lang="en-IN" sz="2400" dirty="0"/>
          </a:p>
          <a:p>
            <a:pPr lvl="1"/>
            <a:r>
              <a:rPr lang="en-IN" sz="2400" spc="-300" dirty="0"/>
              <a:t>W 3 </a:t>
            </a:r>
            <a:r>
              <a:rPr lang="en-IN" sz="2400" dirty="0"/>
              <a:t>C</a:t>
            </a:r>
          </a:p>
        </p:txBody>
      </p:sp>
    </p:spTree>
    <p:extLst>
      <p:ext uri="{BB962C8B-B14F-4D97-AF65-F5344CB8AC3E}">
        <p14:creationId xmlns:p14="http://schemas.microsoft.com/office/powerpoint/2010/main" val="231352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492443"/>
          </a:xfrm>
        </p:spPr>
        <p:txBody>
          <a:bodyPr>
            <a:spAutoFit/>
          </a:bodyPr>
          <a:lstStyle/>
          <a:p>
            <a:r>
              <a:rPr lang="en-US" sz="3200" dirty="0"/>
              <a:t>Figure 7.7 Internet Network Architecture</a:t>
            </a:r>
            <a:endParaRPr lang="en-US" sz="2400" dirty="0"/>
          </a:p>
        </p:txBody>
      </p:sp>
      <p:pic>
        <p:nvPicPr>
          <p:cNvPr id="3" name="Picture 2" descr="At the center is M A E, from where four arrows point outward.&#10;The arrow pointing up is connected to:&#10;• M A E: regional hubs (M A Es and NAPs); a bidirectional arrow points up to &#10;• Backbone&#10;The arrow pointing to the right is connected to:&#10;• Regional hosts; connected to&#10;• Domain local I S P; connected by regular phone line to&#10;• Home; which has the client I P address&#10;The arrow pointing down is connected to:&#10;• M A E&#10;The arrow pointing to the left is connected to:&#10;• Regional hosts; connected by T1 line to&#10;• Domain nyu.edu; connected to&#10;• Campus network and various office network&#10;• POP 3 mail&#10;• S M T P mail">
            <a:extLst>
              <a:ext uri="{FF2B5EF4-FFF2-40B4-BE49-F238E27FC236}">
                <a16:creationId xmlns:a16="http://schemas.microsoft.com/office/drawing/2014/main" id="{1CF86D26-971A-4C3D-9993-D9B6802F2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131" y="839211"/>
            <a:ext cx="4609736" cy="3817735"/>
          </a:xfrm>
          <a:prstGeom prst="rect">
            <a:avLst/>
          </a:prstGeom>
        </p:spPr>
      </p:pic>
    </p:spTree>
    <p:extLst>
      <p:ext uri="{BB962C8B-B14F-4D97-AF65-F5344CB8AC3E}">
        <p14:creationId xmlns:p14="http://schemas.microsoft.com/office/powerpoint/2010/main" val="971495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dirty="0"/>
              <a:t>Interactive Session: Organizations: Net Neutrality: The Battle Rages On</a:t>
            </a:r>
            <a:endParaRPr lang="en-US" sz="2800" dirty="0"/>
          </a:p>
        </p:txBody>
      </p:sp>
      <p:sp>
        <p:nvSpPr>
          <p:cNvPr id="5" name="Content Placeholder 4"/>
          <p:cNvSpPr>
            <a:spLocks noGrp="1"/>
          </p:cNvSpPr>
          <p:nvPr>
            <p:ph idx="1"/>
          </p:nvPr>
        </p:nvSpPr>
        <p:spPr>
          <a:xfrm>
            <a:off x="457200" y="1354129"/>
            <a:ext cx="8229600" cy="3397732"/>
          </a:xfrm>
        </p:spPr>
        <p:txBody>
          <a:bodyPr>
            <a:spAutoFit/>
          </a:bodyPr>
          <a:lstStyle/>
          <a:p>
            <a:r>
              <a:rPr lang="en-IN" sz="1800" dirty="0"/>
              <a:t>Class discussion</a:t>
            </a:r>
          </a:p>
          <a:p>
            <a:pPr lvl="1"/>
            <a:r>
              <a:rPr lang="en-IN" sz="1800" dirty="0"/>
              <a:t>What is net neutrality?</a:t>
            </a:r>
          </a:p>
          <a:p>
            <a:pPr lvl="1"/>
            <a:r>
              <a:rPr lang="en-IN" sz="1800" dirty="0"/>
              <a:t>Who’s in </a:t>
            </a:r>
            <a:r>
              <a:rPr lang="en-IN" sz="1800" dirty="0" err="1"/>
              <a:t>favor</a:t>
            </a:r>
            <a:r>
              <a:rPr lang="en-IN" sz="1800" dirty="0"/>
              <a:t> of net neutrality? Who’s opposed? Why?</a:t>
            </a:r>
          </a:p>
          <a:p>
            <a:pPr lvl="1"/>
            <a:r>
              <a:rPr lang="en-IN" sz="1800" dirty="0"/>
              <a:t>What would be the impact on individual users, businesses, and government if Internet providers switched to a tiered service model for transmission over landlines as well as wireless?</a:t>
            </a:r>
          </a:p>
          <a:p>
            <a:pPr lvl="1"/>
            <a:r>
              <a:rPr lang="en-IN" sz="1800" dirty="0"/>
              <a:t>It has been said that net neutrality is the most important issue facing the Internet since the advent of the Internet. Discuss the implications of this statement.</a:t>
            </a:r>
          </a:p>
          <a:p>
            <a:pPr lvl="1"/>
            <a:r>
              <a:rPr lang="en-IN" sz="1800" dirty="0"/>
              <a:t>Are you in </a:t>
            </a:r>
            <a:r>
              <a:rPr lang="en-IN" sz="1800" dirty="0" err="1"/>
              <a:t>favor</a:t>
            </a:r>
            <a:r>
              <a:rPr lang="en-IN" sz="1800" dirty="0"/>
              <a:t> of legislation enforcing network neutrality? Why or why not?</a:t>
            </a:r>
          </a:p>
        </p:txBody>
      </p:sp>
    </p:spTree>
    <p:extLst>
      <p:ext uri="{BB962C8B-B14F-4D97-AF65-F5344CB8AC3E}">
        <p14:creationId xmlns:p14="http://schemas.microsoft.com/office/powerpoint/2010/main" val="312155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492443"/>
          </a:xfrm>
        </p:spPr>
        <p:txBody>
          <a:bodyPr>
            <a:spAutoFit/>
          </a:bodyPr>
          <a:lstStyle/>
          <a:p>
            <a:r>
              <a:rPr lang="en-IN" sz="3200" dirty="0"/>
              <a:t>The Future Internet: </a:t>
            </a:r>
            <a:r>
              <a:rPr lang="en-IN" sz="3200" spc="-300" dirty="0"/>
              <a:t>I P v </a:t>
            </a:r>
            <a:r>
              <a:rPr lang="en-IN" sz="3200" dirty="0"/>
              <a:t>6 and Internet 2</a:t>
            </a:r>
            <a:endParaRPr lang="en-US" sz="2400" dirty="0"/>
          </a:p>
        </p:txBody>
      </p:sp>
      <p:sp>
        <p:nvSpPr>
          <p:cNvPr id="5" name="Content Placeholder 4"/>
          <p:cNvSpPr>
            <a:spLocks noGrp="1"/>
          </p:cNvSpPr>
          <p:nvPr>
            <p:ph idx="1"/>
          </p:nvPr>
        </p:nvSpPr>
        <p:spPr>
          <a:xfrm>
            <a:off x="457200" y="780455"/>
            <a:ext cx="8229600" cy="4001095"/>
          </a:xfrm>
        </p:spPr>
        <p:txBody>
          <a:bodyPr>
            <a:spAutoFit/>
          </a:bodyPr>
          <a:lstStyle/>
          <a:p>
            <a:r>
              <a:rPr lang="en-IN" sz="2200" spc="-300" dirty="0"/>
              <a:t>I P v </a:t>
            </a:r>
            <a:r>
              <a:rPr lang="en-IN" sz="2200" dirty="0"/>
              <a:t>6</a:t>
            </a:r>
          </a:p>
          <a:p>
            <a:pPr lvl="1"/>
            <a:r>
              <a:rPr lang="en-IN" dirty="0"/>
              <a:t>New addressing scheme for </a:t>
            </a:r>
            <a:r>
              <a:rPr lang="en-IN" spc="-300" dirty="0"/>
              <a:t>I </a:t>
            </a:r>
            <a:r>
              <a:rPr lang="en-IN" dirty="0"/>
              <a:t>P numbers</a:t>
            </a:r>
          </a:p>
          <a:p>
            <a:pPr lvl="1"/>
            <a:r>
              <a:rPr lang="en-IN" dirty="0"/>
              <a:t>Will provide more than a quadrillion new addresses</a:t>
            </a:r>
          </a:p>
          <a:p>
            <a:pPr lvl="1"/>
            <a:r>
              <a:rPr lang="en-IN" dirty="0"/>
              <a:t>Not compatible with current </a:t>
            </a:r>
            <a:r>
              <a:rPr lang="en-IN" spc="-300" dirty="0"/>
              <a:t>I P v </a:t>
            </a:r>
            <a:r>
              <a:rPr lang="en-IN" dirty="0"/>
              <a:t>5 addressing</a:t>
            </a:r>
          </a:p>
          <a:p>
            <a:pPr>
              <a:spcBef>
                <a:spcPts val="600"/>
              </a:spcBef>
            </a:pPr>
            <a:r>
              <a:rPr lang="en-IN" sz="2200" dirty="0"/>
              <a:t>Internet2</a:t>
            </a:r>
          </a:p>
          <a:p>
            <a:pPr lvl="1"/>
            <a:r>
              <a:rPr lang="en-IN" dirty="0"/>
              <a:t>Advanced networking consortium</a:t>
            </a:r>
          </a:p>
          <a:p>
            <a:pPr lvl="2"/>
            <a:r>
              <a:rPr lang="en-IN" sz="2200" dirty="0"/>
              <a:t>Universities, businesses, government agencies, other institutions</a:t>
            </a:r>
          </a:p>
          <a:p>
            <a:pPr lvl="1"/>
            <a:r>
              <a:rPr lang="en-IN" dirty="0"/>
              <a:t>Developed high-capacity 100 </a:t>
            </a:r>
            <a:r>
              <a:rPr lang="en-IN" spc="-300" dirty="0"/>
              <a:t>G b p </a:t>
            </a:r>
            <a:r>
              <a:rPr lang="en-IN" dirty="0"/>
              <a:t>s testing network</a:t>
            </a:r>
          </a:p>
          <a:p>
            <a:pPr lvl="1"/>
            <a:r>
              <a:rPr lang="en-IN" dirty="0"/>
              <a:t>Testing leading-edge new technologies for Internet</a:t>
            </a:r>
          </a:p>
        </p:txBody>
      </p:sp>
    </p:spTree>
    <p:extLst>
      <p:ext uri="{BB962C8B-B14F-4D97-AF65-F5344CB8AC3E}">
        <p14:creationId xmlns:p14="http://schemas.microsoft.com/office/powerpoint/2010/main" val="22296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461"/>
            <a:ext cx="8229600" cy="1043782"/>
          </a:xfrm>
        </p:spPr>
        <p:txBody>
          <a:bodyPr>
            <a:spAutoFit/>
          </a:bodyPr>
          <a:lstStyle/>
          <a:p>
            <a:r>
              <a:rPr lang="en-IN" dirty="0"/>
              <a:t>Internet Services and Communication Tools </a:t>
            </a:r>
            <a:r>
              <a:rPr lang="en-IN" sz="2800" dirty="0"/>
              <a:t>(1 of 2)</a:t>
            </a:r>
            <a:endParaRPr lang="en-US" sz="2800" dirty="0"/>
          </a:p>
        </p:txBody>
      </p:sp>
      <p:sp>
        <p:nvSpPr>
          <p:cNvPr id="5" name="Content Placeholder 4"/>
          <p:cNvSpPr>
            <a:spLocks noGrp="1"/>
          </p:cNvSpPr>
          <p:nvPr>
            <p:ph idx="1"/>
          </p:nvPr>
        </p:nvSpPr>
        <p:spPr>
          <a:xfrm>
            <a:off x="457200" y="1426785"/>
            <a:ext cx="8229600" cy="3354765"/>
          </a:xfrm>
        </p:spPr>
        <p:txBody>
          <a:bodyPr>
            <a:spAutoFit/>
          </a:bodyPr>
          <a:lstStyle/>
          <a:p>
            <a:r>
              <a:rPr lang="en-IN" sz="2200" dirty="0"/>
              <a:t>Internet services</a:t>
            </a:r>
          </a:p>
          <a:p>
            <a:pPr lvl="1">
              <a:spcBef>
                <a:spcPts val="200"/>
              </a:spcBef>
            </a:pPr>
            <a:r>
              <a:rPr lang="en-IN" dirty="0"/>
              <a:t>E-mail</a:t>
            </a:r>
          </a:p>
          <a:p>
            <a:pPr lvl="1">
              <a:spcBef>
                <a:spcPts val="200"/>
              </a:spcBef>
            </a:pPr>
            <a:r>
              <a:rPr lang="en-IN" dirty="0"/>
              <a:t>Chatting and instant messaging</a:t>
            </a:r>
          </a:p>
          <a:p>
            <a:pPr lvl="1">
              <a:spcBef>
                <a:spcPts val="200"/>
              </a:spcBef>
            </a:pPr>
            <a:r>
              <a:rPr lang="en-IN" dirty="0"/>
              <a:t>Newsgroups</a:t>
            </a:r>
          </a:p>
          <a:p>
            <a:pPr lvl="1">
              <a:spcBef>
                <a:spcPts val="200"/>
              </a:spcBef>
            </a:pPr>
            <a:r>
              <a:rPr lang="en-IN" dirty="0"/>
              <a:t>Telnet</a:t>
            </a:r>
          </a:p>
          <a:p>
            <a:pPr lvl="1">
              <a:spcBef>
                <a:spcPts val="200"/>
              </a:spcBef>
            </a:pPr>
            <a:r>
              <a:rPr lang="en-IN" dirty="0"/>
              <a:t>File Transfer Protocol (</a:t>
            </a:r>
            <a:r>
              <a:rPr lang="en-IN" spc="-300" dirty="0"/>
              <a:t>F T </a:t>
            </a:r>
            <a:r>
              <a:rPr lang="en-IN" dirty="0"/>
              <a:t>P)</a:t>
            </a:r>
          </a:p>
          <a:p>
            <a:pPr lvl="1">
              <a:spcBef>
                <a:spcPts val="200"/>
              </a:spcBef>
            </a:pPr>
            <a:r>
              <a:rPr lang="en-IN" dirty="0"/>
              <a:t>World Wide Web</a:t>
            </a:r>
          </a:p>
          <a:p>
            <a:pPr>
              <a:spcBef>
                <a:spcPts val="600"/>
              </a:spcBef>
            </a:pPr>
            <a:r>
              <a:rPr lang="en-IN" sz="2200" dirty="0"/>
              <a:t>Voice over </a:t>
            </a:r>
            <a:r>
              <a:rPr lang="en-IN" sz="2200" spc="-300" dirty="0"/>
              <a:t>I P</a:t>
            </a:r>
            <a:r>
              <a:rPr lang="en-IN" sz="2200" dirty="0"/>
              <a:t> (</a:t>
            </a:r>
            <a:r>
              <a:rPr lang="en-IN" sz="2200" spc="-300" dirty="0"/>
              <a:t>V o I </a:t>
            </a:r>
            <a:r>
              <a:rPr lang="en-IN" sz="2200" dirty="0"/>
              <a:t>P)</a:t>
            </a:r>
          </a:p>
          <a:p>
            <a:pPr lvl="1"/>
            <a:r>
              <a:rPr lang="en-IN" dirty="0"/>
              <a:t>Digital voice communication using </a:t>
            </a:r>
            <a:r>
              <a:rPr lang="en-IN" spc="-300" dirty="0"/>
              <a:t>I </a:t>
            </a:r>
            <a:r>
              <a:rPr lang="en-IN" dirty="0"/>
              <a:t>P, packet switching</a:t>
            </a:r>
          </a:p>
        </p:txBody>
      </p:sp>
    </p:spTree>
    <p:extLst>
      <p:ext uri="{BB962C8B-B14F-4D97-AF65-F5344CB8AC3E}">
        <p14:creationId xmlns:p14="http://schemas.microsoft.com/office/powerpoint/2010/main" val="618604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dirty="0"/>
              <a:t>Figure 7.8 Client/Server Computing on the Internet</a:t>
            </a:r>
            <a:endParaRPr lang="en-US" sz="2800" dirty="0"/>
          </a:p>
        </p:txBody>
      </p:sp>
      <p:pic>
        <p:nvPicPr>
          <p:cNvPr id="8194" name="Picture 2" descr="From the Internet an arrow points left to:&#10;Client&#10;• Smartphone&#10;• Web browser&#10;• Other client software&#10;From the Internet an arrow points right to:&#10;Server&#10;• Web (H T T P) server&#10;• Simple mail transfer protocol (S M T P)&#10;• Domain name serving (D N S) utility&#10;• File transfer protocol (F T P)&#10;• Network news transfer protocol (N N T P)&#10;From the server bidirectional arrows point to:&#10;• Application server&#10;• Web pages&#10;• Mail files&#10;From the application server, a bidirectional arrow points to the database server.&#10;From the database server an arrow points to: &#10;• Sales &#10;• Production&#10;• Accounting&#10;• H R&#10;A bidirectional arrow from the database server points to back-end systems which house databas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16065" y="1336567"/>
            <a:ext cx="7303754" cy="336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5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dirty="0"/>
              <a:t>Internet Services and Communication Tools </a:t>
            </a:r>
            <a:r>
              <a:rPr lang="en-IN" sz="2800" dirty="0"/>
              <a:t>(2 of 2)</a:t>
            </a:r>
            <a:endParaRPr lang="en-US" sz="2800" dirty="0"/>
          </a:p>
        </p:txBody>
      </p:sp>
      <p:sp>
        <p:nvSpPr>
          <p:cNvPr id="5" name="Content Placeholder 4"/>
          <p:cNvSpPr>
            <a:spLocks noGrp="1"/>
          </p:cNvSpPr>
          <p:nvPr>
            <p:ph idx="1"/>
          </p:nvPr>
        </p:nvSpPr>
        <p:spPr>
          <a:xfrm>
            <a:off x="457200" y="1353190"/>
            <a:ext cx="8229600" cy="3085460"/>
          </a:xfrm>
        </p:spPr>
        <p:txBody>
          <a:bodyPr>
            <a:spAutoFit/>
          </a:bodyPr>
          <a:lstStyle/>
          <a:p>
            <a:r>
              <a:rPr lang="en-IN" dirty="0"/>
              <a:t>Unified communications</a:t>
            </a:r>
          </a:p>
          <a:p>
            <a:pPr lvl="1"/>
            <a:r>
              <a:rPr lang="en-IN" sz="2400" dirty="0"/>
              <a:t>Communications systems that integrate voice, data,    e-mail, conferencing</a:t>
            </a:r>
          </a:p>
          <a:p>
            <a:r>
              <a:rPr lang="en-IN" dirty="0"/>
              <a:t>Virtual private network (</a:t>
            </a:r>
            <a:r>
              <a:rPr lang="en-IN" spc="-300" dirty="0"/>
              <a:t>V P </a:t>
            </a:r>
            <a:r>
              <a:rPr lang="en-IN" dirty="0"/>
              <a:t>N)</a:t>
            </a:r>
          </a:p>
          <a:p>
            <a:pPr lvl="1"/>
            <a:r>
              <a:rPr lang="en-IN" sz="2400" dirty="0"/>
              <a:t>Secure, encrypted, private network run over Internet</a:t>
            </a:r>
          </a:p>
          <a:p>
            <a:pPr lvl="1"/>
            <a:r>
              <a:rPr lang="en-IN" sz="2400" spc="-300" dirty="0"/>
              <a:t>P </a:t>
            </a:r>
            <a:r>
              <a:rPr lang="en-IN" sz="2400" spc="-300" dirty="0" err="1"/>
              <a:t>P</a:t>
            </a:r>
            <a:r>
              <a:rPr lang="en-IN" sz="2400" spc="-300" dirty="0"/>
              <a:t> T </a:t>
            </a:r>
            <a:r>
              <a:rPr lang="en-IN" sz="2400" dirty="0"/>
              <a:t>P</a:t>
            </a:r>
          </a:p>
          <a:p>
            <a:pPr lvl="1"/>
            <a:r>
              <a:rPr lang="en-IN" sz="2400" dirty="0" err="1"/>
              <a:t>Tunneling</a:t>
            </a:r>
            <a:endParaRPr lang="en-IN" sz="2400" dirty="0"/>
          </a:p>
        </p:txBody>
      </p:sp>
    </p:spTree>
    <p:extLst>
      <p:ext uri="{BB962C8B-B14F-4D97-AF65-F5344CB8AC3E}">
        <p14:creationId xmlns:p14="http://schemas.microsoft.com/office/powerpoint/2010/main" val="357723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Figure 7.9 </a:t>
            </a:r>
            <a:r>
              <a:rPr lang="en-US" altLang="en-US" dirty="0"/>
              <a:t>How Voice over I</a:t>
            </a:r>
            <a:r>
              <a:rPr lang="en-US" altLang="en-US" sz="200" dirty="0"/>
              <a:t> </a:t>
            </a:r>
            <a:r>
              <a:rPr lang="en-US" altLang="en-US" dirty="0"/>
              <a:t>P Works</a:t>
            </a:r>
            <a:endParaRPr lang="en-US" sz="2800" dirty="0"/>
          </a:p>
        </p:txBody>
      </p:sp>
      <p:pic>
        <p:nvPicPr>
          <p:cNvPr id="9218" name="Picture 2" descr="User 1 says, How are you? It is translated as A B C, which passes through the gateway as A B C to the Internet.&#10;The Internet is depicted as a big circle with grid nodes marked randomly as A, Z, B, Y, C, and X.&#10;The output from the internet is B, C, A, which again passes through another gateway to be received by User 2 as: How are you? (A, B, C).&#10;User 2 replies: Fine, thank you? Which is translated as X, Y, Z, which again passes through the gateway to reach the internet in the same order.&#10;The message leaves the Internet in reverse order, passes through the gateway to be received by User 1 with the original message in the original ord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932" y="819150"/>
            <a:ext cx="7826646" cy="385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29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65"/>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77694"/>
            <a:ext cx="8229600" cy="1300356"/>
          </a:xfrm>
        </p:spPr>
        <p:txBody>
          <a:bodyPr>
            <a:spAutoFit/>
          </a:bodyPr>
          <a:lstStyle/>
          <a:p>
            <a:pPr indent="-255600"/>
            <a:r>
              <a:rPr lang="en-IN" dirty="0"/>
              <a:t>Case 1: </a:t>
            </a:r>
            <a:r>
              <a:rPr lang="en-US" dirty="0"/>
              <a:t>Telepresence Moves out of the Boardroom and into the Field</a:t>
            </a:r>
            <a:r>
              <a:rPr lang="en-IN" dirty="0"/>
              <a:t> </a:t>
            </a:r>
          </a:p>
          <a:p>
            <a:pPr indent="-255600"/>
            <a:r>
              <a:rPr lang="en-IN" dirty="0"/>
              <a:t>Case 2: </a:t>
            </a:r>
            <a:r>
              <a:rPr lang="en-US" dirty="0"/>
              <a:t>Virtual Collaboration with </a:t>
            </a:r>
            <a:r>
              <a:rPr lang="en-US" spc="-300" dirty="0"/>
              <a:t>I </a:t>
            </a:r>
            <a:r>
              <a:rPr lang="en-US" sz="100" spc="-300" dirty="0"/>
              <a:t> </a:t>
            </a:r>
            <a:r>
              <a:rPr lang="en-US" spc="-300" dirty="0"/>
              <a:t>B </a:t>
            </a:r>
            <a:r>
              <a:rPr lang="en-US" sz="100" spc="-300" dirty="0"/>
              <a:t> </a:t>
            </a:r>
            <a:r>
              <a:rPr lang="en-US" dirty="0"/>
              <a:t>M </a:t>
            </a:r>
            <a:r>
              <a:rPr lang="en-US" dirty="0" err="1"/>
              <a:t>Sametime</a:t>
            </a:r>
            <a:endParaRPr lang="en-IN" dirty="0"/>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750"/>
            <a:ext cx="8229600" cy="1661993"/>
          </a:xfrm>
        </p:spPr>
        <p:txBody>
          <a:bodyPr>
            <a:spAutoFit/>
          </a:bodyPr>
          <a:lstStyle/>
          <a:p>
            <a:r>
              <a:rPr lang="en-IN" dirty="0"/>
              <a:t>Interactive Session: Management: Monitoring Employees on Networks: Unethical or Good Business?</a:t>
            </a:r>
            <a:endParaRPr lang="en-US" sz="2800" dirty="0"/>
          </a:p>
        </p:txBody>
      </p:sp>
      <p:sp>
        <p:nvSpPr>
          <p:cNvPr id="5" name="Content Placeholder 4"/>
          <p:cNvSpPr>
            <a:spLocks noGrp="1"/>
          </p:cNvSpPr>
          <p:nvPr>
            <p:ph idx="1"/>
          </p:nvPr>
        </p:nvSpPr>
        <p:spPr>
          <a:xfrm>
            <a:off x="457200" y="1842284"/>
            <a:ext cx="8229600" cy="2939266"/>
          </a:xfrm>
        </p:spPr>
        <p:txBody>
          <a:bodyPr>
            <a:spAutoFit/>
          </a:bodyPr>
          <a:lstStyle/>
          <a:p>
            <a:r>
              <a:rPr lang="en-IN" sz="2200" dirty="0"/>
              <a:t>Class discussion</a:t>
            </a:r>
          </a:p>
          <a:p>
            <a:pPr lvl="1"/>
            <a:r>
              <a:rPr lang="en-IN" dirty="0"/>
              <a:t>Should managers monitor employee e-mail and Internet usage? Why or why not?</a:t>
            </a:r>
          </a:p>
          <a:p>
            <a:pPr lvl="1"/>
            <a:r>
              <a:rPr lang="en-IN" dirty="0"/>
              <a:t>Describe an effective e-mail and web use policy for a company.</a:t>
            </a:r>
          </a:p>
          <a:p>
            <a:pPr lvl="1"/>
            <a:r>
              <a:rPr lang="en-IN" dirty="0"/>
              <a:t>Should managers inform employees that their web </a:t>
            </a:r>
            <a:r>
              <a:rPr lang="en-IN" dirty="0" err="1"/>
              <a:t>behavior</a:t>
            </a:r>
            <a:r>
              <a:rPr lang="en-IN" dirty="0"/>
              <a:t> is being monitored? Or should managers monitor secretly? Why or why not?</a:t>
            </a:r>
          </a:p>
        </p:txBody>
      </p:sp>
    </p:spTree>
    <p:extLst>
      <p:ext uri="{BB962C8B-B14F-4D97-AF65-F5344CB8AC3E}">
        <p14:creationId xmlns:p14="http://schemas.microsoft.com/office/powerpoint/2010/main" val="43677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dirty="0"/>
              <a:t>Figure 7.10 A Virtual Private Network Using the Internet</a:t>
            </a:r>
            <a:endParaRPr lang="en-US" sz="2800" dirty="0"/>
          </a:p>
        </p:txBody>
      </p:sp>
      <p:pic>
        <p:nvPicPr>
          <p:cNvPr id="10242" name="Picture 2" descr="At the center is a cylinder labelled Data with arrows pointing horizontally in both direction.&#10;Four bidirectional arrow point from the four corners, passing through an oval dotted line around the cylinder. The dotted line is labelled: Internet.&#10;The four corners are labelled: A, B, C, and D, respectivel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9471" y="1298629"/>
            <a:ext cx="5325056" cy="343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35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IN" dirty="0"/>
              <a:t>The Web</a:t>
            </a:r>
            <a:endParaRPr lang="en-US" sz="2800" dirty="0"/>
          </a:p>
        </p:txBody>
      </p:sp>
      <p:sp>
        <p:nvSpPr>
          <p:cNvPr id="5" name="Content Placeholder 4"/>
          <p:cNvSpPr>
            <a:spLocks noGrp="1"/>
          </p:cNvSpPr>
          <p:nvPr>
            <p:ph idx="1"/>
          </p:nvPr>
        </p:nvSpPr>
        <p:spPr>
          <a:xfrm>
            <a:off x="457200" y="762367"/>
            <a:ext cx="8229600" cy="1708160"/>
          </a:xfrm>
        </p:spPr>
        <p:txBody>
          <a:bodyPr>
            <a:spAutoFit/>
          </a:bodyPr>
          <a:lstStyle/>
          <a:p>
            <a:r>
              <a:rPr lang="en-IN" dirty="0"/>
              <a:t>Hypertext</a:t>
            </a:r>
          </a:p>
          <a:p>
            <a:pPr lvl="1"/>
            <a:r>
              <a:rPr lang="en-IN" sz="2400" dirty="0"/>
              <a:t>Hypertext </a:t>
            </a:r>
            <a:r>
              <a:rPr lang="en-IN" sz="2400" dirty="0" err="1"/>
              <a:t>Markup</a:t>
            </a:r>
            <a:r>
              <a:rPr lang="en-IN" sz="2400" dirty="0"/>
              <a:t> Language (</a:t>
            </a:r>
            <a:r>
              <a:rPr lang="en-IN" sz="2400" spc="-300" dirty="0"/>
              <a:t>H T M L)</a:t>
            </a:r>
          </a:p>
          <a:p>
            <a:pPr lvl="1"/>
            <a:r>
              <a:rPr lang="en-IN" sz="2400" dirty="0"/>
              <a:t>Hypertext Transfer Protocol (</a:t>
            </a:r>
            <a:r>
              <a:rPr lang="en-IN" sz="2400" spc="-300" dirty="0"/>
              <a:t>H T </a:t>
            </a:r>
            <a:r>
              <a:rPr lang="en-IN" sz="2400" spc="-300" dirty="0" err="1"/>
              <a:t>T</a:t>
            </a:r>
            <a:r>
              <a:rPr lang="en-IN" sz="2400" spc="-300" dirty="0"/>
              <a:t> </a:t>
            </a:r>
            <a:r>
              <a:rPr lang="en-IN" sz="2400" dirty="0"/>
              <a:t>P):</a:t>
            </a:r>
          </a:p>
          <a:p>
            <a:pPr lvl="1"/>
            <a:r>
              <a:rPr lang="en-IN" sz="2400" dirty="0"/>
              <a:t>Uniform resource locator (</a:t>
            </a:r>
            <a:r>
              <a:rPr lang="en-IN" sz="2400" spc="-300" dirty="0"/>
              <a:t>U R </a:t>
            </a:r>
            <a:r>
              <a:rPr lang="en-IN" sz="2400" dirty="0"/>
              <a:t>L):</a:t>
            </a:r>
          </a:p>
        </p:txBody>
      </p:sp>
      <p:sp>
        <p:nvSpPr>
          <p:cNvPr id="3" name="Content Placeholder 2"/>
          <p:cNvSpPr>
            <a:spLocks noGrp="1"/>
          </p:cNvSpPr>
          <p:nvPr>
            <p:ph idx="13"/>
          </p:nvPr>
        </p:nvSpPr>
        <p:spPr>
          <a:xfrm>
            <a:off x="457200" y="2534017"/>
            <a:ext cx="8229600" cy="738664"/>
          </a:xfrm>
        </p:spPr>
        <p:txBody>
          <a:bodyPr>
            <a:spAutoFit/>
          </a:bodyPr>
          <a:lstStyle/>
          <a:p>
            <a:pPr lvl="2"/>
            <a:r>
              <a:rPr lang="en-IN" sz="2400" dirty="0">
                <a:hlinkClick r:id="rId3" tooltip="http://www.megacorp.com/content/features/082602.html"/>
              </a:rPr>
              <a:t>http://www.megacorp.com/content/features/082602.html</a:t>
            </a:r>
            <a:endParaRPr lang="en-US" dirty="0"/>
          </a:p>
        </p:txBody>
      </p:sp>
      <p:sp>
        <p:nvSpPr>
          <p:cNvPr id="6" name="Content Placeholder 5"/>
          <p:cNvSpPr>
            <a:spLocks noGrp="1"/>
          </p:cNvSpPr>
          <p:nvPr>
            <p:ph sz="quarter" idx="14"/>
          </p:nvPr>
        </p:nvSpPr>
        <p:spPr>
          <a:xfrm>
            <a:off x="457200" y="3457942"/>
            <a:ext cx="8229600" cy="815608"/>
          </a:xfrm>
        </p:spPr>
        <p:txBody>
          <a:bodyPr wrap="square">
            <a:spAutoFit/>
          </a:bodyPr>
          <a:lstStyle/>
          <a:p>
            <a:r>
              <a:rPr lang="en-IN" dirty="0"/>
              <a:t>Web servers</a:t>
            </a:r>
          </a:p>
          <a:p>
            <a:pPr lvl="2"/>
            <a:r>
              <a:rPr lang="en-IN" sz="2400" dirty="0"/>
              <a:t>Software for locating and managing web pages</a:t>
            </a:r>
            <a:endParaRPr lang="en-US" dirty="0"/>
          </a:p>
        </p:txBody>
      </p:sp>
    </p:spTree>
    <p:extLst>
      <p:ext uri="{BB962C8B-B14F-4D97-AF65-F5344CB8AC3E}">
        <p14:creationId xmlns:p14="http://schemas.microsoft.com/office/powerpoint/2010/main" val="1278485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764"/>
            <a:ext cx="8229600" cy="553998"/>
          </a:xfrm>
        </p:spPr>
        <p:txBody>
          <a:bodyPr>
            <a:spAutoFit/>
          </a:bodyPr>
          <a:lstStyle/>
          <a:p>
            <a:r>
              <a:rPr lang="en-IN" dirty="0"/>
              <a:t>Searching for Information on the Web</a:t>
            </a:r>
            <a:endParaRPr lang="en-US" sz="2800" dirty="0"/>
          </a:p>
        </p:txBody>
      </p:sp>
      <p:sp>
        <p:nvSpPr>
          <p:cNvPr id="5" name="Content Placeholder 4"/>
          <p:cNvSpPr>
            <a:spLocks noGrp="1"/>
          </p:cNvSpPr>
          <p:nvPr>
            <p:ph idx="1"/>
          </p:nvPr>
        </p:nvSpPr>
        <p:spPr>
          <a:xfrm>
            <a:off x="457200" y="876965"/>
            <a:ext cx="8229600" cy="3739485"/>
          </a:xfrm>
        </p:spPr>
        <p:txBody>
          <a:bodyPr>
            <a:spAutoFit/>
          </a:bodyPr>
          <a:lstStyle/>
          <a:p>
            <a:r>
              <a:rPr lang="en-IN" dirty="0"/>
              <a:t>Mobile search</a:t>
            </a:r>
          </a:p>
          <a:p>
            <a:r>
              <a:rPr lang="en-IN" dirty="0"/>
              <a:t>Semantic search</a:t>
            </a:r>
          </a:p>
          <a:p>
            <a:r>
              <a:rPr lang="en-IN" dirty="0"/>
              <a:t>Social search</a:t>
            </a:r>
          </a:p>
          <a:p>
            <a:r>
              <a:rPr lang="en-IN" dirty="0"/>
              <a:t>Visual search</a:t>
            </a:r>
          </a:p>
          <a:p>
            <a:r>
              <a:rPr lang="en-IN" dirty="0"/>
              <a:t>Intelligent agent shopping bots</a:t>
            </a:r>
          </a:p>
          <a:p>
            <a:r>
              <a:rPr lang="en-IN" dirty="0"/>
              <a:t>Search engine marketing</a:t>
            </a:r>
          </a:p>
          <a:p>
            <a:r>
              <a:rPr lang="en-IN" dirty="0"/>
              <a:t>Search engine optimization (</a:t>
            </a:r>
            <a:r>
              <a:rPr lang="en-IN" spc="-300" dirty="0"/>
              <a:t>S E </a:t>
            </a:r>
            <a:r>
              <a:rPr lang="en-IN" dirty="0"/>
              <a:t>O)</a:t>
            </a:r>
          </a:p>
        </p:txBody>
      </p:sp>
    </p:spTree>
    <p:extLst>
      <p:ext uri="{BB962C8B-B14F-4D97-AF65-F5344CB8AC3E}">
        <p14:creationId xmlns:p14="http://schemas.microsoft.com/office/powerpoint/2010/main" val="4291896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dirty="0"/>
              <a:t>Figure 7.11 Top Desktop/Laptop Web Search Engines Worldwide</a:t>
            </a:r>
            <a:endParaRPr lang="en-US" sz="2800" dirty="0"/>
          </a:p>
        </p:txBody>
      </p:sp>
      <p:pic>
        <p:nvPicPr>
          <p:cNvPr id="5" name="Picture 2" descr="A pie chart details the share held by various search engines as follows: Google, 72.9 percent; Baidu, 12.8 percent; Bing, 7.7 percent; Yahoo, 4.9 percent, and others 1.7 percen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24100" y="1396012"/>
            <a:ext cx="4466976" cy="330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55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Figure 7.12 </a:t>
            </a:r>
            <a:r>
              <a:rPr lang="en-US" altLang="en-US" dirty="0"/>
              <a:t>How Google Works</a:t>
            </a:r>
            <a:endParaRPr lang="en-US" sz="2800" dirty="0"/>
          </a:p>
        </p:txBody>
      </p:sp>
      <p:pic>
        <p:nvPicPr>
          <p:cNvPr id="12290" name="Picture 2" descr="1. User enters query.&#10;2. Google’s Web servers receive the request. Google uses millions of P Cs linked together and connected to the Internet to handle incoming requests and produce the results.&#10;3. Request is sent to Google’s index servers that describe which pages contain the keywords matching the query and where those pages are stored on the document servers.&#10;4. Using the PageRank software, the system measures the “importance” or popularity of each page by solving an equation with more than 500 million variables and two billion terms. These are likely the “best” pages for the query.&#10;5. Small text summaries are prepared for each Web page.&#10;6. Results delivered to user, 10 to a pag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2562" y="891618"/>
            <a:ext cx="5975070" cy="373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248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The Future Web</a:t>
            </a:r>
            <a:endParaRPr lang="en-US" sz="2800" dirty="0"/>
          </a:p>
        </p:txBody>
      </p:sp>
      <p:sp>
        <p:nvSpPr>
          <p:cNvPr id="5" name="Content Placeholder 4"/>
          <p:cNvSpPr>
            <a:spLocks noGrp="1"/>
          </p:cNvSpPr>
          <p:nvPr>
            <p:ph idx="1"/>
          </p:nvPr>
        </p:nvSpPr>
        <p:spPr>
          <a:xfrm>
            <a:off x="457200" y="728454"/>
            <a:ext cx="8229600" cy="3862596"/>
          </a:xfrm>
        </p:spPr>
        <p:txBody>
          <a:bodyPr>
            <a:spAutoFit/>
          </a:bodyPr>
          <a:lstStyle/>
          <a:p>
            <a:pPr>
              <a:spcBef>
                <a:spcPts val="600"/>
              </a:spcBef>
            </a:pPr>
            <a:r>
              <a:rPr lang="en-IN" dirty="0"/>
              <a:t>More tools to make sense of trillions of pages on the Internet</a:t>
            </a:r>
          </a:p>
          <a:p>
            <a:pPr>
              <a:spcBef>
                <a:spcPts val="600"/>
              </a:spcBef>
            </a:pPr>
            <a:r>
              <a:rPr lang="en-IN" dirty="0"/>
              <a:t>Pervasive web</a:t>
            </a:r>
          </a:p>
          <a:p>
            <a:pPr>
              <a:spcBef>
                <a:spcPts val="600"/>
              </a:spcBef>
            </a:pPr>
            <a:r>
              <a:rPr lang="en-IN" dirty="0"/>
              <a:t>Internet of Things (</a:t>
            </a:r>
            <a:r>
              <a:rPr lang="en-IN" spc="-300" dirty="0"/>
              <a:t>I o </a:t>
            </a:r>
            <a:r>
              <a:rPr lang="en-IN" dirty="0"/>
              <a:t>T)</a:t>
            </a:r>
          </a:p>
          <a:p>
            <a:pPr>
              <a:spcBef>
                <a:spcPts val="600"/>
              </a:spcBef>
            </a:pPr>
            <a:r>
              <a:rPr lang="en-IN" dirty="0"/>
              <a:t>Internet of People</a:t>
            </a:r>
          </a:p>
          <a:p>
            <a:pPr>
              <a:spcBef>
                <a:spcPts val="600"/>
              </a:spcBef>
            </a:pPr>
            <a:r>
              <a:rPr lang="en-IN" dirty="0"/>
              <a:t>App Internet</a:t>
            </a:r>
          </a:p>
          <a:p>
            <a:pPr>
              <a:spcBef>
                <a:spcPts val="600"/>
              </a:spcBef>
            </a:pPr>
            <a:r>
              <a:rPr lang="en-IN" dirty="0"/>
              <a:t>Increased cloud computing and </a:t>
            </a:r>
            <a:r>
              <a:rPr lang="en-IN" spc="-300" dirty="0"/>
              <a:t>S a </a:t>
            </a:r>
            <a:r>
              <a:rPr lang="en-IN" spc="-300" dirty="0" err="1"/>
              <a:t>a</a:t>
            </a:r>
            <a:r>
              <a:rPr lang="en-IN" spc="-300" dirty="0"/>
              <a:t> </a:t>
            </a:r>
            <a:r>
              <a:rPr lang="en-IN" dirty="0"/>
              <a:t>S</a:t>
            </a:r>
          </a:p>
          <a:p>
            <a:pPr>
              <a:spcBef>
                <a:spcPts val="600"/>
              </a:spcBef>
            </a:pPr>
            <a:r>
              <a:rPr lang="en-IN" dirty="0"/>
              <a:t>Ubiquitous mobile connectivity</a:t>
            </a:r>
          </a:p>
          <a:p>
            <a:pPr>
              <a:spcBef>
                <a:spcPts val="600"/>
              </a:spcBef>
            </a:pPr>
            <a:r>
              <a:rPr lang="en-IN" dirty="0"/>
              <a:t>Greater seamlessness of web as a whole</a:t>
            </a:r>
          </a:p>
        </p:txBody>
      </p:sp>
    </p:spTree>
    <p:extLst>
      <p:ext uri="{BB962C8B-B14F-4D97-AF65-F5344CB8AC3E}">
        <p14:creationId xmlns:p14="http://schemas.microsoft.com/office/powerpoint/2010/main" val="4277399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22"/>
            <a:ext cx="8229600" cy="553998"/>
          </a:xfrm>
        </p:spPr>
        <p:txBody>
          <a:bodyPr>
            <a:spAutoFit/>
          </a:bodyPr>
          <a:lstStyle/>
          <a:p>
            <a:r>
              <a:rPr lang="en-IN" dirty="0"/>
              <a:t>Cellular Systems </a:t>
            </a:r>
            <a:r>
              <a:rPr lang="en-IN" sz="2800" dirty="0"/>
              <a:t>(1 of 2)</a:t>
            </a:r>
            <a:endParaRPr lang="en-US" sz="2800" dirty="0"/>
          </a:p>
        </p:txBody>
      </p:sp>
      <p:sp>
        <p:nvSpPr>
          <p:cNvPr id="5" name="Content Placeholder 4"/>
          <p:cNvSpPr>
            <a:spLocks noGrp="1"/>
          </p:cNvSpPr>
          <p:nvPr>
            <p:ph idx="1"/>
          </p:nvPr>
        </p:nvSpPr>
        <p:spPr>
          <a:xfrm>
            <a:off x="457200" y="884322"/>
            <a:ext cx="8229600" cy="2716128"/>
          </a:xfrm>
        </p:spPr>
        <p:txBody>
          <a:bodyPr>
            <a:spAutoFit/>
          </a:bodyPr>
          <a:lstStyle/>
          <a:p>
            <a:pPr>
              <a:defRPr/>
            </a:pPr>
            <a:r>
              <a:rPr lang="en-US" dirty="0"/>
              <a:t>Competing standards</a:t>
            </a:r>
          </a:p>
          <a:p>
            <a:pPr lvl="1">
              <a:defRPr/>
            </a:pPr>
            <a:r>
              <a:rPr lang="en-US" sz="2400" spc="-300" dirty="0"/>
              <a:t>C D M </a:t>
            </a:r>
            <a:r>
              <a:rPr lang="en-US" sz="2400" dirty="0"/>
              <a:t>A : United States only</a:t>
            </a:r>
          </a:p>
          <a:p>
            <a:pPr lvl="1">
              <a:defRPr/>
            </a:pPr>
            <a:r>
              <a:rPr lang="en-US" sz="2400" spc="-300" dirty="0"/>
              <a:t>G S </a:t>
            </a:r>
            <a:r>
              <a:rPr lang="en-US" sz="2400" dirty="0"/>
              <a:t>M</a:t>
            </a:r>
            <a:r>
              <a:rPr lang="en-US" sz="2400" spc="-300" dirty="0"/>
              <a:t> </a:t>
            </a:r>
            <a:r>
              <a:rPr lang="en-US" sz="2400" dirty="0"/>
              <a:t>: Rest of world, </a:t>
            </a:r>
            <a:r>
              <a:rPr lang="en-US" sz="2400" spc="-300" dirty="0"/>
              <a:t>A </a:t>
            </a:r>
            <a:r>
              <a:rPr lang="en-US" sz="2400" dirty="0"/>
              <a:t>T&amp;T, T-Mobile</a:t>
            </a:r>
          </a:p>
          <a:p>
            <a:pPr>
              <a:defRPr/>
            </a:pPr>
            <a:r>
              <a:rPr lang="en-US" dirty="0"/>
              <a:t>Third-generation (3G) networks</a:t>
            </a:r>
          </a:p>
          <a:p>
            <a:pPr lvl="1">
              <a:defRPr/>
            </a:pPr>
            <a:r>
              <a:rPr lang="en-US" sz="2400" dirty="0"/>
              <a:t>144 </a:t>
            </a:r>
            <a:r>
              <a:rPr lang="en-US" sz="2400" spc="-300" dirty="0"/>
              <a:t>K b p </a:t>
            </a:r>
            <a:r>
              <a:rPr lang="en-US" sz="2400" dirty="0"/>
              <a:t>s</a:t>
            </a:r>
          </a:p>
          <a:p>
            <a:pPr lvl="1">
              <a:defRPr/>
            </a:pPr>
            <a:r>
              <a:rPr lang="en-US" sz="2400" dirty="0"/>
              <a:t>Suitable for e-mail access, web browsing</a:t>
            </a:r>
          </a:p>
        </p:txBody>
      </p:sp>
    </p:spTree>
    <p:extLst>
      <p:ext uri="{BB962C8B-B14F-4D97-AF65-F5344CB8AC3E}">
        <p14:creationId xmlns:p14="http://schemas.microsoft.com/office/powerpoint/2010/main" val="1867383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14"/>
            <a:ext cx="8229600" cy="553998"/>
          </a:xfrm>
        </p:spPr>
        <p:txBody>
          <a:bodyPr>
            <a:spAutoFit/>
          </a:bodyPr>
          <a:lstStyle/>
          <a:p>
            <a:r>
              <a:rPr lang="en-IN" dirty="0"/>
              <a:t>Cellular Systems </a:t>
            </a:r>
            <a:r>
              <a:rPr lang="en-IN" sz="2800" dirty="0"/>
              <a:t>(2 of 2)</a:t>
            </a:r>
            <a:endParaRPr lang="en-US" sz="2800" dirty="0"/>
          </a:p>
        </p:txBody>
      </p:sp>
      <p:sp>
        <p:nvSpPr>
          <p:cNvPr id="5" name="Content Placeholder 4"/>
          <p:cNvSpPr>
            <a:spLocks noGrp="1"/>
          </p:cNvSpPr>
          <p:nvPr>
            <p:ph idx="1"/>
          </p:nvPr>
        </p:nvSpPr>
        <p:spPr>
          <a:xfrm>
            <a:off x="457200" y="881514"/>
            <a:ext cx="8229600" cy="3531736"/>
          </a:xfrm>
        </p:spPr>
        <p:txBody>
          <a:bodyPr>
            <a:spAutoFit/>
          </a:bodyPr>
          <a:lstStyle/>
          <a:p>
            <a:pPr>
              <a:defRPr/>
            </a:pPr>
            <a:r>
              <a:rPr lang="en-IN" dirty="0"/>
              <a:t>Fourth-generation (4G) networks</a:t>
            </a:r>
          </a:p>
          <a:p>
            <a:pPr lvl="1">
              <a:defRPr/>
            </a:pPr>
            <a:r>
              <a:rPr lang="en-IN" sz="2400" dirty="0"/>
              <a:t>Up to 100 Mbps</a:t>
            </a:r>
          </a:p>
          <a:p>
            <a:pPr lvl="1">
              <a:defRPr/>
            </a:pPr>
            <a:r>
              <a:rPr lang="en-IN" sz="2400" dirty="0"/>
              <a:t>Suitable for Internet video</a:t>
            </a:r>
          </a:p>
          <a:p>
            <a:pPr lvl="1">
              <a:defRPr/>
            </a:pPr>
            <a:r>
              <a:rPr lang="en-IN" sz="2400" spc="-300" dirty="0"/>
              <a:t>L T </a:t>
            </a:r>
            <a:r>
              <a:rPr lang="en-IN" sz="2400" dirty="0"/>
              <a:t>E and Wi Max</a:t>
            </a:r>
          </a:p>
          <a:p>
            <a:pPr>
              <a:defRPr/>
            </a:pPr>
            <a:r>
              <a:rPr lang="en-IN" dirty="0"/>
              <a:t>5G Networks</a:t>
            </a:r>
          </a:p>
          <a:p>
            <a:pPr lvl="1">
              <a:defRPr/>
            </a:pPr>
            <a:r>
              <a:rPr lang="en-IN" sz="2400" dirty="0"/>
              <a:t>Gigabit capacity</a:t>
            </a:r>
          </a:p>
          <a:p>
            <a:pPr lvl="1">
              <a:defRPr/>
            </a:pPr>
            <a:r>
              <a:rPr lang="en-IN" sz="2400" dirty="0"/>
              <a:t>Currently under development and early test deployments</a:t>
            </a:r>
          </a:p>
        </p:txBody>
      </p:sp>
    </p:spTree>
    <p:extLst>
      <p:ext uri="{BB962C8B-B14F-4D97-AF65-F5344CB8AC3E}">
        <p14:creationId xmlns:p14="http://schemas.microsoft.com/office/powerpoint/2010/main" val="221899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dirty="0"/>
              <a:t>Wireless Computer Networks and Internet Access </a:t>
            </a:r>
            <a:r>
              <a:rPr lang="en-IN" sz="2800" dirty="0"/>
              <a:t>(1 of 2)</a:t>
            </a:r>
            <a:endParaRPr lang="en-US" sz="2800" dirty="0"/>
          </a:p>
        </p:txBody>
      </p:sp>
      <p:sp>
        <p:nvSpPr>
          <p:cNvPr id="5" name="Content Placeholder 4"/>
          <p:cNvSpPr>
            <a:spLocks noGrp="1"/>
          </p:cNvSpPr>
          <p:nvPr>
            <p:ph idx="1"/>
          </p:nvPr>
        </p:nvSpPr>
        <p:spPr>
          <a:xfrm>
            <a:off x="457200" y="1350030"/>
            <a:ext cx="8229600" cy="3228320"/>
          </a:xfrm>
        </p:spPr>
        <p:txBody>
          <a:bodyPr>
            <a:spAutoFit/>
          </a:bodyPr>
          <a:lstStyle/>
          <a:p>
            <a:r>
              <a:rPr lang="en-US" sz="2000" dirty="0"/>
              <a:t>Bluetooth (802.15)</a:t>
            </a:r>
          </a:p>
          <a:p>
            <a:pPr lvl="1"/>
            <a:r>
              <a:rPr lang="en-US" sz="2000" dirty="0"/>
              <a:t>Links up to 8 devices in 10-m</a:t>
            </a:r>
            <a:r>
              <a:rPr lang="en-US" sz="100" dirty="0">
                <a:solidFill>
                  <a:schemeClr val="bg1"/>
                </a:solidFill>
              </a:rPr>
              <a:t>eter</a:t>
            </a:r>
            <a:r>
              <a:rPr lang="en-US" sz="2000" dirty="0"/>
              <a:t> area using low-power, radio-based communication</a:t>
            </a:r>
          </a:p>
          <a:p>
            <a:pPr lvl="1"/>
            <a:r>
              <a:rPr lang="en-US" sz="2000" dirty="0"/>
              <a:t>Useful for personal networking (</a:t>
            </a:r>
            <a:r>
              <a:rPr lang="en-US" sz="2000" spc="-300" dirty="0"/>
              <a:t>P </a:t>
            </a:r>
            <a:r>
              <a:rPr lang="en-US" sz="100" spc="-300" dirty="0"/>
              <a:t> </a:t>
            </a:r>
            <a:r>
              <a:rPr lang="en-US" sz="2000" spc="-300" dirty="0"/>
              <a:t>A N </a:t>
            </a:r>
            <a:r>
              <a:rPr lang="en-US" sz="2000" dirty="0"/>
              <a:t>s)</a:t>
            </a:r>
          </a:p>
          <a:p>
            <a:pPr>
              <a:spcBef>
                <a:spcPts val="600"/>
              </a:spcBef>
            </a:pPr>
            <a:r>
              <a:rPr lang="en-US" sz="2000" dirty="0"/>
              <a:t>Wi-Fi (802.11)</a:t>
            </a:r>
          </a:p>
          <a:p>
            <a:pPr lvl="1"/>
            <a:r>
              <a:rPr lang="en-US" sz="2000" dirty="0"/>
              <a:t>Set of standards: 802.11</a:t>
            </a:r>
          </a:p>
          <a:p>
            <a:pPr lvl="1"/>
            <a:r>
              <a:rPr lang="en-US" sz="2000" dirty="0"/>
              <a:t>Used for wireless </a:t>
            </a:r>
            <a:r>
              <a:rPr lang="en-US" sz="2000" spc="-300" dirty="0"/>
              <a:t>L </a:t>
            </a:r>
            <a:r>
              <a:rPr lang="en-US" sz="100" spc="-300" dirty="0"/>
              <a:t> </a:t>
            </a:r>
            <a:r>
              <a:rPr lang="en-US" sz="2000" spc="-300" dirty="0"/>
              <a:t>A </a:t>
            </a:r>
            <a:r>
              <a:rPr lang="en-US" sz="100" spc="-300" dirty="0"/>
              <a:t> </a:t>
            </a:r>
            <a:r>
              <a:rPr lang="en-US" sz="2000" dirty="0"/>
              <a:t>N and wireless Internet access</a:t>
            </a:r>
          </a:p>
          <a:p>
            <a:pPr lvl="1"/>
            <a:r>
              <a:rPr lang="en-US" sz="2000" dirty="0"/>
              <a:t>Use access points: device with radio receiver/transmitter for connecting wireless devices to a wired </a:t>
            </a:r>
            <a:r>
              <a:rPr lang="en-US" sz="2000" spc="-300" dirty="0"/>
              <a:t>L </a:t>
            </a:r>
            <a:r>
              <a:rPr lang="en-US" sz="100" spc="-300" dirty="0"/>
              <a:t> </a:t>
            </a:r>
            <a:r>
              <a:rPr lang="en-US" sz="2000" spc="-300" dirty="0"/>
              <a:t>A </a:t>
            </a:r>
            <a:r>
              <a:rPr lang="en-US" sz="100" spc="-300" dirty="0"/>
              <a:t> </a:t>
            </a:r>
            <a:r>
              <a:rPr lang="en-US" sz="2000" dirty="0"/>
              <a:t>N</a:t>
            </a:r>
          </a:p>
        </p:txBody>
      </p:sp>
    </p:spTree>
    <p:extLst>
      <p:ext uri="{BB962C8B-B14F-4D97-AF65-F5344CB8AC3E}">
        <p14:creationId xmlns:p14="http://schemas.microsoft.com/office/powerpoint/2010/main" val="349829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50"/>
            <a:ext cx="8229600" cy="984885"/>
          </a:xfrm>
        </p:spPr>
        <p:txBody>
          <a:bodyPr>
            <a:spAutoFit/>
          </a:bodyPr>
          <a:lstStyle/>
          <a:p>
            <a:r>
              <a:rPr lang="en-IN" altLang="en-US" sz="3200" dirty="0"/>
              <a:t>Tour de France Wins with Wireless Technology </a:t>
            </a:r>
            <a:r>
              <a:rPr lang="en-IN" altLang="en-US" sz="2400" dirty="0"/>
              <a:t>(1 of 2)</a:t>
            </a:r>
            <a:endParaRPr lang="en-US" sz="2400" dirty="0"/>
          </a:p>
        </p:txBody>
      </p:sp>
      <p:sp>
        <p:nvSpPr>
          <p:cNvPr id="5" name="Content Placeholder 4"/>
          <p:cNvSpPr>
            <a:spLocks noGrp="1"/>
          </p:cNvSpPr>
          <p:nvPr>
            <p:ph idx="1"/>
          </p:nvPr>
        </p:nvSpPr>
        <p:spPr>
          <a:xfrm>
            <a:off x="457200" y="1129273"/>
            <a:ext cx="8229600" cy="3659380"/>
          </a:xfrm>
        </p:spPr>
        <p:txBody>
          <a:bodyPr anchor="ctr">
            <a:spAutoFit/>
          </a:bodyPr>
          <a:lstStyle/>
          <a:p>
            <a:pPr>
              <a:spcBef>
                <a:spcPts val="300"/>
              </a:spcBef>
            </a:pPr>
            <a:r>
              <a:rPr lang="en-US" sz="2000" dirty="0"/>
              <a:t>Problem</a:t>
            </a:r>
          </a:p>
          <a:p>
            <a:pPr lvl="1">
              <a:spcBef>
                <a:spcPts val="300"/>
              </a:spcBef>
            </a:pPr>
            <a:r>
              <a:rPr lang="en-US" sz="2000" dirty="0" err="1"/>
              <a:t>Omnichannel</a:t>
            </a:r>
            <a:r>
              <a:rPr lang="en-US" sz="2000" dirty="0"/>
              <a:t> retail strategy</a:t>
            </a:r>
          </a:p>
          <a:p>
            <a:pPr lvl="1">
              <a:spcBef>
                <a:spcPts val="300"/>
              </a:spcBef>
            </a:pPr>
            <a:r>
              <a:rPr lang="en-US" sz="2000" dirty="0"/>
              <a:t>Inventory inaccuracy</a:t>
            </a:r>
          </a:p>
          <a:p>
            <a:pPr>
              <a:spcBef>
                <a:spcPts val="300"/>
              </a:spcBef>
            </a:pPr>
            <a:r>
              <a:rPr lang="en-US" sz="2000" dirty="0"/>
              <a:t>Solutions</a:t>
            </a:r>
          </a:p>
          <a:p>
            <a:pPr lvl="1">
              <a:spcBef>
                <a:spcPts val="300"/>
              </a:spcBef>
            </a:pPr>
            <a:r>
              <a:rPr lang="en-US" sz="2000" dirty="0"/>
              <a:t>Revise race tracking processes</a:t>
            </a:r>
          </a:p>
          <a:p>
            <a:pPr lvl="1">
              <a:spcBef>
                <a:spcPts val="300"/>
              </a:spcBef>
            </a:pPr>
            <a:r>
              <a:rPr lang="en-US" sz="2000" dirty="0"/>
              <a:t>Obtain external data </a:t>
            </a:r>
          </a:p>
          <a:p>
            <a:pPr lvl="1">
              <a:spcBef>
                <a:spcPts val="300"/>
              </a:spcBef>
            </a:pPr>
            <a:r>
              <a:rPr lang="en-US" sz="2000" dirty="0"/>
              <a:t>Tracking sensors</a:t>
            </a:r>
          </a:p>
          <a:p>
            <a:pPr lvl="1">
              <a:spcBef>
                <a:spcPts val="300"/>
              </a:spcBef>
            </a:pPr>
            <a:r>
              <a:rPr lang="en-US" sz="2000" dirty="0"/>
              <a:t>Mobile app</a:t>
            </a:r>
          </a:p>
          <a:p>
            <a:pPr lvl="1">
              <a:spcBef>
                <a:spcPts val="300"/>
              </a:spcBef>
            </a:pPr>
            <a:r>
              <a:rPr lang="en-US" sz="2000" dirty="0"/>
              <a:t>Cloud computing service</a:t>
            </a:r>
          </a:p>
          <a:p>
            <a:pPr lvl="1">
              <a:spcBef>
                <a:spcPts val="300"/>
              </a:spcBef>
            </a:pPr>
            <a:r>
              <a:rPr lang="en-US" sz="2000" dirty="0"/>
              <a:t>Data analytics</a:t>
            </a:r>
          </a:p>
          <a:p>
            <a:pPr lvl="1">
              <a:spcBef>
                <a:spcPts val="300"/>
              </a:spcBef>
            </a:pPr>
            <a:r>
              <a:rPr lang="en-US" sz="2000" dirty="0"/>
              <a:t>Social media</a:t>
            </a:r>
          </a:p>
        </p:txBody>
      </p:sp>
    </p:spTree>
    <p:extLst>
      <p:ext uri="{BB962C8B-B14F-4D97-AF65-F5344CB8AC3E}">
        <p14:creationId xmlns:p14="http://schemas.microsoft.com/office/powerpoint/2010/main" val="16674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445"/>
            <a:ext cx="8229600" cy="1107996"/>
          </a:xfrm>
        </p:spPr>
        <p:txBody>
          <a:bodyPr>
            <a:spAutoFit/>
          </a:bodyPr>
          <a:lstStyle/>
          <a:p>
            <a:r>
              <a:rPr lang="en-IN" dirty="0"/>
              <a:t>Wireless Computer Networks and Internet Access </a:t>
            </a:r>
            <a:r>
              <a:rPr lang="en-IN" sz="2800" dirty="0"/>
              <a:t>(2 of 2)</a:t>
            </a:r>
            <a:endParaRPr lang="en-US" sz="2800" dirty="0"/>
          </a:p>
        </p:txBody>
      </p:sp>
      <p:sp>
        <p:nvSpPr>
          <p:cNvPr id="5" name="Content Placeholder 4"/>
          <p:cNvSpPr>
            <a:spLocks noGrp="1"/>
          </p:cNvSpPr>
          <p:nvPr>
            <p:ph idx="1"/>
          </p:nvPr>
        </p:nvSpPr>
        <p:spPr>
          <a:xfrm>
            <a:off x="457200" y="1418466"/>
            <a:ext cx="8229600" cy="2639184"/>
          </a:xfrm>
        </p:spPr>
        <p:txBody>
          <a:bodyPr>
            <a:spAutoFit/>
          </a:bodyPr>
          <a:lstStyle/>
          <a:p>
            <a:pPr lvl="1"/>
            <a:r>
              <a:rPr lang="en-IN" sz="2400" dirty="0"/>
              <a:t>Hotspots: one or more access points in public place to provide maximum wireless coverage for a specific area</a:t>
            </a:r>
          </a:p>
          <a:p>
            <a:pPr lvl="1"/>
            <a:r>
              <a:rPr lang="en-IN" sz="2400" dirty="0"/>
              <a:t>Weak security features</a:t>
            </a:r>
          </a:p>
          <a:p>
            <a:r>
              <a:rPr lang="en-IN" spc="-300" dirty="0"/>
              <a:t>W </a:t>
            </a:r>
            <a:r>
              <a:rPr lang="en-IN" spc="-300" dirty="0" err="1"/>
              <a:t>i</a:t>
            </a:r>
            <a:r>
              <a:rPr lang="en-IN" spc="-300" dirty="0"/>
              <a:t> </a:t>
            </a:r>
            <a:r>
              <a:rPr lang="en-IN" dirty="0"/>
              <a:t>Max (802.16)</a:t>
            </a:r>
          </a:p>
          <a:p>
            <a:pPr lvl="1"/>
            <a:r>
              <a:rPr lang="en-IN" sz="2400" dirty="0"/>
              <a:t>Wireless access range of 31 miles</a:t>
            </a:r>
          </a:p>
          <a:p>
            <a:pPr lvl="1"/>
            <a:r>
              <a:rPr lang="en-IN" sz="2400" dirty="0"/>
              <a:t>Require </a:t>
            </a:r>
            <a:r>
              <a:rPr lang="en-IN" sz="2400" spc="-300" dirty="0"/>
              <a:t>W </a:t>
            </a:r>
            <a:r>
              <a:rPr lang="en-IN" sz="2400" spc="-300" dirty="0" err="1"/>
              <a:t>i</a:t>
            </a:r>
            <a:r>
              <a:rPr lang="en-IN" sz="2400" spc="-300" dirty="0"/>
              <a:t> M a x</a:t>
            </a:r>
            <a:r>
              <a:rPr lang="en-IN" sz="2400" dirty="0"/>
              <a:t> antennas</a:t>
            </a:r>
          </a:p>
        </p:txBody>
      </p:sp>
    </p:spTree>
    <p:extLst>
      <p:ext uri="{BB962C8B-B14F-4D97-AF65-F5344CB8AC3E}">
        <p14:creationId xmlns:p14="http://schemas.microsoft.com/office/powerpoint/2010/main" val="1788581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492443"/>
          </a:xfrm>
        </p:spPr>
        <p:txBody>
          <a:bodyPr>
            <a:spAutoFit/>
          </a:bodyPr>
          <a:lstStyle/>
          <a:p>
            <a:r>
              <a:rPr lang="en-IN" sz="3200" dirty="0"/>
              <a:t>Figure 7.13 A Bluetooth Network (</a:t>
            </a:r>
            <a:r>
              <a:rPr lang="en-IN" sz="3200" spc="-300" dirty="0"/>
              <a:t>P A N</a:t>
            </a:r>
            <a:r>
              <a:rPr lang="en-IN" sz="3200" dirty="0"/>
              <a:t>)</a:t>
            </a:r>
            <a:endParaRPr lang="en-US" sz="2400" dirty="0"/>
          </a:p>
        </p:txBody>
      </p:sp>
      <p:pic>
        <p:nvPicPr>
          <p:cNvPr id="13314" name="Picture 2" descr="A diagram illustrates the links in a Bluetooth network; namely, a printer is shown connected separately to a smartphone, a wireless keyboard, and a user comput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8337" y="819150"/>
            <a:ext cx="5901926" cy="392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60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IN" dirty="0"/>
              <a:t>Figure 7.14 An 802.11 Wireless </a:t>
            </a:r>
            <a:r>
              <a:rPr lang="en-IN" spc="-300" dirty="0"/>
              <a:t>L A N</a:t>
            </a:r>
            <a:endParaRPr lang="en-US" sz="2800" spc="-300" dirty="0"/>
          </a:p>
        </p:txBody>
      </p:sp>
      <p:pic>
        <p:nvPicPr>
          <p:cNvPr id="14338" name="Picture 2" descr="Signals from the Internet pass through the router and are accessed by a wired network, represented by a server and two P Cs, as well as by an Access point, to which three P C s are linked within a shaded circl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91215" y="783089"/>
            <a:ext cx="5133485" cy="396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71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Radio Frequency Identification (</a:t>
            </a:r>
            <a:r>
              <a:rPr lang="en-US" spc="-450" dirty="0"/>
              <a:t>R </a:t>
            </a:r>
            <a:r>
              <a:rPr lang="en-US" sz="200" spc="-450" dirty="0"/>
              <a:t> </a:t>
            </a:r>
            <a:r>
              <a:rPr lang="en-US" spc="-450" dirty="0"/>
              <a:t>F </a:t>
            </a:r>
            <a:r>
              <a:rPr lang="en-US" sz="200" spc="-450" dirty="0"/>
              <a:t> </a:t>
            </a:r>
            <a:r>
              <a:rPr lang="en-US" spc="-450" dirty="0"/>
              <a:t>I </a:t>
            </a:r>
            <a:r>
              <a:rPr lang="en-US" sz="200" spc="-450" dirty="0"/>
              <a:t> </a:t>
            </a:r>
            <a:r>
              <a:rPr lang="en-US" dirty="0"/>
              <a:t>D)</a:t>
            </a:r>
            <a:endParaRPr lang="en-US" sz="2800" dirty="0"/>
          </a:p>
        </p:txBody>
      </p:sp>
      <p:sp>
        <p:nvSpPr>
          <p:cNvPr id="6" name="Content Placeholder 4"/>
          <p:cNvSpPr>
            <a:spLocks noGrp="1"/>
          </p:cNvSpPr>
          <p:nvPr>
            <p:ph idx="1"/>
          </p:nvPr>
        </p:nvSpPr>
        <p:spPr>
          <a:xfrm>
            <a:off x="457200" y="772068"/>
            <a:ext cx="8229600" cy="4014808"/>
          </a:xfrm>
        </p:spPr>
        <p:txBody>
          <a:bodyPr>
            <a:spAutoFit/>
          </a:bodyPr>
          <a:lstStyle/>
          <a:p>
            <a:r>
              <a:rPr lang="en-IN" dirty="0"/>
              <a:t>Use tiny tags with microchips containing data about an item and location</a:t>
            </a:r>
          </a:p>
          <a:p>
            <a:r>
              <a:rPr lang="en-IN" dirty="0"/>
              <a:t>Tag antennas to transmit radio signals over short distances to special </a:t>
            </a:r>
            <a:r>
              <a:rPr lang="en-IN" spc="-300" dirty="0"/>
              <a:t>R F I </a:t>
            </a:r>
            <a:r>
              <a:rPr lang="en-IN" dirty="0"/>
              <a:t>D readers</a:t>
            </a:r>
          </a:p>
          <a:p>
            <a:r>
              <a:rPr lang="en-IN" dirty="0"/>
              <a:t>Common uses:</a:t>
            </a:r>
          </a:p>
          <a:p>
            <a:pPr lvl="1"/>
            <a:r>
              <a:rPr lang="en-IN" sz="2400" dirty="0"/>
              <a:t>Automated toll-collection</a:t>
            </a:r>
          </a:p>
          <a:p>
            <a:pPr lvl="1"/>
            <a:r>
              <a:rPr lang="en-IN" sz="2400" dirty="0"/>
              <a:t>Tracking goods in a supply chain</a:t>
            </a:r>
          </a:p>
          <a:p>
            <a:r>
              <a:rPr lang="en-IN" dirty="0"/>
              <a:t>Reduction in cost of tags making </a:t>
            </a:r>
            <a:r>
              <a:rPr lang="en-IN" spc="-300" dirty="0"/>
              <a:t>R F I </a:t>
            </a:r>
            <a:r>
              <a:rPr lang="en-IN" dirty="0"/>
              <a:t>D viable for many firms</a:t>
            </a:r>
          </a:p>
        </p:txBody>
      </p:sp>
    </p:spTree>
    <p:extLst>
      <p:ext uri="{BB962C8B-B14F-4D97-AF65-F5344CB8AC3E}">
        <p14:creationId xmlns:p14="http://schemas.microsoft.com/office/powerpoint/2010/main" val="2111017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Figure 7.15 </a:t>
            </a:r>
            <a:r>
              <a:rPr lang="en-US" altLang="en-US" dirty="0"/>
              <a:t>How </a:t>
            </a:r>
            <a:r>
              <a:rPr lang="en-US" altLang="en-US" spc="-450" dirty="0"/>
              <a:t>R </a:t>
            </a:r>
            <a:r>
              <a:rPr lang="en-US" altLang="en-US" sz="200" spc="-450" dirty="0"/>
              <a:t> </a:t>
            </a:r>
            <a:r>
              <a:rPr lang="en-US" altLang="en-US" spc="-450" dirty="0"/>
              <a:t>F </a:t>
            </a:r>
            <a:r>
              <a:rPr lang="en-US" altLang="en-US" sz="200" spc="-450" dirty="0"/>
              <a:t> </a:t>
            </a:r>
            <a:r>
              <a:rPr lang="en-US" altLang="en-US" spc="-450" dirty="0"/>
              <a:t>I </a:t>
            </a:r>
            <a:r>
              <a:rPr lang="en-US" altLang="en-US" sz="200" spc="-450" dirty="0"/>
              <a:t> </a:t>
            </a:r>
            <a:r>
              <a:rPr lang="en-US" altLang="en-US" dirty="0"/>
              <a:t>D Works</a:t>
            </a:r>
            <a:endParaRPr lang="en-US" sz="2800" spc="-300" dirty="0"/>
          </a:p>
        </p:txBody>
      </p:sp>
      <p:pic>
        <p:nvPicPr>
          <p:cNvPr id="15362" name="Picture 2" descr="1. Tag: a microchip holds data including an identification number. The rest of the tag is an antenna that transmits data to a reader through radio waves.&#10;2. R F I D reader: has an antenna that constantly transmits When it senses a tag, it wakes it up, interrogates it, and decodes the data. Then it transmits the data to a host system over wired or wireless connections.&#10;3. Host computer: processes the data from the tag that have been transmitted by the read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923" y="839971"/>
            <a:ext cx="8154179" cy="362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074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50"/>
            <a:ext cx="8229600" cy="553998"/>
          </a:xfrm>
        </p:spPr>
        <p:txBody>
          <a:bodyPr>
            <a:spAutoFit/>
          </a:bodyPr>
          <a:lstStyle/>
          <a:p>
            <a:r>
              <a:rPr lang="en-IN" dirty="0"/>
              <a:t>Wireless Sensor Networks (</a:t>
            </a:r>
            <a:r>
              <a:rPr lang="en-IN" spc="-450" dirty="0"/>
              <a:t>W S N </a:t>
            </a:r>
            <a:r>
              <a:rPr lang="en-IN" dirty="0"/>
              <a:t>s)</a:t>
            </a:r>
            <a:endParaRPr lang="en-US" sz="2800" dirty="0"/>
          </a:p>
        </p:txBody>
      </p:sp>
      <p:sp>
        <p:nvSpPr>
          <p:cNvPr id="6" name="Content Placeholder 4"/>
          <p:cNvSpPr>
            <a:spLocks noGrp="1"/>
          </p:cNvSpPr>
          <p:nvPr>
            <p:ph idx="1"/>
          </p:nvPr>
        </p:nvSpPr>
        <p:spPr>
          <a:xfrm>
            <a:off x="457200" y="780455"/>
            <a:ext cx="8229600" cy="4001095"/>
          </a:xfrm>
        </p:spPr>
        <p:txBody>
          <a:bodyPr>
            <a:spAutoFit/>
          </a:bodyPr>
          <a:lstStyle/>
          <a:p>
            <a:pPr>
              <a:spcBef>
                <a:spcPts val="600"/>
              </a:spcBef>
            </a:pPr>
            <a:r>
              <a:rPr lang="en-IN" dirty="0"/>
              <a:t>Networks of hundreds or thousands of interconnected wireless devices</a:t>
            </a:r>
          </a:p>
          <a:p>
            <a:pPr>
              <a:spcBef>
                <a:spcPts val="600"/>
              </a:spcBef>
            </a:pPr>
            <a:r>
              <a:rPr lang="en-IN" dirty="0"/>
              <a:t>Used to monitor building security, detect hazardous substances in air, monitor environmental changes, traffic, or military activity</a:t>
            </a:r>
          </a:p>
          <a:p>
            <a:pPr>
              <a:spcBef>
                <a:spcPts val="600"/>
              </a:spcBef>
            </a:pPr>
            <a:r>
              <a:rPr lang="en-IN" dirty="0"/>
              <a:t>Devices have built-in processing, storage, and radio frequency sensors and antennas</a:t>
            </a:r>
          </a:p>
          <a:p>
            <a:pPr>
              <a:spcBef>
                <a:spcPts val="600"/>
              </a:spcBef>
            </a:pPr>
            <a:r>
              <a:rPr lang="en-IN" dirty="0"/>
              <a:t>Require low-power, long-lasting batteries and ability to endure in the field without maintenance</a:t>
            </a:r>
          </a:p>
          <a:p>
            <a:pPr>
              <a:spcBef>
                <a:spcPts val="600"/>
              </a:spcBef>
            </a:pPr>
            <a:r>
              <a:rPr lang="en-IN" dirty="0"/>
              <a:t>Major sources of “Big Data” and </a:t>
            </a:r>
            <a:r>
              <a:rPr lang="en-IN" dirty="0" err="1"/>
              <a:t>fueling</a:t>
            </a:r>
            <a:r>
              <a:rPr lang="en-IN" dirty="0"/>
              <a:t> “Internet of Things”</a:t>
            </a:r>
          </a:p>
        </p:txBody>
      </p:sp>
    </p:spTree>
    <p:extLst>
      <p:ext uri="{BB962C8B-B14F-4D97-AF65-F5344CB8AC3E}">
        <p14:creationId xmlns:p14="http://schemas.microsoft.com/office/powerpoint/2010/main" val="1211779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492443"/>
          </a:xfrm>
        </p:spPr>
        <p:txBody>
          <a:bodyPr>
            <a:spAutoFit/>
          </a:bodyPr>
          <a:lstStyle/>
          <a:p>
            <a:r>
              <a:rPr lang="en-IN" sz="3200" dirty="0"/>
              <a:t>Figure 7.16 A Wireless Sensor Network</a:t>
            </a:r>
            <a:endParaRPr lang="en-US" sz="2400" spc="-300" dirty="0"/>
          </a:p>
        </p:txBody>
      </p:sp>
      <p:pic>
        <p:nvPicPr>
          <p:cNvPr id="16386" name="Picture 2" descr="The Internet is connected to a server, which in turn is connected to a network of circles connected by dotted lines. Three big circles form a triangle within the network of several small circles placed at nodal joint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03821" y="759452"/>
            <a:ext cx="6136357" cy="394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25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548"/>
            <a:ext cx="8229600" cy="553998"/>
          </a:xfrm>
        </p:spPr>
        <p:txBody>
          <a:bodyPr>
            <a:spAutoFit/>
          </a:bodyPr>
          <a:lstStyle/>
          <a:p>
            <a:r>
              <a:rPr lang="en-US" dirty="0"/>
              <a:t>How Will </a:t>
            </a:r>
            <a:r>
              <a:rPr lang="en-US" spc="-450" dirty="0"/>
              <a:t>M I </a:t>
            </a:r>
            <a:r>
              <a:rPr lang="en-US" dirty="0"/>
              <a:t>S Help My Career?</a:t>
            </a:r>
            <a:endParaRPr lang="en-US" sz="2800" dirty="0"/>
          </a:p>
        </p:txBody>
      </p:sp>
      <p:sp>
        <p:nvSpPr>
          <p:cNvPr id="6" name="Content Placeholder 4"/>
          <p:cNvSpPr>
            <a:spLocks noGrp="1"/>
          </p:cNvSpPr>
          <p:nvPr>
            <p:ph idx="1"/>
          </p:nvPr>
        </p:nvSpPr>
        <p:spPr>
          <a:xfrm>
            <a:off x="457200" y="806549"/>
            <a:ext cx="8229600" cy="2616101"/>
          </a:xfrm>
        </p:spPr>
        <p:txBody>
          <a:bodyPr>
            <a:spAutoFit/>
          </a:bodyPr>
          <a:lstStyle/>
          <a:p>
            <a:r>
              <a:rPr lang="en-IN" dirty="0"/>
              <a:t>The Company: A1 Western Car Dealers</a:t>
            </a:r>
          </a:p>
          <a:p>
            <a:r>
              <a:rPr lang="en-IN" dirty="0"/>
              <a:t>Position Description: Automotive digital advisor</a:t>
            </a:r>
          </a:p>
          <a:p>
            <a:r>
              <a:rPr lang="en-IN" dirty="0"/>
              <a:t>Job Requirements</a:t>
            </a:r>
          </a:p>
          <a:p>
            <a:r>
              <a:rPr lang="en-IN" dirty="0"/>
              <a:t>Interview Questions</a:t>
            </a:r>
          </a:p>
          <a:p>
            <a:r>
              <a:rPr lang="en-IN" dirty="0"/>
              <a:t>Author Tips</a:t>
            </a:r>
          </a:p>
        </p:txBody>
      </p:sp>
    </p:spTree>
    <p:extLst>
      <p:ext uri="{BB962C8B-B14F-4D97-AF65-F5344CB8AC3E}">
        <p14:creationId xmlns:p14="http://schemas.microsoft.com/office/powerpoint/2010/main" val="3447547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2972" y="49252"/>
            <a:ext cx="8214779"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873" y="1460109"/>
            <a:ext cx="1277815" cy="1434026"/>
          </a:xfrm>
          <a:prstGeom prst="rect">
            <a:avLst/>
          </a:prstGeom>
        </p:spPr>
      </p:pic>
      <p:sp>
        <p:nvSpPr>
          <p:cNvPr id="9" name="Text Placeholder 1">
            <a:extLst>
              <a:ext uri="{FF2B5EF4-FFF2-40B4-BE49-F238E27FC236}">
                <a16:creationId xmlns:a16="http://schemas.microsoft.com/office/drawing/2014/main" id="{AD5FAE7B-F718-4307-B112-AD6256157E8F}"/>
              </a:ext>
            </a:extLst>
          </p:cNvPr>
          <p:cNvSpPr txBox="1">
            <a:spLocks/>
          </p:cNvSpPr>
          <p:nvPr/>
        </p:nvSpPr>
        <p:spPr>
          <a:xfrm>
            <a:off x="1809750"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50"/>
            <a:ext cx="8229600" cy="1107996"/>
          </a:xfrm>
        </p:spPr>
        <p:txBody>
          <a:bodyPr>
            <a:spAutoFit/>
          </a:bodyPr>
          <a:lstStyle/>
          <a:p>
            <a:r>
              <a:rPr lang="en-IN" altLang="en-US" dirty="0"/>
              <a:t>Tour de France Wins with Wireless Technology </a:t>
            </a:r>
            <a:r>
              <a:rPr lang="en-IN" altLang="en-US" sz="2800" dirty="0"/>
              <a:t>(2 of 2)</a:t>
            </a:r>
            <a:endParaRPr lang="en-US" sz="2800" dirty="0"/>
          </a:p>
        </p:txBody>
      </p:sp>
      <p:sp>
        <p:nvSpPr>
          <p:cNvPr id="5" name="Content Placeholder 4"/>
          <p:cNvSpPr>
            <a:spLocks noGrp="1"/>
          </p:cNvSpPr>
          <p:nvPr>
            <p:ph idx="1"/>
          </p:nvPr>
        </p:nvSpPr>
        <p:spPr>
          <a:xfrm>
            <a:off x="457200" y="1430477"/>
            <a:ext cx="8229600" cy="2600712"/>
          </a:xfrm>
        </p:spPr>
        <p:txBody>
          <a:bodyPr>
            <a:spAutoFit/>
          </a:bodyPr>
          <a:lstStyle/>
          <a:p>
            <a:r>
              <a:rPr lang="en-IN" dirty="0"/>
              <a:t>Wireless Race Tracking System</a:t>
            </a:r>
          </a:p>
          <a:p>
            <a:r>
              <a:rPr lang="en-IN" dirty="0"/>
              <a:t>Demonstrates illustrates some of the powerful capabilities and opportunities provided by contemporary networking technology.</a:t>
            </a:r>
          </a:p>
          <a:p>
            <a:r>
              <a:rPr lang="en-IN" dirty="0"/>
              <a:t>Illustrates the ability of </a:t>
            </a:r>
            <a:r>
              <a:rPr lang="en-IN" spc="-300" dirty="0"/>
              <a:t>I T</a:t>
            </a:r>
            <a:r>
              <a:rPr lang="en-IN" dirty="0"/>
              <a:t> systems to enhance services to customers as well as participants </a:t>
            </a:r>
          </a:p>
        </p:txBody>
      </p:sp>
    </p:spTree>
    <p:extLst>
      <p:ext uri="{BB962C8B-B14F-4D97-AF65-F5344CB8AC3E}">
        <p14:creationId xmlns:p14="http://schemas.microsoft.com/office/powerpoint/2010/main" val="3113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492443"/>
          </a:xfrm>
        </p:spPr>
        <p:txBody>
          <a:bodyPr>
            <a:spAutoFit/>
          </a:bodyPr>
          <a:lstStyle/>
          <a:p>
            <a:r>
              <a:rPr lang="en-IN" altLang="en-US" sz="3200" dirty="0"/>
              <a:t>Networking and Communication Trends</a:t>
            </a:r>
            <a:endParaRPr lang="en-US" sz="2400" dirty="0"/>
          </a:p>
        </p:txBody>
      </p:sp>
      <p:sp>
        <p:nvSpPr>
          <p:cNvPr id="5" name="Content Placeholder 4"/>
          <p:cNvSpPr>
            <a:spLocks noGrp="1"/>
          </p:cNvSpPr>
          <p:nvPr>
            <p:ph idx="1"/>
          </p:nvPr>
        </p:nvSpPr>
        <p:spPr>
          <a:xfrm>
            <a:off x="457200" y="742950"/>
            <a:ext cx="8229600" cy="3431709"/>
          </a:xfrm>
        </p:spPr>
        <p:txBody>
          <a:bodyPr>
            <a:spAutoFit/>
          </a:bodyPr>
          <a:lstStyle/>
          <a:p>
            <a:r>
              <a:rPr lang="en-IN" sz="2200" dirty="0"/>
              <a:t>Convergence</a:t>
            </a:r>
          </a:p>
          <a:p>
            <a:pPr lvl="1"/>
            <a:r>
              <a:rPr lang="en-IN" dirty="0"/>
              <a:t>Telephone networks and computer networks converging into single digital network using Internet standards</a:t>
            </a:r>
          </a:p>
          <a:p>
            <a:pPr>
              <a:spcBef>
                <a:spcPts val="600"/>
              </a:spcBef>
            </a:pPr>
            <a:r>
              <a:rPr lang="en-IN" sz="2200" dirty="0"/>
              <a:t>Broadband</a:t>
            </a:r>
          </a:p>
          <a:p>
            <a:pPr lvl="1"/>
            <a:r>
              <a:rPr lang="en-IN" dirty="0"/>
              <a:t>More than 76 percent U.S. Internet users have broadband access</a:t>
            </a:r>
          </a:p>
          <a:p>
            <a:pPr>
              <a:spcBef>
                <a:spcPts val="600"/>
              </a:spcBef>
            </a:pPr>
            <a:r>
              <a:rPr lang="en-IN" sz="2200" dirty="0"/>
              <a:t>Broadband wireless</a:t>
            </a:r>
          </a:p>
          <a:p>
            <a:pPr lvl="1"/>
            <a:r>
              <a:rPr lang="en-IN" dirty="0"/>
              <a:t>Voice, data communication are increasingly taking place over broadband wireless platforms</a:t>
            </a:r>
          </a:p>
        </p:txBody>
      </p:sp>
    </p:spTree>
    <p:extLst>
      <p:ext uri="{BB962C8B-B14F-4D97-AF65-F5344CB8AC3E}">
        <p14:creationId xmlns:p14="http://schemas.microsoft.com/office/powerpoint/2010/main" val="200177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IN" altLang="en-US" dirty="0"/>
              <a:t>What Is a Computer Network?</a:t>
            </a:r>
            <a:endParaRPr lang="en-US" sz="2800" dirty="0"/>
          </a:p>
        </p:txBody>
      </p:sp>
      <p:sp>
        <p:nvSpPr>
          <p:cNvPr id="5" name="Content Placeholder 4"/>
          <p:cNvSpPr>
            <a:spLocks noGrp="1"/>
          </p:cNvSpPr>
          <p:nvPr>
            <p:ph idx="1"/>
          </p:nvPr>
        </p:nvSpPr>
        <p:spPr>
          <a:xfrm>
            <a:off x="457200" y="733787"/>
            <a:ext cx="8229600" cy="4052899"/>
          </a:xfrm>
        </p:spPr>
        <p:txBody>
          <a:bodyPr>
            <a:spAutoFit/>
          </a:bodyPr>
          <a:lstStyle/>
          <a:p>
            <a:r>
              <a:rPr lang="en-IN" dirty="0"/>
              <a:t>Two or more connected computers</a:t>
            </a:r>
          </a:p>
          <a:p>
            <a:pPr>
              <a:spcBef>
                <a:spcPts val="600"/>
              </a:spcBef>
            </a:pPr>
            <a:r>
              <a:rPr lang="en-IN" dirty="0"/>
              <a:t>Major components in simple network</a:t>
            </a:r>
          </a:p>
          <a:p>
            <a:pPr lvl="1"/>
            <a:r>
              <a:rPr lang="en-IN" dirty="0"/>
              <a:t>Client and server computers</a:t>
            </a:r>
          </a:p>
          <a:p>
            <a:pPr lvl="1"/>
            <a:r>
              <a:rPr lang="en-IN" dirty="0"/>
              <a:t>Network interfaces (</a:t>
            </a:r>
            <a:r>
              <a:rPr lang="en-IN" spc="-300" dirty="0"/>
              <a:t>N I C </a:t>
            </a:r>
            <a:r>
              <a:rPr lang="en-IN" dirty="0"/>
              <a:t>s)</a:t>
            </a:r>
          </a:p>
          <a:p>
            <a:pPr lvl="1"/>
            <a:r>
              <a:rPr lang="en-IN" dirty="0"/>
              <a:t>Connection medium</a:t>
            </a:r>
          </a:p>
          <a:p>
            <a:pPr lvl="1"/>
            <a:r>
              <a:rPr lang="en-IN" dirty="0"/>
              <a:t>Network operating system (</a:t>
            </a:r>
            <a:r>
              <a:rPr lang="en-IN" spc="-300" dirty="0"/>
              <a:t>N O </a:t>
            </a:r>
            <a:r>
              <a:rPr lang="en-IN" dirty="0"/>
              <a:t>S)</a:t>
            </a:r>
          </a:p>
          <a:p>
            <a:pPr lvl="1"/>
            <a:r>
              <a:rPr lang="en-IN" dirty="0"/>
              <a:t>Hubs, switches, routers</a:t>
            </a:r>
          </a:p>
          <a:p>
            <a:pPr>
              <a:spcBef>
                <a:spcPts val="600"/>
              </a:spcBef>
            </a:pPr>
            <a:r>
              <a:rPr lang="en-IN" dirty="0"/>
              <a:t>Software-defined networking (</a:t>
            </a:r>
            <a:r>
              <a:rPr lang="en-IN" spc="-300" dirty="0"/>
              <a:t>S D </a:t>
            </a:r>
            <a:r>
              <a:rPr lang="en-IN" dirty="0"/>
              <a:t>N)</a:t>
            </a:r>
          </a:p>
          <a:p>
            <a:pPr lvl="1"/>
            <a:r>
              <a:rPr lang="en-IN" dirty="0"/>
              <a:t>Functions of switches and routers managed by central program</a:t>
            </a:r>
          </a:p>
        </p:txBody>
      </p:sp>
    </p:spTree>
    <p:extLst>
      <p:ext uri="{BB962C8B-B14F-4D97-AF65-F5344CB8AC3E}">
        <p14:creationId xmlns:p14="http://schemas.microsoft.com/office/powerpoint/2010/main" val="393071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54"/>
            <a:ext cx="8229600" cy="1107996"/>
          </a:xfrm>
        </p:spPr>
        <p:txBody>
          <a:bodyPr>
            <a:spAutoFit/>
          </a:bodyPr>
          <a:lstStyle/>
          <a:p>
            <a:r>
              <a:rPr lang="en-IN" altLang="en-US" dirty="0"/>
              <a:t>Figure 7.1 Components of a Simple Computer Network</a:t>
            </a:r>
            <a:endParaRPr lang="en-US" sz="2800" dirty="0"/>
          </a:p>
        </p:txBody>
      </p:sp>
      <p:pic>
        <p:nvPicPr>
          <p:cNvPr id="1026" name="Picture 2" descr="A Server, N O S, which is connected to a switch.&#10;On one side of the switch, connection is drawn to a router, which is connected to Other Networks on the Internet.&#10;On the other side, the switch is connected to another switch, which is connected to two personal computer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4590" y="1403350"/>
            <a:ext cx="6034821" cy="3387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88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116"/>
            <a:ext cx="8229600" cy="553998"/>
          </a:xfrm>
        </p:spPr>
        <p:txBody>
          <a:bodyPr>
            <a:spAutoFit/>
          </a:bodyPr>
          <a:lstStyle/>
          <a:p>
            <a:r>
              <a:rPr lang="en-IN" altLang="en-US" dirty="0"/>
              <a:t>Networks in Large Companies</a:t>
            </a:r>
            <a:endParaRPr lang="en-US" sz="2800" dirty="0"/>
          </a:p>
        </p:txBody>
      </p:sp>
      <p:sp>
        <p:nvSpPr>
          <p:cNvPr id="5" name="Content Placeholder 4"/>
          <p:cNvSpPr>
            <a:spLocks noGrp="1"/>
          </p:cNvSpPr>
          <p:nvPr>
            <p:ph idx="1"/>
          </p:nvPr>
        </p:nvSpPr>
        <p:spPr>
          <a:xfrm>
            <a:off x="457200" y="903565"/>
            <a:ext cx="8229600" cy="3877985"/>
          </a:xfrm>
        </p:spPr>
        <p:txBody>
          <a:bodyPr>
            <a:spAutoFit/>
          </a:bodyPr>
          <a:lstStyle/>
          <a:p>
            <a:r>
              <a:rPr lang="en-IN" dirty="0"/>
              <a:t>Hundreds of local area networks (</a:t>
            </a:r>
            <a:r>
              <a:rPr lang="en-IN" spc="-300" dirty="0"/>
              <a:t>L A N </a:t>
            </a:r>
            <a:r>
              <a:rPr lang="en-IN" dirty="0"/>
              <a:t>s) linked to firm-wide corporate network</a:t>
            </a:r>
          </a:p>
          <a:p>
            <a:r>
              <a:rPr lang="en-IN" dirty="0"/>
              <a:t>Various powerful servers</a:t>
            </a:r>
          </a:p>
          <a:p>
            <a:pPr lvl="1"/>
            <a:r>
              <a:rPr lang="en-IN" sz="2400" dirty="0"/>
              <a:t>Website, corporate intranet, extranet</a:t>
            </a:r>
          </a:p>
          <a:p>
            <a:pPr lvl="1"/>
            <a:r>
              <a:rPr lang="en-IN" sz="2400" dirty="0"/>
              <a:t>Backend systems</a:t>
            </a:r>
          </a:p>
          <a:p>
            <a:r>
              <a:rPr lang="en-IN" dirty="0"/>
              <a:t>Mobile wireless </a:t>
            </a:r>
            <a:r>
              <a:rPr lang="en-IN" spc="-300" dirty="0"/>
              <a:t>L A N </a:t>
            </a:r>
            <a:r>
              <a:rPr lang="en-IN" dirty="0"/>
              <a:t>s (Wi-Fi networks)</a:t>
            </a:r>
          </a:p>
          <a:p>
            <a:r>
              <a:rPr lang="en-IN" dirty="0"/>
              <a:t>Videoconferencing system</a:t>
            </a:r>
          </a:p>
          <a:p>
            <a:r>
              <a:rPr lang="en-IN" dirty="0"/>
              <a:t>Telephone network, wireless cell phones</a:t>
            </a:r>
          </a:p>
        </p:txBody>
      </p:sp>
    </p:spTree>
    <p:extLst>
      <p:ext uri="{BB962C8B-B14F-4D97-AF65-F5344CB8AC3E}">
        <p14:creationId xmlns:p14="http://schemas.microsoft.com/office/powerpoint/2010/main" val="4217529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5" ma:contentTypeDescription="Create a new document." ma:contentTypeScope="" ma:versionID="dbf5279ff18cc997ced2cdab8823ebe2">
  <xsd:schema xmlns:xsd="http://www.w3.org/2001/XMLSchema" xmlns:xs="http://www.w3.org/2001/XMLSchema" xmlns:p="http://schemas.microsoft.com/office/2006/metadata/properties" xmlns:ns2="c0efcfce-2116-400f-ab52-279e91fc6017" targetNamespace="http://schemas.microsoft.com/office/2006/metadata/properties" ma:root="true" ma:fieldsID="0cdf63f0f16503791feab1b4c19ccb55"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A518DA-47AF-4C89-80C3-5C5067C9D96F}"/>
</file>

<file path=customXml/itemProps2.xml><?xml version="1.0" encoding="utf-8"?>
<ds:datastoreItem xmlns:ds="http://schemas.openxmlformats.org/officeDocument/2006/customXml" ds:itemID="{A1D6E613-CBB1-40A0-876E-CB1419C5C9FB}"/>
</file>

<file path=customXml/itemProps3.xml><?xml version="1.0" encoding="utf-8"?>
<ds:datastoreItem xmlns:ds="http://schemas.openxmlformats.org/officeDocument/2006/customXml" ds:itemID="{E3237A12-C899-4E90-994C-63DFA6087FCD}"/>
</file>

<file path=docProps/app.xml><?xml version="1.0" encoding="utf-8"?>
<Properties xmlns="http://schemas.openxmlformats.org/officeDocument/2006/extended-properties" xmlns:vt="http://schemas.openxmlformats.org/officeDocument/2006/docPropsVTypes">
  <Template>Horizon</Template>
  <TotalTime>4203</TotalTime>
  <Words>6985</Words>
  <Application>Microsoft Office PowerPoint</Application>
  <PresentationFormat>On-screen Show (16:9)</PresentationFormat>
  <Paragraphs>419</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Lucida Sans Unicode</vt:lpstr>
      <vt:lpstr>Times New Roman</vt:lpstr>
      <vt:lpstr>Verdana</vt:lpstr>
      <vt:lpstr>Wingdings</vt:lpstr>
      <vt:lpstr>508 Lecture</vt:lpstr>
      <vt:lpstr>Management Information Systems: Managing the Digital Firm</vt:lpstr>
      <vt:lpstr>Learning Objectives</vt:lpstr>
      <vt:lpstr>Video Cases</vt:lpstr>
      <vt:lpstr>Tour de France Wins with Wireless Technology (1 of 2)</vt:lpstr>
      <vt:lpstr>Tour de France Wins with Wireless Technology (2 of 2)</vt:lpstr>
      <vt:lpstr>Networking and Communication Trends</vt:lpstr>
      <vt:lpstr>What Is a Computer Network?</vt:lpstr>
      <vt:lpstr>Figure 7.1 Components of a Simple Computer Network</vt:lpstr>
      <vt:lpstr>Networks in Large Companies</vt:lpstr>
      <vt:lpstr>Figure 7.2 Corporate Network Infrastructure</vt:lpstr>
      <vt:lpstr>Key Digital Networking Technologies (1 of 3)</vt:lpstr>
      <vt:lpstr>Key Digital Networking Technologies (2 of 3)</vt:lpstr>
      <vt:lpstr>Figure 7.3 Packet-Switched Networks and Packet Communications</vt:lpstr>
      <vt:lpstr>Key Digital Networking Technologies (3 of 3)</vt:lpstr>
      <vt:lpstr>Figure 7.4 The Transmission Control Protocol/Internet Protocol (T C P/I P) Reference Model</vt:lpstr>
      <vt:lpstr>Types of Networks</vt:lpstr>
      <vt:lpstr>Figure 7.5 Functions of the Modem</vt:lpstr>
      <vt:lpstr>Transmission Media and Transmission Speed</vt:lpstr>
      <vt:lpstr>What is the Internet?</vt:lpstr>
      <vt:lpstr>Internet Addressing and Architecture</vt:lpstr>
      <vt:lpstr>Figure 7.6 The Domain Name System</vt:lpstr>
      <vt:lpstr>Internet Architecture and Governance</vt:lpstr>
      <vt:lpstr>Figure 7.7 Internet Network Architecture</vt:lpstr>
      <vt:lpstr>Interactive Session: Organizations: Net Neutrality: The Battle Rages On</vt:lpstr>
      <vt:lpstr>The Future Internet: I P v 6 and Internet 2</vt:lpstr>
      <vt:lpstr>Internet Services and Communication Tools (1 of 2)</vt:lpstr>
      <vt:lpstr>Figure 7.8 Client/Server Computing on the Internet</vt:lpstr>
      <vt:lpstr>Internet Services and Communication Tools (2 of 2)</vt:lpstr>
      <vt:lpstr>Figure 7.9 How Voice over I P Works</vt:lpstr>
      <vt:lpstr>Interactive Session: Management: Monitoring Employees on Networks: Unethical or Good Business?</vt:lpstr>
      <vt:lpstr>Figure 7.10 A Virtual Private Network Using the Internet</vt:lpstr>
      <vt:lpstr>The Web</vt:lpstr>
      <vt:lpstr>Searching for Information on the Web</vt:lpstr>
      <vt:lpstr>Figure 7.11 Top Desktop/Laptop Web Search Engines Worldwide</vt:lpstr>
      <vt:lpstr>Figure 7.12 How Google Works</vt:lpstr>
      <vt:lpstr>The Future Web</vt:lpstr>
      <vt:lpstr>Cellular Systems (1 of 2)</vt:lpstr>
      <vt:lpstr>Cellular Systems (2 of 2)</vt:lpstr>
      <vt:lpstr>Wireless Computer Networks and Internet Access (1 of 2)</vt:lpstr>
      <vt:lpstr>Wireless Computer Networks and Internet Access (2 of 2)</vt:lpstr>
      <vt:lpstr>Figure 7.13 A Bluetooth Network (P A N)</vt:lpstr>
      <vt:lpstr>Figure 7.14 An 802.11 Wireless L A N</vt:lpstr>
      <vt:lpstr>Radio Frequency Identification (R  F  I  D)</vt:lpstr>
      <vt:lpstr>Figure 7.15 How R  F  I  D Works</vt:lpstr>
      <vt:lpstr>Wireless Sensor Networks (W S N s)</vt:lpstr>
      <vt:lpstr>Figure 7.16 A Wireless Sensor Network</vt:lpstr>
      <vt:lpstr>How Will M I S Help My Career?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Kumaraguru Govindasamy</cp:lastModifiedBy>
  <cp:revision>1071</cp:revision>
  <dcterms:created xsi:type="dcterms:W3CDTF">2014-07-14T20:04:21Z</dcterms:created>
  <dcterms:modified xsi:type="dcterms:W3CDTF">2020-08-22T18:39:57Z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