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87" r:id="rId4"/>
    <p:sldId id="339" r:id="rId5"/>
    <p:sldId id="336" r:id="rId6"/>
    <p:sldId id="337" r:id="rId7"/>
    <p:sldId id="338" r:id="rId8"/>
    <p:sldId id="341" r:id="rId9"/>
    <p:sldId id="342" r:id="rId10"/>
    <p:sldId id="349" r:id="rId11"/>
    <p:sldId id="351" r:id="rId12"/>
    <p:sldId id="350" r:id="rId13"/>
    <p:sldId id="345" r:id="rId14"/>
    <p:sldId id="346" r:id="rId15"/>
    <p:sldId id="347" r:id="rId16"/>
    <p:sldId id="260" r:id="rId17"/>
    <p:sldId id="35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32A5-E216-43A3-8972-1EFB14694FF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37EB3-7011-40AE-B531-7A781764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6603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036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315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559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492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9080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0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278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8687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0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1935479"/>
            <a:ext cx="9723120" cy="1447801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solidFill>
                  <a:schemeClr val="bg1"/>
                </a:solidFill>
              </a:rPr>
              <a:t>DATABASE DESIGN &amp; MANAGEMENT</a:t>
            </a:r>
            <a:br>
              <a:rPr lang="en-US" sz="53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SI10317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120" y="4424998"/>
            <a:ext cx="6979920" cy="121380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PROGRAM STUDI SISTEM INFORMASI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UIVERRSITAS TARUMANAGARA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41960" y="395605"/>
            <a:ext cx="3169920" cy="2149475"/>
          </a:xfrm>
          <a:prstGeom prst="rect">
            <a:avLst/>
          </a:prstGeom>
          <a:noFill/>
        </p:spPr>
        <p:txBody>
          <a:bodyPr vert="horz" lIns="90488" tIns="44450" rIns="90488" bIns="4445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b="1" smtClean="0">
                <a:latin typeface="Times" panose="02020603050405020304" pitchFamily="18" charset="0"/>
              </a:rPr>
              <a:t>Jawaban Exercises 2: c, d, dan f</a:t>
            </a:r>
            <a:endParaRPr lang="en-GB" altLang="en-US" b="1" dirty="0" smtClean="0">
              <a:latin typeface="Times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87" y="79248"/>
            <a:ext cx="8058199" cy="677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41960" y="395605"/>
            <a:ext cx="3566160" cy="3277235"/>
          </a:xfrm>
          <a:prstGeom prst="rect">
            <a:avLst/>
          </a:prstGeom>
          <a:noFill/>
        </p:spPr>
        <p:txBody>
          <a:bodyPr vert="horz" lIns="90488" tIns="44450" rIns="90488" bIns="4445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b="1" dirty="0" err="1" smtClean="0">
                <a:latin typeface="Times" panose="02020603050405020304" pitchFamily="18" charset="0"/>
              </a:rPr>
              <a:t>Jawaban</a:t>
            </a:r>
            <a:r>
              <a:rPr lang="en-GB" altLang="en-US" b="1" dirty="0" smtClean="0">
                <a:latin typeface="Times" panose="02020603050405020304" pitchFamily="18" charset="0"/>
              </a:rPr>
              <a:t> Exercises 2: c, d, </a:t>
            </a:r>
            <a:r>
              <a:rPr lang="en-GB" altLang="en-US" b="1" dirty="0" err="1" smtClean="0">
                <a:latin typeface="Times" panose="02020603050405020304" pitchFamily="18" charset="0"/>
              </a:rPr>
              <a:t>dan</a:t>
            </a:r>
            <a:r>
              <a:rPr lang="en-GB" altLang="en-US" b="1" dirty="0" smtClean="0">
                <a:latin typeface="Times" panose="02020603050405020304" pitchFamily="18" charset="0"/>
              </a:rPr>
              <a:t> f</a:t>
            </a:r>
          </a:p>
          <a:p>
            <a:endParaRPr lang="en-GB" altLang="en-US" b="1" dirty="0">
              <a:latin typeface="Times" panose="02020603050405020304" pitchFamily="18" charset="0"/>
            </a:endParaRPr>
          </a:p>
          <a:p>
            <a:r>
              <a:rPr lang="en-GB" altLang="en-US" b="1" dirty="0" err="1">
                <a:latin typeface="Times" panose="02020603050405020304" pitchFamily="18" charset="0"/>
              </a:rPr>
              <a:t>d</a:t>
            </a:r>
            <a:r>
              <a:rPr lang="en-GB" altLang="en-US" b="1" dirty="0" err="1" smtClean="0">
                <a:latin typeface="Times" panose="02020603050405020304" pitchFamily="18" charset="0"/>
              </a:rPr>
              <a:t>engan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latin typeface="Times" panose="02020603050405020304" pitchFamily="18" charset="0"/>
              </a:rPr>
              <a:t>asumsi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latin typeface="Times" panose="02020603050405020304" pitchFamily="18" charset="0"/>
              </a:rPr>
              <a:t>adanya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latin typeface="Times" panose="02020603050405020304" pitchFamily="18" charset="0"/>
              </a:rPr>
              <a:t>periode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latin typeface="Times" panose="02020603050405020304" pitchFamily="18" charset="0"/>
              </a:rPr>
              <a:t>sbg</a:t>
            </a:r>
            <a:r>
              <a:rPr lang="en-GB" altLang="en-US" b="1" dirty="0" smtClean="0">
                <a:latin typeface="Times" panose="02020603050405020304" pitchFamily="18" charset="0"/>
              </a:rPr>
              <a:t> manager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80" y="2286"/>
            <a:ext cx="8184836" cy="67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35" y="45720"/>
            <a:ext cx="8054486" cy="681228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41960" y="395605"/>
            <a:ext cx="3566160" cy="3277235"/>
          </a:xfrm>
          <a:prstGeom prst="rect">
            <a:avLst/>
          </a:prstGeom>
          <a:noFill/>
        </p:spPr>
        <p:txBody>
          <a:bodyPr vert="horz" lIns="90488" tIns="44450" rIns="90488" bIns="4445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b="1" dirty="0" err="1" smtClean="0">
                <a:latin typeface="Times" panose="02020603050405020304" pitchFamily="18" charset="0"/>
              </a:rPr>
              <a:t>Jawaban</a:t>
            </a:r>
            <a:r>
              <a:rPr lang="en-GB" altLang="en-US" b="1" dirty="0" smtClean="0">
                <a:latin typeface="Times" panose="02020603050405020304" pitchFamily="18" charset="0"/>
              </a:rPr>
              <a:t> Exercises 2: c, d, </a:t>
            </a:r>
            <a:r>
              <a:rPr lang="en-GB" altLang="en-US" b="1" dirty="0" err="1" smtClean="0">
                <a:latin typeface="Times" panose="02020603050405020304" pitchFamily="18" charset="0"/>
              </a:rPr>
              <a:t>dan</a:t>
            </a:r>
            <a:r>
              <a:rPr lang="en-GB" altLang="en-US" b="1" dirty="0" smtClean="0">
                <a:latin typeface="Times" panose="02020603050405020304" pitchFamily="18" charset="0"/>
              </a:rPr>
              <a:t> f</a:t>
            </a:r>
          </a:p>
          <a:p>
            <a:endParaRPr lang="en-GB" altLang="en-US" b="1" dirty="0">
              <a:latin typeface="Times" panose="02020603050405020304" pitchFamily="18" charset="0"/>
            </a:endParaRPr>
          </a:p>
          <a:p>
            <a:r>
              <a:rPr lang="en-GB" altLang="en-US" b="1" dirty="0" err="1">
                <a:latin typeface="Times" panose="02020603050405020304" pitchFamily="18" charset="0"/>
              </a:rPr>
              <a:t>d</a:t>
            </a:r>
            <a:r>
              <a:rPr lang="en-GB" altLang="en-US" b="1" dirty="0" err="1" smtClean="0">
                <a:latin typeface="Times" panose="02020603050405020304" pitchFamily="18" charset="0"/>
              </a:rPr>
              <a:t>engan</a:t>
            </a:r>
            <a:r>
              <a:rPr lang="en-GB" altLang="en-US" b="1" dirty="0" smtClean="0">
                <a:latin typeface="Times" panose="02020603050405020304" pitchFamily="18" charset="0"/>
              </a:rPr>
              <a:t> </a:t>
            </a:r>
            <a:r>
              <a:rPr lang="en-GB" altLang="en-US" b="1" dirty="0" err="1" smtClean="0">
                <a:latin typeface="Times" panose="02020603050405020304" pitchFamily="18" charset="0"/>
              </a:rPr>
              <a:t>notasi</a:t>
            </a:r>
            <a:r>
              <a:rPr lang="en-GB" altLang="en-US" b="1" dirty="0" smtClean="0">
                <a:latin typeface="Times" panose="02020603050405020304" pitchFamily="18" charset="0"/>
              </a:rPr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4892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509C5C-5BC0-4DF5-B4AB-560C7CAA218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en-US" sz="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3725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err="1" smtClean="0">
                <a:latin typeface="Times" panose="02020603050405020304" pitchFamily="18" charset="0"/>
              </a:rPr>
              <a:t>Jawaban</a:t>
            </a:r>
            <a:r>
              <a:rPr lang="en-GB" altLang="en-US" b="1" dirty="0" smtClean="0">
                <a:latin typeface="Times" panose="02020603050405020304" pitchFamily="18" charset="0"/>
              </a:rPr>
              <a:t> Exercises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3480"/>
            <a:ext cx="10881360" cy="46482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514350" indent="-514350">
              <a:buAutoNum type="alphaLcParenBoth" startAt="5"/>
            </a:pPr>
            <a:r>
              <a:rPr lang="en-US" dirty="0" smtClean="0"/>
              <a:t>Determine </a:t>
            </a:r>
            <a:r>
              <a:rPr lang="en-US" dirty="0"/>
              <a:t>candidate and primary key attributes for each (strong) entity type. </a:t>
            </a:r>
            <a:endParaRPr lang="en-US" dirty="0" smtClean="0"/>
          </a:p>
          <a:p>
            <a:pPr marL="914400" lvl="1" indent="-457200">
              <a:buAutoNum type="arabicPeriod"/>
            </a:pPr>
            <a:r>
              <a:rPr lang="en-US" dirty="0" smtClean="0"/>
              <a:t>Branch: PK </a:t>
            </a:r>
            <a:r>
              <a:rPr lang="en-US" dirty="0" err="1" smtClean="0"/>
              <a:t>branchNO</a:t>
            </a:r>
            <a:r>
              <a:rPr lang="en-US" dirty="0" smtClean="0"/>
              <a:t>; FK </a:t>
            </a:r>
            <a:r>
              <a:rPr lang="en-US" dirty="0" err="1" smtClean="0"/>
              <a:t>staffNO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manager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 smtClean="0"/>
              <a:t>Staff: PK </a:t>
            </a:r>
            <a:r>
              <a:rPr lang="en-US" dirty="0" err="1" smtClean="0"/>
              <a:t>staffNO</a:t>
            </a:r>
            <a:r>
              <a:rPr lang="en-US" dirty="0" smtClean="0"/>
              <a:t>; FK </a:t>
            </a:r>
            <a:r>
              <a:rPr lang="en-US" dirty="0" err="1" smtClean="0"/>
              <a:t>branchNO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staff branch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 smtClean="0"/>
              <a:t>DVD: PK </a:t>
            </a:r>
            <a:r>
              <a:rPr lang="en-US" dirty="0" err="1" smtClean="0"/>
              <a:t>catalogNO</a:t>
            </a:r>
            <a:r>
              <a:rPr lang="en-US" dirty="0" smtClean="0"/>
              <a:t>; FK </a:t>
            </a:r>
            <a:r>
              <a:rPr lang="en-US" dirty="0" err="1" smtClean="0"/>
              <a:t>categoryNO</a:t>
            </a:r>
            <a:endParaRPr lang="en-US" dirty="0" smtClean="0"/>
          </a:p>
          <a:p>
            <a:pPr marL="914400" lvl="1" indent="-457200">
              <a:buAutoNum type="arabicPeriod"/>
            </a:pPr>
            <a:r>
              <a:rPr lang="en-US" dirty="0" err="1" smtClean="0"/>
              <a:t>DVDcopy</a:t>
            </a:r>
            <a:r>
              <a:rPr lang="en-US" dirty="0" smtClean="0"/>
              <a:t>: PK </a:t>
            </a:r>
            <a:r>
              <a:rPr lang="en-US" dirty="0" err="1" smtClean="0"/>
              <a:t>dvdNO</a:t>
            </a:r>
            <a:r>
              <a:rPr lang="en-US" dirty="0" smtClean="0"/>
              <a:t>; FK </a:t>
            </a:r>
            <a:r>
              <a:rPr lang="en-US" dirty="0" err="1" smtClean="0"/>
              <a:t>catalogNO</a:t>
            </a:r>
            <a:r>
              <a:rPr lang="en-US" dirty="0" smtClean="0"/>
              <a:t>;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DVDcopy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penggandaan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DVD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1 DVD </a:t>
            </a:r>
            <a:r>
              <a:rPr lang="en-US" dirty="0" err="1"/>
              <a:t>digandakan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5 DVD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data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entity </a:t>
            </a:r>
            <a:r>
              <a:rPr lang="en-US" dirty="0" err="1"/>
              <a:t>DVDcopy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FK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 err="1" smtClean="0"/>
              <a:t>DVDcateogory</a:t>
            </a:r>
            <a:r>
              <a:rPr lang="en-US" dirty="0" smtClean="0"/>
              <a:t>: PK </a:t>
            </a:r>
            <a:r>
              <a:rPr lang="en-US" dirty="0" err="1" smtClean="0"/>
              <a:t>categoryNO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 smtClean="0"/>
              <a:t>Customer: PK </a:t>
            </a:r>
            <a:r>
              <a:rPr lang="en-US" dirty="0" err="1" smtClean="0"/>
              <a:t>memberNO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GB" altLang="en-US" b="1" dirty="0" smtClean="0"/>
          </a:p>
          <a:p>
            <a:pPr marL="0" indent="0" algn="just">
              <a:buNone/>
            </a:pPr>
            <a:endParaRPr lang="en-GB" altLang="en-US" b="1" dirty="0"/>
          </a:p>
          <a:p>
            <a:pPr marL="0" indent="0" algn="just">
              <a:buNone/>
            </a:pPr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5899083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509C5C-5BC0-4DF5-B4AB-560C7CAA218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en-US" sz="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3725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err="1" smtClean="0">
                <a:latin typeface="Times" panose="02020603050405020304" pitchFamily="18" charset="0"/>
              </a:rPr>
              <a:t>Jawaban</a:t>
            </a:r>
            <a:r>
              <a:rPr lang="en-GB" altLang="en-US" b="1" dirty="0" smtClean="0">
                <a:latin typeface="Times" panose="02020603050405020304" pitchFamily="18" charset="0"/>
              </a:rPr>
              <a:t> Exercises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3480"/>
            <a:ext cx="10881360" cy="4648200"/>
          </a:xfrm>
          <a:noFill/>
        </p:spPr>
        <p:txBody>
          <a:bodyPr vert="horz" lIns="90488" tIns="44450" rIns="90488" bIns="44450" rtlCol="0">
            <a:normAutofit lnSpcReduction="10000"/>
          </a:bodyPr>
          <a:lstStyle/>
          <a:p>
            <a:pPr marL="514350" indent="-514350">
              <a:buAutoNum type="alphaLcParenBoth" startAt="5"/>
            </a:pPr>
            <a:r>
              <a:rPr lang="en-US" dirty="0" smtClean="0"/>
              <a:t>Determine </a:t>
            </a:r>
            <a:r>
              <a:rPr lang="en-US" dirty="0"/>
              <a:t>candidate and primary key attributes for each (strong) entity type. </a:t>
            </a:r>
            <a:endParaRPr lang="en-US" dirty="0" smtClean="0"/>
          </a:p>
          <a:p>
            <a:pPr marL="914400" lvl="1" indent="-457200">
              <a:buAutoNum type="arabicPeriod" startAt="7"/>
            </a:pPr>
            <a:r>
              <a:rPr lang="en-US" dirty="0" smtClean="0"/>
              <a:t>Registration: PK </a:t>
            </a:r>
            <a:r>
              <a:rPr lang="en-US" dirty="0" err="1" smtClean="0"/>
              <a:t>branchNO+memberNO</a:t>
            </a:r>
            <a:r>
              <a:rPr lang="en-US" dirty="0" smtClean="0"/>
              <a:t>; FK1 </a:t>
            </a:r>
            <a:r>
              <a:rPr lang="en-US" dirty="0" err="1" smtClean="0"/>
              <a:t>branchNO</a:t>
            </a:r>
            <a:r>
              <a:rPr lang="en-US" dirty="0" smtClean="0"/>
              <a:t>; FK2 </a:t>
            </a:r>
            <a:r>
              <a:rPr lang="en-US" dirty="0" err="1" smtClean="0"/>
              <a:t>memberNO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asumsi</a:t>
            </a:r>
            <a:r>
              <a:rPr lang="en-US" dirty="0" smtClean="0"/>
              <a:t> lain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regis</a:t>
            </a:r>
            <a:r>
              <a:rPr lang="en-US" dirty="0" smtClean="0"/>
              <a:t> </a:t>
            </a:r>
            <a:r>
              <a:rPr lang="en-US" dirty="0" err="1" smtClean="0"/>
              <a:t>tercatat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customer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di branch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 marL="914400" lvl="1" indent="-457200">
              <a:buAutoNum type="arabicPeriod" startAt="7"/>
            </a:pPr>
            <a:r>
              <a:rPr lang="en-US" dirty="0" smtClean="0"/>
              <a:t>Rental: PK </a:t>
            </a:r>
            <a:r>
              <a:rPr lang="en-US" dirty="0" err="1" smtClean="0"/>
              <a:t>dvdNO+memberNO+enddate</a:t>
            </a:r>
            <a:r>
              <a:rPr lang="en-US" dirty="0" smtClean="0"/>
              <a:t>;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/>
              <a:t>PK </a:t>
            </a:r>
            <a:r>
              <a:rPr lang="en-US" dirty="0" err="1" smtClean="0"/>
              <a:t>dvdNO+memberNO+startdate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atau</a:t>
            </a:r>
            <a:r>
              <a:rPr lang="en-US" dirty="0" smtClean="0"/>
              <a:t> PK </a:t>
            </a:r>
            <a:r>
              <a:rPr lang="en-US" dirty="0" err="1" smtClean="0"/>
              <a:t>rentalNO</a:t>
            </a:r>
            <a:r>
              <a:rPr lang="en-US" dirty="0" smtClean="0"/>
              <a:t>;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FK1 </a:t>
            </a:r>
            <a:r>
              <a:rPr lang="en-US" dirty="0" err="1" smtClean="0"/>
              <a:t>dvdNO</a:t>
            </a:r>
            <a:r>
              <a:rPr lang="en-US" dirty="0" smtClean="0"/>
              <a:t>; FK2 </a:t>
            </a:r>
            <a:r>
              <a:rPr lang="en-US" dirty="0" err="1" smtClean="0"/>
              <a:t>memberNO</a:t>
            </a: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asumsi</a:t>
            </a:r>
            <a:r>
              <a:rPr lang="en-US" dirty="0"/>
              <a:t> lain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GB" altLang="en-US" b="1" dirty="0" smtClean="0"/>
              <a:t>Attributes </a:t>
            </a:r>
            <a:r>
              <a:rPr lang="en-GB" altLang="en-US" b="1" dirty="0" err="1" smtClean="0"/>
              <a:t>lengkap</a:t>
            </a:r>
            <a:r>
              <a:rPr lang="en-GB" altLang="en-US" b="1" dirty="0" smtClean="0"/>
              <a:t> </a:t>
            </a:r>
            <a:r>
              <a:rPr lang="en-GB" altLang="en-US" b="1" dirty="0" err="1" smtClean="0"/>
              <a:t>untuk</a:t>
            </a:r>
            <a:r>
              <a:rPr lang="en-GB" altLang="en-US" b="1" dirty="0" smtClean="0"/>
              <a:t> </a:t>
            </a:r>
            <a:r>
              <a:rPr lang="en-GB" altLang="en-US" b="1" dirty="0" err="1" smtClean="0"/>
              <a:t>setiap</a:t>
            </a:r>
            <a:r>
              <a:rPr lang="en-GB" altLang="en-US" b="1" dirty="0" smtClean="0"/>
              <a:t> entity </a:t>
            </a:r>
            <a:r>
              <a:rPr lang="en-GB" altLang="en-US" b="1" dirty="0" err="1" smtClean="0"/>
              <a:t>lihat</a:t>
            </a:r>
            <a:r>
              <a:rPr lang="en-GB" altLang="en-US" b="1" dirty="0" smtClean="0"/>
              <a:t> </a:t>
            </a:r>
            <a:r>
              <a:rPr lang="en-GB" altLang="en-US" b="1" dirty="0" err="1" smtClean="0"/>
              <a:t>berikut</a:t>
            </a:r>
            <a:endParaRPr lang="en-GB" altLang="en-US" b="1" dirty="0" smtClean="0"/>
          </a:p>
          <a:p>
            <a:pPr marL="0" indent="0" algn="just">
              <a:buNone/>
            </a:pPr>
            <a:endParaRPr lang="en-GB" altLang="en-US" b="1" dirty="0"/>
          </a:p>
          <a:p>
            <a:pPr marL="0" indent="0" algn="just">
              <a:buNone/>
            </a:pPr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3124050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509C5C-5BC0-4DF5-B4AB-560C7CAA218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GB" altLang="en-US" sz="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3725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err="1" smtClean="0">
                <a:latin typeface="Times" panose="02020603050405020304" pitchFamily="18" charset="0"/>
              </a:rPr>
              <a:t>Jawaban</a:t>
            </a:r>
            <a:r>
              <a:rPr lang="en-GB" altLang="en-US" b="1" dirty="0" smtClean="0">
                <a:latin typeface="Times" panose="02020603050405020304" pitchFamily="18" charset="0"/>
              </a:rPr>
              <a:t> Exercises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82040"/>
            <a:ext cx="10972800" cy="4648200"/>
          </a:xfrm>
          <a:noFill/>
        </p:spPr>
        <p:txBody>
          <a:bodyPr vert="horz" lIns="90488" tIns="44450" rIns="90488" bIns="44450" rtlCol="0">
            <a:noAutofit/>
          </a:bodyPr>
          <a:lstStyle/>
          <a:p>
            <a:pPr marL="517525" lvl="1" indent="-457200">
              <a:buAutoNum type="arabicPeriod"/>
            </a:pPr>
            <a:r>
              <a:rPr lang="en-US" sz="2800" dirty="0" smtClean="0"/>
              <a:t>Branch {</a:t>
            </a:r>
            <a:r>
              <a:rPr lang="en-US" sz="2800" u="sng" dirty="0" err="1" smtClean="0"/>
              <a:t>branchNO</a:t>
            </a:r>
            <a:r>
              <a:rPr lang="en-US" sz="2800" u="sng" dirty="0" smtClean="0"/>
              <a:t>,</a:t>
            </a:r>
            <a:r>
              <a:rPr lang="en-US" sz="2800" dirty="0" smtClean="0"/>
              <a:t> street</a:t>
            </a:r>
            <a:r>
              <a:rPr lang="en-US" sz="2800" dirty="0"/>
              <a:t>, city, state, </a:t>
            </a:r>
            <a:r>
              <a:rPr lang="en-US" sz="2800" dirty="0" err="1" smtClean="0"/>
              <a:t>zipcode</a:t>
            </a:r>
            <a:r>
              <a:rPr lang="en-US" sz="2800" dirty="0"/>
              <a:t>, </a:t>
            </a:r>
            <a:r>
              <a:rPr lang="en-US" sz="2800" dirty="0" smtClean="0"/>
              <a:t>phone, </a:t>
            </a:r>
            <a:r>
              <a:rPr lang="en-US" sz="2800" u="sng" dirty="0" err="1"/>
              <a:t>staffNO</a:t>
            </a:r>
            <a:r>
              <a:rPr lang="en-US" sz="2800" dirty="0" smtClean="0"/>
              <a:t> }</a:t>
            </a:r>
          </a:p>
          <a:p>
            <a:pPr marL="517525" lvl="1" indent="-457200">
              <a:buAutoNum type="arabicPeriod"/>
            </a:pPr>
            <a:r>
              <a:rPr lang="en-US" sz="2800" dirty="0"/>
              <a:t>Staff </a:t>
            </a:r>
            <a:r>
              <a:rPr lang="en-US" sz="2800" dirty="0" smtClean="0"/>
              <a:t>{</a:t>
            </a:r>
            <a:r>
              <a:rPr lang="en-US" sz="2800" u="sng" dirty="0" err="1" smtClean="0"/>
              <a:t>staffNO</a:t>
            </a:r>
            <a:r>
              <a:rPr lang="en-US" sz="2800" dirty="0" smtClean="0"/>
              <a:t>, name</a:t>
            </a:r>
            <a:r>
              <a:rPr lang="en-US" sz="2800" dirty="0"/>
              <a:t>, position, </a:t>
            </a:r>
            <a:r>
              <a:rPr lang="en-US" sz="2800" dirty="0" smtClean="0"/>
              <a:t>salary, </a:t>
            </a:r>
            <a:r>
              <a:rPr lang="en-US" sz="2800" u="sng" dirty="0" err="1"/>
              <a:t>branchNO</a:t>
            </a:r>
            <a:r>
              <a:rPr lang="en-US" sz="2800" u="sng" dirty="0"/>
              <a:t>,</a:t>
            </a:r>
            <a:r>
              <a:rPr lang="en-US" sz="2800" dirty="0" smtClean="0"/>
              <a:t>}</a:t>
            </a:r>
          </a:p>
          <a:p>
            <a:pPr marL="517525" lvl="1" indent="-457200">
              <a:buAutoNum type="arabicPeriod"/>
            </a:pPr>
            <a:r>
              <a:rPr lang="en-US" sz="2800" dirty="0"/>
              <a:t>DVD {</a:t>
            </a:r>
            <a:r>
              <a:rPr lang="en-US" sz="2800" u="sng" dirty="0" err="1" smtClean="0"/>
              <a:t>catalogNO</a:t>
            </a:r>
            <a:r>
              <a:rPr lang="en-US" sz="2800" dirty="0" smtClean="0"/>
              <a:t>, </a:t>
            </a:r>
            <a:r>
              <a:rPr lang="en-US" sz="2800" strike="sngStrike" dirty="0" err="1" smtClean="0">
                <a:solidFill>
                  <a:srgbClr val="FF0000"/>
                </a:solidFill>
              </a:rPr>
              <a:t>dvdNO</a:t>
            </a:r>
            <a:r>
              <a:rPr lang="en-US" sz="2800" dirty="0" smtClean="0">
                <a:solidFill>
                  <a:srgbClr val="FF0000"/>
                </a:solidFill>
              </a:rPr>
              <a:t>,</a:t>
            </a:r>
            <a:r>
              <a:rPr lang="en-US" sz="2800" dirty="0" smtClean="0"/>
              <a:t> </a:t>
            </a:r>
            <a:r>
              <a:rPr lang="en-US" sz="2800" dirty="0"/>
              <a:t>title, </a:t>
            </a:r>
            <a:r>
              <a:rPr lang="en-US" sz="2800" strike="sngStrike" dirty="0">
                <a:solidFill>
                  <a:srgbClr val="FF0000"/>
                </a:solidFill>
              </a:rPr>
              <a:t>category,</a:t>
            </a:r>
            <a:r>
              <a:rPr lang="en-US" sz="2800" dirty="0"/>
              <a:t> </a:t>
            </a:r>
            <a:r>
              <a:rPr lang="en-US" sz="2800" dirty="0" smtClean="0"/>
              <a:t>rental</a:t>
            </a:r>
            <a:r>
              <a:rPr lang="en-US" sz="2800" dirty="0"/>
              <a:t>, cost, </a:t>
            </a:r>
            <a:r>
              <a:rPr lang="en-US" sz="2800" strike="sngStrike" dirty="0">
                <a:solidFill>
                  <a:srgbClr val="FF0000"/>
                </a:solidFill>
              </a:rPr>
              <a:t>status</a:t>
            </a:r>
            <a:r>
              <a:rPr lang="en-US" sz="2800" dirty="0"/>
              <a:t>, </a:t>
            </a:r>
            <a:r>
              <a:rPr lang="en-US" sz="2800" dirty="0" smtClean="0"/>
              <a:t>actors, director, </a:t>
            </a:r>
            <a:r>
              <a:rPr lang="en-US" sz="2800" u="sng" dirty="0" err="1"/>
              <a:t>categoryNO</a:t>
            </a:r>
            <a:r>
              <a:rPr lang="en-US" sz="2800" u="sng" dirty="0"/>
              <a:t>,</a:t>
            </a:r>
            <a:r>
              <a:rPr lang="en-US" sz="2800" dirty="0" smtClean="0"/>
              <a:t>}</a:t>
            </a:r>
          </a:p>
          <a:p>
            <a:pPr marL="517525" lvl="1" indent="-457200">
              <a:buAutoNum type="arabicPeriod"/>
            </a:pPr>
            <a:r>
              <a:rPr lang="en-US" sz="2800" dirty="0" err="1" smtClean="0"/>
              <a:t>DVDcopy</a:t>
            </a:r>
            <a:r>
              <a:rPr lang="en-US" sz="2800" dirty="0" smtClean="0"/>
              <a:t> {</a:t>
            </a:r>
            <a:r>
              <a:rPr lang="en-US" sz="2800" u="sng" dirty="0" err="1" smtClean="0"/>
              <a:t>dvdNO</a:t>
            </a:r>
            <a:r>
              <a:rPr lang="en-US" sz="2800" u="sng" dirty="0" smtClean="0"/>
              <a:t>,</a:t>
            </a:r>
            <a:r>
              <a:rPr lang="en-US" sz="2800" dirty="0" smtClean="0"/>
              <a:t> </a:t>
            </a:r>
            <a:r>
              <a:rPr lang="en-US" sz="2800" u="sng" dirty="0" err="1" smtClean="0"/>
              <a:t>catalogNO</a:t>
            </a:r>
            <a:r>
              <a:rPr lang="en-US" sz="2800" u="sng" dirty="0" smtClean="0"/>
              <a:t>,</a:t>
            </a:r>
            <a:r>
              <a:rPr lang="en-US" sz="2800" dirty="0" smtClean="0"/>
              <a:t> status}</a:t>
            </a:r>
            <a:endParaRPr lang="en-US" sz="2800" dirty="0" smtClean="0"/>
          </a:p>
          <a:p>
            <a:pPr marL="517525" lvl="1" indent="-457200">
              <a:buAutoNum type="arabicPeriod"/>
            </a:pPr>
            <a:r>
              <a:rPr lang="en-US" sz="2800" dirty="0" err="1" smtClean="0"/>
              <a:t>DVDcateogory</a:t>
            </a:r>
            <a:r>
              <a:rPr lang="en-US" sz="2800" dirty="0" smtClean="0"/>
              <a:t> {</a:t>
            </a:r>
            <a:r>
              <a:rPr lang="en-US" sz="2800" u="sng" dirty="0" err="1" smtClean="0"/>
              <a:t>categoryNO</a:t>
            </a:r>
            <a:r>
              <a:rPr lang="en-US" sz="2800" u="sng" dirty="0" smtClean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categotyname</a:t>
            </a:r>
            <a:r>
              <a:rPr lang="en-US" sz="2800" dirty="0" smtClean="0"/>
              <a:t>}; </a:t>
            </a:r>
            <a:r>
              <a:rPr lang="en-US" sz="2800" dirty="0" err="1" smtClean="0"/>
              <a:t>ketentuan</a:t>
            </a:r>
            <a:r>
              <a:rPr lang="en-US" sz="2800" dirty="0" smtClean="0"/>
              <a:t>/</a:t>
            </a:r>
            <a:r>
              <a:rPr lang="en-US" sz="2800" dirty="0" err="1" smtClean="0"/>
              <a:t>asumsi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kategori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kode</a:t>
            </a:r>
            <a:endParaRPr lang="en-US" sz="2800" dirty="0" smtClean="0"/>
          </a:p>
          <a:p>
            <a:pPr marL="517525" lvl="1" indent="-457200">
              <a:buAutoNum type="arabicPeriod"/>
            </a:pPr>
            <a:r>
              <a:rPr lang="en-US" sz="2800" dirty="0" smtClean="0"/>
              <a:t>Customer {</a:t>
            </a:r>
            <a:r>
              <a:rPr lang="en-US" sz="2800" u="sng" dirty="0" err="1" smtClean="0"/>
              <a:t>memberNO</a:t>
            </a:r>
            <a:r>
              <a:rPr lang="en-US" sz="2800" dirty="0" smtClean="0"/>
              <a:t>, </a:t>
            </a:r>
            <a:r>
              <a:rPr lang="en-US" sz="2800" dirty="0" err="1" smtClean="0"/>
              <a:t>fname</a:t>
            </a:r>
            <a:r>
              <a:rPr lang="en-US" sz="2800" dirty="0" smtClean="0"/>
              <a:t>, </a:t>
            </a:r>
            <a:r>
              <a:rPr lang="en-US" sz="2800" dirty="0" err="1" smtClean="0"/>
              <a:t>lname</a:t>
            </a:r>
            <a:r>
              <a:rPr lang="en-US" sz="2800" dirty="0" smtClean="0"/>
              <a:t>, address}</a:t>
            </a:r>
          </a:p>
          <a:p>
            <a:pPr marL="517525" lvl="1" indent="-457200">
              <a:buAutoNum type="arabicPeriod"/>
            </a:pPr>
            <a:r>
              <a:rPr lang="en-US" sz="2800" dirty="0"/>
              <a:t>Registration {</a:t>
            </a:r>
            <a:r>
              <a:rPr lang="en-US" sz="2800" u="sng" dirty="0" err="1"/>
              <a:t>branchNO</a:t>
            </a:r>
            <a:r>
              <a:rPr lang="en-US" sz="2800" u="sng" dirty="0"/>
              <a:t>,</a:t>
            </a:r>
            <a:r>
              <a:rPr lang="en-US" sz="2800" dirty="0"/>
              <a:t> </a:t>
            </a:r>
            <a:r>
              <a:rPr lang="en-US" sz="2800" u="sng" dirty="0" err="1"/>
              <a:t>memberNO</a:t>
            </a:r>
            <a:r>
              <a:rPr lang="en-US" sz="2800" dirty="0"/>
              <a:t>, </a:t>
            </a:r>
            <a:r>
              <a:rPr lang="en-US" sz="2800" dirty="0" err="1"/>
              <a:t>dateregister</a:t>
            </a:r>
            <a:r>
              <a:rPr lang="en-US" sz="2800" dirty="0"/>
              <a:t>}; </a:t>
            </a:r>
            <a:r>
              <a:rPr lang="en-US" sz="2800" dirty="0" err="1"/>
              <a:t>ketentuan</a:t>
            </a:r>
            <a:r>
              <a:rPr lang="en-US" sz="2800" dirty="0"/>
              <a:t> </a:t>
            </a:r>
            <a:r>
              <a:rPr lang="en-US" sz="2800" dirty="0" err="1"/>
              <a:t>tanggal</a:t>
            </a:r>
            <a:r>
              <a:rPr lang="en-US" sz="2800" dirty="0"/>
              <a:t> </a:t>
            </a:r>
            <a:r>
              <a:rPr lang="en-US" sz="2800" dirty="0" err="1"/>
              <a:t>registrasi</a:t>
            </a:r>
            <a:r>
              <a:rPr lang="en-US" sz="2800" dirty="0"/>
              <a:t> </a:t>
            </a:r>
            <a:r>
              <a:rPr lang="en-US" sz="2800" dirty="0" err="1"/>
              <a:t>tercatat</a:t>
            </a:r>
            <a:r>
              <a:rPr lang="en-US" sz="2800" dirty="0"/>
              <a:t>. </a:t>
            </a:r>
          </a:p>
          <a:p>
            <a:pPr marL="517525" lvl="1" indent="-457200">
              <a:buAutoNum type="arabicPeriod"/>
            </a:pPr>
            <a:r>
              <a:rPr lang="en-US" sz="2800" dirty="0"/>
              <a:t>Rental {</a:t>
            </a:r>
            <a:r>
              <a:rPr lang="en-US" sz="2800" u="sng" dirty="0" err="1"/>
              <a:t>rentalNO</a:t>
            </a:r>
            <a:r>
              <a:rPr lang="en-US" sz="2800" dirty="0"/>
              <a:t>, </a:t>
            </a:r>
            <a:r>
              <a:rPr lang="en-US" sz="2800" u="sng" dirty="0" err="1"/>
              <a:t>memberNO</a:t>
            </a:r>
            <a:r>
              <a:rPr lang="en-US" sz="2800" dirty="0"/>
              <a:t>, </a:t>
            </a:r>
            <a:r>
              <a:rPr lang="en-US" sz="2800" u="sng" dirty="0" err="1"/>
              <a:t>dvdNO</a:t>
            </a:r>
            <a:r>
              <a:rPr lang="en-US" sz="2800" dirty="0"/>
              <a:t>, </a:t>
            </a:r>
            <a:r>
              <a:rPr lang="en-US" sz="2800" dirty="0" err="1"/>
              <a:t>startdate</a:t>
            </a:r>
            <a:r>
              <a:rPr lang="en-US" sz="2800" dirty="0"/>
              <a:t>, </a:t>
            </a:r>
            <a:r>
              <a:rPr lang="en-US" sz="2800" dirty="0" err="1"/>
              <a:t>enddate</a:t>
            </a:r>
            <a:r>
              <a:rPr lang="en-US" sz="2800" dirty="0"/>
              <a:t>}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914400" lvl="1" indent="-457200">
              <a:buAutoNum type="arabicPeriod"/>
            </a:pPr>
            <a:endParaRPr lang="en-US" sz="2800" dirty="0" smtClean="0"/>
          </a:p>
          <a:p>
            <a:pPr marL="0" indent="0" algn="just">
              <a:buNone/>
            </a:pPr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832142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304165"/>
            <a:ext cx="1123188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Tugas</a:t>
            </a:r>
            <a:r>
              <a:rPr lang="en-US" b="1" dirty="0" smtClean="0"/>
              <a:t>: </a:t>
            </a:r>
            <a:r>
              <a:rPr lang="en-US" b="1" dirty="0" err="1" smtClean="0"/>
              <a:t>boleh</a:t>
            </a:r>
            <a:r>
              <a:rPr lang="en-US" b="1" dirty="0" smtClean="0"/>
              <a:t> </a:t>
            </a:r>
            <a:r>
              <a:rPr lang="en-US" b="1" dirty="0" err="1" smtClean="0"/>
              <a:t>mandiri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kelompok</a:t>
            </a:r>
            <a:r>
              <a:rPr lang="en-US" b="1" dirty="0" smtClean="0"/>
              <a:t> </a:t>
            </a:r>
            <a:r>
              <a:rPr lang="en-US" b="1" dirty="0" err="1" smtClean="0"/>
              <a:t>maks</a:t>
            </a:r>
            <a:r>
              <a:rPr lang="en-US" b="1" dirty="0" smtClean="0"/>
              <a:t> 3 orang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080" y="1629728"/>
            <a:ext cx="11231880" cy="318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buAutoNum type="arabicPeriod"/>
            </a:pPr>
            <a:r>
              <a:rPr lang="en-US" sz="2800" b="1" dirty="0" err="1" smtClean="0"/>
              <a:t>Mengerjakan</a:t>
            </a:r>
            <a:r>
              <a:rPr lang="en-US" sz="2800" b="1" dirty="0" smtClean="0"/>
              <a:t> exercises 1 slide </a:t>
            </a:r>
            <a:r>
              <a:rPr lang="en-US" sz="2800" b="1" dirty="0" err="1" smtClean="0"/>
              <a:t>sebelumnya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menggunakan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ketiga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notasi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sudah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dipelajari</a:t>
            </a:r>
            <a:r>
              <a:rPr lang="en-US" sz="2800" b="1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sz="2800" b="1" dirty="0" err="1" smtClean="0"/>
              <a:t>Mengerjakan</a:t>
            </a:r>
            <a:r>
              <a:rPr lang="en-US" sz="2800" b="1" dirty="0" smtClean="0"/>
              <a:t> exercises 2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menggunakan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notasi</a:t>
            </a:r>
            <a:r>
              <a:rPr lang="en-US" sz="2800" b="1" dirty="0" smtClean="0"/>
              <a:t> Crow’s Feet. </a:t>
            </a:r>
            <a:endParaRPr lang="en-US" sz="2800" b="1" dirty="0"/>
          </a:p>
          <a:p>
            <a:pPr marL="514350" indent="-514350" algn="just">
              <a:buAutoNum type="arabi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180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960" y="1569085"/>
            <a:ext cx="643128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Thank You</a:t>
            </a:r>
            <a:endParaRPr lang="en-US" sz="8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9640" y="4937760"/>
            <a:ext cx="11125200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/>
              <a:t>Reference: Database </a:t>
            </a:r>
            <a:r>
              <a:rPr lang="en-US" sz="1800" dirty="0"/>
              <a:t>Systems A Practical Approach to Design, Implementation, and Management Fourth </a:t>
            </a:r>
            <a:r>
              <a:rPr lang="en-US" sz="1800" dirty="0" smtClean="0"/>
              <a:t>Edition.</a:t>
            </a:r>
          </a:p>
          <a:p>
            <a:pPr algn="r"/>
            <a:r>
              <a:rPr lang="en-US" sz="1800" dirty="0" smtClean="0"/>
              <a:t>Thomas </a:t>
            </a:r>
            <a:r>
              <a:rPr lang="en-US" sz="1800" dirty="0"/>
              <a:t>M. Connolly and Carolyn E. </a:t>
            </a:r>
            <a:r>
              <a:rPr lang="en-US" sz="1800" dirty="0" err="1"/>
              <a:t>Begg</a:t>
            </a:r>
            <a:endParaRPr lang="en-US" sz="1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7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1381125"/>
          </a:xfrm>
        </p:spPr>
        <p:txBody>
          <a:bodyPr>
            <a:normAutofit/>
          </a:bodyPr>
          <a:lstStyle/>
          <a:p>
            <a:r>
              <a:rPr lang="en-GB" altLang="en-US" sz="8000" b="1" dirty="0">
                <a:latin typeface="Times" panose="02020603050405020304" pitchFamily="18" charset="0"/>
              </a:rPr>
              <a:t>	</a:t>
            </a:r>
            <a:r>
              <a:rPr lang="en-GB" altLang="en-US" sz="8000" b="1" dirty="0" smtClean="0">
                <a:latin typeface="Times" panose="02020603050405020304" pitchFamily="18" charset="0"/>
              </a:rPr>
              <a:t>Exercises</a:t>
            </a:r>
            <a:endParaRPr lang="en-GB" altLang="en-US" sz="8000" b="1" dirty="0" smtClean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641918"/>
            <a:ext cx="9144000" cy="1076642"/>
          </a:xfrm>
        </p:spPr>
        <p:txBody>
          <a:bodyPr>
            <a:normAutofit fontScale="85000" lnSpcReduction="10000"/>
          </a:bodyPr>
          <a:lstStyle/>
          <a:p>
            <a:r>
              <a:rPr lang="en-GB" altLang="en-US" sz="6000" b="1" dirty="0" smtClean="0">
                <a:latin typeface="Times" panose="02020603050405020304" pitchFamily="18" charset="0"/>
              </a:rPr>
              <a:t>Entity Relationship </a:t>
            </a:r>
            <a:r>
              <a:rPr lang="en-GB" altLang="en-US" sz="6000" b="1" dirty="0" err="1" smtClean="0">
                <a:latin typeface="Times" panose="02020603050405020304" pitchFamily="18" charset="0"/>
              </a:rPr>
              <a:t>Modeling</a:t>
            </a:r>
            <a:r>
              <a:rPr lang="en-GB" altLang="en-US" sz="6000" b="1" dirty="0" smtClean="0"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55572EC-5857-48AD-92EA-40DEDCAC8213}" type="slidenum">
              <a:rPr lang="en-GB" altLang="en-US" sz="14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657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509C5C-5BC0-4DF5-B4AB-560C7CAA218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en-US" sz="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3725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Exercises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3480"/>
            <a:ext cx="10515600" cy="4648200"/>
          </a:xfrm>
          <a:noFill/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Create an ER model for each of the following descriptions:</a:t>
            </a:r>
          </a:p>
          <a:p>
            <a:pPr marL="514350" indent="-514350" algn="just">
              <a:buAutoNum type="alphaLcParenBoth"/>
            </a:pPr>
            <a:r>
              <a:rPr lang="en-US" dirty="0" smtClean="0"/>
              <a:t>A </a:t>
            </a:r>
            <a:r>
              <a:rPr lang="en-US" dirty="0"/>
              <a:t>large organization has several parking lots, which are used by staff</a:t>
            </a:r>
            <a:r>
              <a:rPr lang="en-US" dirty="0" smtClean="0"/>
              <a:t>.</a:t>
            </a:r>
          </a:p>
          <a:p>
            <a:pPr marL="514350" indent="-514350" algn="just">
              <a:buAutoNum type="alphaLcParenBoth"/>
            </a:pPr>
            <a:r>
              <a:rPr lang="en-US" dirty="0" smtClean="0"/>
              <a:t>Each </a:t>
            </a:r>
            <a:r>
              <a:rPr lang="en-US" dirty="0"/>
              <a:t>parking lot has a unique name, location, capacity, and number of floors (where appropriate</a:t>
            </a:r>
            <a:r>
              <a:rPr lang="en-US" dirty="0" smtClean="0"/>
              <a:t>).</a:t>
            </a:r>
          </a:p>
          <a:p>
            <a:pPr marL="514350" indent="-514350" algn="just">
              <a:buAutoNum type="alphaLcParenBoth"/>
            </a:pPr>
            <a:r>
              <a:rPr lang="en-US" dirty="0" smtClean="0"/>
              <a:t>Each </a:t>
            </a:r>
            <a:r>
              <a:rPr lang="en-US" dirty="0"/>
              <a:t>parking lot has parking spaces, which are uniquely identified using a space number</a:t>
            </a:r>
            <a:r>
              <a:rPr lang="en-US" dirty="0" smtClean="0"/>
              <a:t>.</a:t>
            </a:r>
          </a:p>
          <a:p>
            <a:pPr marL="514350" indent="-514350" algn="just">
              <a:buAutoNum type="alphaLcParenBoth"/>
            </a:pPr>
            <a:r>
              <a:rPr lang="en-US" dirty="0" smtClean="0"/>
              <a:t>Members </a:t>
            </a:r>
            <a:r>
              <a:rPr lang="en-US" dirty="0"/>
              <a:t>of staff can request the sole use of a single parking space. Each member of staff has a unique </a:t>
            </a:r>
            <a:r>
              <a:rPr lang="en-US" dirty="0" smtClean="0"/>
              <a:t>number, name</a:t>
            </a:r>
            <a:r>
              <a:rPr lang="en-US" dirty="0"/>
              <a:t>, telephone extension number, and vehicle license number</a:t>
            </a:r>
            <a:r>
              <a:rPr lang="en-US" dirty="0" smtClean="0"/>
              <a:t>.</a:t>
            </a:r>
          </a:p>
          <a:p>
            <a:pPr marL="514350" indent="-514350" algn="just">
              <a:buAutoNum type="alphaLcParenBoth"/>
            </a:pPr>
            <a:r>
              <a:rPr lang="en-US" dirty="0" smtClean="0"/>
              <a:t>Represent </a:t>
            </a:r>
            <a:r>
              <a:rPr lang="en-US" dirty="0"/>
              <a:t>all the ER models described in parts (a), (b), (c), and (d) as a single ER model. Provide any </a:t>
            </a:r>
            <a:r>
              <a:rPr lang="en-US" dirty="0" err="1" smtClean="0"/>
              <a:t>ssumptions</a:t>
            </a:r>
            <a:r>
              <a:rPr lang="en-US" dirty="0" smtClean="0"/>
              <a:t> necessary </a:t>
            </a:r>
            <a:r>
              <a:rPr lang="en-US" dirty="0"/>
              <a:t>to support your model. </a:t>
            </a:r>
          </a:p>
          <a:p>
            <a:pPr algn="just"/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5749536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509C5C-5BC0-4DF5-B4AB-560C7CAA218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en-US" sz="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3725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Exercises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3480"/>
            <a:ext cx="10515600" cy="4648200"/>
          </a:xfrm>
          <a:noFill/>
        </p:spPr>
        <p:txBody>
          <a:bodyPr vert="horz" lIns="90488" tIns="44450" rIns="90488" bIns="44450" rtlCol="0"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Read the following case study, which describes the data requirements for a DVD rental company. The </a:t>
            </a:r>
            <a:r>
              <a:rPr lang="en-US" dirty="0" smtClean="0"/>
              <a:t>DVD rental </a:t>
            </a:r>
            <a:r>
              <a:rPr lang="en-US" dirty="0"/>
              <a:t>company has several branches throughout the United States. The data held on each branch is the </a:t>
            </a:r>
            <a:r>
              <a:rPr lang="en-US" dirty="0" smtClean="0"/>
              <a:t>branch address </a:t>
            </a:r>
            <a:r>
              <a:rPr lang="en-US" dirty="0"/>
              <a:t>made up of street, city, state, and zip code, and the telephone number. Each branch is given a </a:t>
            </a:r>
            <a:r>
              <a:rPr lang="en-US" dirty="0" smtClean="0"/>
              <a:t>branch number</a:t>
            </a:r>
            <a:r>
              <a:rPr lang="en-US" dirty="0"/>
              <a:t>, which is unique throughout the company</a:t>
            </a:r>
            <a:r>
              <a:rPr lang="en-US" dirty="0" smtClean="0"/>
              <a:t>.</a:t>
            </a:r>
            <a:endParaRPr lang="en-AU" b="1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AU" altLang="en-US" b="1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/>
              <a:t>Each branch is allocated staff, which includes a Manager. </a:t>
            </a:r>
            <a:r>
              <a:rPr lang="en-US" dirty="0" smtClean="0"/>
              <a:t>The Manager </a:t>
            </a:r>
            <a:r>
              <a:rPr lang="en-US" dirty="0"/>
              <a:t>is responsible for the day-to-day running of a given branch. The data held on a member of staff is </a:t>
            </a:r>
            <a:r>
              <a:rPr lang="en-US" dirty="0" smtClean="0"/>
              <a:t>his or </a:t>
            </a:r>
            <a:r>
              <a:rPr lang="en-US" dirty="0"/>
              <a:t>her name, position, and salary. Each member of staff is given a staff number, which is unique throughout </a:t>
            </a:r>
            <a:r>
              <a:rPr lang="en-US" dirty="0" smtClean="0"/>
              <a:t>the company</a:t>
            </a:r>
            <a:r>
              <a:rPr lang="en-US" dirty="0"/>
              <a:t>.</a:t>
            </a:r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0837319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509C5C-5BC0-4DF5-B4AB-560C7CAA218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en-US" sz="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3725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Exercises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3480"/>
            <a:ext cx="10515600" cy="46482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Each branch has a stock of DVDs. The data held on a DVD is the catalog number, DVD number</a:t>
            </a:r>
            <a:r>
              <a:rPr lang="en-US" dirty="0" smtClean="0"/>
              <a:t>, title</a:t>
            </a:r>
            <a:r>
              <a:rPr lang="en-US" dirty="0"/>
              <a:t>, category, daily rental, cost, status, and the names of the main actors and the director. The catalog </a:t>
            </a:r>
            <a:r>
              <a:rPr lang="en-US" dirty="0" smtClean="0"/>
              <a:t>number uniquely </a:t>
            </a:r>
            <a:r>
              <a:rPr lang="en-US" dirty="0"/>
              <a:t>identifies each DVD. However, in most cases, there are several copies of each DVD at a branch, </a:t>
            </a:r>
            <a:r>
              <a:rPr lang="en-US" dirty="0" smtClean="0"/>
              <a:t>and the </a:t>
            </a:r>
            <a:r>
              <a:rPr lang="en-US" dirty="0"/>
              <a:t>individual copies are identified using the DVD number. A DVD is given a category such as Action, Adult, Children</a:t>
            </a:r>
            <a:r>
              <a:rPr lang="en-US" dirty="0" smtClean="0"/>
              <a:t>, Drama</a:t>
            </a:r>
            <a:r>
              <a:rPr lang="en-US" dirty="0"/>
              <a:t>, Horror, or Sci-Fi. The status indicates whether a specific copy of a DVD is available for rent.</a:t>
            </a:r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420088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509C5C-5BC0-4DF5-B4AB-560C7CAA218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en-US" sz="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3725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Exercises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3480"/>
            <a:ext cx="10515600" cy="46482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Before borrowing </a:t>
            </a:r>
            <a:r>
              <a:rPr lang="en-US" dirty="0"/>
              <a:t>a DVD from the company, a customer must first register as a member of a local branch. The </a:t>
            </a:r>
            <a:r>
              <a:rPr lang="en-US" dirty="0" smtClean="0"/>
              <a:t>data held </a:t>
            </a:r>
            <a:r>
              <a:rPr lang="en-US" dirty="0"/>
              <a:t>on a member is the first and last name, address, and the date that the member registered at a branch. </a:t>
            </a:r>
            <a:r>
              <a:rPr lang="en-US" dirty="0" smtClean="0"/>
              <a:t>Each member </a:t>
            </a:r>
            <a:r>
              <a:rPr lang="en-US" dirty="0"/>
              <a:t>is given a member number, which is unique throughout all branches of the company. Once registered</a:t>
            </a:r>
            <a:r>
              <a:rPr lang="en-US" dirty="0" smtClean="0"/>
              <a:t>, a </a:t>
            </a:r>
            <a:r>
              <a:rPr lang="en-US" dirty="0"/>
              <a:t>member is free to rent DVDs, up to a maximum of ten at any one time. The data held on each DVD </a:t>
            </a:r>
            <a:r>
              <a:rPr lang="en-US" dirty="0" smtClean="0"/>
              <a:t>rented is </a:t>
            </a:r>
            <a:r>
              <a:rPr lang="en-US" dirty="0"/>
              <a:t>the rental number, the full name and number of the member, the DVD number, title, and daily rental, and </a:t>
            </a:r>
            <a:r>
              <a:rPr lang="en-US" dirty="0" smtClean="0"/>
              <a:t>the dates </a:t>
            </a:r>
            <a:r>
              <a:rPr lang="en-US" dirty="0"/>
              <a:t>the DVD is rented out and returned. The DVD number is unique throughout the company.</a:t>
            </a:r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5193657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509C5C-5BC0-4DF5-B4AB-560C7CAA218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en-US" sz="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3725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Exercises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3480"/>
            <a:ext cx="10972800" cy="4648200"/>
          </a:xfrm>
          <a:noFill/>
        </p:spPr>
        <p:txBody>
          <a:bodyPr vert="horz" lIns="90488" tIns="44450" rIns="90488" bIns="44450" rtlCol="0">
            <a:normAutofit fontScale="92500" lnSpcReduction="20000"/>
          </a:bodyPr>
          <a:lstStyle/>
          <a:p>
            <a:pPr marL="514350" indent="-514350">
              <a:buAutoNum type="alphaLcParenBoth"/>
            </a:pPr>
            <a:r>
              <a:rPr lang="en-US" dirty="0" smtClean="0"/>
              <a:t>Identify </a:t>
            </a:r>
            <a:r>
              <a:rPr lang="en-US" dirty="0"/>
              <a:t>the main entity types of the DVD rental company</a:t>
            </a:r>
            <a:r>
              <a:rPr lang="en-US" dirty="0" smtClean="0"/>
              <a:t>. 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Identify </a:t>
            </a:r>
            <a:r>
              <a:rPr lang="en-US" dirty="0"/>
              <a:t>the main relationship types between the entity types described in part (a) and represent each relationship as an ER diagram</a:t>
            </a:r>
            <a:r>
              <a:rPr lang="en-US" dirty="0" smtClean="0"/>
              <a:t>.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Determine </a:t>
            </a:r>
            <a:r>
              <a:rPr lang="en-US" dirty="0"/>
              <a:t>the multiplicity constraints for each relationships described in part (b). Represent the multiplicity for each relationship in the ER diagrams created in part (b</a:t>
            </a:r>
            <a:r>
              <a:rPr lang="en-US" dirty="0" smtClean="0"/>
              <a:t>). 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Identify </a:t>
            </a:r>
            <a:r>
              <a:rPr lang="en-US" dirty="0"/>
              <a:t>attributes and associate them with entity or relationship types. Represent each attribute in the ER diagrams created in (c</a:t>
            </a:r>
            <a:r>
              <a:rPr lang="en-US" dirty="0" smtClean="0"/>
              <a:t>). 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Determine </a:t>
            </a:r>
            <a:r>
              <a:rPr lang="en-US" dirty="0"/>
              <a:t>candidate and primary key attributes for each (strong) entity type</a:t>
            </a:r>
            <a:r>
              <a:rPr lang="en-US" dirty="0" smtClean="0"/>
              <a:t>. 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Using </a:t>
            </a:r>
            <a:r>
              <a:rPr lang="en-US" dirty="0"/>
              <a:t>your answers to parts (a) to (e), attempt to represent the data requirements of the DVD rental company as a single ER diagram. State any assumptions necessary to support your design.</a:t>
            </a:r>
          </a:p>
          <a:p>
            <a:pPr marL="0" indent="0" algn="just">
              <a:buNone/>
            </a:pPr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8874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509C5C-5BC0-4DF5-B4AB-560C7CAA218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en-US" sz="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3725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err="1" smtClean="0">
                <a:latin typeface="Times" panose="02020603050405020304" pitchFamily="18" charset="0"/>
              </a:rPr>
              <a:t>Jawaban</a:t>
            </a:r>
            <a:r>
              <a:rPr lang="en-GB" altLang="en-US" b="1" dirty="0" smtClean="0">
                <a:latin typeface="Times" panose="02020603050405020304" pitchFamily="18" charset="0"/>
              </a:rPr>
              <a:t> Exercises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3480"/>
            <a:ext cx="10972800" cy="46482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514350" indent="-514350">
              <a:buAutoNum type="alphaLcParenBoth"/>
            </a:pPr>
            <a:r>
              <a:rPr lang="en-US" dirty="0" smtClean="0"/>
              <a:t>Identify </a:t>
            </a:r>
            <a:r>
              <a:rPr lang="en-US" dirty="0"/>
              <a:t>the main entity types of the DVD rental </a:t>
            </a:r>
            <a:r>
              <a:rPr lang="en-US" dirty="0" smtClean="0"/>
              <a:t>company: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Branch {</a:t>
            </a:r>
            <a:r>
              <a:rPr lang="en-US" dirty="0" err="1" smtClean="0"/>
              <a:t>branchNO</a:t>
            </a:r>
            <a:r>
              <a:rPr lang="en-US" dirty="0" smtClean="0"/>
              <a:t>, street</a:t>
            </a:r>
            <a:r>
              <a:rPr lang="en-US" dirty="0"/>
              <a:t>, city, state, </a:t>
            </a:r>
            <a:r>
              <a:rPr lang="en-US" dirty="0" err="1" smtClean="0"/>
              <a:t>zipcode</a:t>
            </a:r>
            <a:r>
              <a:rPr lang="en-US" dirty="0"/>
              <a:t>, </a:t>
            </a:r>
            <a:r>
              <a:rPr lang="en-US" dirty="0" smtClean="0"/>
              <a:t>phone }</a:t>
            </a:r>
          </a:p>
          <a:p>
            <a:pPr marL="914400" lvl="1" indent="-457200">
              <a:buAutoNum type="arabicPeriod"/>
            </a:pPr>
            <a:r>
              <a:rPr lang="en-US" dirty="0"/>
              <a:t>Staff </a:t>
            </a:r>
            <a:r>
              <a:rPr lang="en-US" dirty="0" smtClean="0"/>
              <a:t>{</a:t>
            </a:r>
            <a:r>
              <a:rPr lang="en-US" dirty="0" err="1" smtClean="0"/>
              <a:t>staffNO</a:t>
            </a:r>
            <a:r>
              <a:rPr lang="en-US" dirty="0" smtClean="0"/>
              <a:t>, name</a:t>
            </a:r>
            <a:r>
              <a:rPr lang="en-US" dirty="0"/>
              <a:t>, position, </a:t>
            </a:r>
            <a:r>
              <a:rPr lang="en-US" dirty="0" smtClean="0"/>
              <a:t>salary}</a:t>
            </a:r>
          </a:p>
          <a:p>
            <a:pPr marL="914400" lvl="1" indent="-457200">
              <a:buAutoNum type="arabicPeriod"/>
            </a:pPr>
            <a:r>
              <a:rPr lang="en-US" dirty="0"/>
              <a:t>DVD {</a:t>
            </a:r>
            <a:r>
              <a:rPr lang="en-US" dirty="0" err="1" smtClean="0"/>
              <a:t>catalogNO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dvdNO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/>
              <a:t>title, </a:t>
            </a:r>
            <a:r>
              <a:rPr lang="en-US" dirty="0">
                <a:solidFill>
                  <a:srgbClr val="FF0000"/>
                </a:solidFill>
              </a:rPr>
              <a:t>category</a:t>
            </a:r>
            <a:r>
              <a:rPr lang="en-US" dirty="0"/>
              <a:t>, </a:t>
            </a:r>
            <a:r>
              <a:rPr lang="en-US" dirty="0" smtClean="0"/>
              <a:t>rental</a:t>
            </a:r>
            <a:r>
              <a:rPr lang="en-US" dirty="0"/>
              <a:t>, cost</a:t>
            </a:r>
            <a:r>
              <a:rPr lang="en-US" dirty="0" smtClean="0"/>
              <a:t>, </a:t>
            </a:r>
            <a:r>
              <a:rPr lang="en-US" dirty="0" smtClean="0"/>
              <a:t>actors, director}</a:t>
            </a:r>
          </a:p>
          <a:p>
            <a:pPr marL="914400" lvl="1" indent="-457200">
              <a:buAutoNum type="arabicPeriod"/>
            </a:pPr>
            <a:r>
              <a:rPr lang="en-US" dirty="0" err="1" smtClean="0"/>
              <a:t>DVDcopy</a:t>
            </a:r>
            <a:r>
              <a:rPr lang="en-US" dirty="0" smtClean="0"/>
              <a:t> {</a:t>
            </a:r>
            <a:r>
              <a:rPr lang="en-US" dirty="0" err="1" smtClean="0"/>
              <a:t>dvdNO</a:t>
            </a:r>
            <a:r>
              <a:rPr lang="en-US" dirty="0" smtClean="0"/>
              <a:t>, status}</a:t>
            </a:r>
            <a:endParaRPr lang="en-US" dirty="0" smtClean="0"/>
          </a:p>
          <a:p>
            <a:pPr marL="914400" lvl="1" indent="-457200">
              <a:buAutoNum type="arabicPeriod"/>
            </a:pPr>
            <a:r>
              <a:rPr lang="en-US" dirty="0" err="1" smtClean="0"/>
              <a:t>DVDcateogory</a:t>
            </a:r>
            <a:r>
              <a:rPr lang="en-US" dirty="0" smtClean="0"/>
              <a:t> {</a:t>
            </a:r>
            <a:r>
              <a:rPr lang="en-US" dirty="0" err="1" smtClean="0"/>
              <a:t>categoryNO</a:t>
            </a:r>
            <a:r>
              <a:rPr lang="en-US" dirty="0" smtClean="0"/>
              <a:t>, </a:t>
            </a:r>
            <a:r>
              <a:rPr lang="en-US" dirty="0" err="1" smtClean="0"/>
              <a:t>categotyname</a:t>
            </a:r>
            <a:r>
              <a:rPr lang="en-US" dirty="0" smtClean="0"/>
              <a:t>}; </a:t>
            </a:r>
            <a:r>
              <a:rPr lang="en-US" dirty="0" err="1" smtClean="0"/>
              <a:t>ketentuan</a:t>
            </a:r>
            <a:r>
              <a:rPr lang="en-US" dirty="0" smtClean="0"/>
              <a:t>/</a:t>
            </a:r>
            <a:r>
              <a:rPr lang="en-US" dirty="0" err="1" smtClean="0"/>
              <a:t>asumsi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 smtClean="0"/>
          </a:p>
          <a:p>
            <a:pPr marL="914400" lvl="1" indent="-457200">
              <a:buAutoNum type="arabicPeriod"/>
            </a:pPr>
            <a:r>
              <a:rPr lang="en-US" dirty="0" smtClean="0"/>
              <a:t>Customer {</a:t>
            </a:r>
            <a:r>
              <a:rPr lang="en-US" dirty="0" err="1" smtClean="0"/>
              <a:t>memberNO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address}</a:t>
            </a:r>
          </a:p>
          <a:p>
            <a:pPr marL="914400" lvl="1" indent="-457200">
              <a:buAutoNum type="arabicPeriod"/>
            </a:pPr>
            <a:endParaRPr lang="en-US" dirty="0" smtClean="0"/>
          </a:p>
          <a:p>
            <a:pPr marL="0" indent="0" algn="just">
              <a:buNone/>
            </a:pPr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619605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509C5C-5BC0-4DF5-B4AB-560C7CAA218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en-US" sz="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3725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err="1" smtClean="0">
                <a:latin typeface="Times" panose="02020603050405020304" pitchFamily="18" charset="0"/>
              </a:rPr>
              <a:t>Jawaban</a:t>
            </a:r>
            <a:r>
              <a:rPr lang="en-GB" altLang="en-US" b="1" dirty="0" smtClean="0">
                <a:latin typeface="Times" panose="02020603050405020304" pitchFamily="18" charset="0"/>
              </a:rPr>
              <a:t> Exercises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3480"/>
            <a:ext cx="10972800" cy="46482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AutoNum type="alphaLcParenBoth" startAt="2"/>
            </a:pPr>
            <a:r>
              <a:rPr lang="en-US" dirty="0" smtClean="0"/>
              <a:t>Identify </a:t>
            </a:r>
            <a:r>
              <a:rPr lang="en-US" dirty="0"/>
              <a:t>the main relationship types between the entity types described in part (a) and represent each relationship as an ER </a:t>
            </a:r>
            <a:r>
              <a:rPr lang="en-US" dirty="0" smtClean="0"/>
              <a:t>diagram: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Registration {</a:t>
            </a:r>
            <a:r>
              <a:rPr lang="en-US" dirty="0" err="1" smtClean="0"/>
              <a:t>dateregister</a:t>
            </a:r>
            <a:r>
              <a:rPr lang="en-US" dirty="0" smtClean="0"/>
              <a:t>};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 err="1" smtClean="0"/>
              <a:t>tercatat</a:t>
            </a:r>
            <a:r>
              <a:rPr lang="en-US" dirty="0" smtClean="0"/>
              <a:t>. 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Rental {</a:t>
            </a:r>
            <a:r>
              <a:rPr lang="en-US" dirty="0" err="1" smtClean="0"/>
              <a:t>rentalNO</a:t>
            </a:r>
            <a:r>
              <a:rPr lang="en-US" dirty="0" smtClean="0"/>
              <a:t>, </a:t>
            </a:r>
            <a:r>
              <a:rPr lang="en-US" dirty="0" err="1" smtClean="0"/>
              <a:t>startdate</a:t>
            </a:r>
            <a:r>
              <a:rPr lang="en-US" dirty="0" smtClean="0"/>
              <a:t>, </a:t>
            </a:r>
            <a:r>
              <a:rPr lang="en-US" dirty="0" err="1" smtClean="0"/>
              <a:t>enddate</a:t>
            </a:r>
            <a:r>
              <a:rPr lang="en-US" dirty="0" smtClean="0"/>
              <a:t>}</a:t>
            </a:r>
          </a:p>
          <a:p>
            <a:pPr marL="0" indent="0" algn="just">
              <a:buNone/>
            </a:pPr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380213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F44E0C0F1F20D84AA745AA4F2F9F87B5" ma:contentTypeVersion="7" ma:contentTypeDescription="Buat sebuah dokumen baru." ma:contentTypeScope="" ma:versionID="3138b1bcc73020d8b145efc720bca425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2fdcb93a95508883b019b92482799b7a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498FB3-C62E-433D-881F-F402B65ED863}"/>
</file>

<file path=customXml/itemProps2.xml><?xml version="1.0" encoding="utf-8"?>
<ds:datastoreItem xmlns:ds="http://schemas.openxmlformats.org/officeDocument/2006/customXml" ds:itemID="{CB6BC5A6-3E8A-4097-81F7-4F8B66347250}"/>
</file>

<file path=customXml/itemProps3.xml><?xml version="1.0" encoding="utf-8"?>
<ds:datastoreItem xmlns:ds="http://schemas.openxmlformats.org/officeDocument/2006/customXml" ds:itemID="{6A05B85C-24F0-4C13-BBDB-A30B716E946C}"/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1140</Words>
  <Application>Microsoft Office PowerPoint</Application>
  <PresentationFormat>Widescreen</PresentationFormat>
  <Paragraphs>96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Monotype Sorts</vt:lpstr>
      <vt:lpstr>Times</vt:lpstr>
      <vt:lpstr>Times New Roman</vt:lpstr>
      <vt:lpstr>Office Theme</vt:lpstr>
      <vt:lpstr>DATABASE DESIGN &amp; MANAGEMENT SI10317</vt:lpstr>
      <vt:lpstr> Exercises</vt:lpstr>
      <vt:lpstr>Exercises 1</vt:lpstr>
      <vt:lpstr>Exercises 2</vt:lpstr>
      <vt:lpstr>Exercises 2</vt:lpstr>
      <vt:lpstr>Exercises 2</vt:lpstr>
      <vt:lpstr>Exercises 2</vt:lpstr>
      <vt:lpstr>Jawaban Exercises 2</vt:lpstr>
      <vt:lpstr>Jawaban Exercises 2</vt:lpstr>
      <vt:lpstr>PowerPoint Presentation</vt:lpstr>
      <vt:lpstr>PowerPoint Presentation</vt:lpstr>
      <vt:lpstr>PowerPoint Presentation</vt:lpstr>
      <vt:lpstr>Jawaban Exercises 2</vt:lpstr>
      <vt:lpstr>Jawaban Exercises 2</vt:lpstr>
      <vt:lpstr>Jawaban Exercises 2</vt:lpstr>
      <vt:lpstr>Tugas: boleh mandiri atau kelompok maks 3 orang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WASINO</cp:lastModifiedBy>
  <cp:revision>68</cp:revision>
  <dcterms:created xsi:type="dcterms:W3CDTF">2020-06-08T01:30:48Z</dcterms:created>
  <dcterms:modified xsi:type="dcterms:W3CDTF">2021-02-18T03:58:46Z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