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9" r:id="rId3"/>
    <p:sldId id="332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26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015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820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719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14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990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025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181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360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9851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560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239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6603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1065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1108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42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4073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0175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8017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0031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483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282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736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996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308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623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964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90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83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544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14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935479"/>
            <a:ext cx="9723120" cy="144780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DATABASE DESIGN &amp; MANAGEMENT</a:t>
            </a:r>
            <a:br>
              <a:rPr lang="en-US" sz="53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SI10317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2F8300-5786-46CE-96CE-E175F5345AEE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80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4725"/>
          </a:xfrm>
        </p:spPr>
        <p:txBody>
          <a:bodyPr/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Semantic Net of </a:t>
            </a:r>
            <a:r>
              <a:rPr lang="en-AU" altLang="en-US" b="1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 Type</a:t>
            </a:r>
            <a:endParaRPr lang="en-GB" altLang="en-US" dirty="0" smtClean="0">
              <a:latin typeface="Times" panose="02020603050405020304" pitchFamily="18" charset="0"/>
            </a:endParaRPr>
          </a:p>
        </p:txBody>
      </p:sp>
      <p:pic>
        <p:nvPicPr>
          <p:cNvPr id="17412" name="Picture 1029" descr="DS3-Figure 11-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339850"/>
            <a:ext cx="835926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0316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CC422-2FE2-4E6B-BF1E-692231E7D84F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8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458200" cy="1104900"/>
          </a:xfrm>
        </p:spPr>
        <p:txBody>
          <a:bodyPr>
            <a:normAutofit fontScale="90000"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ER 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Diagram of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Branch 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Has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 Staff 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Relationship </a:t>
            </a:r>
            <a:endParaRPr lang="en-GB" altLang="en-US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6" descr="DS3-Figure 1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08760"/>
            <a:ext cx="8000999" cy="440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121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071DC6-AC0A-4702-9754-9DA066FE0B70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8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Relationship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9848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Degree of a Relationship</a:t>
            </a:r>
          </a:p>
          <a:p>
            <a:pPr lvl="1"/>
            <a:r>
              <a:rPr lang="en-GB" altLang="en-US" b="1" dirty="0" smtClean="0">
                <a:latin typeface="Times" panose="02020603050405020304" pitchFamily="18" charset="0"/>
              </a:rPr>
              <a:t>Number of participating entities in  </a:t>
            </a:r>
            <a:r>
              <a:rPr lang="en-GB" altLang="en-US" b="1" dirty="0">
                <a:latin typeface="Times" panose="02020603050405020304" pitchFamily="18" charset="0"/>
              </a:rPr>
              <a:t>relationship 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Jumlah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berpartisipasi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 lvl="1">
              <a:lnSpc>
                <a:spcPct val="5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Relationship of degree: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two is binary;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three is ternary;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four is quaternary </a:t>
            </a:r>
            <a:r>
              <a:rPr lang="en-AU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en-US" b="1" dirty="0" err="1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AU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 err="1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AU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AU" altLang="en-US" b="1" dirty="0" err="1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AU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altLang="en-US" b="1" dirty="0" smtClean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484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AE932-5021-458B-BDE3-FEF191578F6F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8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7924800" cy="1104900"/>
          </a:xfrm>
        </p:spPr>
        <p:txBody>
          <a:bodyPr>
            <a:normAutofit fontScale="90000"/>
          </a:bodyPr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Binary Relationship called </a:t>
            </a:r>
            <a:r>
              <a:rPr lang="en-AU" altLang="en-US" b="1" i="1" smtClean="0">
                <a:latin typeface="Times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Owns</a:t>
            </a:r>
            <a:endParaRPr lang="en-GB" altLang="en-US" smtClean="0">
              <a:latin typeface="Times" panose="02020603050405020304" pitchFamily="18" charset="0"/>
            </a:endParaRPr>
          </a:p>
        </p:txBody>
      </p:sp>
      <p:pic>
        <p:nvPicPr>
          <p:cNvPr id="161797" name="Picture 5" descr="DS3-Figure 11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2209800"/>
            <a:ext cx="8420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333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744D9F-3610-4BB7-A2F1-5CE7A2B6010F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Ternary Relationship called 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Registers</a:t>
            </a:r>
            <a:endParaRPr lang="en-GB" altLang="en-US" smtClean="0">
              <a:latin typeface="Times" panose="02020603050405020304" pitchFamily="18" charset="0"/>
            </a:endParaRPr>
          </a:p>
        </p:txBody>
      </p:sp>
      <p:pic>
        <p:nvPicPr>
          <p:cNvPr id="162821" name="Picture 5" descr="DS3-Figure 11-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36" y="1996440"/>
            <a:ext cx="8836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141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C1770A-D984-4F2A-8004-C1891ED47A93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8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Quaternary Relationship called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Arranges</a:t>
            </a:r>
          </a:p>
        </p:txBody>
      </p:sp>
      <p:pic>
        <p:nvPicPr>
          <p:cNvPr id="23556" name="Picture 5" descr="DS3-Figure 11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85042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73795" y="4510488"/>
            <a:ext cx="5951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pengacara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mengatur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tawaran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atas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nama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pembeli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yang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didukung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lembaga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keuangan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4784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0F34A-A418-4740-A2C3-7F6BD3AE39B6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Relationship Types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65276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Recursive Relationship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Relationship type where </a:t>
            </a:r>
            <a:r>
              <a:rPr lang="en-AU" altLang="en-US" b="1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entity type participates more than once in </a:t>
            </a:r>
            <a:r>
              <a:rPr lang="en-AU" altLang="en-US" b="1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different roles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US" b="1" dirty="0" smtClean="0">
                <a:latin typeface="Times" panose="02020603050405020304" pitchFamily="18" charset="0"/>
              </a:rPr>
              <a:t> [</a:t>
            </a:r>
            <a:r>
              <a:rPr lang="de-DE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Jenis hubungan di mana jenis entitas yang sama berpartisipasi lebih dari sekali dalam peran yang berbeda</a:t>
            </a:r>
            <a:r>
              <a:rPr lang="de-DE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.]</a:t>
            </a:r>
            <a:endParaRPr lang="en-GB" altLang="en-US" b="1" dirty="0" smtClean="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 lvl="1">
              <a:lnSpc>
                <a:spcPct val="4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Relationships may be given role names to indicate purpose that each participating entity type plays in a relationship.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dapat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diberi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nama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peran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menunjukkan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tujuan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dimainkan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oleh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setiap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jenis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berpartisipasi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</a:rPr>
              <a:t>suatu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 smtClean="0"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049124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DDDC5C-995B-44E2-951D-8A8B0A216F83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8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Recursive Relationship called 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Supervises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 with Role Names</a:t>
            </a:r>
            <a:endParaRPr lang="en-GB" altLang="en-US" smtClean="0">
              <a:latin typeface="Times" panose="02020603050405020304" pitchFamily="18" charset="0"/>
            </a:endParaRPr>
          </a:p>
        </p:txBody>
      </p:sp>
      <p:pic>
        <p:nvPicPr>
          <p:cNvPr id="164869" name="Picture 5" descr="DS3-Figure 11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8593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403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4BFF3B-1528-401A-BEF1-6866F3F5D966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8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394970"/>
            <a:ext cx="2883228" cy="5106670"/>
          </a:xfrm>
        </p:spPr>
        <p:txBody>
          <a:bodyPr>
            <a:normAutofit/>
          </a:bodyPr>
          <a:lstStyle/>
          <a:p>
            <a:r>
              <a:rPr lang="en-AU" altLang="en-US" sz="36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Entities associated through two distinct Relationships with Role Names</a:t>
            </a:r>
            <a:endParaRPr lang="en-GB" altLang="en-US" sz="3600" dirty="0" smtClean="0">
              <a:latin typeface="Times" panose="02020603050405020304" pitchFamily="18" charset="0"/>
            </a:endParaRPr>
          </a:p>
        </p:txBody>
      </p:sp>
      <p:pic>
        <p:nvPicPr>
          <p:cNvPr id="167941" name="Picture 5" descr="DS3-Figure 11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08" y="365125"/>
            <a:ext cx="8546772" cy="545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7134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940A2-7CD6-4F75-B537-4CE184FFDD6E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8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Attributes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8324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Attribute</a:t>
            </a:r>
          </a:p>
          <a:p>
            <a:pPr lvl="1"/>
            <a:r>
              <a:rPr lang="en-GB" altLang="en-US" b="1" dirty="0" smtClean="0">
                <a:latin typeface="Times" panose="02020603050405020304" pitchFamily="18" charset="0"/>
              </a:rPr>
              <a:t>Property of an entity or a relationship type.</a:t>
            </a:r>
          </a:p>
          <a:p>
            <a:pPr lvl="1">
              <a:lnSpc>
                <a:spcPct val="40000"/>
              </a:lnSpc>
            </a:pPr>
            <a:endParaRPr lang="en-GB" altLang="en-US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Attribute Domain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Set of allowable values for one or more attributes.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Kumpulan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nilai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diizinkan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satu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atau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lebih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27736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7"/>
            <a:ext cx="11277600" cy="3797657"/>
          </a:xfrm>
        </p:spPr>
        <p:txBody>
          <a:bodyPr>
            <a:noAutofit/>
          </a:bodyPr>
          <a:lstStyle/>
          <a:p>
            <a:pPr algn="just"/>
            <a:r>
              <a:rPr lang="en-GB" altLang="en-US" dirty="0" smtClean="0"/>
              <a:t>1	</a:t>
            </a:r>
            <a:r>
              <a:rPr lang="en-GB" altLang="en-US" dirty="0" smtClean="0">
                <a:solidFill>
                  <a:srgbClr val="FF0000"/>
                </a:solidFill>
              </a:rPr>
              <a:t>REVIEW Entity Relationship </a:t>
            </a:r>
            <a:r>
              <a:rPr lang="en-GB" altLang="en-US" dirty="0" err="1" smtClean="0">
                <a:solidFill>
                  <a:srgbClr val="FF0000"/>
                </a:solidFill>
              </a:rPr>
              <a:t>Modeling</a:t>
            </a:r>
            <a:r>
              <a:rPr lang="en-GB" altLang="en-US" dirty="0" smtClean="0">
                <a:solidFill>
                  <a:srgbClr val="FF0000"/>
                </a:solidFill>
              </a:rPr>
              <a:t> </a:t>
            </a:r>
            <a:r>
              <a:rPr lang="en-GB" altLang="en-US" dirty="0" err="1" smtClean="0">
                <a:solidFill>
                  <a:srgbClr val="FF0000"/>
                </a:solidFill>
              </a:rPr>
              <a:t>dan</a:t>
            </a:r>
            <a:r>
              <a:rPr lang="en-GB" alt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Alternative ER </a:t>
            </a:r>
            <a:r>
              <a:rPr lang="en-US" dirty="0" smtClean="0">
                <a:solidFill>
                  <a:srgbClr val="FF0000"/>
                </a:solidFill>
              </a:rPr>
              <a:t>Notation </a:t>
            </a:r>
            <a:r>
              <a:rPr lang="en-US" dirty="0">
                <a:solidFill>
                  <a:srgbClr val="FF0000"/>
                </a:solidFill>
              </a:rPr>
              <a:t>– Appendix C </a:t>
            </a:r>
            <a:endParaRPr lang="en-GB" altLang="en-US" dirty="0">
              <a:solidFill>
                <a:srgbClr val="FF0000"/>
              </a:solidFill>
            </a:endParaRPr>
          </a:p>
          <a:p>
            <a:pPr algn="just"/>
            <a:r>
              <a:rPr lang="en-GB" altLang="en-US" dirty="0" smtClean="0"/>
              <a:t>2	</a:t>
            </a:r>
            <a:r>
              <a:rPr lang="en-GB" altLang="en-US" dirty="0" smtClean="0"/>
              <a:t>Exercises</a:t>
            </a:r>
            <a:endParaRPr lang="en-GB" alt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3.	Enhanced </a:t>
            </a:r>
            <a:r>
              <a:rPr lang="en-US" dirty="0"/>
              <a:t>Entity–Relationship </a:t>
            </a:r>
            <a:r>
              <a:rPr lang="en-US" dirty="0" smtClean="0"/>
              <a:t>Modeling	</a:t>
            </a:r>
          </a:p>
          <a:p>
            <a:pPr algn="just"/>
            <a:r>
              <a:rPr lang="en-US" dirty="0" smtClean="0"/>
              <a:t>4.	</a:t>
            </a:r>
            <a:r>
              <a:rPr lang="en-US" dirty="0" smtClean="0"/>
              <a:t>Exercises</a:t>
            </a:r>
            <a:endParaRPr lang="en-US" dirty="0" smtClean="0"/>
          </a:p>
          <a:p>
            <a:pPr algn="just"/>
            <a:r>
              <a:rPr lang="en-US" dirty="0" smtClean="0"/>
              <a:t>5.	REVIEW Normalization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Exerises</a:t>
            </a:r>
            <a:endParaRPr lang="en-GB" dirty="0"/>
          </a:p>
          <a:p>
            <a:pPr algn="just"/>
            <a:r>
              <a:rPr lang="en-GB" altLang="en-US" dirty="0" smtClean="0"/>
              <a:t>6.	</a:t>
            </a:r>
            <a:r>
              <a:rPr lang="en-GB" altLang="en-US" dirty="0" err="1" smtClean="0"/>
              <a:t>Advanded</a:t>
            </a:r>
            <a:r>
              <a:rPr lang="en-GB" altLang="en-US" dirty="0" smtClean="0"/>
              <a:t> Normalization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Exercises</a:t>
            </a:r>
          </a:p>
          <a:p>
            <a:pPr algn="just"/>
            <a:r>
              <a:rPr lang="en-GB" altLang="en-US" dirty="0" smtClean="0"/>
              <a:t>7.	</a:t>
            </a:r>
            <a:r>
              <a:rPr lang="en-US" dirty="0" smtClean="0"/>
              <a:t>Database </a:t>
            </a:r>
            <a:r>
              <a:rPr lang="en-US" dirty="0"/>
              <a:t>Analysis and the </a:t>
            </a:r>
            <a:r>
              <a:rPr lang="en-US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</a:t>
            </a:r>
            <a:r>
              <a:rPr lang="en-US" dirty="0" smtClean="0"/>
              <a:t> </a:t>
            </a:r>
          </a:p>
          <a:p>
            <a:pPr algn="just"/>
            <a:r>
              <a:rPr lang="en-GB" altLang="en-US" dirty="0" smtClean="0"/>
              <a:t>8.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</a:t>
            </a:r>
            <a:r>
              <a:rPr lang="en-US" dirty="0" smtClean="0"/>
              <a:t>Project UTS</a:t>
            </a:r>
            <a:endParaRPr lang="en-GB" altLang="en-US" dirty="0" smtClean="0"/>
          </a:p>
          <a:p>
            <a:pPr algn="just"/>
            <a:r>
              <a:rPr lang="en-GB" altLang="en-US" dirty="0" smtClean="0"/>
              <a:t>		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AutoNum type="arabicPeriod"/>
            </a:pPr>
            <a:endParaRPr lang="en-GB" altLang="en-US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34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61FAF-84B6-4122-B27A-1D17751803AD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8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75944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Simple Attribute</a:t>
            </a:r>
          </a:p>
          <a:p>
            <a:pPr lvl="1"/>
            <a:r>
              <a:rPr lang="en-GB" altLang="en-US" b="1" dirty="0" smtClean="0">
                <a:latin typeface="Times" panose="02020603050405020304" pitchFamily="18" charset="0"/>
              </a:rPr>
              <a:t>Attribute composed of a single component with an independent existence</a:t>
            </a:r>
            <a:r>
              <a:rPr lang="en-GB" altLang="en-US" b="1" dirty="0">
                <a:latin typeface="Times" panose="02020603050405020304" pitchFamily="18" charset="0"/>
              </a:rPr>
              <a:t>. 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terdiri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satu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komponen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keberadaan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independen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 lvl="1">
              <a:lnSpc>
                <a:spcPct val="4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Composite Attribute</a:t>
            </a:r>
          </a:p>
          <a:p>
            <a:pPr lvl="1"/>
            <a:r>
              <a:rPr lang="en-GB" altLang="en-US" b="1" dirty="0" smtClean="0">
                <a:latin typeface="Times" panose="02020603050405020304" pitchFamily="18" charset="0"/>
              </a:rPr>
              <a:t>Attribute composed of multiple components, each with an independent existence</a:t>
            </a:r>
            <a:r>
              <a:rPr lang="en-GB" altLang="en-US" b="1" dirty="0">
                <a:latin typeface="Times" panose="02020603050405020304" pitchFamily="18" charset="0"/>
              </a:rPr>
              <a:t>. 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terdiri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beberapa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komponen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,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masing-masing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eksistensi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independen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09339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20291E-ED87-4E1D-B587-A63D2FDEB243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8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Attributes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72896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Single-valued Attribute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Attribute that holds a single value for each occurrence of an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menyimpan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satu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nilai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setiap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kemunculan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>
              <a:lnSpc>
                <a:spcPct val="4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Multi-valued Attribute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Attribute that holds multiple values for each occurrence of an entity type. 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menyimpan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beberapa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nilai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untuk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setiap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kemunculan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433982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EC819F-1985-4484-914E-52AAB144B3C5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8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5276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Derived Attribute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Attribute that represents a value that is derivable from value of a related attribute, or set of attributes, not necessarily in the same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merepresentasikan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nilai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dapat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diturunkan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nilai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terkait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,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atau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kumpulan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atribut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,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tidak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harus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dalam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sama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39730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25B77-ED05-47FB-BBF7-B44419E650F6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8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Keys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74420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Candidate Key</a:t>
            </a:r>
          </a:p>
          <a:p>
            <a:pPr lvl="1">
              <a:lnSpc>
                <a:spcPct val="90000"/>
              </a:lnSpc>
            </a:pP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Minimal set of attributes that uniquely identifies each occurrence of an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Primary Key</a:t>
            </a:r>
          </a:p>
          <a:p>
            <a:pPr lvl="1">
              <a:lnSpc>
                <a:spcPct val="90000"/>
              </a:lnSpc>
            </a:pP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Candidate key selected to uniquely identify each occurrence of an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Composite Key</a:t>
            </a:r>
          </a:p>
          <a:p>
            <a:pPr lvl="1">
              <a:lnSpc>
                <a:spcPct val="90000"/>
              </a:lnSpc>
            </a:pP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 candidate key that consists of two or more attributes.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682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546407-7A0C-400C-AB20-F0C828F958D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800"/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0520" y="455930"/>
            <a:ext cx="2460903" cy="516763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3200" b="1" dirty="0" smtClean="0">
                <a:latin typeface="Times" panose="02020603050405020304" pitchFamily="18" charset="0"/>
              </a:rPr>
              <a:t>ER </a:t>
            </a:r>
            <a:r>
              <a:rPr lang="en-AU" altLang="en-US" sz="32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Diagram of  </a:t>
            </a:r>
            <a:r>
              <a:rPr lang="en-AU" altLang="en-US" sz="3200" b="1" dirty="0" smtClean="0">
                <a:latin typeface="Times" panose="02020603050405020304" pitchFamily="18" charset="0"/>
                <a:cs typeface="Arial" panose="020B0604020202020204" pitchFamily="34" charset="0"/>
              </a:rPr>
              <a:t>Staff </a:t>
            </a:r>
            <a:r>
              <a:rPr lang="en-AU" altLang="en-US" sz="32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AU" altLang="en-US" sz="3200" b="1" dirty="0" smtClean="0">
                <a:latin typeface="Times" panose="02020603050405020304" pitchFamily="18" charset="0"/>
                <a:cs typeface="Arial" panose="020B0604020202020204" pitchFamily="34" charset="0"/>
              </a:rPr>
              <a:t>Branch</a:t>
            </a:r>
            <a:r>
              <a:rPr lang="en-AU" altLang="en-US" sz="32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Entities and their Attributes</a:t>
            </a:r>
            <a:endParaRPr lang="en-GB" altLang="en-US" sz="32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6" name="Picture 1032" descr="DS3-Figure 11-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23" y="455930"/>
            <a:ext cx="919992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0176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1C177F-F889-4489-9226-C6B503132315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8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Entity 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75944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Strong Entity Type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Entity type that is </a:t>
            </a:r>
            <a:r>
              <a:rPr lang="en-AU" altLang="en-US" b="1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existence-dependent on some other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Jenis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tidak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bergantung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pada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keberadaan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beberapa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jenis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lainnya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 lvl="1">
              <a:lnSpc>
                <a:spcPct val="4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Weak Entity Type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Entity type that is existence-dependent on some other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  <a:p>
            <a:endParaRPr lang="en-GB" altLang="en-US" b="1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736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1DA98A-F913-4D4B-9985-2900F2AA9E56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8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Strong Entity Type called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 and Weak Entity Type called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Preference</a:t>
            </a:r>
            <a:r>
              <a:rPr lang="en-GB" altLang="en-US" b="1" smtClean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52232" name="Picture 8" descr="DS3-Figure 11-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690688"/>
            <a:ext cx="7498080" cy="428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2141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8A5C20-2CAF-4C82-9A90-B6913BFF39CA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8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7630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Relationship called 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Advertises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 with Attributes</a:t>
            </a:r>
            <a:endParaRPr lang="en-GB" altLang="en-US" b="1" smtClean="0">
              <a:latin typeface="Times" panose="02020603050405020304" pitchFamily="18" charset="0"/>
            </a:endParaRPr>
          </a:p>
        </p:txBody>
      </p:sp>
      <p:pic>
        <p:nvPicPr>
          <p:cNvPr id="169989" name="Picture 5" descr="DS3-Figure 11-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15" y="1371600"/>
            <a:ext cx="8058785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83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500E2-BBFF-4733-95B1-80DAF190CB2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 sz="8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Structural Constraints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947150" cy="4114800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Main type of constraint on relationships is called </a:t>
            </a:r>
            <a:r>
              <a:rPr lang="en-GB" altLang="en-US" b="1" u="sng" dirty="0" smtClean="0">
                <a:latin typeface="Times" panose="02020603050405020304" pitchFamily="18" charset="0"/>
              </a:rPr>
              <a:t>multiplicity</a:t>
            </a:r>
            <a:r>
              <a:rPr lang="en-GB" altLang="en-US" b="1" dirty="0">
                <a:latin typeface="Times" panose="02020603050405020304" pitchFamily="18" charset="0"/>
              </a:rPr>
              <a:t>. 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Jenis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batasan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utama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pada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disebut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multiplisitas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>
              <a:lnSpc>
                <a:spcPct val="3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Multiplicity - 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Multiplisitas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-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jumlah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(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atau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rentang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)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kemungkinan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kejadian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mungkin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berhubungan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dengan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kejadian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tunggal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terkait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melalui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tertentu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 lvl="1">
              <a:lnSpc>
                <a:spcPct val="3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Represents policies (called </a:t>
            </a:r>
            <a:r>
              <a:rPr lang="en-GB" altLang="en-US" b="1" i="1" dirty="0" smtClean="0">
                <a:latin typeface="Times" panose="02020603050405020304" pitchFamily="18" charset="0"/>
              </a:rPr>
              <a:t>business rules</a:t>
            </a:r>
            <a:r>
              <a:rPr lang="en-GB" altLang="en-US" b="1" dirty="0" smtClean="0">
                <a:latin typeface="Times" panose="02020603050405020304" pitchFamily="18" charset="0"/>
              </a:rPr>
              <a:t>) established by user or company.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Merupakan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kebijakan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(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disebut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aturan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bisnis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)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dibuat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oleh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pengguna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atau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perusahaan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41457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1F7011-4CDA-460F-B835-077AB7377447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800"/>
          </a:p>
        </p:txBody>
      </p:sp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Structural Constraints</a:t>
            </a:r>
          </a:p>
        </p:txBody>
      </p:sp>
      <p:sp>
        <p:nvSpPr>
          <p:cNvPr id="172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805160" cy="4114800"/>
          </a:xfrm>
        </p:spPr>
        <p:txBody>
          <a:bodyPr/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The most common degree for relationships is binary. </a:t>
            </a:r>
            <a:r>
              <a:rPr lang="en-AU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en-US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AU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AU" altLang="en-US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AU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AU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AU" altLang="en-US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 err="1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biner</a:t>
            </a:r>
            <a:r>
              <a:rPr lang="en-AU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ct val="40000"/>
              </a:lnSpc>
            </a:pPr>
            <a:endParaRPr lang="en-AU" altLang="en-US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Binary relationships are generally referred to as being: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one-to-one (1:1)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one-to-many (1:*)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many-to-many (*:*)</a:t>
            </a:r>
            <a:endParaRPr lang="en-GB" altLang="en-US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271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8"/>
            <a:ext cx="11277600" cy="3758882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9.	Methodology—Conceptual </a:t>
            </a:r>
            <a:r>
              <a:rPr lang="en-US" dirty="0"/>
              <a:t>Database Design</a:t>
            </a:r>
            <a:r>
              <a:rPr lang="en-GB" altLang="en-US" dirty="0" smtClean="0"/>
              <a:t>			</a:t>
            </a:r>
          </a:p>
          <a:p>
            <a:pPr algn="just"/>
            <a:r>
              <a:rPr lang="en-US" dirty="0" smtClean="0"/>
              <a:t>10.	Methodology—Logical Database </a:t>
            </a:r>
            <a:r>
              <a:rPr lang="en-US" dirty="0"/>
              <a:t>Design</a:t>
            </a:r>
            <a:endParaRPr lang="en-GB" altLang="en-US" dirty="0" smtClean="0"/>
          </a:p>
          <a:p>
            <a:pPr algn="just"/>
            <a:r>
              <a:rPr lang="en-GB" altLang="en-US" dirty="0" smtClean="0"/>
              <a:t>11.	Exercises: Case Study Appendix </a:t>
            </a:r>
            <a:r>
              <a:rPr lang="en-GB" altLang="en-US" dirty="0"/>
              <a:t>A, B1, </a:t>
            </a:r>
            <a:r>
              <a:rPr lang="en-GB" altLang="en-US" dirty="0" smtClean="0"/>
              <a:t>B2</a:t>
            </a:r>
          </a:p>
          <a:p>
            <a:pPr algn="just"/>
            <a:r>
              <a:rPr lang="en-GB" altLang="en-US" dirty="0" smtClean="0"/>
              <a:t>12.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Project: Case </a:t>
            </a:r>
            <a:r>
              <a:rPr lang="en-GB" altLang="en-US" dirty="0" smtClean="0"/>
              <a:t>Study</a:t>
            </a:r>
            <a:endParaRPr lang="en-GB" altLang="en-US" dirty="0"/>
          </a:p>
          <a:p>
            <a:pPr algn="just"/>
            <a:r>
              <a:rPr lang="en-GB" altLang="en-US" dirty="0" smtClean="0"/>
              <a:t>13.	Query Processing</a:t>
            </a:r>
            <a:endParaRPr lang="en-GB" altLang="en-US" dirty="0"/>
          </a:p>
          <a:p>
            <a:pPr algn="just"/>
            <a:r>
              <a:rPr lang="en-GB" altLang="en-US" dirty="0" smtClean="0"/>
              <a:t>14.	</a:t>
            </a:r>
            <a:r>
              <a:rPr lang="en-US" dirty="0" smtClean="0"/>
              <a:t>Distributed </a:t>
            </a:r>
            <a:r>
              <a:rPr lang="en-US" dirty="0"/>
              <a:t>DBMSs—Concepts and </a:t>
            </a:r>
            <a:r>
              <a:rPr lang="en-US" dirty="0" smtClean="0"/>
              <a:t>Design</a:t>
            </a:r>
          </a:p>
          <a:p>
            <a:pPr algn="just"/>
            <a:r>
              <a:rPr lang="en-GB" altLang="en-US" dirty="0" smtClean="0"/>
              <a:t>15.	</a:t>
            </a:r>
            <a:r>
              <a:rPr lang="en-US" dirty="0" smtClean="0"/>
              <a:t>Replication </a:t>
            </a:r>
            <a:r>
              <a:rPr lang="en-US" dirty="0"/>
              <a:t>and Mobile </a:t>
            </a:r>
            <a:r>
              <a:rPr lang="en-US" dirty="0" smtClean="0"/>
              <a:t>Databases</a:t>
            </a:r>
          </a:p>
          <a:p>
            <a:pPr algn="just"/>
            <a:r>
              <a:rPr lang="en-GB" altLang="en-US" dirty="0" smtClean="0"/>
              <a:t>16.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Project UAS</a:t>
            </a: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AutoNum type="arabicPeriod"/>
            </a:pPr>
            <a:endParaRPr lang="en-GB" altLang="en-US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49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DAD29-AA35-4939-8100-B1F8138DEE19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 sz="8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Semantic Net of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Staff 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Manages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Branch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 Type</a:t>
            </a:r>
            <a:r>
              <a:rPr lang="en-GB" altLang="en-US" b="1" smtClean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58375" name="Picture 7" descr="DS3-Figure 11-14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690688"/>
            <a:ext cx="8062596" cy="423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033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AEC37-183C-4248-B910-1115C21EB94E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 sz="8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Multiplicity of 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Staff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Manages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 Branch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(1:1) Relationship</a:t>
            </a:r>
            <a:r>
              <a:rPr lang="en-GB" altLang="en-US" b="1" dirty="0" smtClean="0">
                <a:latin typeface="Times" panose="02020603050405020304" pitchFamily="18" charset="0"/>
              </a:rPr>
              <a:t> Type</a:t>
            </a:r>
          </a:p>
        </p:txBody>
      </p:sp>
      <p:pic>
        <p:nvPicPr>
          <p:cNvPr id="60424" name="Picture 8" descr="DS3-Figure 11-14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42" y="1600200"/>
            <a:ext cx="835353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2602598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setiap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cabang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dikelola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oleh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satu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anggota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staf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50732" y="1111250"/>
            <a:ext cx="40777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seorang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anggota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staf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dapat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mengelola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nol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atau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satu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cabang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0749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ED089C-36C5-41F0-8750-799036DE115F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8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Semantic Net of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Staff </a:t>
            </a:r>
            <a:r>
              <a:rPr lang="en-AU" altLang="en-US" b="1" i="1" smtClean="0">
                <a:latin typeface="Times" panose="02020603050405020304" pitchFamily="18" charset="0"/>
                <a:cs typeface="Arial" panose="020B0604020202020204" pitchFamily="34" charset="0"/>
              </a:rPr>
              <a:t>Oversees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 Type</a:t>
            </a:r>
            <a:endParaRPr lang="en-GB" altLang="en-US" b="1" smtClean="0">
              <a:latin typeface="Times" panose="02020603050405020304" pitchFamily="18" charset="0"/>
            </a:endParaRPr>
          </a:p>
        </p:txBody>
      </p:sp>
      <p:pic>
        <p:nvPicPr>
          <p:cNvPr id="62473" name="Picture 9" descr="DS3-Figure 11-15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1762386"/>
            <a:ext cx="8001000" cy="404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212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858F77-0DC6-478C-8CA7-B07F0DB6571B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8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996696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Multiplicity of 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Staff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Oversees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(1:*) Relationship Type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64520" name="Picture 8" descr="DS3-Figure 11-1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39240"/>
            <a:ext cx="8138160" cy="414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416" y="3255530"/>
            <a:ext cx="45596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rPr>
              <a:t>setiap properti yang disewakan diawasi oleh nol atau satu staf </a:t>
            </a:r>
          </a:p>
        </p:txBody>
      </p:sp>
    </p:spTree>
    <p:extLst>
      <p:ext uri="{BB962C8B-B14F-4D97-AF65-F5344CB8AC3E}">
        <p14:creationId xmlns:p14="http://schemas.microsoft.com/office/powerpoint/2010/main" val="28290295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EB709-519F-45AE-903A-287105688990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 sz="8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973836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Semantic Net of 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Newspaper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Advertises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 Type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66567" name="Picture 7" descr="DS3-Figure 11-1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1546226"/>
            <a:ext cx="7543800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942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DBF58-8BF2-4A1B-AABE-808E543BA2D7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 sz="8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966216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Multiplicity of 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Newspaper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Advertises</a:t>
            </a:r>
            <a:r>
              <a:rPr lang="en-AU" altLang="en-US" b="1" dirty="0" smtClean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(*:*) Relationship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68616" name="Picture 8" descr="DS3-Figure 11-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706880"/>
            <a:ext cx="8315008" cy="40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873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3961C-0AF4-45B8-B3EA-983815786BEE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 sz="800"/>
          </a:p>
        </p:txBody>
      </p:sp>
      <p:sp>
        <p:nvSpPr>
          <p:cNvPr id="593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anose="02020603050405020304" pitchFamily="18" charset="0"/>
              </a:rPr>
              <a:t>Structural Constraints</a:t>
            </a: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805160" cy="4114800"/>
          </a:xfrm>
        </p:spPr>
        <p:txBody>
          <a:bodyPr/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Multiplicity for Complex Relationships</a:t>
            </a:r>
            <a:r>
              <a:rPr lang="en-AU" altLang="en-US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Number (or range) of possible occurrences of an entity type in an </a:t>
            </a:r>
            <a:r>
              <a:rPr lang="en-AU" altLang="en-US" b="1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AU" altLang="en-US" b="1" dirty="0" err="1" smtClean="0">
                <a:latin typeface="Times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 when other (</a:t>
            </a:r>
            <a:r>
              <a:rPr lang="en-AU" altLang="en-US" b="1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-1) values are fixed.</a:t>
            </a:r>
            <a:r>
              <a:rPr lang="en-GB" altLang="en-US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(n-1)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GB" altLang="en-US" dirty="0" smtClean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7019108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BC6FE5-FD9D-4287-87BD-AE0FC7CC5457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 sz="8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10576560" cy="1104900"/>
          </a:xfrm>
        </p:spPr>
        <p:txBody>
          <a:bodyPr>
            <a:normAutofit fontScale="90000"/>
          </a:bodyPr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Semantic Net of Ternary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Registers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 with Values for Staff and Branch Entities Fixed</a:t>
            </a:r>
            <a:r>
              <a:rPr lang="en-GB" altLang="en-US" dirty="0" smtClean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74085" name="Picture 5" descr="DS3-Figure 11-1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1" y="1409700"/>
            <a:ext cx="87487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1001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701C6-D022-4802-8CBC-21D19752474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 sz="8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9616440" cy="1104900"/>
          </a:xfrm>
        </p:spPr>
        <p:txBody>
          <a:bodyPr>
            <a:normAutofit fontScale="90000"/>
          </a:bodyPr>
          <a:lstStyle/>
          <a:p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Multiplicity of Ternary </a:t>
            </a:r>
            <a:r>
              <a:rPr lang="en-AU" altLang="en-US" b="1" i="1" dirty="0" smtClean="0">
                <a:latin typeface="Times" panose="02020603050405020304" pitchFamily="18" charset="0"/>
                <a:cs typeface="Arial" panose="020B0604020202020204" pitchFamily="34" charset="0"/>
              </a:rPr>
              <a:t>Registers</a:t>
            </a:r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 Relationship</a:t>
            </a:r>
            <a:endParaRPr lang="en-GB" altLang="en-US" dirty="0" smtClean="0">
              <a:latin typeface="Times" panose="02020603050405020304" pitchFamily="18" charset="0"/>
            </a:endParaRPr>
          </a:p>
        </p:txBody>
      </p:sp>
      <p:pic>
        <p:nvPicPr>
          <p:cNvPr id="175109" name="Picture 5" descr="DS3-Figure 11-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74520"/>
            <a:ext cx="90027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4119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439A9D-5C7F-41BD-90AA-67590DFF12D0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en-US" sz="8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Summary of Multiplicity Constraints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/>
        </p:nvSpPr>
        <p:spPr bwMode="auto">
          <a:xfrm>
            <a:off x="2057400" y="16764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ts val="2100"/>
            </a:pPr>
            <a:endParaRPr lang="en-US" altLang="en-US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1"/>
          </a:p>
        </p:txBody>
      </p:sp>
      <p:pic>
        <p:nvPicPr>
          <p:cNvPr id="150534" name="Picture 6" descr="DS3-Table 11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43" y="1234440"/>
            <a:ext cx="9695422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219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en-GB" altLang="en-US" sz="8000" b="1" dirty="0">
                <a:latin typeface="Times" panose="02020603050405020304" pitchFamily="18" charset="0"/>
              </a:rPr>
              <a:t>	</a:t>
            </a:r>
            <a:r>
              <a:rPr lang="en-GB" altLang="en-US" sz="8000" b="1" dirty="0" smtClean="0">
                <a:latin typeface="Times" panose="02020603050405020304" pitchFamily="18" charset="0"/>
              </a:rPr>
              <a:t>Review</a:t>
            </a:r>
            <a:endParaRPr lang="en-GB" altLang="en-US" sz="8000" b="1" dirty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41918"/>
            <a:ext cx="9144000" cy="1076642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sz="6000" b="1" dirty="0" smtClean="0">
                <a:latin typeface="Times" panose="02020603050405020304" pitchFamily="18" charset="0"/>
              </a:rPr>
              <a:t>Entity Relationship </a:t>
            </a:r>
            <a:r>
              <a:rPr lang="en-GB" altLang="en-US" sz="6000" b="1" dirty="0" err="1" smtClean="0">
                <a:latin typeface="Times" panose="02020603050405020304" pitchFamily="18" charset="0"/>
              </a:rPr>
              <a:t>Modeling</a:t>
            </a:r>
            <a:r>
              <a:rPr lang="en-GB" altLang="en-US" sz="6000" b="1" dirty="0" smtClean="0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65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9CA8D-1B66-4C09-AFA7-1ED97F84B895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en-US" sz="8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1" y="266700"/>
            <a:ext cx="2788920" cy="5463540"/>
          </a:xfrm>
        </p:spPr>
        <p:txBody>
          <a:bodyPr>
            <a:normAutofit/>
          </a:bodyPr>
          <a:lstStyle/>
          <a:p>
            <a:r>
              <a:rPr lang="en-AU" altLang="en-US" sz="32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Multiplicity as Cardinality and Participation Constraints</a:t>
            </a:r>
            <a:endParaRPr lang="en-GB" altLang="en-US" sz="3200" dirty="0" smtClean="0">
              <a:latin typeface="Times" panose="02020603050405020304" pitchFamily="18" charset="0"/>
            </a:endParaRPr>
          </a:p>
        </p:txBody>
      </p:sp>
      <p:pic>
        <p:nvPicPr>
          <p:cNvPr id="176133" name="Picture 5" descr="DS3-Figure 11-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01" y="266700"/>
            <a:ext cx="8239079" cy="54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1369" y="4430583"/>
            <a:ext cx="2724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Multiplisitas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sebagai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Kendala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Kardinalitas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Partisipasi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4938414"/>
            <a:ext cx="3220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cabang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dikelola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partisipasi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wajib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cabang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1498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B0E66-DCA4-4325-8DFE-6382325054D3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en-US" sz="8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Problems with ER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728960" cy="411480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Problems may arise when designing a conceptual data model called </a:t>
            </a:r>
            <a:r>
              <a:rPr lang="en-GB" altLang="en-US" b="1" u="sng" dirty="0" smtClean="0">
                <a:latin typeface="Times" panose="02020603050405020304" pitchFamily="18" charset="0"/>
              </a:rPr>
              <a:t>connection traps</a:t>
            </a:r>
            <a:r>
              <a:rPr lang="en-GB" altLang="en-US" b="1" dirty="0" smtClean="0">
                <a:latin typeface="Times" panose="02020603050405020304" pitchFamily="18" charset="0"/>
              </a:rPr>
              <a:t>. 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Masalah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mungkin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muncul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saat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merancang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model data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konseptual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disebut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jebakan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koneksi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>
              <a:lnSpc>
                <a:spcPct val="3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Often due to a misinterpretation of the meaning of certain relationships</a:t>
            </a:r>
            <a:r>
              <a:rPr lang="en-GB" altLang="en-US" b="1" dirty="0">
                <a:latin typeface="Times" panose="02020603050405020304" pitchFamily="18" charset="0"/>
              </a:rPr>
              <a:t>. 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Seringkali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karena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salah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tafsir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makna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tertentu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>
              <a:lnSpc>
                <a:spcPct val="30000"/>
              </a:lnSpc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Two main types of connection traps are called </a:t>
            </a:r>
            <a:r>
              <a:rPr lang="en-GB" altLang="en-US" b="1" i="1" dirty="0" smtClean="0">
                <a:latin typeface="Times" panose="02020603050405020304" pitchFamily="18" charset="0"/>
              </a:rPr>
              <a:t>fan traps </a:t>
            </a:r>
            <a:r>
              <a:rPr lang="en-GB" altLang="en-US" b="1" dirty="0" smtClean="0">
                <a:latin typeface="Times" panose="02020603050405020304" pitchFamily="18" charset="0"/>
              </a:rPr>
              <a:t>and </a:t>
            </a:r>
            <a:r>
              <a:rPr lang="en-GB" altLang="en-US" b="1" i="1" dirty="0" smtClean="0">
                <a:latin typeface="Times" panose="02020603050405020304" pitchFamily="18" charset="0"/>
              </a:rPr>
              <a:t>chasm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i="1" dirty="0" smtClean="0">
                <a:latin typeface="Times" panose="02020603050405020304" pitchFamily="18" charset="0"/>
              </a:rPr>
              <a:t>traps</a:t>
            </a:r>
            <a:r>
              <a:rPr lang="en-GB" altLang="en-US" b="1" dirty="0" smtClean="0">
                <a:latin typeface="Times" panose="02020603050405020304" pitchFamily="18" charset="0"/>
              </a:rPr>
              <a:t>. [</a:t>
            </a:r>
            <a:r>
              <a:rPr lang="sv-SE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Dua tipe utama jebakan penghubung disebut jebakan kipas dan jebakan </a:t>
            </a:r>
            <a:r>
              <a:rPr lang="sv-SE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jurang]</a:t>
            </a:r>
            <a:endParaRPr lang="en-GB" altLang="en-US" b="1" dirty="0" smtClean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2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F48341-686D-4577-B39B-659A56165121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en-US" sz="8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Problems with ER Models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68324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Fan Trap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Where a model represents a relationship between entity types, but pathway between certain entity occurrences is ambiguous.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Dimana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model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merepresentasikan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antara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,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tapi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jalur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antara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kejadian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tertentu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ambigu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 lvl="1">
              <a:lnSpc>
                <a:spcPct val="30000"/>
              </a:lnSpc>
            </a:pPr>
            <a:endParaRPr lang="en-GB" altLang="en-US" dirty="0" smtClean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smtClean="0">
                <a:latin typeface="Times" panose="02020603050405020304" pitchFamily="18" charset="0"/>
              </a:rPr>
              <a:t>Chasm Trap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Where a model suggests the existence of a relationship between entity types, but pathway does not exist between certain entity occurrences.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Dimana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model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menyarankan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adanya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hubungan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antara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tipe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,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tetapi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jalur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tidak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ada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antara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kejadian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tertentu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.</a:t>
            </a:r>
            <a:r>
              <a:rPr lang="en-GB" altLang="en-US" b="1" dirty="0">
                <a:latin typeface="Times" panose="02020603050405020304" pitchFamily="18" charset="0"/>
              </a:rPr>
              <a:t>]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968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BBD82B-CEFF-4C60-BB27-E47A88180243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en-US" sz="8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An Example of a Fan Trap</a:t>
            </a:r>
          </a:p>
        </p:txBody>
      </p:sp>
      <p:pic>
        <p:nvPicPr>
          <p:cNvPr id="78856" name="Picture 8" descr="DS3-Figure 11-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7" y="2788921"/>
            <a:ext cx="10884466" cy="135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0065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CD9CA7-9119-4E99-AFDB-3F29EE5B6310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en-US" sz="8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Semantic Net of ER Model with Fan Trap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51560" y="1463040"/>
            <a:ext cx="10302240" cy="4328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b="1" dirty="0">
                <a:latin typeface="Times" panose="02020603050405020304" pitchFamily="18" charset="0"/>
              </a:rPr>
              <a:t>At which branch office does staff number SG37 work?</a:t>
            </a: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</p:txBody>
      </p:sp>
      <p:pic>
        <p:nvPicPr>
          <p:cNvPr id="80904" name="Picture 8" descr="DS3-Figure 11-19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19" y="1356360"/>
            <a:ext cx="9399626" cy="34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750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A48401-E23A-4312-9D2D-EAD2BEC0F61A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en-US" sz="8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4582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Restructuring ER Model to Remove Fan Trap</a:t>
            </a:r>
          </a:p>
        </p:txBody>
      </p:sp>
      <p:pic>
        <p:nvPicPr>
          <p:cNvPr id="82952" name="Picture 8" descr="DS3-Figure 11-2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1920240"/>
            <a:ext cx="10025954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692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4321D-F2B0-4185-9030-07ACCD873CBA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en-US" sz="8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15036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sz="4000" b="1" dirty="0" smtClean="0">
                <a:latin typeface="Times" panose="02020603050405020304" pitchFamily="18" charset="0"/>
              </a:rPr>
              <a:t>Semantic Net of Restructured ER Model with Fan Trap Removed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21080" y="1676400"/>
            <a:ext cx="9997440" cy="4114800"/>
          </a:xfrm>
        </p:spPr>
        <p:txBody>
          <a:bodyPr/>
          <a:lstStyle/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SG37 works at branch B003.</a:t>
            </a:r>
          </a:p>
        </p:txBody>
      </p:sp>
      <p:pic>
        <p:nvPicPr>
          <p:cNvPr id="85001" name="Picture 9" descr="DS3-Figure 11-2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19" y="1447801"/>
            <a:ext cx="9359512" cy="347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2931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F5D15-55BD-477B-BA0B-6C6C3212B26F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GB" altLang="en-US" sz="8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An Example of a Chasm Trap</a:t>
            </a:r>
          </a:p>
        </p:txBody>
      </p:sp>
      <p:pic>
        <p:nvPicPr>
          <p:cNvPr id="87049" name="Picture 9" descr="DS3-Figure 11-21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10631424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431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67CD85-A059-4123-B41E-B69420CDDCE8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GB" altLang="en-US" sz="8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26390"/>
            <a:ext cx="99822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Semantic Net of ER Model with Chasm Trap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66800" y="1996440"/>
            <a:ext cx="10500360" cy="3794760"/>
          </a:xfrm>
        </p:spPr>
        <p:txBody>
          <a:bodyPr/>
          <a:lstStyle/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endParaRPr lang="en-GB" altLang="en-US" sz="2400" b="1" dirty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At which branch office is property PA14 available?</a:t>
            </a:r>
          </a:p>
        </p:txBody>
      </p:sp>
      <p:pic>
        <p:nvPicPr>
          <p:cNvPr id="89096" name="Picture 8" descr="DS3-Figure 11-2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39" y="1431290"/>
            <a:ext cx="9432666" cy="341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424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EF113F-1D33-4793-98C7-66A813D8560E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GB" altLang="en-US" sz="8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66700"/>
            <a:ext cx="10857422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ER Model Restructured to Remove Chasm Trap</a:t>
            </a:r>
          </a:p>
        </p:txBody>
      </p:sp>
      <p:pic>
        <p:nvPicPr>
          <p:cNvPr id="91145" name="Picture 9" descr="DS3-Figure 11-2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19" y="1996440"/>
            <a:ext cx="9668703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5573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2D5B20-B606-47D9-B3F6-B0CD57F2B3D8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8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19" y="419100"/>
            <a:ext cx="2414553" cy="517398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3200" b="1" dirty="0" smtClean="0">
                <a:latin typeface="Times" panose="02020603050405020304" pitchFamily="18" charset="0"/>
              </a:rPr>
              <a:t>ER </a:t>
            </a:r>
            <a:r>
              <a:rPr lang="en-AU" altLang="en-US" sz="3200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Diagram of Branch View of </a:t>
            </a:r>
            <a:r>
              <a:rPr lang="en-AU" altLang="en-US" sz="3200" b="1" i="1" dirty="0" err="1" smtClean="0">
                <a:latin typeface="Times" panose="02020603050405020304" pitchFamily="18" charset="0"/>
                <a:cs typeface="Times New Roman" panose="02020603050405020304" pitchFamily="18" charset="0"/>
              </a:rPr>
              <a:t>DreamHome</a:t>
            </a:r>
            <a:endParaRPr lang="en-GB" altLang="en-US" sz="3200" b="1" dirty="0" smtClean="0">
              <a:latin typeface="Times" panose="02020603050405020304" pitchFamily="18" charset="0"/>
            </a:endParaRPr>
          </a:p>
        </p:txBody>
      </p:sp>
      <p:pic>
        <p:nvPicPr>
          <p:cNvPr id="13320" name="Picture 8" descr="DS3-Figure 11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93" y="137159"/>
            <a:ext cx="9015447" cy="658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46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C074A-E5D9-41BA-A1FE-3605E821D015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GB" altLang="en-US" sz="800"/>
          </a:p>
        </p:txBody>
      </p:sp>
      <p:sp>
        <p:nvSpPr>
          <p:cNvPr id="829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3880" y="365126"/>
            <a:ext cx="2461397" cy="5532754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3600" b="1" dirty="0" smtClean="0">
                <a:latin typeface="Times" panose="02020603050405020304" pitchFamily="18" charset="0"/>
              </a:rPr>
              <a:t>Semantic Net of Restructured ER Model with Chasm Trap Removed</a:t>
            </a:r>
          </a:p>
        </p:txBody>
      </p:sp>
      <p:pic>
        <p:nvPicPr>
          <p:cNvPr id="93193" name="Picture 1033" descr="DS3-Figure 11-2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97" y="202568"/>
            <a:ext cx="8465683" cy="56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1616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Entity Type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Entity type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Group of objects with same properties,  identified by enterprise as having an independent existence.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  <a:p>
            <a:pPr lvl="1">
              <a:buFontTx/>
              <a:buNone/>
            </a:pPr>
            <a:endParaRPr lang="en-GB" altLang="en-US" b="1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Entity occurrence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Uniquely identifiable object of an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4953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23ED4-F9C0-45B6-89DC-F7C1DE9BB781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800"/>
          </a:p>
        </p:txBody>
      </p:sp>
      <p:sp>
        <p:nvSpPr>
          <p:cNvPr id="11267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48640" y="365125"/>
            <a:ext cx="3215640" cy="5105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Examples of Entity Types</a:t>
            </a:r>
          </a:p>
        </p:txBody>
      </p:sp>
      <p:pic>
        <p:nvPicPr>
          <p:cNvPr id="131078" name="Picture 3078" descr="DS3-Figure 1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365125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24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693D35-1518-463D-AE5F-49DBD1B24819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8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05800" cy="11049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ER 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Diagram of 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Staff 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AU" altLang="en-US" b="1" smtClean="0">
                <a:latin typeface="Times" panose="02020603050405020304" pitchFamily="18" charset="0"/>
                <a:cs typeface="Arial" panose="020B0604020202020204" pitchFamily="34" charset="0"/>
              </a:rPr>
              <a:t> Branch E</a:t>
            </a:r>
            <a:r>
              <a:rPr lang="en-AU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ntity Types</a:t>
            </a:r>
            <a:endParaRPr lang="en-GB" altLang="en-US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40" name="Picture 8" descr="DS3-Figure 11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69720"/>
            <a:ext cx="7391400" cy="425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3730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6958BB-5B7A-447B-AE5C-70C3911F8850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8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smtClean="0">
                <a:latin typeface="Times" panose="02020603050405020304" pitchFamily="18" charset="0"/>
              </a:rPr>
              <a:t>Relationship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63752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Relationship type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Set of meaningful associations among entity types [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Kumpulan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asosiasi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bermakna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di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antara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jenis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  <a:p>
            <a:pPr lvl="1"/>
            <a:endParaRPr lang="en-GB" altLang="en-US" dirty="0" smtClean="0">
              <a:latin typeface="Times" panose="02020603050405020304" pitchFamily="18" charset="0"/>
            </a:endParaRPr>
          </a:p>
          <a:p>
            <a:r>
              <a:rPr lang="en-GB" altLang="en-US" b="1" dirty="0" smtClean="0">
                <a:latin typeface="Times" panose="02020603050405020304" pitchFamily="18" charset="0"/>
              </a:rPr>
              <a:t>Relationship occurrence</a:t>
            </a:r>
          </a:p>
          <a:p>
            <a:pPr lvl="1"/>
            <a:r>
              <a:rPr lang="en-AU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Uniquely identifiable association, which includes one occurrence from each participating entity type.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[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Asosiasi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unik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dapat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diidentifikasi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, yang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mencakup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satu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kejadian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dari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setiap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jenis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  <a:latin typeface="Times" panose="02020603050405020304" pitchFamily="18" charset="0"/>
              </a:rPr>
              <a:t>entitas</a:t>
            </a:r>
            <a:r>
              <a:rPr lang="en-GB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yang </a:t>
            </a:r>
            <a:r>
              <a:rPr lang="en-GB" altLang="en-US" b="1" dirty="0" err="1" smtClean="0">
                <a:solidFill>
                  <a:srgbClr val="FF0000"/>
                </a:solidFill>
                <a:latin typeface="Times" panose="02020603050405020304" pitchFamily="18" charset="0"/>
              </a:rPr>
              <a:t>berpartisipasi</a:t>
            </a:r>
            <a:r>
              <a:rPr lang="en-GB" altLang="en-US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618704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0" ma:contentTypeDescription="Buat sebuah dokumen baru." ma:contentTypeScope="" ma:versionID="777c1672cd667806c777d5881b084a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6c457b546c802a238b32874d4b5c43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4ED77-EB7A-4D15-ADCB-B16B05D15C81}"/>
</file>

<file path=customXml/itemProps2.xml><?xml version="1.0" encoding="utf-8"?>
<ds:datastoreItem xmlns:ds="http://schemas.openxmlformats.org/officeDocument/2006/customXml" ds:itemID="{66B12CEA-81F8-4BC2-916D-0FB321EF8675}"/>
</file>

<file path=customXml/itemProps3.xml><?xml version="1.0" encoding="utf-8"?>
<ds:datastoreItem xmlns:ds="http://schemas.openxmlformats.org/officeDocument/2006/customXml" ds:itemID="{4BA16C19-982C-4BF8-8118-C23F327545BE}"/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1252</Words>
  <Application>Microsoft Office PowerPoint</Application>
  <PresentationFormat>Widescreen</PresentationFormat>
  <Paragraphs>230</Paragraphs>
  <Slides>51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Monotype Sorts</vt:lpstr>
      <vt:lpstr>Times</vt:lpstr>
      <vt:lpstr>Times New Roman</vt:lpstr>
      <vt:lpstr>Office Theme</vt:lpstr>
      <vt:lpstr>DATABASE DESIGN &amp; MANAGEMENT SI10317</vt:lpstr>
      <vt:lpstr>Course Schedule </vt:lpstr>
      <vt:lpstr>Course Schedule </vt:lpstr>
      <vt:lpstr> Review</vt:lpstr>
      <vt:lpstr>ER Diagram of Branch View of DreamHome</vt:lpstr>
      <vt:lpstr>Entity Type</vt:lpstr>
      <vt:lpstr>Examples of Entity Types</vt:lpstr>
      <vt:lpstr>ER Diagram of Staff and Branch Entity Types</vt:lpstr>
      <vt:lpstr>Relationship Types</vt:lpstr>
      <vt:lpstr>Semantic Net of Has Relationship Type</vt:lpstr>
      <vt:lpstr>ER Diagram of Branch Has Staff Relationship </vt:lpstr>
      <vt:lpstr>Relationship Types</vt:lpstr>
      <vt:lpstr>Binary Relationship called POwns</vt:lpstr>
      <vt:lpstr>Ternary Relationship called Registers</vt:lpstr>
      <vt:lpstr>Quaternary Relationship called Arranges</vt:lpstr>
      <vt:lpstr>Relationship Types</vt:lpstr>
      <vt:lpstr>Recursive Relationship called Supervises with Role Names</vt:lpstr>
      <vt:lpstr>Entities associated through two distinct Relationships with Role Names</vt:lpstr>
      <vt:lpstr>Attributes</vt:lpstr>
      <vt:lpstr>Attributes</vt:lpstr>
      <vt:lpstr>Attributes</vt:lpstr>
      <vt:lpstr>Attributes</vt:lpstr>
      <vt:lpstr>Keys</vt:lpstr>
      <vt:lpstr>ER Diagram of  Staff and  Branch Entities and their Attributes</vt:lpstr>
      <vt:lpstr>Entity Type</vt:lpstr>
      <vt:lpstr>Strong Entity Type called Client and Weak Entity Type called Preference </vt:lpstr>
      <vt:lpstr>Relationship called Advertises with Attributes</vt:lpstr>
      <vt:lpstr>Structural Constraints</vt:lpstr>
      <vt:lpstr>Structural Constraints</vt:lpstr>
      <vt:lpstr>Semantic Net of Staff Manages Branch Relationship Type </vt:lpstr>
      <vt:lpstr>Multiplicity of Staff Manages Branch (1:1) Relationship Type</vt:lpstr>
      <vt:lpstr>Semantic Net of Staff Oversees PropertyForRent Relationship Type</vt:lpstr>
      <vt:lpstr>Multiplicity of Staff Oversees PropertyForRent (1:*) Relationship Type </vt:lpstr>
      <vt:lpstr>Semantic Net of Newspaper Advertises PropertyForRent  Relationship Type </vt:lpstr>
      <vt:lpstr>Multiplicity of Newspaper Advertises PropertyForRent (*:*) Relationship </vt:lpstr>
      <vt:lpstr>Structural Constraints</vt:lpstr>
      <vt:lpstr>Semantic Net of Ternary Registers Relationship with Values for Staff and Branch Entities Fixed </vt:lpstr>
      <vt:lpstr>Multiplicity of Ternary Registers Relationship</vt:lpstr>
      <vt:lpstr>Summary of Multiplicity Constraints</vt:lpstr>
      <vt:lpstr>Multiplicity as Cardinality and Participation Constraints</vt:lpstr>
      <vt:lpstr>Problems with ER Models</vt:lpstr>
      <vt:lpstr>Problems with ER Models</vt:lpstr>
      <vt:lpstr>An Example of a Fan Trap</vt:lpstr>
      <vt:lpstr>Semantic Net of ER Model with Fan Trap</vt:lpstr>
      <vt:lpstr>Restructuring ER Model to Remove Fan Trap</vt:lpstr>
      <vt:lpstr>Semantic Net of Restructured ER Model with Fan Trap Removed</vt:lpstr>
      <vt:lpstr>An Example of a Chasm Trap</vt:lpstr>
      <vt:lpstr>Semantic Net of ER Model with Chasm Trap</vt:lpstr>
      <vt:lpstr>ER Model Restructured to Remove Chasm Trap</vt:lpstr>
      <vt:lpstr>Semantic Net of Restructured ER Model with Chasm Trap Removed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41</cp:revision>
  <dcterms:created xsi:type="dcterms:W3CDTF">2020-06-08T01:30:48Z</dcterms:created>
  <dcterms:modified xsi:type="dcterms:W3CDTF">2021-02-07T15:34:54Z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