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79" r:id="rId3"/>
    <p:sldId id="380" r:id="rId4"/>
    <p:sldId id="384" r:id="rId5"/>
    <p:sldId id="385" r:id="rId6"/>
    <p:sldId id="386" r:id="rId7"/>
    <p:sldId id="387" r:id="rId8"/>
    <p:sldId id="388" r:id="rId9"/>
    <p:sldId id="389" r:id="rId10"/>
    <p:sldId id="454" r:id="rId11"/>
    <p:sldId id="455" r:id="rId12"/>
    <p:sldId id="456" r:id="rId13"/>
    <p:sldId id="391" r:id="rId14"/>
    <p:sldId id="392" r:id="rId15"/>
    <p:sldId id="394" r:id="rId16"/>
    <p:sldId id="395" r:id="rId17"/>
    <p:sldId id="398" r:id="rId18"/>
    <p:sldId id="401" r:id="rId19"/>
    <p:sldId id="489" r:id="rId20"/>
    <p:sldId id="406" r:id="rId21"/>
    <p:sldId id="490" r:id="rId22"/>
    <p:sldId id="491" r:id="rId23"/>
    <p:sldId id="492" r:id="rId24"/>
    <p:sldId id="408" r:id="rId25"/>
    <p:sldId id="412" r:id="rId26"/>
    <p:sldId id="414" r:id="rId27"/>
    <p:sldId id="415" r:id="rId28"/>
    <p:sldId id="416" r:id="rId29"/>
    <p:sldId id="417" r:id="rId30"/>
    <p:sldId id="419" r:id="rId31"/>
    <p:sldId id="420" r:id="rId32"/>
    <p:sldId id="421" r:id="rId33"/>
    <p:sldId id="422" r:id="rId34"/>
    <p:sldId id="424" r:id="rId35"/>
    <p:sldId id="459" r:id="rId36"/>
    <p:sldId id="461" r:id="rId37"/>
    <p:sldId id="426" r:id="rId38"/>
    <p:sldId id="462" r:id="rId39"/>
    <p:sldId id="463" r:id="rId40"/>
    <p:sldId id="423" r:id="rId41"/>
    <p:sldId id="427" r:id="rId42"/>
    <p:sldId id="428" r:id="rId43"/>
    <p:sldId id="465" r:id="rId44"/>
    <p:sldId id="493" r:id="rId45"/>
    <p:sldId id="466" r:id="rId46"/>
    <p:sldId id="467" r:id="rId47"/>
    <p:sldId id="429" r:id="rId48"/>
    <p:sldId id="430" r:id="rId49"/>
    <p:sldId id="494" r:id="rId50"/>
    <p:sldId id="469" r:id="rId51"/>
    <p:sldId id="468" r:id="rId52"/>
    <p:sldId id="432" r:id="rId53"/>
    <p:sldId id="473" r:id="rId54"/>
    <p:sldId id="470" r:id="rId55"/>
    <p:sldId id="474" r:id="rId56"/>
    <p:sldId id="476" r:id="rId57"/>
    <p:sldId id="480" r:id="rId58"/>
    <p:sldId id="481" r:id="rId59"/>
    <p:sldId id="484" r:id="rId60"/>
    <p:sldId id="482" r:id="rId61"/>
    <p:sldId id="483" r:id="rId62"/>
    <p:sldId id="485" r:id="rId63"/>
    <p:sldId id="487" r:id="rId64"/>
    <p:sldId id="488" r:id="rId65"/>
    <p:sldId id="352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8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32A5-E216-43A3-8972-1EFB14694FF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37EB3-7011-40AE-B531-7A781764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1935479"/>
            <a:ext cx="9723120" cy="1447801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solidFill>
                  <a:schemeClr val="bg1"/>
                </a:solidFill>
              </a:rPr>
              <a:t>DATABASE DESIGN &amp; MANAGEMENT</a:t>
            </a:r>
            <a:br>
              <a:rPr lang="en-US" sz="53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SI10317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120" y="4424998"/>
            <a:ext cx="6979920" cy="121380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PROGRAM STUDI SISTEM INFORMASI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UIVERRSITAS TARUMANAGARA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C0EE3-D9A5-498F-AF43-C2A4D3DBA43C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Parallel </a:t>
            </a:r>
            <a:r>
              <a:rPr lang="en-US" altLang="en-US" sz="4000" dirty="0" smtClean="0"/>
              <a:t>DBMS: Shared Memory</a:t>
            </a:r>
            <a:endParaRPr lang="en-US" alt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384" y="1406474"/>
            <a:ext cx="8589565" cy="53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00617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C0EE3-D9A5-498F-AF43-C2A4D3DBA43C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Parallel </a:t>
            </a:r>
            <a:r>
              <a:rPr lang="en-US" altLang="en-US" sz="4000" dirty="0" smtClean="0"/>
              <a:t>DBMS: Shared Disk</a:t>
            </a:r>
            <a:endParaRPr lang="en-US" alt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50" y="1298604"/>
            <a:ext cx="6875698" cy="544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36447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C0EE3-D9A5-498F-AF43-C2A4D3DBA43C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Parallel </a:t>
            </a:r>
            <a:r>
              <a:rPr lang="en-US" altLang="en-US" sz="4000" dirty="0" smtClean="0"/>
              <a:t>DBMS: Shared Nothing</a:t>
            </a:r>
            <a:endParaRPr lang="en-US" alt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98" y="1346898"/>
            <a:ext cx="8014854" cy="519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43809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B3A9A-4C37-4991-BE29-56C7140BD1BA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Advantages of DDBMSs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114800"/>
          </a:xfrm>
        </p:spPr>
        <p:txBody>
          <a:bodyPr/>
          <a:lstStyle/>
          <a:p>
            <a:pPr algn="just"/>
            <a:r>
              <a:rPr lang="en-US" altLang="en-US" dirty="0" smtClean="0"/>
              <a:t>Reflects organizational structure</a:t>
            </a:r>
          </a:p>
          <a:p>
            <a:pPr algn="just"/>
            <a:r>
              <a:rPr lang="en-US" altLang="en-US" dirty="0" smtClean="0"/>
              <a:t>Improved </a:t>
            </a:r>
            <a:r>
              <a:rPr lang="en-US" altLang="en-US" dirty="0" err="1" smtClean="0"/>
              <a:t>shareability</a:t>
            </a:r>
            <a:r>
              <a:rPr lang="en-US" altLang="en-US" dirty="0" smtClean="0"/>
              <a:t> and local autonomy</a:t>
            </a:r>
          </a:p>
          <a:p>
            <a:pPr algn="just"/>
            <a:r>
              <a:rPr lang="en-US" altLang="en-US" dirty="0" smtClean="0"/>
              <a:t>Improved availability</a:t>
            </a:r>
          </a:p>
          <a:p>
            <a:pPr algn="just"/>
            <a:r>
              <a:rPr lang="en-US" altLang="en-US" dirty="0" smtClean="0"/>
              <a:t>Improved reliability</a:t>
            </a:r>
          </a:p>
          <a:p>
            <a:pPr algn="just"/>
            <a:r>
              <a:rPr lang="en-US" altLang="en-US" dirty="0" smtClean="0"/>
              <a:t>Improved performance</a:t>
            </a:r>
          </a:p>
          <a:p>
            <a:pPr algn="just"/>
            <a:r>
              <a:rPr lang="en-US" altLang="en-US" dirty="0" smtClean="0"/>
              <a:t>Economics</a:t>
            </a:r>
          </a:p>
          <a:p>
            <a:pPr algn="just"/>
            <a:r>
              <a:rPr lang="en-US" altLang="en-US" dirty="0" smtClean="0"/>
              <a:t>Modular growth</a:t>
            </a: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87324979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01AB-5215-46E9-A883-088AAB970112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Disadvantages of DDBMSs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1148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/>
              <a:t>Complexity</a:t>
            </a:r>
          </a:p>
          <a:p>
            <a:pPr algn="just"/>
            <a:r>
              <a:rPr lang="en-US" altLang="en-US" dirty="0" smtClean="0"/>
              <a:t>Cost</a:t>
            </a:r>
          </a:p>
          <a:p>
            <a:pPr algn="just"/>
            <a:r>
              <a:rPr lang="en-US" altLang="en-US" dirty="0" smtClean="0"/>
              <a:t>Security</a:t>
            </a:r>
          </a:p>
          <a:p>
            <a:pPr algn="just"/>
            <a:r>
              <a:rPr lang="en-US" altLang="en-US" dirty="0" smtClean="0"/>
              <a:t>Integrity control more difficult</a:t>
            </a:r>
          </a:p>
          <a:p>
            <a:pPr algn="just"/>
            <a:r>
              <a:rPr lang="en-US" altLang="en-US" dirty="0" smtClean="0"/>
              <a:t>Lack of standards</a:t>
            </a:r>
          </a:p>
          <a:p>
            <a:pPr algn="just"/>
            <a:r>
              <a:rPr lang="en-US" altLang="en-US" dirty="0" smtClean="0"/>
              <a:t>Lack of experience</a:t>
            </a:r>
          </a:p>
          <a:p>
            <a:pPr algn="just"/>
            <a:r>
              <a:rPr lang="en-US" altLang="en-US" dirty="0" smtClean="0"/>
              <a:t>Database design more complex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6692806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D9621-6E8C-41F1-9561-097CA44A8A6C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 smtClean="0"/>
              <a:t>Types of DDBMS: Homogeneous </a:t>
            </a:r>
            <a:r>
              <a:rPr lang="en-US" altLang="en-US" sz="4000" dirty="0"/>
              <a:t>DDBMS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676400"/>
            <a:ext cx="10782993" cy="41148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err="1" smtClean="0"/>
              <a:t>Semua</a:t>
            </a:r>
            <a:r>
              <a:rPr lang="en-US" altLang="en-US" dirty="0" smtClean="0"/>
              <a:t> site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produk</a:t>
            </a:r>
            <a:r>
              <a:rPr lang="en-US" altLang="en-US" dirty="0"/>
              <a:t> DBMS yang </a:t>
            </a:r>
            <a:r>
              <a:rPr lang="en-US" altLang="en-US" dirty="0" err="1"/>
              <a:t>sama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dirty="0" err="1" smtClean="0"/>
              <a:t>Lebih</a:t>
            </a:r>
            <a:r>
              <a:rPr lang="en-US" altLang="en-US" dirty="0" smtClean="0"/>
              <a:t> </a:t>
            </a:r>
            <a:r>
              <a:rPr lang="en-US" altLang="en-US" dirty="0" err="1"/>
              <a:t>mudah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dirancang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dikelola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dirty="0" err="1" smtClean="0"/>
              <a:t>Memungkinkan</a:t>
            </a:r>
            <a:r>
              <a:rPr lang="en-US" altLang="en-US" dirty="0" smtClean="0"/>
              <a:t> </a:t>
            </a:r>
            <a:r>
              <a:rPr lang="en-US" altLang="en-US" dirty="0" err="1"/>
              <a:t>peningkatan</a:t>
            </a:r>
            <a:r>
              <a:rPr lang="en-US" altLang="en-US" dirty="0"/>
              <a:t> </a:t>
            </a:r>
            <a:r>
              <a:rPr lang="en-US" altLang="en-US" dirty="0" err="1"/>
              <a:t>kinerja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5737790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0908F-1442-43C3-84C4-941DE17FD2B8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Types of DDBMS: Heterogeneous DDBMS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43396"/>
            <a:ext cx="10633364" cy="43434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/>
              <a:t>Site </a:t>
            </a:r>
            <a:r>
              <a:rPr lang="en-US" altLang="en-US" dirty="0" err="1" smtClean="0"/>
              <a:t>dapat</a:t>
            </a:r>
            <a:r>
              <a:rPr lang="en-US" altLang="en-US" dirty="0" smtClean="0"/>
              <a:t> </a:t>
            </a:r>
            <a:r>
              <a:rPr lang="en-US" altLang="en-US" dirty="0" err="1"/>
              <a:t>menjalankan</a:t>
            </a:r>
            <a:r>
              <a:rPr lang="en-US" altLang="en-US" dirty="0"/>
              <a:t> </a:t>
            </a:r>
            <a:r>
              <a:rPr lang="en-US" altLang="en-US" dirty="0" err="1"/>
              <a:t>produk</a:t>
            </a:r>
            <a:r>
              <a:rPr lang="en-US" altLang="en-US" dirty="0"/>
              <a:t> DBMS </a:t>
            </a:r>
            <a:r>
              <a:rPr lang="en-US" altLang="en-US" dirty="0" err="1" smtClean="0"/>
              <a:t>berbeda</a:t>
            </a:r>
            <a:r>
              <a:rPr lang="en-US" altLang="en-US" dirty="0"/>
              <a:t>, </a:t>
            </a:r>
            <a:r>
              <a:rPr lang="en-US" altLang="en-US" dirty="0" err="1"/>
              <a:t>dengan</a:t>
            </a:r>
            <a:r>
              <a:rPr lang="en-US" altLang="en-US" dirty="0"/>
              <a:t> model data </a:t>
            </a:r>
            <a:r>
              <a:rPr lang="en-US" altLang="en-US" dirty="0" smtClean="0"/>
              <a:t>yang </a:t>
            </a:r>
            <a:r>
              <a:rPr lang="en-US" altLang="en-US" dirty="0" err="1"/>
              <a:t>mungkin</a:t>
            </a:r>
            <a:r>
              <a:rPr lang="en-US" altLang="en-US" dirty="0"/>
              <a:t> </a:t>
            </a:r>
            <a:r>
              <a:rPr lang="en-US" altLang="en-US" dirty="0" err="1"/>
              <a:t>berbeda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dirty="0" err="1"/>
              <a:t>Terjadi</a:t>
            </a:r>
            <a:r>
              <a:rPr lang="en-US" altLang="en-US" dirty="0"/>
              <a:t> </a:t>
            </a:r>
            <a:r>
              <a:rPr lang="en-US" altLang="en-US" dirty="0" err="1"/>
              <a:t>ketika</a:t>
            </a:r>
            <a:r>
              <a:rPr lang="en-US" altLang="en-US" dirty="0"/>
              <a:t> </a:t>
            </a:r>
            <a:r>
              <a:rPr lang="en-US" altLang="en-US" dirty="0" smtClean="0"/>
              <a:t>site </a:t>
            </a:r>
            <a:r>
              <a:rPr lang="en-US" altLang="en-US" dirty="0" err="1"/>
              <a:t>telah</a:t>
            </a:r>
            <a:r>
              <a:rPr lang="en-US" altLang="en-US" dirty="0"/>
              <a:t> </a:t>
            </a:r>
            <a:r>
              <a:rPr lang="en-US" altLang="en-US" dirty="0" err="1"/>
              <a:t>menerapkan</a:t>
            </a:r>
            <a:r>
              <a:rPr lang="en-US" altLang="en-US" dirty="0"/>
              <a:t> database </a:t>
            </a:r>
            <a:r>
              <a:rPr lang="en-US" altLang="en-US" dirty="0" err="1"/>
              <a:t>mereka</a:t>
            </a:r>
            <a:r>
              <a:rPr lang="en-US" altLang="en-US" dirty="0"/>
              <a:t> </a:t>
            </a:r>
            <a:r>
              <a:rPr lang="en-US" altLang="en-US" dirty="0" err="1"/>
              <a:t>sendiri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integrasi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dipertimbangkan</a:t>
            </a:r>
            <a:r>
              <a:rPr lang="en-US" altLang="en-US" dirty="0"/>
              <a:t> </a:t>
            </a:r>
            <a:r>
              <a:rPr lang="en-US" altLang="en-US" dirty="0" err="1"/>
              <a:t>nanti</a:t>
            </a:r>
            <a:r>
              <a:rPr lang="en-US" altLang="en-US" dirty="0" smtClean="0"/>
              <a:t>.</a:t>
            </a:r>
          </a:p>
          <a:p>
            <a:pPr algn="just"/>
            <a:r>
              <a:rPr lang="en-US" altLang="en-US" dirty="0"/>
              <a:t>Data </a:t>
            </a:r>
            <a:r>
              <a:rPr lang="en-US" altLang="en-US" dirty="0" err="1"/>
              <a:t>mungkin</a:t>
            </a:r>
            <a:r>
              <a:rPr lang="en-US" altLang="en-US" dirty="0"/>
              <a:t> </a:t>
            </a:r>
            <a:r>
              <a:rPr lang="en-US" altLang="en-US" dirty="0" err="1"/>
              <a:t>diperlukan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smtClean="0"/>
              <a:t>site </a:t>
            </a:r>
            <a:r>
              <a:rPr lang="en-US" altLang="en-US" dirty="0"/>
              <a:t>lain yang </a:t>
            </a:r>
            <a:r>
              <a:rPr lang="en-US" altLang="en-US" dirty="0" err="1"/>
              <a:t>mungkin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endParaRPr lang="en-US" altLang="en-US" dirty="0"/>
          </a:p>
          <a:p>
            <a:pPr lvl="1" algn="just"/>
            <a:r>
              <a:rPr lang="en-US" altLang="en-US" sz="2800" dirty="0" err="1" smtClean="0"/>
              <a:t>Perangkat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keras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berbeda</a:t>
            </a:r>
            <a:r>
              <a:rPr lang="en-US" altLang="en-US" sz="2800" dirty="0"/>
              <a:t>.</a:t>
            </a:r>
          </a:p>
          <a:p>
            <a:pPr lvl="1" algn="just"/>
            <a:r>
              <a:rPr lang="en-US" altLang="en-US" sz="2800" dirty="0" err="1"/>
              <a:t>Produk</a:t>
            </a:r>
            <a:r>
              <a:rPr lang="en-US" altLang="en-US" sz="2800" dirty="0"/>
              <a:t> DBMS </a:t>
            </a:r>
            <a:r>
              <a:rPr lang="en-US" altLang="en-US" sz="2800" dirty="0" err="1"/>
              <a:t>berbeda</a:t>
            </a:r>
            <a:r>
              <a:rPr lang="en-US" altLang="en-US" sz="2800" dirty="0"/>
              <a:t>.</a:t>
            </a:r>
          </a:p>
          <a:p>
            <a:pPr lvl="1" algn="just"/>
            <a:r>
              <a:rPr lang="en-US" altLang="en-US" sz="2800" dirty="0" err="1"/>
              <a:t>Perangkat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keras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berbeda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produk</a:t>
            </a:r>
            <a:r>
              <a:rPr lang="en-US" altLang="en-US" sz="2800" dirty="0"/>
              <a:t> DBMS yang </a:t>
            </a:r>
            <a:r>
              <a:rPr lang="en-US" altLang="en-US" sz="2800" dirty="0" err="1"/>
              <a:t>berbeda</a:t>
            </a:r>
            <a:r>
              <a:rPr lang="en-US" altLang="en-US" sz="2800" dirty="0"/>
              <a:t>.</a:t>
            </a:r>
          </a:p>
          <a:p>
            <a:pPr algn="just"/>
            <a:r>
              <a:rPr lang="en-US" altLang="en-US" dirty="0" err="1"/>
              <a:t>Solusi</a:t>
            </a:r>
            <a:r>
              <a:rPr lang="en-US" altLang="en-US" dirty="0"/>
              <a:t> </a:t>
            </a:r>
            <a:r>
              <a:rPr lang="en-US" altLang="en-US" dirty="0" err="1" smtClean="0"/>
              <a:t>umum</a:t>
            </a:r>
            <a:r>
              <a:rPr lang="en-US" altLang="en-US" dirty="0" smtClean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gateway.</a:t>
            </a:r>
          </a:p>
        </p:txBody>
      </p:sp>
    </p:spTree>
    <p:extLst>
      <p:ext uri="{BB962C8B-B14F-4D97-AF65-F5344CB8AC3E}">
        <p14:creationId xmlns:p14="http://schemas.microsoft.com/office/powerpoint/2010/main" val="3127866248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75D51-3418-4639-A349-2FC9096B97CB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 err="1"/>
              <a:t>Multidatabase</a:t>
            </a:r>
            <a:r>
              <a:rPr lang="en-US" altLang="en-US" sz="4000" dirty="0"/>
              <a:t> System (MDBS)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27810"/>
            <a:ext cx="10515600" cy="3563389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/>
              <a:t>DBMS </a:t>
            </a:r>
            <a:r>
              <a:rPr lang="en-US" altLang="en-US" dirty="0"/>
              <a:t>yang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transparan</a:t>
            </a:r>
            <a:r>
              <a:rPr lang="en-US" altLang="en-US" dirty="0"/>
              <a:t> </a:t>
            </a:r>
            <a:r>
              <a:rPr lang="en-US" altLang="en-US" dirty="0" err="1"/>
              <a:t>berada</a:t>
            </a:r>
            <a:r>
              <a:rPr lang="en-US" altLang="en-US" dirty="0"/>
              <a:t> di </a:t>
            </a:r>
            <a:r>
              <a:rPr lang="en-US" altLang="en-US" dirty="0" err="1"/>
              <a:t>atas</a:t>
            </a:r>
            <a:r>
              <a:rPr lang="en-US" altLang="en-US" dirty="0"/>
              <a:t> database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file yang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menyajikan</a:t>
            </a:r>
            <a:r>
              <a:rPr lang="en-US" altLang="en-US" dirty="0"/>
              <a:t> database </a:t>
            </a:r>
            <a:r>
              <a:rPr lang="en-US" altLang="en-US" dirty="0" err="1"/>
              <a:t>tunggal</a:t>
            </a:r>
            <a:r>
              <a:rPr lang="en-US" altLang="en-US" dirty="0"/>
              <a:t> </a:t>
            </a:r>
            <a:r>
              <a:rPr lang="en-US" altLang="en-US" dirty="0" err="1"/>
              <a:t>kepada</a:t>
            </a:r>
            <a:r>
              <a:rPr lang="en-US" altLang="en-US" dirty="0"/>
              <a:t> </a:t>
            </a:r>
            <a:r>
              <a:rPr lang="en-US" altLang="en-US" dirty="0" err="1" smtClean="0"/>
              <a:t>penggunanya</a:t>
            </a:r>
            <a:r>
              <a:rPr lang="en-US" altLang="en-US" dirty="0" smtClean="0"/>
              <a:t>.</a:t>
            </a:r>
          </a:p>
          <a:p>
            <a:pPr algn="just"/>
            <a:r>
              <a:rPr lang="en-US" altLang="en-US" dirty="0" err="1" smtClean="0"/>
              <a:t>Memungkinkan</a:t>
            </a:r>
            <a:r>
              <a:rPr lang="en-US" altLang="en-US" dirty="0" smtClean="0"/>
              <a:t> </a:t>
            </a:r>
            <a:r>
              <a:rPr lang="en-US" altLang="en-US" dirty="0" err="1"/>
              <a:t>pengguna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mengakses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berbagi</a:t>
            </a:r>
            <a:r>
              <a:rPr lang="en-US" altLang="en-US" dirty="0"/>
              <a:t> data </a:t>
            </a:r>
            <a:r>
              <a:rPr lang="en-US" altLang="en-US" dirty="0" err="1"/>
              <a:t>tanpa</a:t>
            </a:r>
            <a:r>
              <a:rPr lang="en-US" altLang="en-US" dirty="0"/>
              <a:t> </a:t>
            </a:r>
            <a:r>
              <a:rPr lang="en-US" altLang="en-US" dirty="0" err="1"/>
              <a:t>memerlukan</a:t>
            </a:r>
            <a:r>
              <a:rPr lang="en-US" altLang="en-US" dirty="0"/>
              <a:t> </a:t>
            </a:r>
            <a:r>
              <a:rPr lang="en-US" altLang="en-US" dirty="0" err="1"/>
              <a:t>integrasi</a:t>
            </a:r>
            <a:r>
              <a:rPr lang="en-US" altLang="en-US" dirty="0"/>
              <a:t> database </a:t>
            </a:r>
            <a:r>
              <a:rPr lang="en-US" altLang="en-US" dirty="0" err="1"/>
              <a:t>fisik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6027714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850BF-4689-4C6C-96F6-B4BDF993911A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Functions of a DDBMS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515600" cy="4327727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/>
              <a:t>DDBMS </a:t>
            </a:r>
            <a:r>
              <a:rPr lang="en-US" altLang="en-US" sz="2400" dirty="0" err="1"/>
              <a:t>memiliki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setidaknya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fungsionalitas</a:t>
            </a:r>
            <a:r>
              <a:rPr lang="en-US" altLang="en-US" sz="2400" dirty="0"/>
              <a:t> DBMS.</a:t>
            </a:r>
          </a:p>
          <a:p>
            <a:pPr algn="just"/>
            <a:r>
              <a:rPr lang="en-US" altLang="en-US" sz="2400" dirty="0" smtClean="0"/>
              <a:t>DDBS juga </a:t>
            </a:r>
            <a:r>
              <a:rPr lang="en-US" altLang="en-US" sz="2400" dirty="0" err="1"/>
              <a:t>memiliki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fungsi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berikut</a:t>
            </a:r>
            <a:r>
              <a:rPr lang="en-US" altLang="en-US" sz="2400" dirty="0" smtClean="0"/>
              <a:t>:</a:t>
            </a:r>
          </a:p>
          <a:p>
            <a:pPr marL="798513" lvl="1" indent="-341313" algn="just"/>
            <a:r>
              <a:rPr lang="en-US" altLang="en-US" dirty="0" smtClean="0"/>
              <a:t>Extended </a:t>
            </a:r>
            <a:r>
              <a:rPr lang="en-US" altLang="en-US" dirty="0"/>
              <a:t>communication services,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menyediakan</a:t>
            </a:r>
            <a:r>
              <a:rPr lang="en-US" altLang="en-US" dirty="0"/>
              <a:t> </a:t>
            </a:r>
            <a:r>
              <a:rPr lang="en-US" altLang="en-US" dirty="0" err="1"/>
              <a:t>akses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smtClean="0"/>
              <a:t>site </a:t>
            </a:r>
            <a:r>
              <a:rPr lang="en-US" altLang="en-US" dirty="0" err="1"/>
              <a:t>jarak</a:t>
            </a:r>
            <a:r>
              <a:rPr lang="en-US" altLang="en-US" dirty="0"/>
              <a:t> </a:t>
            </a:r>
            <a:r>
              <a:rPr lang="en-US" altLang="en-US" dirty="0" err="1"/>
              <a:t>jauh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 smtClean="0"/>
              <a:t>memungkinkan</a:t>
            </a:r>
            <a:r>
              <a:rPr lang="en-US" altLang="en-US" dirty="0" smtClean="0"/>
              <a:t> transfer </a:t>
            </a:r>
            <a:r>
              <a:rPr lang="en-US" altLang="en-US" dirty="0" err="1"/>
              <a:t>kueri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data </a:t>
            </a:r>
            <a:r>
              <a:rPr lang="en-US" altLang="en-US" dirty="0" err="1"/>
              <a:t>antar</a:t>
            </a:r>
            <a:r>
              <a:rPr lang="en-US" altLang="en-US" dirty="0"/>
              <a:t> </a:t>
            </a:r>
            <a:r>
              <a:rPr lang="en-US" altLang="en-US" dirty="0" smtClean="0"/>
              <a:t>site.</a:t>
            </a:r>
            <a:endParaRPr lang="en-US" altLang="en-US" dirty="0"/>
          </a:p>
          <a:p>
            <a:pPr marL="798513" lvl="1" indent="-341313" algn="just"/>
            <a:r>
              <a:rPr lang="en-US" altLang="en-US" dirty="0" smtClean="0"/>
              <a:t>Extended </a:t>
            </a:r>
            <a:r>
              <a:rPr lang="en-US" altLang="en-US" dirty="0"/>
              <a:t>system catalog to store data distribution details;</a:t>
            </a:r>
          </a:p>
          <a:p>
            <a:pPr marL="798513" lvl="1" indent="-341313" algn="just"/>
            <a:r>
              <a:rPr lang="en-US" altLang="en-US" dirty="0" smtClean="0"/>
              <a:t>Distributed </a:t>
            </a:r>
            <a:r>
              <a:rPr lang="en-US" altLang="en-US" dirty="0"/>
              <a:t>query processing, including query optimization and remote data access;</a:t>
            </a:r>
          </a:p>
          <a:p>
            <a:pPr marL="798513" lvl="1" indent="-341313" algn="just"/>
            <a:r>
              <a:rPr lang="en-US" altLang="en-US" dirty="0" smtClean="0"/>
              <a:t>Extended </a:t>
            </a:r>
            <a:r>
              <a:rPr lang="en-US" altLang="en-US" dirty="0"/>
              <a:t>concurrency control,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menjaga</a:t>
            </a:r>
            <a:r>
              <a:rPr lang="en-US" altLang="en-US" dirty="0"/>
              <a:t> </a:t>
            </a:r>
            <a:r>
              <a:rPr lang="en-US" altLang="en-US" dirty="0" err="1"/>
              <a:t>konsistensi</a:t>
            </a:r>
            <a:r>
              <a:rPr lang="en-US" altLang="en-US" dirty="0"/>
              <a:t> </a:t>
            </a:r>
            <a:r>
              <a:rPr lang="en-US" altLang="en-US" dirty="0" smtClean="0"/>
              <a:t>data </a:t>
            </a:r>
            <a:r>
              <a:rPr lang="en-US" altLang="en-US" dirty="0"/>
              <a:t>yang </a:t>
            </a:r>
            <a:r>
              <a:rPr lang="en-US" altLang="en-US" dirty="0" err="1" smtClean="0"/>
              <a:t>mungkin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direplikasi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terdistribusi</a:t>
            </a:r>
            <a:r>
              <a:rPr lang="en-US" altLang="en-US" dirty="0" smtClean="0"/>
              <a:t>;</a:t>
            </a:r>
            <a:endParaRPr lang="en-US" altLang="en-US" dirty="0"/>
          </a:p>
          <a:p>
            <a:pPr marL="798513" lvl="1" indent="-341313" algn="just"/>
            <a:r>
              <a:rPr lang="en-US" altLang="en-US" dirty="0" smtClean="0"/>
              <a:t>Extended recovery services</a:t>
            </a:r>
            <a:r>
              <a:rPr lang="en-US" altLang="en-US" dirty="0"/>
              <a:t>,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memperhitungkan</a:t>
            </a:r>
            <a:r>
              <a:rPr lang="en-US" altLang="en-US" dirty="0"/>
              <a:t> </a:t>
            </a:r>
            <a:r>
              <a:rPr lang="en-US" altLang="en-US" dirty="0" err="1"/>
              <a:t>kegagalan</a:t>
            </a:r>
            <a:r>
              <a:rPr lang="en-US" altLang="en-US" dirty="0"/>
              <a:t> </a:t>
            </a:r>
            <a:r>
              <a:rPr lang="en-US" altLang="en-US" dirty="0" smtClean="0"/>
              <a:t>site </a:t>
            </a:r>
            <a:r>
              <a:rPr lang="en-US" altLang="en-US" dirty="0" err="1"/>
              <a:t>individu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 smtClean="0"/>
              <a:t>kegagalan</a:t>
            </a:r>
            <a:r>
              <a:rPr lang="en-US" altLang="en-US" dirty="0" smtClean="0"/>
              <a:t> link </a:t>
            </a:r>
            <a:r>
              <a:rPr lang="en-US" altLang="en-US" dirty="0" err="1"/>
              <a:t>komunikasi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8297484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850BF-4689-4C6C-96F6-B4BDF993911A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Component Architecture for a DDBMS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515600" cy="4327727"/>
          </a:xfrm>
        </p:spPr>
        <p:txBody>
          <a:bodyPr>
            <a:noAutofit/>
          </a:bodyPr>
          <a:lstStyle/>
          <a:p>
            <a:pPr marL="465138" indent="-465138" algn="just"/>
            <a:r>
              <a:rPr lang="en-US" altLang="en-US" dirty="0" err="1" smtClean="0"/>
              <a:t>Komponen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arsitektur</a:t>
            </a:r>
            <a:r>
              <a:rPr lang="en-US" altLang="en-US" dirty="0" smtClean="0"/>
              <a:t> DDBMS </a:t>
            </a:r>
            <a:r>
              <a:rPr lang="en-US" altLang="en-US" dirty="0" err="1"/>
              <a:t>terdiri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empat</a:t>
            </a:r>
            <a:r>
              <a:rPr lang="en-US" altLang="en-US" dirty="0"/>
              <a:t> </a:t>
            </a:r>
            <a:r>
              <a:rPr lang="en-US" altLang="en-US" dirty="0" err="1"/>
              <a:t>komponen</a:t>
            </a:r>
            <a:r>
              <a:rPr lang="en-US" altLang="en-US" dirty="0"/>
              <a:t> </a:t>
            </a:r>
            <a:r>
              <a:rPr lang="en-US" altLang="en-US" dirty="0" err="1" smtClean="0"/>
              <a:t>utama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sbb</a:t>
            </a:r>
            <a:r>
              <a:rPr lang="en-US" altLang="en-US" dirty="0" smtClean="0"/>
              <a:t>:</a:t>
            </a:r>
          </a:p>
          <a:p>
            <a:pPr marL="798513" lvl="1" indent="-341313" algn="just"/>
            <a:r>
              <a:rPr lang="en-US" altLang="en-US" sz="2800" dirty="0" smtClean="0"/>
              <a:t>local </a:t>
            </a:r>
            <a:r>
              <a:rPr lang="en-US" altLang="en-US" sz="2800" dirty="0"/>
              <a:t>DBMS (LDBMS) component;</a:t>
            </a:r>
          </a:p>
          <a:p>
            <a:pPr marL="798513" lvl="1" indent="-341313" algn="just"/>
            <a:r>
              <a:rPr lang="en-US" altLang="en-US" sz="2800" dirty="0" smtClean="0"/>
              <a:t>data </a:t>
            </a:r>
            <a:r>
              <a:rPr lang="en-US" altLang="en-US" sz="2800" dirty="0"/>
              <a:t>communications (DC) component;</a:t>
            </a:r>
          </a:p>
          <a:p>
            <a:pPr marL="798513" lvl="1" indent="-341313" algn="just"/>
            <a:r>
              <a:rPr lang="en-US" altLang="en-US" sz="2800" dirty="0" smtClean="0"/>
              <a:t>global </a:t>
            </a:r>
            <a:r>
              <a:rPr lang="en-US" altLang="en-US" sz="2800" dirty="0"/>
              <a:t>system catalog (GSC);</a:t>
            </a:r>
          </a:p>
          <a:p>
            <a:pPr marL="798513" lvl="1" indent="-341313" algn="just"/>
            <a:r>
              <a:rPr lang="en-US" altLang="en-US" sz="2800" dirty="0" smtClean="0"/>
              <a:t>distributed </a:t>
            </a:r>
            <a:r>
              <a:rPr lang="en-US" altLang="en-US" sz="2800" dirty="0"/>
              <a:t>DBMS (DDBMS) component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5774308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588963"/>
            <a:ext cx="9144000" cy="1163637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8000" b="1" dirty="0" smtClean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Course </a:t>
            </a:r>
            <a:r>
              <a:rPr lang="en-US" altLang="en-US" sz="8000" b="1" dirty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S</a:t>
            </a:r>
            <a:r>
              <a:rPr lang="en-US" altLang="en-US" sz="8000" b="1" dirty="0" smtClean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chedule </a:t>
            </a:r>
            <a:endParaRPr lang="en-US" altLang="en-US" sz="8000" b="1" dirty="0">
              <a:solidFill>
                <a:prstClr val="black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680" y="2047557"/>
            <a:ext cx="11277600" cy="3797657"/>
          </a:xfrm>
        </p:spPr>
        <p:txBody>
          <a:bodyPr>
            <a:noAutofit/>
          </a:bodyPr>
          <a:lstStyle/>
          <a:p>
            <a:pPr algn="just"/>
            <a:r>
              <a:rPr lang="en-GB" altLang="en-US" dirty="0" smtClean="0"/>
              <a:t>1	Entity Relationship </a:t>
            </a:r>
            <a:r>
              <a:rPr lang="en-GB" altLang="en-US" dirty="0" err="1" smtClean="0"/>
              <a:t>Modeling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dan</a:t>
            </a:r>
            <a:r>
              <a:rPr lang="en-GB" altLang="en-US" dirty="0" smtClean="0"/>
              <a:t> </a:t>
            </a:r>
            <a:r>
              <a:rPr lang="en-US" dirty="0"/>
              <a:t>Alternative ER </a:t>
            </a:r>
            <a:r>
              <a:rPr lang="en-US" dirty="0" smtClean="0"/>
              <a:t>Notation </a:t>
            </a:r>
            <a:r>
              <a:rPr lang="en-US" dirty="0"/>
              <a:t>– Appendix C </a:t>
            </a:r>
            <a:endParaRPr lang="en-GB" altLang="en-US" dirty="0"/>
          </a:p>
          <a:p>
            <a:pPr algn="just"/>
            <a:r>
              <a:rPr lang="en-GB" altLang="en-US" dirty="0" smtClean="0"/>
              <a:t>2	Exercises</a:t>
            </a:r>
            <a:endParaRPr lang="en-GB" alt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3.	Enhanced </a:t>
            </a:r>
            <a:r>
              <a:rPr lang="en-US" dirty="0"/>
              <a:t>Entity–Relationship </a:t>
            </a:r>
            <a:r>
              <a:rPr lang="en-US" dirty="0" smtClean="0"/>
              <a:t>Modeling	</a:t>
            </a:r>
          </a:p>
          <a:p>
            <a:pPr algn="just"/>
            <a:r>
              <a:rPr lang="en-US" dirty="0" smtClean="0"/>
              <a:t>4.	Exercises</a:t>
            </a:r>
          </a:p>
          <a:p>
            <a:pPr algn="just"/>
            <a:r>
              <a:rPr lang="en-US" dirty="0" smtClean="0"/>
              <a:t>5.	Normalization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Exerises</a:t>
            </a:r>
            <a:endParaRPr lang="en-GB" dirty="0"/>
          </a:p>
          <a:p>
            <a:pPr algn="just"/>
            <a:r>
              <a:rPr lang="en-GB" altLang="en-US" dirty="0" smtClean="0"/>
              <a:t>6.	</a:t>
            </a:r>
            <a:r>
              <a:rPr lang="en-GB" altLang="en-US" dirty="0" err="1" smtClean="0"/>
              <a:t>Advanded</a:t>
            </a:r>
            <a:r>
              <a:rPr lang="en-GB" altLang="en-US" dirty="0" smtClean="0"/>
              <a:t> Normalization </a:t>
            </a:r>
            <a:r>
              <a:rPr lang="en-GB" altLang="en-US" dirty="0" err="1" smtClean="0"/>
              <a:t>dan</a:t>
            </a:r>
            <a:r>
              <a:rPr lang="en-GB" altLang="en-US" dirty="0" smtClean="0"/>
              <a:t> Exercises</a:t>
            </a:r>
          </a:p>
          <a:p>
            <a:pPr algn="just"/>
            <a:r>
              <a:rPr lang="en-GB" altLang="en-US" dirty="0" smtClean="0"/>
              <a:t>7.	</a:t>
            </a:r>
            <a:r>
              <a:rPr lang="en-US" dirty="0" err="1" smtClean="0"/>
              <a:t>Reiew</a:t>
            </a:r>
            <a:r>
              <a:rPr lang="en-US" dirty="0" smtClean="0"/>
              <a:t> and </a:t>
            </a:r>
            <a:r>
              <a:rPr lang="en-US" dirty="0"/>
              <a:t>the </a:t>
            </a:r>
            <a:r>
              <a:rPr lang="en-US" i="1" dirty="0" err="1"/>
              <a:t>DreamHome</a:t>
            </a:r>
            <a:r>
              <a:rPr lang="en-US" i="1" dirty="0"/>
              <a:t> </a:t>
            </a:r>
            <a:r>
              <a:rPr lang="en-US" dirty="0"/>
              <a:t>Case Study</a:t>
            </a:r>
            <a:r>
              <a:rPr lang="en-US" dirty="0" smtClean="0"/>
              <a:t> </a:t>
            </a:r>
          </a:p>
          <a:p>
            <a:pPr algn="just"/>
            <a:r>
              <a:rPr lang="en-GB" altLang="en-US" dirty="0" smtClean="0"/>
              <a:t>8.	UTS - </a:t>
            </a:r>
            <a:r>
              <a:rPr lang="en-GB" altLang="en-US" dirty="0" err="1" smtClean="0"/>
              <a:t>Presentasi</a:t>
            </a:r>
            <a:r>
              <a:rPr lang="en-GB" altLang="en-US" dirty="0" smtClean="0"/>
              <a:t> </a:t>
            </a:r>
            <a:r>
              <a:rPr lang="en-US" dirty="0" smtClean="0"/>
              <a:t>Project</a:t>
            </a:r>
            <a:endParaRPr lang="en-GB" altLang="en-US" dirty="0" smtClean="0"/>
          </a:p>
          <a:p>
            <a:pPr algn="just"/>
            <a:r>
              <a:rPr lang="en-GB" altLang="en-US" dirty="0" smtClean="0"/>
              <a:t>		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457200" indent="-457200" algn="just">
              <a:buAutoNum type="arabicPeriod"/>
            </a:pPr>
            <a:endParaRPr lang="en-GB" altLang="en-US" dirty="0" smtClean="0"/>
          </a:p>
        </p:txBody>
      </p:sp>
      <p:sp>
        <p:nvSpPr>
          <p:cNvPr id="307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55572EC-5857-48AD-92EA-40DEDCAC8213}" type="slidenum">
              <a:rPr lang="en-GB" altLang="en-US" sz="14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7667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F2032-6282-4A89-9126-A6A297B2D31F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2069" y="1630937"/>
            <a:ext cx="3429620" cy="3076344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Figure 22.6</a:t>
            </a:r>
            <a:br>
              <a:rPr lang="en-US" altLang="en-US" sz="4000" dirty="0"/>
            </a:br>
            <a:r>
              <a:rPr lang="en-US" altLang="en-US" sz="4000" dirty="0"/>
              <a:t>Components of</a:t>
            </a:r>
            <a:br>
              <a:rPr lang="en-US" altLang="en-US" sz="4000" dirty="0"/>
            </a:br>
            <a:r>
              <a:rPr lang="en-US" altLang="en-US" sz="4000" dirty="0"/>
              <a:t>a DDBMS.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0" y="635689"/>
            <a:ext cx="7641157" cy="506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25953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850BF-4689-4C6C-96F6-B4BDF993911A}" type="slidenum">
              <a:rPr lang="en-GB" altLang="en-US"/>
              <a:pPr/>
              <a:t>21</a:t>
            </a:fld>
            <a:endParaRPr lang="en-GB" alt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Component Architecture for a DDBMS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515600" cy="4327727"/>
          </a:xfrm>
        </p:spPr>
        <p:txBody>
          <a:bodyPr>
            <a:noAutofit/>
          </a:bodyPr>
          <a:lstStyle/>
          <a:p>
            <a:pPr marL="398463" lvl="1" indent="-341313" algn="just"/>
            <a:r>
              <a:rPr lang="en-US" altLang="en-US" sz="2800" dirty="0" smtClean="0"/>
              <a:t>Local </a:t>
            </a:r>
            <a:r>
              <a:rPr lang="en-US" altLang="en-US" sz="2800" dirty="0"/>
              <a:t>DBMS (LDBMS) </a:t>
            </a:r>
            <a:r>
              <a:rPr lang="en-US" altLang="en-US" sz="2800" dirty="0" smtClean="0"/>
              <a:t>component</a:t>
            </a:r>
            <a:r>
              <a:rPr lang="en-US" altLang="en-US" sz="2800" dirty="0"/>
              <a:t>.</a:t>
            </a:r>
            <a:endParaRPr lang="en-US" altLang="en-US" sz="2800" dirty="0" smtClean="0"/>
          </a:p>
          <a:p>
            <a:pPr marL="798513" lvl="1" indent="-341313" algn="just"/>
            <a:r>
              <a:rPr lang="en-US" altLang="en-US" sz="2800" dirty="0" smtClean="0"/>
              <a:t>DBMS </a:t>
            </a:r>
            <a:r>
              <a:rPr lang="en-US" altLang="en-US" sz="2800" dirty="0" err="1"/>
              <a:t>standar</a:t>
            </a:r>
            <a:r>
              <a:rPr lang="en-US" altLang="en-US" sz="2800" dirty="0"/>
              <a:t>, </a:t>
            </a:r>
            <a:r>
              <a:rPr lang="en-US" altLang="en-US" sz="2800" dirty="0" err="1" smtClean="0"/>
              <a:t>mengontrol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data </a:t>
            </a:r>
            <a:r>
              <a:rPr lang="en-US" altLang="en-US" sz="2800" dirty="0" err="1"/>
              <a:t>lokal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di </a:t>
            </a:r>
            <a:r>
              <a:rPr lang="en-US" altLang="en-US" sz="2800" dirty="0" err="1" smtClean="0"/>
              <a:t>setiap</a:t>
            </a:r>
            <a:r>
              <a:rPr lang="en-US" altLang="en-US" sz="2800" dirty="0" smtClean="0"/>
              <a:t> site </a:t>
            </a:r>
            <a:r>
              <a:rPr lang="en-US" altLang="en-US" sz="2800" dirty="0"/>
              <a:t>yang </a:t>
            </a:r>
            <a:r>
              <a:rPr lang="en-US" altLang="en-US" sz="2800" dirty="0" err="1"/>
              <a:t>memiliki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database. </a:t>
            </a:r>
          </a:p>
          <a:p>
            <a:pPr marL="798513" lvl="1" indent="-341313" algn="just"/>
            <a:r>
              <a:rPr lang="en-US" altLang="en-US" sz="2800" dirty="0" err="1" smtClean="0"/>
              <a:t>Memiliki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katalog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sistem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lokalnya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sendiri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menyimpan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informasi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tentang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data yang </a:t>
            </a:r>
            <a:r>
              <a:rPr lang="en-US" altLang="en-US" sz="2800" dirty="0" err="1"/>
              <a:t>disimpan</a:t>
            </a:r>
            <a:r>
              <a:rPr lang="en-US" altLang="en-US" sz="2800" dirty="0"/>
              <a:t> di </a:t>
            </a:r>
            <a:r>
              <a:rPr lang="en-US" altLang="en-US" sz="2800" dirty="0" smtClean="0"/>
              <a:t>site </a:t>
            </a:r>
            <a:r>
              <a:rPr lang="en-US" altLang="en-US" sz="2800" dirty="0" err="1"/>
              <a:t>itu</a:t>
            </a:r>
            <a:r>
              <a:rPr lang="en-US" altLang="en-US" sz="2800" dirty="0" smtClean="0"/>
              <a:t>.</a:t>
            </a:r>
          </a:p>
          <a:p>
            <a:pPr marL="798513" lvl="1" indent="-341313" algn="just"/>
            <a:r>
              <a:rPr lang="en-US" altLang="en-US" sz="2800" dirty="0" err="1" smtClean="0"/>
              <a:t>Dalam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sistem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homogen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LDBMS </a:t>
            </a:r>
            <a:r>
              <a:rPr lang="en-US" altLang="en-US" sz="2800" dirty="0" err="1" smtClean="0"/>
              <a:t>adalah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produk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yang </a:t>
            </a:r>
            <a:r>
              <a:rPr lang="en-US" altLang="en-US" sz="2800" dirty="0" err="1"/>
              <a:t>sama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direplikasi</a:t>
            </a:r>
            <a:r>
              <a:rPr lang="en-US" altLang="en-US" sz="2800" dirty="0"/>
              <a:t> di </a:t>
            </a:r>
            <a:r>
              <a:rPr lang="en-US" altLang="en-US" sz="2800" dirty="0" err="1"/>
              <a:t>setiap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site. </a:t>
            </a:r>
          </a:p>
          <a:p>
            <a:pPr marL="798513" lvl="1" indent="-341313" algn="just"/>
            <a:r>
              <a:rPr lang="en-US" altLang="en-US" sz="2800" dirty="0" err="1" smtClean="0"/>
              <a:t>Dalam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sistem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heterogen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setidaknya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akan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ada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dua</a:t>
            </a:r>
            <a:r>
              <a:rPr lang="en-US" altLang="en-US" sz="2800" dirty="0" smtClean="0"/>
              <a:t> site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produk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/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platform DBMS yang </a:t>
            </a:r>
            <a:r>
              <a:rPr lang="en-US" altLang="en-US" sz="2800" dirty="0" err="1"/>
              <a:t>berbeda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3350140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850BF-4689-4C6C-96F6-B4BDF993911A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Component Architecture for a DDBMS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515600" cy="4327727"/>
          </a:xfrm>
        </p:spPr>
        <p:txBody>
          <a:bodyPr>
            <a:noAutofit/>
          </a:bodyPr>
          <a:lstStyle/>
          <a:p>
            <a:pPr marL="398463" lvl="1" indent="-341313" algn="just"/>
            <a:r>
              <a:rPr lang="en-US" altLang="en-US" sz="2800" dirty="0" smtClean="0"/>
              <a:t>Data </a:t>
            </a:r>
            <a:r>
              <a:rPr lang="en-US" altLang="en-US" sz="2800" dirty="0"/>
              <a:t>communications (DC) </a:t>
            </a:r>
            <a:r>
              <a:rPr lang="en-US" altLang="en-US" sz="2800" dirty="0" smtClean="0"/>
              <a:t>component.</a:t>
            </a:r>
          </a:p>
          <a:p>
            <a:pPr marL="798513" lvl="1" indent="-341313" algn="just"/>
            <a:r>
              <a:rPr lang="en-US" altLang="en-US" sz="2800" dirty="0" smtClean="0"/>
              <a:t>Software </a:t>
            </a:r>
            <a:r>
              <a:rPr lang="en-US" altLang="en-US" sz="2800" dirty="0"/>
              <a:t>yang </a:t>
            </a:r>
            <a:r>
              <a:rPr lang="en-US" altLang="en-US" sz="2800" dirty="0" err="1"/>
              <a:t>memungkinkan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semua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site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saling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berkomunikasi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marL="798513" lvl="1" indent="-341313" algn="just"/>
            <a:r>
              <a:rPr lang="en-US" altLang="en-US" sz="2800" dirty="0" err="1"/>
              <a:t>B</a:t>
            </a:r>
            <a:r>
              <a:rPr lang="en-US" altLang="en-US" sz="2800" dirty="0" err="1" smtClean="0"/>
              <a:t>erisi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informasi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tentang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site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linknya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8969045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850BF-4689-4C6C-96F6-B4BDF993911A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Component Architecture for a DDBMS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515600" cy="4327727"/>
          </a:xfrm>
        </p:spPr>
        <p:txBody>
          <a:bodyPr>
            <a:noAutofit/>
          </a:bodyPr>
          <a:lstStyle/>
          <a:p>
            <a:pPr marL="398463" lvl="1" indent="-341313" algn="just"/>
            <a:r>
              <a:rPr lang="en-US" altLang="en-US" sz="2800" dirty="0" smtClean="0"/>
              <a:t>Global </a:t>
            </a:r>
            <a:r>
              <a:rPr lang="en-US" altLang="en-US" sz="2800" dirty="0"/>
              <a:t>system catalog (GSC)</a:t>
            </a:r>
            <a:r>
              <a:rPr lang="en-US" altLang="en-US" sz="2800" dirty="0" smtClean="0"/>
              <a:t>.</a:t>
            </a:r>
          </a:p>
          <a:p>
            <a:pPr marL="798513" lvl="1" indent="-341313" algn="just"/>
            <a:r>
              <a:rPr lang="en-US" altLang="en-US" sz="2800" dirty="0" err="1" smtClean="0"/>
              <a:t>Menyimpan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informasi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yang </a:t>
            </a:r>
            <a:r>
              <a:rPr lang="en-US" altLang="en-US" sz="2800" dirty="0" err="1" smtClean="0"/>
              <a:t>spesifik</a:t>
            </a:r>
            <a:r>
              <a:rPr lang="en-US" altLang="en-US" sz="2800" dirty="0" smtClean="0"/>
              <a:t> (</a:t>
            </a:r>
            <a:r>
              <a:rPr lang="en-US" altLang="en-US" sz="2800" dirty="0" err="1" smtClean="0"/>
              <a:t>khusus</a:t>
            </a:r>
            <a:r>
              <a:rPr lang="en-US" altLang="en-US" sz="2800" dirty="0" smtClean="0"/>
              <a:t>)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sistem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terdistribusi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seperti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fragmentasi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replikasi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skema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alokasi</a:t>
            </a:r>
            <a:r>
              <a:rPr lang="en-US" altLang="en-US" sz="2800" dirty="0" smtClean="0"/>
              <a:t>.</a:t>
            </a:r>
          </a:p>
          <a:p>
            <a:pPr marL="798513" lvl="1" indent="-341313" algn="just"/>
            <a:endParaRPr lang="en-US" altLang="en-US" sz="2800" dirty="0" smtClean="0"/>
          </a:p>
          <a:p>
            <a:pPr marL="398463" lvl="1" indent="-341313" algn="just"/>
            <a:r>
              <a:rPr lang="en-US" altLang="en-US" sz="2800" dirty="0" smtClean="0"/>
              <a:t>Distributed </a:t>
            </a:r>
            <a:r>
              <a:rPr lang="en-US" altLang="en-US" sz="2800" dirty="0"/>
              <a:t>DBMS (DDBMS) component.</a:t>
            </a:r>
          </a:p>
          <a:p>
            <a:pPr marL="798513" lvl="1" indent="-341313" algn="just"/>
            <a:r>
              <a:rPr lang="fi-FI" altLang="en-US" sz="2800" dirty="0" smtClean="0"/>
              <a:t>Unit </a:t>
            </a:r>
            <a:r>
              <a:rPr lang="fi-FI" altLang="en-US" sz="2800" dirty="0"/>
              <a:t>pengendali dari keseluruhan sistem.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2395349"/>
      </p:ext>
    </p:extLst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BFEB0-D823-4AAE-BF85-189A90D565A7}" type="slidenum">
              <a:rPr lang="en-GB" altLang="en-US"/>
              <a:pPr/>
              <a:t>24</a:t>
            </a:fld>
            <a:endParaRPr lang="en-GB" alt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Distributed </a:t>
            </a:r>
            <a:r>
              <a:rPr lang="en-US" altLang="en-US" sz="4000" dirty="0" smtClean="0"/>
              <a:t>Relational Database </a:t>
            </a:r>
            <a:r>
              <a:rPr lang="en-US" altLang="en-US" sz="4000" dirty="0"/>
              <a:t>Design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636" y="1676400"/>
            <a:ext cx="10938164" cy="4114800"/>
          </a:xfrm>
        </p:spPr>
        <p:txBody>
          <a:bodyPr>
            <a:normAutofit lnSpcReduction="10000"/>
          </a:bodyPr>
          <a:lstStyle/>
          <a:p>
            <a:pPr marL="398463" lvl="1" indent="-398463" algn="just">
              <a:lnSpc>
                <a:spcPct val="100000"/>
              </a:lnSpc>
              <a:spcBef>
                <a:spcPts val="1000"/>
              </a:spcBef>
            </a:pPr>
            <a:r>
              <a:rPr lang="en-US" altLang="en-US" sz="2800" dirty="0"/>
              <a:t>Three key issues:</a:t>
            </a:r>
          </a:p>
          <a:p>
            <a:pPr lvl="1" algn="just">
              <a:lnSpc>
                <a:spcPct val="80000"/>
              </a:lnSpc>
              <a:buFontTx/>
              <a:buNone/>
            </a:pPr>
            <a:endParaRPr lang="en-US" altLang="en-US" sz="2800" u="sng" dirty="0" smtClean="0"/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en-US" sz="2800" u="sng" dirty="0" smtClean="0"/>
              <a:t>Fragmentation</a:t>
            </a:r>
            <a:endParaRPr lang="en-US" altLang="en-US" sz="2800" dirty="0"/>
          </a:p>
          <a:p>
            <a:pPr lvl="1" algn="just"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Relasi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dibagi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menjadi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beberapa</a:t>
            </a:r>
            <a:r>
              <a:rPr lang="en-US" altLang="en-US" sz="2800" dirty="0"/>
              <a:t> sub-</a:t>
            </a:r>
            <a:r>
              <a:rPr lang="en-US" altLang="en-US" sz="2800" dirty="0" err="1"/>
              <a:t>relasi</a:t>
            </a:r>
            <a:r>
              <a:rPr lang="en-US" altLang="en-US" sz="2800" dirty="0"/>
              <a:t>, yang </a:t>
            </a:r>
            <a:r>
              <a:rPr lang="en-US" altLang="en-US" sz="2800" dirty="0" err="1"/>
              <a:t>kemudian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didistribusikan</a:t>
            </a:r>
            <a:r>
              <a:rPr lang="en-US" altLang="en-US" sz="2800" dirty="0"/>
              <a:t>.</a:t>
            </a:r>
          </a:p>
          <a:p>
            <a:pPr algn="just">
              <a:lnSpc>
                <a:spcPct val="10000"/>
              </a:lnSpc>
              <a:buFont typeface="Monotype Sorts" pitchFamily="2" charset="2"/>
              <a:buNone/>
            </a:pPr>
            <a:endParaRPr lang="en-US" altLang="en-US" dirty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sz="2800" u="sng" dirty="0"/>
              <a:t>Allocation</a:t>
            </a:r>
            <a:endParaRPr lang="en-US" altLang="en-US" sz="2800" dirty="0"/>
          </a:p>
          <a:p>
            <a:pPr lvl="1" algn="just"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Setiap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fragmen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disimpan</a:t>
            </a:r>
            <a:r>
              <a:rPr lang="en-US" altLang="en-US" sz="2800" dirty="0"/>
              <a:t> di </a:t>
            </a:r>
            <a:r>
              <a:rPr lang="en-US" altLang="en-US" sz="2800" dirty="0" smtClean="0"/>
              <a:t>site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distribusi</a:t>
            </a:r>
            <a:r>
              <a:rPr lang="en-US" altLang="en-US" sz="2800" dirty="0"/>
              <a:t> "optimal".</a:t>
            </a:r>
          </a:p>
          <a:p>
            <a:pPr algn="just">
              <a:lnSpc>
                <a:spcPct val="10000"/>
              </a:lnSpc>
              <a:buFont typeface="Monotype Sorts" pitchFamily="2" charset="2"/>
              <a:buNone/>
            </a:pPr>
            <a:endParaRPr lang="en-US" altLang="en-US" dirty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sz="2800" u="sng" dirty="0"/>
              <a:t>Replication</a:t>
            </a:r>
            <a:endParaRPr lang="en-US" altLang="en-US" sz="2800" dirty="0"/>
          </a:p>
          <a:p>
            <a:pPr lvl="1" algn="just">
              <a:buNone/>
            </a:pPr>
            <a:r>
              <a:rPr lang="en-US" altLang="en-US" sz="2800" dirty="0"/>
              <a:t>	Salinan </a:t>
            </a:r>
            <a:r>
              <a:rPr lang="en-US" altLang="en-US" sz="2800" dirty="0" err="1"/>
              <a:t>fragmen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disimpan</a:t>
            </a:r>
            <a:r>
              <a:rPr lang="en-US" altLang="en-US" sz="2800" dirty="0"/>
              <a:t> di </a:t>
            </a:r>
            <a:r>
              <a:rPr lang="en-US" altLang="en-US" sz="2800" dirty="0" err="1"/>
              <a:t>beberapa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site.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1904069"/>
      </p:ext>
    </p:extLst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6A1FD-69EF-4C21-A181-2E46E3C565BE}" type="slidenum">
              <a:rPr lang="en-GB" altLang="en-US"/>
              <a:pPr/>
              <a:t>25</a:t>
            </a:fld>
            <a:endParaRPr lang="en-GB" alt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 dirty="0"/>
              <a:t>Data Allocation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8393" y="1280160"/>
            <a:ext cx="11089178" cy="4511040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/>
              <a:t>Four alternative strategies regarding placement of data: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2400" u="sng" dirty="0" smtClean="0"/>
              <a:t>Centralized</a:t>
            </a:r>
            <a:endParaRPr lang="en-US" altLang="en-US" sz="2400" dirty="0"/>
          </a:p>
          <a:p>
            <a:pPr marL="461963" lvl="1" indent="-4763" algn="just">
              <a:buNone/>
            </a:pPr>
            <a:r>
              <a:rPr lang="en-US" altLang="en-US" dirty="0" err="1" smtClean="0"/>
              <a:t>Terdiri</a:t>
            </a:r>
            <a:r>
              <a:rPr lang="en-US" altLang="en-US" dirty="0" smtClean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database </a:t>
            </a:r>
            <a:r>
              <a:rPr lang="en-US" altLang="en-US" dirty="0" err="1"/>
              <a:t>tunggal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DBMS yang </a:t>
            </a:r>
            <a:r>
              <a:rPr lang="en-US" altLang="en-US" dirty="0" err="1"/>
              <a:t>disimpan</a:t>
            </a:r>
            <a:r>
              <a:rPr lang="en-US" altLang="en-US" dirty="0"/>
              <a:t>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</a:t>
            </a:r>
            <a:r>
              <a:rPr lang="en-US" altLang="en-US" dirty="0" smtClean="0"/>
              <a:t> site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pengguna</a:t>
            </a:r>
            <a:r>
              <a:rPr lang="en-US" altLang="en-US" dirty="0"/>
              <a:t> yang </a:t>
            </a:r>
            <a:r>
              <a:rPr lang="en-US" altLang="en-US" dirty="0" err="1"/>
              <a:t>tersebar</a:t>
            </a:r>
            <a:r>
              <a:rPr lang="en-US" altLang="en-US" dirty="0"/>
              <a:t> di </a:t>
            </a:r>
            <a:r>
              <a:rPr lang="en-US" altLang="en-US" dirty="0" err="1"/>
              <a:t>seluruh</a:t>
            </a:r>
            <a:r>
              <a:rPr lang="en-US" altLang="en-US" dirty="0"/>
              <a:t> </a:t>
            </a:r>
            <a:r>
              <a:rPr lang="en-US" altLang="en-US" dirty="0" err="1" smtClean="0"/>
              <a:t>jaringan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algn="just">
              <a:buFont typeface="Monotype Sorts" pitchFamily="2" charset="2"/>
              <a:buNone/>
            </a:pPr>
            <a:r>
              <a:rPr lang="en-US" altLang="en-US" sz="2400" u="sng" dirty="0" smtClean="0"/>
              <a:t>Partitioned or Fragmented</a:t>
            </a:r>
            <a:endParaRPr lang="en-US" altLang="en-US" sz="2400" dirty="0"/>
          </a:p>
          <a:p>
            <a:pPr marL="461963" lvl="1" indent="-4763" algn="just">
              <a:buNone/>
            </a:pPr>
            <a:r>
              <a:rPr lang="en-US" altLang="en-US" dirty="0" smtClean="0"/>
              <a:t>Database </a:t>
            </a:r>
            <a:r>
              <a:rPr lang="en-US" altLang="en-US" dirty="0" err="1" smtClean="0"/>
              <a:t>dipartisi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fragmen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terpisah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setiap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fragmen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ditetapkan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</a:t>
            </a:r>
            <a:r>
              <a:rPr lang="en-US" altLang="en-US" dirty="0" smtClean="0"/>
              <a:t> site.</a:t>
            </a:r>
          </a:p>
          <a:p>
            <a:pPr marL="228600" lvl="1" algn="just">
              <a:spcBef>
                <a:spcPts val="1000"/>
              </a:spcBef>
              <a:buNone/>
            </a:pPr>
            <a:r>
              <a:rPr lang="en-US" altLang="en-US" u="sng" dirty="0"/>
              <a:t>Complete Replication</a:t>
            </a:r>
          </a:p>
          <a:p>
            <a:pPr marL="461963" lvl="1" indent="-4763" algn="just">
              <a:buNone/>
            </a:pPr>
            <a:r>
              <a:rPr lang="en-US" altLang="en-US" dirty="0" err="1"/>
              <a:t>Strategi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terdiri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pemeliharaan</a:t>
            </a:r>
            <a:r>
              <a:rPr lang="en-US" altLang="en-US" dirty="0"/>
              <a:t> </a:t>
            </a:r>
            <a:r>
              <a:rPr lang="en-US" altLang="en-US" dirty="0" err="1"/>
              <a:t>salinan</a:t>
            </a:r>
            <a:r>
              <a:rPr lang="en-US" altLang="en-US" dirty="0"/>
              <a:t> </a:t>
            </a:r>
            <a:r>
              <a:rPr lang="en-US" altLang="en-US" dirty="0" err="1"/>
              <a:t>lengkap</a:t>
            </a:r>
            <a:r>
              <a:rPr lang="en-US" altLang="en-US" dirty="0"/>
              <a:t> database di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smtClean="0"/>
              <a:t>site.</a:t>
            </a:r>
            <a:endParaRPr lang="en-US" altLang="en-US" dirty="0"/>
          </a:p>
          <a:p>
            <a:pPr marL="228600" lvl="1" algn="just">
              <a:spcBef>
                <a:spcPts val="1000"/>
              </a:spcBef>
              <a:buNone/>
            </a:pPr>
            <a:r>
              <a:rPr lang="en-US" altLang="en-US" u="sng" dirty="0" smtClean="0"/>
              <a:t>Selective </a:t>
            </a:r>
            <a:r>
              <a:rPr lang="en-US" altLang="en-US" u="sng" dirty="0"/>
              <a:t>Replication</a:t>
            </a:r>
          </a:p>
          <a:p>
            <a:pPr marL="461963" lvl="1" indent="-4763" algn="just">
              <a:buNone/>
            </a:pPr>
            <a:r>
              <a:rPr lang="en-US" altLang="en-US" dirty="0"/>
              <a:t>Combination of partitioning, replication, and centralization.</a:t>
            </a:r>
          </a:p>
          <a:p>
            <a:pPr marL="461963" lvl="1" indent="-4763" algn="just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5573531"/>
      </p:ext>
    </p:extLst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AE3DC-814C-40FF-8FAB-14042695F66A}" type="slidenum">
              <a:rPr lang="en-GB" altLang="en-US"/>
              <a:pPr/>
              <a:t>26</a:t>
            </a:fld>
            <a:endParaRPr lang="en-GB" alt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31660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 dirty="0"/>
              <a:t>Comparison of Strategies for Data </a:t>
            </a:r>
            <a:r>
              <a:rPr lang="en-US" altLang="en-US" sz="4000" dirty="0" smtClean="0"/>
              <a:t>Allocation</a:t>
            </a:r>
            <a:endParaRPr lang="en-US" alt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1" y="1440496"/>
            <a:ext cx="11864504" cy="42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59819"/>
      </p:ext>
    </p:extLst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F119-B852-4F83-B133-F3D05975A062}" type="slidenum">
              <a:rPr lang="en-GB" altLang="en-US"/>
              <a:pPr/>
              <a:t>27</a:t>
            </a:fld>
            <a:endParaRPr lang="en-GB" alt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Why Fragment?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633364" cy="41148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Usage</a:t>
            </a:r>
          </a:p>
          <a:p>
            <a:pPr lvl="1" algn="just"/>
            <a:r>
              <a:rPr lang="en-US" altLang="en-US" sz="2800" dirty="0" err="1" smtClean="0"/>
              <a:t>Aplikasi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bekerja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dengan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tampilan</a:t>
            </a:r>
            <a:r>
              <a:rPr lang="en-US" altLang="en-US" sz="2800" dirty="0" smtClean="0"/>
              <a:t> (</a:t>
            </a:r>
            <a:r>
              <a:rPr lang="en-US" altLang="en-US" sz="2800" dirty="0" err="1" smtClean="0"/>
              <a:t>pandangan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pengguna</a:t>
            </a:r>
            <a:r>
              <a:rPr lang="en-US" altLang="en-US" sz="2800" dirty="0" smtClean="0"/>
              <a:t>) </a:t>
            </a:r>
            <a:r>
              <a:rPr lang="en-US" altLang="en-US" sz="2800" dirty="0" err="1" smtClean="0"/>
              <a:t>bukan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seluruh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relasi</a:t>
            </a:r>
            <a:r>
              <a:rPr lang="en-US" altLang="en-US" sz="2800" dirty="0" smtClean="0"/>
              <a:t>.</a:t>
            </a:r>
          </a:p>
          <a:p>
            <a:pPr lvl="1" algn="just"/>
            <a:endParaRPr lang="en-US" altLang="en-US" sz="2800" dirty="0" smtClean="0"/>
          </a:p>
          <a:p>
            <a:pPr algn="just"/>
            <a:r>
              <a:rPr lang="en-US" altLang="en-US" dirty="0" smtClean="0"/>
              <a:t>Efficiency</a:t>
            </a:r>
          </a:p>
          <a:p>
            <a:pPr lvl="1" algn="just"/>
            <a:r>
              <a:rPr lang="en-US" altLang="en-US" sz="2800" dirty="0" smtClean="0"/>
              <a:t>Data </a:t>
            </a:r>
            <a:r>
              <a:rPr lang="en-US" altLang="en-US" sz="2800" dirty="0" err="1" smtClean="0"/>
              <a:t>disimpan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ditempat</a:t>
            </a:r>
            <a:r>
              <a:rPr lang="en-US" altLang="en-US" sz="2800" dirty="0" smtClean="0"/>
              <a:t> yang paling </a:t>
            </a:r>
            <a:r>
              <a:rPr lang="en-US" altLang="en-US" sz="2800" dirty="0" err="1" smtClean="0"/>
              <a:t>sering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digunakan</a:t>
            </a:r>
            <a:r>
              <a:rPr lang="en-US" altLang="en-US" sz="2800" dirty="0" smtClean="0"/>
              <a:t>.</a:t>
            </a:r>
          </a:p>
          <a:p>
            <a:pPr lvl="1" algn="just"/>
            <a:r>
              <a:rPr lang="en-US" altLang="en-US" sz="2800" dirty="0" smtClean="0"/>
              <a:t>Data yang </a:t>
            </a:r>
            <a:r>
              <a:rPr lang="en-US" altLang="en-US" sz="2800" dirty="0" err="1" smtClean="0"/>
              <a:t>tidak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digunakan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oleh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aplikasi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lokal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tidak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disimpan</a:t>
            </a:r>
            <a:r>
              <a:rPr lang="en-US" alt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286665"/>
      </p:ext>
    </p:extLst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D791D-5B13-48D7-8B61-481339C160D8}" type="slidenum">
              <a:rPr lang="en-GB" altLang="en-US"/>
              <a:pPr/>
              <a:t>28</a:t>
            </a:fld>
            <a:endParaRPr lang="en-GB" alt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Why Fragment?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633364" cy="41148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Parallelism</a:t>
            </a:r>
          </a:p>
          <a:p>
            <a:pPr lvl="1" algn="just"/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fragmen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sebagai</a:t>
            </a:r>
            <a:r>
              <a:rPr lang="en-US" altLang="en-US" sz="2800" dirty="0"/>
              <a:t> unit </a:t>
            </a:r>
            <a:r>
              <a:rPr lang="en-US" altLang="en-US" sz="2800" dirty="0" err="1"/>
              <a:t>distribusi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transaksi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dibagi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menjadi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beberapa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subqueries </a:t>
            </a:r>
            <a:r>
              <a:rPr lang="en-US" altLang="en-US" sz="2800" dirty="0"/>
              <a:t>yang </a:t>
            </a:r>
            <a:r>
              <a:rPr lang="en-US" altLang="en-US" sz="2800" dirty="0" err="1"/>
              <a:t>beroperasi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pada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fragmen</a:t>
            </a:r>
            <a:r>
              <a:rPr lang="en-US" altLang="en-US" sz="2800" dirty="0" smtClean="0"/>
              <a:t>.</a:t>
            </a:r>
          </a:p>
          <a:p>
            <a:pPr algn="just"/>
            <a:r>
              <a:rPr lang="en-US" altLang="en-US" dirty="0" smtClean="0"/>
              <a:t>Security</a:t>
            </a:r>
          </a:p>
          <a:p>
            <a:pPr lvl="1" algn="just"/>
            <a:r>
              <a:rPr lang="en-US" altLang="en-US" sz="2800" dirty="0" smtClean="0"/>
              <a:t>Data yang </a:t>
            </a:r>
            <a:r>
              <a:rPr lang="en-US" altLang="en-US" sz="2800" dirty="0" err="1" smtClean="0"/>
              <a:t>tidak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diberlukan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oleh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aplikasi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lokal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tidak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disimpan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tidak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disediakan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untuk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pengguna</a:t>
            </a:r>
            <a:r>
              <a:rPr lang="en-US" altLang="en-US" sz="2800" dirty="0" smtClean="0"/>
              <a:t> yang </a:t>
            </a:r>
            <a:r>
              <a:rPr lang="en-US" altLang="en-US" sz="2800" dirty="0" err="1" smtClean="0"/>
              <a:t>tidak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berwenang</a:t>
            </a:r>
            <a:r>
              <a:rPr lang="en-US" alt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15571"/>
      </p:ext>
    </p:extLst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6F2D5-EE22-49BA-BEC2-B346F40DA71E}" type="slidenum">
              <a:rPr lang="en-GB" altLang="en-US"/>
              <a:pPr/>
              <a:t>29</a:t>
            </a:fld>
            <a:endParaRPr lang="en-GB" alt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Why Fragment?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683240" cy="41148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Disadvantages</a:t>
            </a:r>
          </a:p>
          <a:p>
            <a:pPr lvl="1" algn="just">
              <a:lnSpc>
                <a:spcPct val="40000"/>
              </a:lnSpc>
            </a:pPr>
            <a:endParaRPr lang="en-US" altLang="en-US" sz="2800" dirty="0"/>
          </a:p>
          <a:p>
            <a:pPr lvl="1" algn="just"/>
            <a:r>
              <a:rPr lang="en-US" altLang="en-US" sz="2800" dirty="0" smtClean="0"/>
              <a:t>Performance</a:t>
            </a:r>
          </a:p>
          <a:p>
            <a:pPr lvl="2" algn="just"/>
            <a:r>
              <a:rPr lang="en-US" altLang="en-US" sz="2800" dirty="0" err="1" smtClean="0"/>
              <a:t>Kinerja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aplikasi</a:t>
            </a:r>
            <a:r>
              <a:rPr lang="en-US" altLang="en-US" sz="2800" dirty="0"/>
              <a:t> global </a:t>
            </a:r>
            <a:r>
              <a:rPr lang="en-US" altLang="en-US" sz="2800" dirty="0" err="1"/>
              <a:t>mungkin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lebih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lambat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karena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membutuhkan</a:t>
            </a:r>
            <a:r>
              <a:rPr lang="en-US" altLang="en-US" sz="2800" dirty="0"/>
              <a:t> data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beberapa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fragmen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terletak</a:t>
            </a:r>
            <a:r>
              <a:rPr lang="en-US" altLang="en-US" sz="2800" dirty="0"/>
              <a:t> di </a:t>
            </a:r>
            <a:r>
              <a:rPr lang="en-US" altLang="en-US" sz="2800" dirty="0" err="1"/>
              <a:t>lokasi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berbeda</a:t>
            </a:r>
            <a:r>
              <a:rPr lang="en-US" altLang="en-US" sz="2800" dirty="0"/>
              <a:t>.</a:t>
            </a:r>
          </a:p>
          <a:p>
            <a:pPr lvl="1" algn="just"/>
            <a:r>
              <a:rPr lang="en-US" altLang="en-US" sz="2800" dirty="0"/>
              <a:t>Integrity</a:t>
            </a:r>
            <a:r>
              <a:rPr lang="en-US" altLang="en-US" sz="2800" dirty="0" smtClean="0"/>
              <a:t>.</a:t>
            </a:r>
          </a:p>
          <a:p>
            <a:pPr lvl="2" algn="just"/>
            <a:r>
              <a:rPr lang="en-US" altLang="en-US" sz="2800" dirty="0" smtClean="0"/>
              <a:t>Integrity control </a:t>
            </a:r>
            <a:r>
              <a:rPr lang="en-US" altLang="en-US" sz="2800" dirty="0" err="1"/>
              <a:t>mungkin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lebih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sulit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karena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terletak</a:t>
            </a:r>
            <a:r>
              <a:rPr lang="en-US" altLang="en-US" sz="2800" dirty="0"/>
              <a:t> di </a:t>
            </a:r>
            <a:r>
              <a:rPr lang="en-US" altLang="en-US" sz="2800" dirty="0" err="1"/>
              <a:t>lokasi</a:t>
            </a:r>
            <a:r>
              <a:rPr lang="en-US" altLang="en-US" sz="2800" dirty="0"/>
              <a:t> yang </a:t>
            </a:r>
            <a:r>
              <a:rPr lang="en-US" altLang="en-US" sz="2800" dirty="0" err="1" smtClean="0"/>
              <a:t>berbeda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7580087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588963"/>
            <a:ext cx="9144000" cy="1163637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8000" b="1" dirty="0" smtClean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Course </a:t>
            </a:r>
            <a:r>
              <a:rPr lang="en-US" altLang="en-US" sz="8000" b="1" dirty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S</a:t>
            </a:r>
            <a:r>
              <a:rPr lang="en-US" altLang="en-US" sz="8000" b="1" dirty="0" smtClean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chedule </a:t>
            </a:r>
            <a:endParaRPr lang="en-US" altLang="en-US" sz="8000" b="1" dirty="0">
              <a:solidFill>
                <a:prstClr val="black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680" y="2047558"/>
            <a:ext cx="11277600" cy="3758882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9.	Methodology—Conceptual </a:t>
            </a:r>
            <a:r>
              <a:rPr lang="en-US" dirty="0"/>
              <a:t>Database Design</a:t>
            </a:r>
            <a:r>
              <a:rPr lang="en-GB" altLang="en-US" dirty="0" smtClean="0"/>
              <a:t>	</a:t>
            </a:r>
            <a:r>
              <a:rPr lang="en-GB" altLang="en-US" sz="2800" dirty="0" smtClean="0">
                <a:solidFill>
                  <a:srgbClr val="FF0000"/>
                </a:solidFill>
              </a:rPr>
              <a:t>	</a:t>
            </a:r>
            <a:r>
              <a:rPr lang="en-GB" altLang="en-US" dirty="0" smtClean="0"/>
              <a:t>	</a:t>
            </a:r>
          </a:p>
          <a:p>
            <a:pPr algn="just"/>
            <a:r>
              <a:rPr lang="en-US" dirty="0" smtClean="0"/>
              <a:t>10.	Methodology—Logical Database </a:t>
            </a:r>
            <a:r>
              <a:rPr lang="en-US" dirty="0"/>
              <a:t>Design</a:t>
            </a:r>
            <a:endParaRPr lang="en-GB" altLang="en-US" dirty="0" smtClean="0"/>
          </a:p>
          <a:p>
            <a:pPr algn="just"/>
            <a:r>
              <a:rPr lang="en-GB" altLang="en-US" dirty="0" smtClean="0"/>
              <a:t>11.	Exercises: Case Study Appendix </a:t>
            </a:r>
            <a:r>
              <a:rPr lang="en-GB" altLang="en-US" dirty="0"/>
              <a:t>A, B1, </a:t>
            </a:r>
            <a:r>
              <a:rPr lang="en-GB" altLang="en-US" dirty="0" smtClean="0"/>
              <a:t>B2</a:t>
            </a:r>
          </a:p>
          <a:p>
            <a:pPr algn="just"/>
            <a:r>
              <a:rPr lang="en-GB" altLang="en-US" dirty="0" smtClean="0"/>
              <a:t>12.	</a:t>
            </a:r>
            <a:r>
              <a:rPr lang="en-GB" altLang="en-US" dirty="0" err="1" smtClean="0"/>
              <a:t>Presentasi</a:t>
            </a:r>
            <a:r>
              <a:rPr lang="en-GB" altLang="en-US" dirty="0" smtClean="0"/>
              <a:t> Project: Case Study</a:t>
            </a:r>
            <a:endParaRPr lang="en-GB" altLang="en-US" dirty="0"/>
          </a:p>
          <a:p>
            <a:pPr algn="just"/>
            <a:r>
              <a:rPr lang="en-GB" altLang="en-US" dirty="0" smtClean="0"/>
              <a:t>13.	Query Processing</a:t>
            </a:r>
            <a:endParaRPr lang="en-GB" altLang="en-US" dirty="0"/>
          </a:p>
          <a:p>
            <a:pPr algn="just"/>
            <a:r>
              <a:rPr lang="en-GB" altLang="en-US" sz="2800" dirty="0" smtClean="0">
                <a:solidFill>
                  <a:srgbClr val="FF0000"/>
                </a:solidFill>
              </a:rPr>
              <a:t>14.	</a:t>
            </a:r>
            <a:r>
              <a:rPr lang="en-US" sz="2800" dirty="0" smtClean="0">
                <a:solidFill>
                  <a:srgbClr val="FF0000"/>
                </a:solidFill>
              </a:rPr>
              <a:t>Distributed </a:t>
            </a:r>
            <a:r>
              <a:rPr lang="en-US" sz="2800" dirty="0">
                <a:solidFill>
                  <a:srgbClr val="FF0000"/>
                </a:solidFill>
              </a:rPr>
              <a:t>DBMSs—Concepts and </a:t>
            </a:r>
            <a:r>
              <a:rPr lang="en-US" sz="2800" dirty="0" smtClean="0">
                <a:solidFill>
                  <a:srgbClr val="FF0000"/>
                </a:solidFill>
              </a:rPr>
              <a:t>Design</a:t>
            </a:r>
          </a:p>
          <a:p>
            <a:pPr algn="just"/>
            <a:r>
              <a:rPr lang="en-GB" altLang="en-US" dirty="0" smtClean="0"/>
              <a:t>15.	</a:t>
            </a:r>
            <a:r>
              <a:rPr lang="en-US" dirty="0" smtClean="0"/>
              <a:t>Replication </a:t>
            </a:r>
            <a:r>
              <a:rPr lang="en-US" dirty="0"/>
              <a:t>and Mobile </a:t>
            </a:r>
            <a:r>
              <a:rPr lang="en-US" dirty="0" smtClean="0"/>
              <a:t>Databases</a:t>
            </a:r>
          </a:p>
          <a:p>
            <a:pPr algn="just"/>
            <a:r>
              <a:rPr lang="en-GB" altLang="en-US" dirty="0" smtClean="0"/>
              <a:t>16.	</a:t>
            </a:r>
            <a:r>
              <a:rPr lang="en-GB" altLang="en-US" dirty="0" err="1" smtClean="0"/>
              <a:t>Presentasi</a:t>
            </a:r>
            <a:r>
              <a:rPr lang="en-GB" altLang="en-US" dirty="0" smtClean="0"/>
              <a:t> Project UAS</a:t>
            </a:r>
            <a:endParaRPr lang="en-GB" altLang="en-US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457200" indent="-457200" algn="just">
              <a:buAutoNum type="arabicPeriod"/>
            </a:pPr>
            <a:endParaRPr lang="en-GB" altLang="en-US" dirty="0" smtClean="0"/>
          </a:p>
        </p:txBody>
      </p:sp>
      <p:sp>
        <p:nvSpPr>
          <p:cNvPr id="307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55572EC-5857-48AD-92EA-40DEDCAC8213}" type="slidenum">
              <a:rPr lang="en-GB" altLang="en-US" sz="14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5536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58C3D-2988-4DA8-9703-3AB93F764FF8}" type="slidenum">
              <a:rPr lang="en-GB" altLang="en-US"/>
              <a:pPr/>
              <a:t>30</a:t>
            </a:fld>
            <a:endParaRPr lang="en-GB" alt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Correctness of Fragmentation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676400"/>
            <a:ext cx="10832869" cy="4114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en-US" dirty="0" err="1" smtClean="0"/>
              <a:t>Tiga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aturan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ketepatan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fragmetnasi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u="sng" dirty="0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u="sng" dirty="0" smtClean="0"/>
              <a:t>Completeness</a:t>
            </a:r>
            <a:endParaRPr lang="en-US" altLang="en-US" u="sng" dirty="0"/>
          </a:p>
          <a:p>
            <a:pPr marL="228600" lvl="1" algn="just">
              <a:spcBef>
                <a:spcPts val="1000"/>
              </a:spcBef>
            </a:pPr>
            <a:r>
              <a:rPr lang="en-US" altLang="en-US" sz="2800" dirty="0" err="1"/>
              <a:t>Jika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relasi</a:t>
            </a:r>
            <a:r>
              <a:rPr lang="en-US" altLang="en-US" sz="2800" dirty="0"/>
              <a:t> R </a:t>
            </a:r>
            <a:r>
              <a:rPr lang="en-US" altLang="en-US" sz="2800" dirty="0" err="1"/>
              <a:t>didekomposisi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menjadi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fragmen</a:t>
            </a:r>
            <a:r>
              <a:rPr lang="en-US" altLang="en-US" sz="2800" dirty="0"/>
              <a:t> R1, R2, ... Rn, </a:t>
            </a:r>
            <a:r>
              <a:rPr lang="en-US" altLang="en-US" sz="2800" dirty="0" err="1"/>
              <a:t>setiap</a:t>
            </a:r>
            <a:r>
              <a:rPr lang="en-US" altLang="en-US" sz="2800" dirty="0"/>
              <a:t> item data yang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ditemukan</a:t>
            </a:r>
            <a:r>
              <a:rPr lang="en-US" altLang="en-US" sz="2800" dirty="0"/>
              <a:t> di R </a:t>
            </a:r>
            <a:r>
              <a:rPr lang="en-US" altLang="en-US" sz="2800" dirty="0" err="1"/>
              <a:t>harus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muncul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setidaknya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satu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fragmen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marL="0" lvl="1" indent="0" algn="just">
              <a:spcBef>
                <a:spcPts val="1000"/>
              </a:spcBef>
              <a:buNone/>
            </a:pPr>
            <a:endParaRPr lang="en-US" altLang="en-US" sz="2800" dirty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u="sng" dirty="0"/>
              <a:t>Reconstruction</a:t>
            </a:r>
            <a:endParaRPr lang="en-US" altLang="en-US" dirty="0"/>
          </a:p>
          <a:p>
            <a:pPr algn="just">
              <a:lnSpc>
                <a:spcPct val="90000"/>
              </a:lnSpc>
            </a:pPr>
            <a:r>
              <a:rPr lang="en-US" altLang="en-US" dirty="0" err="1" smtClean="0"/>
              <a:t>Harus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memungkinkan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mengembalikan</a:t>
            </a:r>
            <a:r>
              <a:rPr lang="en-US" altLang="en-US" dirty="0" smtClean="0"/>
              <a:t> fragment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relasi</a:t>
            </a:r>
            <a:r>
              <a:rPr lang="en-US" altLang="en-US" dirty="0" smtClean="0"/>
              <a:t> R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operasi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relasional</a:t>
            </a:r>
            <a:r>
              <a:rPr lang="en-US" altLang="en-US" dirty="0" smtClean="0"/>
              <a:t>.</a:t>
            </a:r>
          </a:p>
          <a:p>
            <a:pPr algn="just"/>
            <a:r>
              <a:rPr lang="en-US" altLang="en-US" dirty="0" err="1" smtClean="0"/>
              <a:t>Rekonstruksi</a:t>
            </a:r>
            <a:r>
              <a:rPr lang="en-US" altLang="en-US" dirty="0" smtClean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fragmentasi</a:t>
            </a:r>
            <a:r>
              <a:rPr lang="en-US" altLang="en-US" dirty="0"/>
              <a:t> horizontal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Union </a:t>
            </a:r>
            <a:r>
              <a:rPr lang="en-US" altLang="en-US" dirty="0" err="1"/>
              <a:t>dan</a:t>
            </a:r>
            <a:r>
              <a:rPr lang="en-US" altLang="en-US" dirty="0"/>
              <a:t> Join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vertikal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1980534"/>
      </p:ext>
    </p:extLst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0216-F561-44EA-A66B-4A4456160141}" type="slidenum">
              <a:rPr lang="en-GB" altLang="en-US"/>
              <a:pPr/>
              <a:t>31</a:t>
            </a:fld>
            <a:endParaRPr lang="en-GB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Correctness of Fragmentation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683240" cy="4114800"/>
          </a:xfrm>
        </p:spPr>
        <p:txBody>
          <a:bodyPr>
            <a:norm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 altLang="en-US" u="sng" dirty="0" err="1"/>
              <a:t>Disjointness</a:t>
            </a:r>
            <a:endParaRPr lang="en-US" altLang="en-US" dirty="0"/>
          </a:p>
          <a:p>
            <a:pPr algn="just"/>
            <a:r>
              <a:rPr lang="en-US" altLang="en-US" dirty="0" err="1" smtClean="0"/>
              <a:t>Jika</a:t>
            </a:r>
            <a:r>
              <a:rPr lang="en-US" altLang="en-US" dirty="0" smtClean="0"/>
              <a:t> item data </a:t>
            </a:r>
            <a:r>
              <a:rPr lang="en-US" altLang="en-US" i="1" dirty="0" smtClean="0"/>
              <a:t>d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muncul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fragment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item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boleh</a:t>
            </a:r>
            <a:r>
              <a:rPr lang="en-US" altLang="en-US" dirty="0"/>
              <a:t> </a:t>
            </a:r>
            <a:r>
              <a:rPr lang="en-US" altLang="en-US" dirty="0" err="1"/>
              <a:t>muncul</a:t>
            </a:r>
            <a:r>
              <a:rPr lang="en-US" altLang="en-US" dirty="0"/>
              <a:t> di </a:t>
            </a:r>
            <a:r>
              <a:rPr lang="en-US" altLang="en-US" dirty="0" err="1"/>
              <a:t>fragmen</a:t>
            </a:r>
            <a:r>
              <a:rPr lang="en-US" altLang="en-US" dirty="0"/>
              <a:t> lain. </a:t>
            </a:r>
          </a:p>
          <a:p>
            <a:pPr algn="just"/>
            <a:r>
              <a:rPr lang="en-US" altLang="en-US" dirty="0" smtClean="0"/>
              <a:t>Exception (</a:t>
            </a:r>
            <a:r>
              <a:rPr lang="en-US" altLang="en-US" dirty="0" err="1" smtClean="0"/>
              <a:t>pengecualian</a:t>
            </a:r>
            <a:r>
              <a:rPr lang="en-US" altLang="en-US" dirty="0" smtClean="0"/>
              <a:t>): </a:t>
            </a:r>
            <a:r>
              <a:rPr lang="en-US" altLang="en-US" dirty="0"/>
              <a:t>vertical fragmentation, </a:t>
            </a:r>
            <a:r>
              <a:rPr lang="en-US" altLang="en-US" dirty="0" err="1"/>
              <a:t>fragmentasi</a:t>
            </a:r>
            <a:r>
              <a:rPr lang="en-US" altLang="en-US" dirty="0"/>
              <a:t> </a:t>
            </a:r>
            <a:r>
              <a:rPr lang="en-US" altLang="en-US" dirty="0" err="1"/>
              <a:t>vertikal</a:t>
            </a:r>
            <a:r>
              <a:rPr lang="en-US" altLang="en-US" dirty="0"/>
              <a:t>, di mana </a:t>
            </a:r>
            <a:r>
              <a:rPr lang="en-US" altLang="en-US" dirty="0" smtClean="0"/>
              <a:t>primary key </a:t>
            </a:r>
            <a:r>
              <a:rPr lang="en-US" altLang="en-US" dirty="0" err="1"/>
              <a:t>harus</a:t>
            </a:r>
            <a:r>
              <a:rPr lang="en-US" altLang="en-US" dirty="0"/>
              <a:t> </a:t>
            </a:r>
            <a:r>
              <a:rPr lang="en-US" altLang="en-US" dirty="0" err="1"/>
              <a:t>diulang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memungkinkan</a:t>
            </a:r>
            <a:r>
              <a:rPr lang="en-US" altLang="en-US" dirty="0"/>
              <a:t> </a:t>
            </a:r>
            <a:r>
              <a:rPr lang="en-US" altLang="en-US" dirty="0" err="1"/>
              <a:t>rekonstruksi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/>
              <a:t>fragmentasi</a:t>
            </a:r>
            <a:r>
              <a:rPr lang="en-US" altLang="en-US" dirty="0"/>
              <a:t> horizontal, item data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smtClean="0"/>
              <a:t>tuple.</a:t>
            </a:r>
            <a:endParaRPr lang="en-US" altLang="en-US" dirty="0"/>
          </a:p>
          <a:p>
            <a:pPr algn="just"/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fragmentasi</a:t>
            </a:r>
            <a:r>
              <a:rPr lang="en-US" altLang="en-US" dirty="0"/>
              <a:t> </a:t>
            </a:r>
            <a:r>
              <a:rPr lang="en-US" altLang="en-US" dirty="0" err="1"/>
              <a:t>vertikal</a:t>
            </a:r>
            <a:r>
              <a:rPr lang="en-US" altLang="en-US" dirty="0"/>
              <a:t>, item data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smtClean="0"/>
              <a:t>attribute.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7413837"/>
      </p:ext>
    </p:extLst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2B69E-516F-4CB4-8046-CCAF116B5D6C}" type="slidenum">
              <a:rPr lang="en-GB" altLang="en-US"/>
              <a:pPr/>
              <a:t>32</a:t>
            </a:fld>
            <a:endParaRPr lang="en-GB" alt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Types of Fragmentation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676400"/>
            <a:ext cx="10666615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Ada 4 </a:t>
            </a:r>
            <a:r>
              <a:rPr lang="en-US" altLang="en-US" dirty="0" err="1" smtClean="0"/>
              <a:t>jenis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fragmentsi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lnSpc>
                <a:spcPct val="10000"/>
              </a:lnSpc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Horizontal,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Vertical,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Mixed,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Derived.</a:t>
            </a:r>
          </a:p>
          <a:p>
            <a:pPr lvl="1">
              <a:lnSpc>
                <a:spcPct val="2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Kemungkinan</a:t>
            </a:r>
            <a:r>
              <a:rPr lang="en-US" altLang="en-US" dirty="0" smtClean="0"/>
              <a:t> lain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tidak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fragmentasi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lnSpc>
                <a:spcPct val="0"/>
              </a:lnSpc>
            </a:pPr>
            <a:endParaRPr lang="en-US" altLang="en-US" sz="2800" dirty="0"/>
          </a:p>
          <a:p>
            <a:pPr lvl="1" algn="just"/>
            <a:r>
              <a:rPr lang="en-US" altLang="en-US" sz="2800" dirty="0" err="1"/>
              <a:t>Jika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relasi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ukurannya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kecil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sering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diperbarui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mungkin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lebih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baik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melakukan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fragmen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relasi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669560"/>
      </p:ext>
    </p:extLst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3AEA-15BF-4CE5-830F-C8CB0376B6CE}" type="slidenum">
              <a:rPr lang="en-GB" altLang="en-US"/>
              <a:pPr/>
              <a:t>33</a:t>
            </a:fld>
            <a:endParaRPr lang="en-GB" alt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Horizontal and Vertical Fragmentation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6487"/>
            <a:ext cx="11001423" cy="43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0566"/>
      </p:ext>
    </p:extLst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11D3-0081-46ED-805B-1C2A5C704533}" type="slidenum">
              <a:rPr lang="en-GB" altLang="en-US"/>
              <a:pPr/>
              <a:t>34</a:t>
            </a:fld>
            <a:endParaRPr lang="en-GB" alt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Horizontal Fragmentation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1148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err="1" smtClean="0"/>
              <a:t>Terdiri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subset tuple </a:t>
            </a:r>
            <a:r>
              <a:rPr lang="en-US" altLang="en-US" dirty="0" err="1" smtClean="0"/>
              <a:t>dari</a:t>
            </a:r>
            <a:r>
              <a:rPr lang="en-US" altLang="en-US" dirty="0"/>
              <a:t> </a:t>
            </a:r>
            <a:r>
              <a:rPr lang="en-US" altLang="en-US" dirty="0" err="1" smtClean="0"/>
              <a:t>sebuah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relasi</a:t>
            </a:r>
            <a:r>
              <a:rPr lang="en-US" altLang="en-US" dirty="0" smtClean="0"/>
              <a:t>.</a:t>
            </a:r>
          </a:p>
          <a:p>
            <a:pPr algn="just"/>
            <a:r>
              <a:rPr lang="en-US" altLang="en-US" dirty="0" err="1" smtClean="0"/>
              <a:t>Didefinisikan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menggunakan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operasi</a:t>
            </a:r>
            <a:r>
              <a:rPr lang="en-US" altLang="en-US" dirty="0" smtClean="0"/>
              <a:t> </a:t>
            </a:r>
            <a:r>
              <a:rPr lang="en-US" altLang="en-US" i="1" dirty="0"/>
              <a:t>Selection</a:t>
            </a:r>
            <a:r>
              <a:rPr lang="en-US" altLang="en-US" dirty="0"/>
              <a:t> </a:t>
            </a:r>
            <a:r>
              <a:rPr lang="en-US" altLang="en-US" dirty="0" smtClean="0"/>
              <a:t>relational </a:t>
            </a:r>
            <a:r>
              <a:rPr lang="en-US" altLang="en-US" dirty="0"/>
              <a:t>algebra:</a:t>
            </a:r>
          </a:p>
          <a:p>
            <a:pPr lvl="1" algn="just">
              <a:buFontTx/>
              <a:buNone/>
            </a:pPr>
            <a:r>
              <a:rPr lang="en-US" altLang="en-US" sz="2800" dirty="0"/>
              <a:t>			</a:t>
            </a:r>
            <a:r>
              <a:rPr lang="en-US" altLang="en-US" sz="2800" dirty="0">
                <a:sym typeface="Symbol" panose="05050102010706020507" pitchFamily="18" charset="2"/>
              </a:rPr>
              <a:t></a:t>
            </a:r>
            <a:r>
              <a:rPr lang="en-US" altLang="en-US" sz="2800" baseline="-25000" dirty="0"/>
              <a:t>p</a:t>
            </a:r>
            <a:r>
              <a:rPr lang="en-US" altLang="en-US" sz="2800" dirty="0"/>
              <a:t>(R)</a:t>
            </a:r>
          </a:p>
          <a:p>
            <a:pPr lvl="1" algn="just">
              <a:lnSpc>
                <a:spcPct val="20000"/>
              </a:lnSpc>
              <a:buFontTx/>
              <a:buNone/>
            </a:pPr>
            <a:endParaRPr lang="en-US" altLang="en-US" sz="2800" dirty="0"/>
          </a:p>
          <a:p>
            <a:pPr algn="just"/>
            <a:r>
              <a:rPr lang="en-US" altLang="en-US" dirty="0" err="1" smtClean="0"/>
              <a:t>Sebagai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contoh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 algn="just">
              <a:lnSpc>
                <a:spcPct val="20000"/>
              </a:lnSpc>
            </a:pPr>
            <a:endParaRPr lang="en-US" altLang="en-US" sz="2800" dirty="0"/>
          </a:p>
          <a:p>
            <a:pPr lvl="1" algn="just">
              <a:buFontTx/>
              <a:buNone/>
            </a:pPr>
            <a:r>
              <a:rPr lang="en-US" altLang="en-US" sz="2800" dirty="0"/>
              <a:t>			P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= </a:t>
            </a:r>
            <a:r>
              <a:rPr lang="en-US" altLang="en-US" sz="2800" dirty="0">
                <a:sym typeface="Symbol" panose="05050102010706020507" pitchFamily="18" charset="2"/>
              </a:rPr>
              <a:t></a:t>
            </a:r>
            <a:r>
              <a:rPr lang="en-US" altLang="en-US" sz="2800" dirty="0"/>
              <a:t> </a:t>
            </a:r>
            <a:r>
              <a:rPr lang="en-US" altLang="en-US" sz="2800" baseline="-25000" dirty="0"/>
              <a:t>type=‘House’</a:t>
            </a:r>
            <a:r>
              <a:rPr lang="en-US" altLang="en-US" sz="2800" dirty="0"/>
              <a:t>(</a:t>
            </a:r>
            <a:r>
              <a:rPr lang="en-US" altLang="en-US" sz="2800" dirty="0" err="1"/>
              <a:t>PropertyForRent</a:t>
            </a:r>
            <a:r>
              <a:rPr lang="en-US" altLang="en-US" sz="2800" dirty="0"/>
              <a:t>)</a:t>
            </a:r>
          </a:p>
          <a:p>
            <a:pPr lvl="1" algn="just">
              <a:buFontTx/>
              <a:buNone/>
            </a:pPr>
            <a:r>
              <a:rPr lang="en-US" altLang="en-US" sz="2800" dirty="0"/>
              <a:t>			P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= </a:t>
            </a:r>
            <a:r>
              <a:rPr lang="en-US" altLang="en-US" sz="2800" dirty="0">
                <a:sym typeface="Symbol" panose="05050102010706020507" pitchFamily="18" charset="2"/>
              </a:rPr>
              <a:t></a:t>
            </a:r>
            <a:r>
              <a:rPr lang="en-US" altLang="en-US" sz="2800" dirty="0"/>
              <a:t> </a:t>
            </a:r>
            <a:r>
              <a:rPr lang="en-US" altLang="en-US" sz="2800" baseline="-25000" dirty="0"/>
              <a:t>type=‘Flat’</a:t>
            </a:r>
            <a:r>
              <a:rPr lang="en-US" altLang="en-US" sz="2800" dirty="0"/>
              <a:t>(</a:t>
            </a:r>
            <a:r>
              <a:rPr lang="en-US" altLang="en-US" sz="2800" dirty="0" err="1"/>
              <a:t>PropertyForRent</a:t>
            </a:r>
            <a:r>
              <a:rPr lang="en-US" alt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7980855"/>
      </p:ext>
    </p:extLst>
  </p:cSld>
  <p:clrMapOvr>
    <a:masterClrMapping/>
  </p:clrMapOvr>
  <p:transition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749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Figure </a:t>
            </a:r>
            <a:r>
              <a:rPr lang="en-US" sz="3200" dirty="0" smtClean="0"/>
              <a:t>22.9.</a:t>
            </a:r>
            <a:br>
              <a:rPr lang="en-US" sz="3200" dirty="0" smtClean="0"/>
            </a:br>
            <a:r>
              <a:rPr lang="en-US" sz="3200" dirty="0" smtClean="0"/>
              <a:t>Horizontal </a:t>
            </a:r>
            <a:r>
              <a:rPr lang="en-US" sz="3200" dirty="0"/>
              <a:t>fragmentation of </a:t>
            </a:r>
            <a:r>
              <a:rPr lang="en-US" sz="3200" dirty="0" err="1"/>
              <a:t>PropertyForRent</a:t>
            </a:r>
            <a:r>
              <a:rPr lang="en-US" sz="3200" dirty="0"/>
              <a:t> by property type.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71" y="1940071"/>
            <a:ext cx="10999324" cy="47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42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58C3D-2988-4DA8-9703-3AB93F764FF8}" type="slidenum">
              <a:rPr lang="en-GB" altLang="en-US"/>
              <a:pPr/>
              <a:t>36</a:t>
            </a:fld>
            <a:endParaRPr lang="en-GB" alt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 dirty="0"/>
              <a:t>Correctness of Fragmentation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3644"/>
            <a:ext cx="10832869" cy="4114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u="sng" dirty="0" smtClean="0"/>
              <a:t>Completeness: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tupel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muncul</a:t>
            </a:r>
            <a:r>
              <a:rPr lang="en-US" altLang="en-US" dirty="0"/>
              <a:t> di </a:t>
            </a:r>
            <a:r>
              <a:rPr lang="en-US" altLang="en-US" dirty="0" err="1"/>
              <a:t>fragmen</a:t>
            </a:r>
            <a:r>
              <a:rPr lang="en-US" altLang="en-US" dirty="0"/>
              <a:t> P1 </a:t>
            </a:r>
            <a:r>
              <a:rPr lang="en-US" altLang="en-US" dirty="0" err="1"/>
              <a:t>atau</a:t>
            </a:r>
            <a:r>
              <a:rPr lang="en-US" altLang="en-US" dirty="0"/>
              <a:t> P2.</a:t>
            </a:r>
            <a:endParaRPr lang="en-US" altLang="en-US" sz="2800" dirty="0"/>
          </a:p>
          <a:p>
            <a:pPr marL="228600" lvl="1" algn="just">
              <a:spcBef>
                <a:spcPts val="1000"/>
              </a:spcBef>
            </a:pPr>
            <a:endParaRPr lang="en-US" altLang="en-US" sz="2800" dirty="0"/>
          </a:p>
          <a:p>
            <a:pPr marL="0" indent="0" algn="just">
              <a:buNone/>
            </a:pPr>
            <a:r>
              <a:rPr lang="en-US" altLang="en-US" u="sng" dirty="0" smtClean="0"/>
              <a:t>Reconstruction: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PropertyForRent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direkonstruksi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fragmen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Union:</a:t>
            </a:r>
          </a:p>
          <a:p>
            <a:pPr lvl="1" algn="just"/>
            <a:r>
              <a:rPr lang="en-US" altLang="en-US" dirty="0"/>
              <a:t>P1 ∪ P2 = </a:t>
            </a:r>
            <a:r>
              <a:rPr lang="en-US" altLang="en-US" dirty="0" err="1"/>
              <a:t>PropertyForRent</a:t>
            </a:r>
            <a:r>
              <a:rPr lang="en-US" altLang="en-US" dirty="0" smtClean="0"/>
              <a:t>.</a:t>
            </a:r>
          </a:p>
          <a:p>
            <a:pPr algn="just"/>
            <a:endParaRPr lang="en-US" altLang="en-US" dirty="0" smtClean="0"/>
          </a:p>
          <a:p>
            <a:pPr marL="0" indent="0" algn="just">
              <a:buNone/>
            </a:pPr>
            <a:r>
              <a:rPr lang="en-US" altLang="en-US" u="sng" dirty="0" err="1" smtClean="0"/>
              <a:t>Disjointness</a:t>
            </a:r>
            <a:r>
              <a:rPr lang="en-US" altLang="en-US" u="sng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fragments are disjoint; there can be no property type that is </a:t>
            </a:r>
            <a:r>
              <a:rPr lang="en-US" dirty="0" smtClean="0"/>
              <a:t>both ‘</a:t>
            </a:r>
            <a:r>
              <a:rPr lang="en-US" dirty="0"/>
              <a:t>House’ and ‘Flat’.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7596150"/>
      </p:ext>
    </p:extLst>
  </p:cSld>
  <p:clrMapOvr>
    <a:masterClrMapping/>
  </p:clrMapOvr>
  <p:transition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77CB-DC50-45B2-A79F-E66D28628FB6}" type="slidenum">
              <a:rPr lang="en-GB" altLang="en-US"/>
              <a:pPr/>
              <a:t>37</a:t>
            </a:fld>
            <a:endParaRPr lang="en-GB" alt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Vertical Fragmentation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733116" cy="4343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Consists of a subset of attributes of a relation.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Defined using </a:t>
            </a:r>
            <a:r>
              <a:rPr lang="en-US" altLang="en-US" i="1" dirty="0"/>
              <a:t>Projection</a:t>
            </a:r>
            <a:r>
              <a:rPr lang="en-US" altLang="en-US" dirty="0"/>
              <a:t> operation of relational algebra: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sz="2800" dirty="0"/>
              <a:t>			</a:t>
            </a:r>
            <a:r>
              <a:rPr lang="en-US" altLang="en-US" sz="2800" dirty="0">
                <a:sym typeface="Symbol" panose="05050102010706020507" pitchFamily="18" charset="2"/>
              </a:rPr>
              <a:t></a:t>
            </a:r>
            <a:r>
              <a:rPr lang="en-US" altLang="en-US" sz="2800" baseline="-25000" dirty="0"/>
              <a:t>a1, ... ,</a:t>
            </a:r>
            <a:r>
              <a:rPr lang="en-US" altLang="en-US" sz="2800" baseline="-25000" dirty="0" smtClean="0"/>
              <a:t>an</a:t>
            </a:r>
            <a:r>
              <a:rPr lang="en-US" altLang="en-US" sz="2800" dirty="0" smtClean="0"/>
              <a:t>(R)</a:t>
            </a:r>
          </a:p>
          <a:p>
            <a:pPr lvl="1" algn="just">
              <a:buNone/>
            </a:pPr>
            <a:r>
              <a:rPr lang="en-US" dirty="0" smtClean="0"/>
              <a:t>where </a:t>
            </a:r>
            <a:r>
              <a:rPr lang="en-US" i="1" dirty="0" smtClean="0"/>
              <a:t>a</a:t>
            </a:r>
            <a:r>
              <a:rPr lang="en-US" dirty="0" smtClean="0"/>
              <a:t>1, . . . , </a:t>
            </a:r>
            <a:r>
              <a:rPr lang="en-US" i="1" dirty="0" smtClean="0"/>
              <a:t>an </a:t>
            </a:r>
            <a:r>
              <a:rPr lang="en-US" dirty="0" smtClean="0"/>
              <a:t>are attributes of the relation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pPr lvl="1" algn="just">
              <a:buNone/>
            </a:pPr>
            <a:endParaRPr lang="en-US" altLang="en-US" sz="2800" dirty="0" smtClean="0"/>
          </a:p>
          <a:p>
            <a:pPr lvl="1" algn="just">
              <a:lnSpc>
                <a:spcPct val="0"/>
              </a:lnSpc>
              <a:buFontTx/>
              <a:buNone/>
            </a:pPr>
            <a:endParaRPr lang="en-US" altLang="en-US" sz="2800" dirty="0"/>
          </a:p>
          <a:p>
            <a:pPr algn="just">
              <a:lnSpc>
                <a:spcPct val="90000"/>
              </a:lnSpc>
            </a:pPr>
            <a:r>
              <a:rPr lang="en-US" altLang="en-US" dirty="0"/>
              <a:t>For example: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sz="2800" dirty="0"/>
              <a:t>		S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= </a:t>
            </a:r>
            <a:r>
              <a:rPr lang="en-US" altLang="en-US" sz="2800" dirty="0">
                <a:sym typeface="Symbol" panose="05050102010706020507" pitchFamily="18" charset="2"/>
              </a:rPr>
              <a:t></a:t>
            </a:r>
            <a:r>
              <a:rPr lang="en-US" altLang="en-US" sz="2800" baseline="-25000" dirty="0" err="1"/>
              <a:t>staffNo</a:t>
            </a:r>
            <a:r>
              <a:rPr lang="en-US" altLang="en-US" sz="2800" baseline="-25000" dirty="0"/>
              <a:t>, position, sex, DOB, salary</a:t>
            </a:r>
            <a:r>
              <a:rPr lang="en-US" altLang="en-US" sz="2800" dirty="0"/>
              <a:t>(Staff)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sz="2800" dirty="0"/>
              <a:t>		S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= </a:t>
            </a:r>
            <a:r>
              <a:rPr lang="en-US" altLang="en-US" sz="2800" dirty="0">
                <a:sym typeface="Symbol" panose="05050102010706020507" pitchFamily="18" charset="2"/>
              </a:rPr>
              <a:t></a:t>
            </a:r>
            <a:r>
              <a:rPr lang="en-US" altLang="en-US" sz="2800" baseline="-25000" dirty="0" err="1"/>
              <a:t>staffNo</a:t>
            </a:r>
            <a:r>
              <a:rPr lang="en-US" altLang="en-US" sz="2800" baseline="-25000" dirty="0"/>
              <a:t>, </a:t>
            </a:r>
            <a:r>
              <a:rPr lang="en-US" altLang="en-US" sz="2800" baseline="-25000" dirty="0" err="1"/>
              <a:t>fName</a:t>
            </a:r>
            <a:r>
              <a:rPr lang="en-US" altLang="en-US" sz="2800" baseline="-25000" dirty="0"/>
              <a:t>, </a:t>
            </a:r>
            <a:r>
              <a:rPr lang="en-US" altLang="en-US" sz="2800" baseline="-25000" dirty="0" err="1"/>
              <a:t>lName</a:t>
            </a:r>
            <a:r>
              <a:rPr lang="en-US" altLang="en-US" sz="2800" baseline="-25000" dirty="0"/>
              <a:t>, </a:t>
            </a:r>
            <a:r>
              <a:rPr lang="en-US" altLang="en-US" sz="2800" baseline="-25000" dirty="0" err="1"/>
              <a:t>branchNo</a:t>
            </a:r>
            <a:r>
              <a:rPr lang="en-US" altLang="en-US" sz="2800" dirty="0"/>
              <a:t>(Staff)</a:t>
            </a:r>
          </a:p>
          <a:p>
            <a:pPr lvl="1" algn="just">
              <a:lnSpc>
                <a:spcPct val="10000"/>
              </a:lnSpc>
              <a:buFontTx/>
              <a:buNone/>
            </a:pPr>
            <a:endParaRPr lang="en-US" altLang="en-US" sz="2800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0214569"/>
      </p:ext>
    </p:extLst>
  </p:cSld>
  <p:clrMapOvr>
    <a:masterClrMapping/>
  </p:clrMapOvr>
  <p:transition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59"/>
          </a:xfrm>
        </p:spPr>
        <p:txBody>
          <a:bodyPr>
            <a:norm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22.10. Vertical fragmentation of </a:t>
            </a:r>
            <a:r>
              <a:rPr lang="en-US" dirty="0"/>
              <a:t>Staff.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0423"/>
            <a:ext cx="5795356" cy="3738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64" y="1670423"/>
            <a:ext cx="4823028" cy="368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74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1256"/>
            <a:ext cx="10515600" cy="831908"/>
          </a:xfrm>
        </p:spPr>
        <p:txBody>
          <a:bodyPr>
            <a:norm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ragmentation </a:t>
            </a:r>
            <a:r>
              <a:rPr lang="en-US" sz="3600" dirty="0"/>
              <a:t>schema satisfies the correctness rules: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Completeness: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Staff </a:t>
            </a:r>
            <a:r>
              <a:rPr lang="en-US" dirty="0" err="1"/>
              <a:t>muncul</a:t>
            </a:r>
            <a:r>
              <a:rPr lang="en-US" dirty="0"/>
              <a:t> di </a:t>
            </a:r>
            <a:r>
              <a:rPr lang="en-US" dirty="0" err="1"/>
              <a:t>fragmen</a:t>
            </a:r>
            <a:r>
              <a:rPr lang="en-US" dirty="0"/>
              <a:t> S1 </a:t>
            </a:r>
            <a:r>
              <a:rPr lang="en-US" dirty="0" err="1"/>
              <a:t>atau</a:t>
            </a:r>
            <a:r>
              <a:rPr lang="en-US" dirty="0"/>
              <a:t> S2.</a:t>
            </a:r>
          </a:p>
          <a:p>
            <a:r>
              <a:rPr lang="en-US" i="1" dirty="0" smtClean="0"/>
              <a:t>Reconstruction: </a:t>
            </a:r>
            <a:r>
              <a:rPr lang="en-US" dirty="0" err="1"/>
              <a:t>Relasi</a:t>
            </a:r>
            <a:r>
              <a:rPr lang="en-US" dirty="0"/>
              <a:t> Staff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direkonstruksi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natural join,</a:t>
            </a:r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i="1" dirty="0" err="1" smtClean="0"/>
              <a:t>Disjointness</a:t>
            </a:r>
            <a:r>
              <a:rPr lang="en-US" i="1" dirty="0" smtClean="0"/>
              <a:t>: </a:t>
            </a:r>
            <a:r>
              <a:rPr lang="en-US" dirty="0"/>
              <a:t>The fragments are disjoint except for the primary key, which is </a:t>
            </a:r>
            <a:r>
              <a:rPr lang="en-US" dirty="0" smtClean="0"/>
              <a:t>necessary for </a:t>
            </a:r>
            <a:r>
              <a:rPr lang="en-US" dirty="0"/>
              <a:t>reconstruction.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06" y="3291841"/>
            <a:ext cx="2395594" cy="46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1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DDEC5-0D8B-47DF-B637-7E81D704D856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b="1" dirty="0"/>
              <a:t>Concepts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1148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u="sng" dirty="0"/>
              <a:t>Distributed </a:t>
            </a:r>
            <a:r>
              <a:rPr lang="en-US" altLang="en-US" b="1" u="sng" dirty="0" smtClean="0"/>
              <a:t>Database</a:t>
            </a:r>
            <a:endParaRPr lang="en-US" altLang="en-US" sz="2800" b="1" dirty="0"/>
          </a:p>
          <a:p>
            <a:pPr lvl="1" algn="just">
              <a:buNone/>
            </a:pPr>
            <a:r>
              <a:rPr lang="en-US" altLang="en-US" sz="2800" b="1" dirty="0" smtClean="0"/>
              <a:t>	Kumpulan </a:t>
            </a:r>
            <a:r>
              <a:rPr lang="en-US" altLang="en-US" sz="2800" b="1" dirty="0"/>
              <a:t>data </a:t>
            </a:r>
            <a:r>
              <a:rPr lang="en-US" altLang="en-US" sz="2800" b="1" dirty="0" err="1"/>
              <a:t>bersama</a:t>
            </a:r>
            <a:r>
              <a:rPr lang="en-US" altLang="en-US" sz="2800" b="1" dirty="0"/>
              <a:t> yang </a:t>
            </a:r>
            <a:r>
              <a:rPr lang="en-US" altLang="en-US" sz="2800" b="1" dirty="0" err="1"/>
              <a:t>saling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terkait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secara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logis</a:t>
            </a:r>
            <a:r>
              <a:rPr lang="en-US" altLang="en-US" sz="2800" b="1" dirty="0"/>
              <a:t>, </a:t>
            </a:r>
            <a:r>
              <a:rPr lang="en-US" altLang="en-US" sz="2800" b="1" dirty="0" err="1"/>
              <a:t>didistribusikan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secara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fisik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melalui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jaringan</a:t>
            </a:r>
            <a:r>
              <a:rPr lang="en-US" altLang="en-US" sz="2800" b="1" dirty="0"/>
              <a:t> computer.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u="sng" dirty="0" smtClean="0"/>
              <a:t>Distributed </a:t>
            </a:r>
            <a:r>
              <a:rPr lang="en-US" altLang="en-US" b="1" u="sng" dirty="0"/>
              <a:t>DBMS</a:t>
            </a:r>
            <a:endParaRPr lang="en-US" altLang="en-US" b="1" dirty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sz="2800" b="1" dirty="0"/>
              <a:t>	</a:t>
            </a:r>
            <a:r>
              <a:rPr lang="nb-NO" altLang="en-US" sz="2800" b="1" dirty="0" smtClean="0"/>
              <a:t>Sistem </a:t>
            </a:r>
            <a:r>
              <a:rPr lang="nb-NO" altLang="en-US" sz="2800" b="1" dirty="0"/>
              <a:t>perangkat lunak yang memungkinkan </a:t>
            </a:r>
            <a:r>
              <a:rPr lang="nb-NO" altLang="en-US" sz="2800" b="1" dirty="0" smtClean="0"/>
              <a:t>pengelolaan dan </a:t>
            </a:r>
            <a:r>
              <a:rPr lang="nb-NO" altLang="en-US" sz="2800" b="1" dirty="0" smtClean="0"/>
              <a:t>pendistribusian </a:t>
            </a:r>
            <a:r>
              <a:rPr lang="nb-NO" altLang="en-US" sz="2800" b="1" dirty="0" smtClean="0"/>
              <a:t>database secara transparan kepada </a:t>
            </a:r>
            <a:r>
              <a:rPr lang="nb-NO" altLang="en-US" sz="2800" b="1" dirty="0" smtClean="0"/>
              <a:t>pengguna.</a:t>
            </a:r>
          </a:p>
          <a:p>
            <a:pPr marL="7938" lvl="1" indent="-7938" algn="just">
              <a:buNone/>
            </a:pPr>
            <a:r>
              <a:rPr lang="en-US" altLang="en-US" sz="2800" b="1" u="sng" dirty="0" smtClean="0"/>
              <a:t>Distributed Processing</a:t>
            </a:r>
            <a:endParaRPr lang="en-US" altLang="en-US" sz="2800" b="1" dirty="0" smtClean="0"/>
          </a:p>
          <a:p>
            <a:pPr lvl="1" algn="just">
              <a:buNone/>
            </a:pPr>
            <a:r>
              <a:rPr lang="en-US" altLang="en-US" sz="2800" b="1" dirty="0"/>
              <a:t>	</a:t>
            </a:r>
            <a:r>
              <a:rPr lang="en-US" altLang="en-US" sz="2800" b="1" dirty="0" smtClean="0"/>
              <a:t>Database </a:t>
            </a:r>
            <a:r>
              <a:rPr lang="en-US" altLang="en-US" sz="2800" b="1" dirty="0" err="1"/>
              <a:t>terpusat</a:t>
            </a:r>
            <a:r>
              <a:rPr lang="en-US" altLang="en-US" sz="2800" b="1" dirty="0"/>
              <a:t> yang </a:t>
            </a:r>
            <a:r>
              <a:rPr lang="en-US" altLang="en-US" sz="2800" b="1" dirty="0" err="1"/>
              <a:t>dapat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diakses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melalui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jaringan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komputer</a:t>
            </a:r>
            <a:r>
              <a:rPr lang="nb-NO" altLang="en-US" sz="2800" b="1" dirty="0"/>
              <a:t>.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042715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3A83A-DC93-483B-BE87-EEE4F168F093}" type="slidenum">
              <a:rPr lang="en-GB" altLang="en-US"/>
              <a:pPr/>
              <a:t>40</a:t>
            </a:fld>
            <a:endParaRPr lang="en-GB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Mixed </a:t>
            </a:r>
            <a:r>
              <a:rPr lang="en-US" altLang="en-US" sz="4000" dirty="0" smtClean="0"/>
              <a:t>Fragmentation</a:t>
            </a:r>
            <a:endParaRPr lang="en-US" alt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45" y="2262740"/>
            <a:ext cx="7536873" cy="25737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169068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Figure 22.8</a:t>
            </a:r>
          </a:p>
          <a:p>
            <a:r>
              <a:rPr lang="en-US" sz="2800" dirty="0"/>
              <a:t>Mixed fragmentation:</a:t>
            </a:r>
          </a:p>
          <a:p>
            <a:r>
              <a:rPr lang="en-US" sz="2800" dirty="0"/>
              <a:t>(a) vertical</a:t>
            </a:r>
          </a:p>
          <a:p>
            <a:r>
              <a:rPr lang="en-US" sz="2800" dirty="0"/>
              <a:t>fragments,</a:t>
            </a:r>
          </a:p>
          <a:p>
            <a:r>
              <a:rPr lang="en-US" sz="2800" dirty="0"/>
              <a:t>horizontally</a:t>
            </a:r>
          </a:p>
          <a:p>
            <a:r>
              <a:rPr lang="en-US" sz="2800" dirty="0"/>
              <a:t>fragmented;</a:t>
            </a:r>
          </a:p>
          <a:p>
            <a:r>
              <a:rPr lang="en-US" sz="2800" dirty="0"/>
              <a:t>(b) horizontal</a:t>
            </a:r>
          </a:p>
          <a:p>
            <a:r>
              <a:rPr lang="en-US" sz="2800" dirty="0"/>
              <a:t>fragments, vertically</a:t>
            </a:r>
          </a:p>
          <a:p>
            <a:r>
              <a:rPr lang="en-US" sz="2800" dirty="0"/>
              <a:t>fragmented.</a:t>
            </a:r>
          </a:p>
        </p:txBody>
      </p:sp>
    </p:spTree>
    <p:extLst>
      <p:ext uri="{BB962C8B-B14F-4D97-AF65-F5344CB8AC3E}">
        <p14:creationId xmlns:p14="http://schemas.microsoft.com/office/powerpoint/2010/main" val="876978297"/>
      </p:ext>
    </p:extLst>
  </p:cSld>
  <p:clrMapOvr>
    <a:masterClrMapping/>
  </p:clrMapOvr>
  <p:transition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E5285-0A5D-4BED-8E41-1726B1F8FD99}" type="slidenum">
              <a:rPr lang="en-GB" altLang="en-US"/>
              <a:pPr/>
              <a:t>41</a:t>
            </a:fld>
            <a:endParaRPr lang="en-GB" alt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Mixed Fragmentation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46167"/>
            <a:ext cx="10733116" cy="4538749"/>
          </a:xfrm>
        </p:spPr>
        <p:txBody>
          <a:bodyPr>
            <a:noAutofit/>
          </a:bodyPr>
          <a:lstStyle/>
          <a:p>
            <a:pPr algn="just"/>
            <a:r>
              <a:rPr lang="en-US" altLang="en-US" dirty="0" err="1" smtClean="0"/>
              <a:t>Terdiri</a:t>
            </a:r>
            <a:r>
              <a:rPr lang="en-US" altLang="en-US" dirty="0" smtClean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fragmen</a:t>
            </a:r>
            <a:r>
              <a:rPr lang="en-US" altLang="en-US" dirty="0"/>
              <a:t> horizontal yang </a:t>
            </a:r>
            <a:r>
              <a:rPr lang="en-US" altLang="en-US" dirty="0" err="1"/>
              <a:t>terfragmentasi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vertikal</a:t>
            </a:r>
            <a:r>
              <a:rPr lang="en-US" altLang="en-US" dirty="0"/>
              <a:t>,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fragmen</a:t>
            </a:r>
            <a:r>
              <a:rPr lang="en-US" altLang="en-US" dirty="0"/>
              <a:t> </a:t>
            </a:r>
            <a:r>
              <a:rPr lang="en-US" altLang="en-US" dirty="0" err="1"/>
              <a:t>vertikal</a:t>
            </a:r>
            <a:r>
              <a:rPr lang="en-US" altLang="en-US" dirty="0"/>
              <a:t> yang </a:t>
            </a:r>
            <a:r>
              <a:rPr lang="en-US" altLang="en-US" dirty="0" err="1"/>
              <a:t>terfragmentasi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horizontal</a:t>
            </a:r>
          </a:p>
          <a:p>
            <a:pPr algn="just"/>
            <a:r>
              <a:rPr lang="en-US" altLang="en-US" dirty="0"/>
              <a:t>Defined using </a:t>
            </a:r>
            <a:r>
              <a:rPr lang="en-US" altLang="en-US" i="1" dirty="0"/>
              <a:t>Selection</a:t>
            </a:r>
            <a:r>
              <a:rPr lang="en-US" altLang="en-US" dirty="0"/>
              <a:t> and </a:t>
            </a:r>
            <a:r>
              <a:rPr lang="en-US" altLang="en-US" i="1" dirty="0"/>
              <a:t>Projection</a:t>
            </a:r>
            <a:r>
              <a:rPr lang="en-US" altLang="en-US" dirty="0"/>
              <a:t> operations of relational algebra:</a:t>
            </a:r>
          </a:p>
          <a:p>
            <a:pPr lvl="1" algn="just">
              <a:lnSpc>
                <a:spcPct val="40000"/>
              </a:lnSpc>
            </a:pPr>
            <a:endParaRPr lang="en-US" altLang="en-US" sz="2800" dirty="0"/>
          </a:p>
          <a:p>
            <a:pPr lvl="1" algn="just">
              <a:buFont typeface="Symbol" panose="05050102010706020507" pitchFamily="18" charset="2"/>
              <a:buChar char="s"/>
            </a:pPr>
            <a:r>
              <a:rPr lang="en-US" altLang="en-US" sz="2800" baseline="-25000" dirty="0" smtClean="0"/>
              <a:t>p</a:t>
            </a:r>
            <a:r>
              <a:rPr lang="en-US" altLang="en-US" sz="2800" dirty="0"/>
              <a:t>(</a:t>
            </a:r>
            <a:r>
              <a:rPr lang="en-US" altLang="en-US" sz="2800" dirty="0">
                <a:sym typeface="Symbol" panose="05050102010706020507" pitchFamily="18" charset="2"/>
              </a:rPr>
              <a:t></a:t>
            </a:r>
            <a:r>
              <a:rPr lang="en-US" altLang="en-US" sz="2800" baseline="-25000" dirty="0"/>
              <a:t>a1, ... ,an</a:t>
            </a:r>
            <a:r>
              <a:rPr lang="en-US" altLang="en-US" sz="2800" dirty="0"/>
              <a:t>(R</a:t>
            </a:r>
            <a:r>
              <a:rPr lang="en-US" altLang="en-US" sz="2800" dirty="0" smtClean="0"/>
              <a:t>),	or </a:t>
            </a:r>
          </a:p>
          <a:p>
            <a:pPr marL="457200" lvl="1" indent="0" algn="just">
              <a:buNone/>
            </a:pPr>
            <a:endParaRPr lang="en-US" altLang="en-US" sz="2800" dirty="0"/>
          </a:p>
          <a:p>
            <a:pPr lvl="1" algn="just">
              <a:buFontTx/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</a:t>
            </a:r>
            <a:r>
              <a:rPr lang="en-US" altLang="en-US" sz="2800" baseline="-25000" dirty="0"/>
              <a:t>a1, ... ,an</a:t>
            </a:r>
            <a:r>
              <a:rPr lang="en-US" altLang="en-US" sz="2800" dirty="0"/>
              <a:t>(</a:t>
            </a:r>
            <a:r>
              <a:rPr lang="en-US" altLang="en-US" sz="2800" dirty="0" err="1"/>
              <a:t>σ</a:t>
            </a:r>
            <a:r>
              <a:rPr lang="en-US" altLang="en-US" sz="2800" baseline="-25000" dirty="0" err="1"/>
              <a:t>p</a:t>
            </a:r>
            <a:r>
              <a:rPr lang="en-US" altLang="en-US" sz="2800" dirty="0"/>
              <a:t>(R</a:t>
            </a:r>
            <a:r>
              <a:rPr lang="en-US" altLang="en-US" sz="2800" dirty="0" smtClean="0"/>
              <a:t>))</a:t>
            </a:r>
          </a:p>
          <a:p>
            <a:pPr lvl="1" algn="just">
              <a:buFontTx/>
              <a:buNone/>
            </a:pPr>
            <a:endParaRPr lang="en-US" altLang="en-US" sz="2800" dirty="0"/>
          </a:p>
          <a:p>
            <a:r>
              <a:rPr lang="en-US" dirty="0"/>
              <a:t>where </a:t>
            </a:r>
            <a:r>
              <a:rPr lang="en-US" i="1" dirty="0"/>
              <a:t>p </a:t>
            </a:r>
            <a:r>
              <a:rPr lang="en-US" dirty="0"/>
              <a:t>is a predicate based on one or more attributes of </a:t>
            </a:r>
            <a:r>
              <a:rPr lang="en-US" i="1" dirty="0"/>
              <a:t>R </a:t>
            </a:r>
            <a:r>
              <a:rPr lang="en-US" dirty="0"/>
              <a:t>and </a:t>
            </a:r>
            <a:r>
              <a:rPr lang="en-US" i="1" dirty="0"/>
              <a:t>a</a:t>
            </a:r>
            <a:r>
              <a:rPr lang="en-US" dirty="0"/>
              <a:t>1, . . . , </a:t>
            </a:r>
            <a:r>
              <a:rPr lang="en-US" i="1" dirty="0"/>
              <a:t>an </a:t>
            </a:r>
            <a:r>
              <a:rPr lang="en-US" dirty="0"/>
              <a:t>are </a:t>
            </a:r>
            <a:r>
              <a:rPr lang="en-US" dirty="0" smtClean="0"/>
              <a:t>attributes of </a:t>
            </a:r>
            <a:r>
              <a:rPr lang="en-US" i="1" dirty="0"/>
              <a:t>R</a:t>
            </a:r>
            <a:r>
              <a:rPr lang="en-US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2652240"/>
      </p:ext>
    </p:extLst>
  </p:cSld>
  <p:clrMapOvr>
    <a:masterClrMapping/>
  </p:clrMapOvr>
  <p:transition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E8344-4CE9-4BA7-A567-4BB5E0330E9C}" type="slidenum">
              <a:rPr lang="en-GB" altLang="en-US"/>
              <a:pPr/>
              <a:t>42</a:t>
            </a:fld>
            <a:endParaRPr lang="en-GB" alt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/>
              <a:t>Example - Mixed Fragmentation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017" y="1676400"/>
            <a:ext cx="10523913" cy="4114800"/>
          </a:xfrm>
        </p:spPr>
        <p:txBody>
          <a:bodyPr>
            <a:norm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 altLang="en-US" dirty="0"/>
              <a:t>	S</a:t>
            </a:r>
            <a:r>
              <a:rPr lang="en-US" altLang="en-US" baseline="-25000" dirty="0"/>
              <a:t>1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baseline="-25000" dirty="0" err="1"/>
              <a:t>staffNo</a:t>
            </a:r>
            <a:r>
              <a:rPr lang="en-US" altLang="en-US" baseline="-25000" dirty="0"/>
              <a:t>, position, sex, DOB, salary</a:t>
            </a:r>
            <a:r>
              <a:rPr lang="en-US" altLang="en-US" dirty="0"/>
              <a:t>(Staff)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dirty="0"/>
              <a:t>	S</a:t>
            </a:r>
            <a:r>
              <a:rPr lang="en-US" altLang="en-US" baseline="-25000" dirty="0"/>
              <a:t>2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baseline="-25000" dirty="0" err="1"/>
              <a:t>staffNo</a:t>
            </a:r>
            <a:r>
              <a:rPr lang="en-US" altLang="en-US" baseline="-25000" dirty="0"/>
              <a:t>, </a:t>
            </a:r>
            <a:r>
              <a:rPr lang="en-US" altLang="en-US" baseline="-25000" dirty="0" err="1"/>
              <a:t>fName</a:t>
            </a:r>
            <a:r>
              <a:rPr lang="en-US" altLang="en-US" baseline="-25000" dirty="0"/>
              <a:t>, </a:t>
            </a:r>
            <a:r>
              <a:rPr lang="en-US" altLang="en-US" baseline="-25000" dirty="0" err="1"/>
              <a:t>lName</a:t>
            </a:r>
            <a:r>
              <a:rPr lang="en-US" altLang="en-US" baseline="-25000" dirty="0"/>
              <a:t>, </a:t>
            </a:r>
            <a:r>
              <a:rPr lang="en-US" altLang="en-US" baseline="-25000" dirty="0" err="1"/>
              <a:t>branchNo</a:t>
            </a:r>
            <a:r>
              <a:rPr lang="en-US" altLang="en-US" dirty="0"/>
              <a:t>(Staff)</a:t>
            </a:r>
          </a:p>
          <a:p>
            <a:pPr algn="just">
              <a:buFont typeface="Monotype Sorts" pitchFamily="2" charset="2"/>
              <a:buNone/>
            </a:pPr>
            <a:endParaRPr lang="en-US" altLang="en-US" dirty="0"/>
          </a:p>
          <a:p>
            <a:pPr algn="just">
              <a:buFont typeface="Monotype Sorts" pitchFamily="2" charset="2"/>
              <a:buNone/>
            </a:pPr>
            <a:r>
              <a:rPr lang="en-US" altLang="en-US" dirty="0"/>
              <a:t>	S</a:t>
            </a:r>
            <a:r>
              <a:rPr lang="en-US" altLang="en-US" baseline="-25000" dirty="0"/>
              <a:t>21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 err="1"/>
              <a:t>branchNo</a:t>
            </a:r>
            <a:r>
              <a:rPr lang="en-US" altLang="en-US" baseline="-25000" dirty="0"/>
              <a:t>=‘B003’</a:t>
            </a:r>
            <a:r>
              <a:rPr lang="en-US" altLang="en-US" dirty="0"/>
              <a:t>(S</a:t>
            </a:r>
            <a:r>
              <a:rPr lang="en-US" altLang="en-US" baseline="-25000" dirty="0"/>
              <a:t>2</a:t>
            </a:r>
            <a:r>
              <a:rPr lang="en-US" altLang="en-US" dirty="0"/>
              <a:t>)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dirty="0"/>
              <a:t>	S</a:t>
            </a:r>
            <a:r>
              <a:rPr lang="en-US" altLang="en-US" baseline="-25000" dirty="0"/>
              <a:t>22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 err="1"/>
              <a:t>branchNo</a:t>
            </a:r>
            <a:r>
              <a:rPr lang="en-US" altLang="en-US" baseline="-25000" dirty="0"/>
              <a:t>=‘B005’</a:t>
            </a:r>
            <a:r>
              <a:rPr lang="en-US" altLang="en-US" dirty="0"/>
              <a:t>(S</a:t>
            </a:r>
            <a:r>
              <a:rPr lang="en-US" altLang="en-US" baseline="-25000" dirty="0"/>
              <a:t>2</a:t>
            </a:r>
            <a:r>
              <a:rPr lang="en-US" altLang="en-US" dirty="0"/>
              <a:t>)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dirty="0"/>
              <a:t>	S</a:t>
            </a:r>
            <a:r>
              <a:rPr lang="en-US" altLang="en-US" baseline="-25000" dirty="0"/>
              <a:t>23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 err="1"/>
              <a:t>branchNo</a:t>
            </a:r>
            <a:r>
              <a:rPr lang="en-US" altLang="en-US" baseline="-25000" dirty="0"/>
              <a:t>=‘B007’</a:t>
            </a:r>
            <a:r>
              <a:rPr lang="en-US" altLang="en-US" dirty="0"/>
              <a:t>(S</a:t>
            </a:r>
            <a:r>
              <a:rPr lang="en-US" altLang="en-US" baseline="-25000" dirty="0"/>
              <a:t>2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055134"/>
      </p:ext>
    </p:extLst>
  </p:cSld>
  <p:clrMapOvr>
    <a:masterClrMapping/>
  </p:clrMapOvr>
  <p:transition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Menggunakan</a:t>
            </a:r>
            <a:r>
              <a:rPr lang="en-US" sz="3600" dirty="0" smtClean="0"/>
              <a:t> Figure 3.3. </a:t>
            </a:r>
            <a:br>
              <a:rPr lang="en-US" sz="3600" dirty="0" smtClean="0"/>
            </a:br>
            <a:r>
              <a:rPr lang="en-US" sz="3600" dirty="0" smtClean="0"/>
              <a:t>Instance </a:t>
            </a:r>
            <a:r>
              <a:rPr lang="en-US" sz="3600" dirty="0"/>
              <a:t>of </a:t>
            </a:r>
            <a:r>
              <a:rPr lang="en-US" sz="3600" dirty="0" smtClean="0"/>
              <a:t>the </a:t>
            </a:r>
            <a:r>
              <a:rPr lang="en-US" sz="3600" i="1" dirty="0" err="1" smtClean="0"/>
              <a:t>DreamHome</a:t>
            </a:r>
            <a:r>
              <a:rPr lang="en-US" sz="3600" i="1" dirty="0" smtClean="0"/>
              <a:t> </a:t>
            </a:r>
            <a:r>
              <a:rPr lang="en-US" sz="3600" dirty="0" smtClean="0"/>
              <a:t>rental database</a:t>
            </a:r>
            <a:r>
              <a:rPr lang="en-US" sz="36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84" y="1830194"/>
            <a:ext cx="9261918" cy="37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16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Figure </a:t>
            </a:r>
            <a:r>
              <a:rPr lang="en-US" sz="4000" dirty="0" smtClean="0"/>
              <a:t>22.11. Mixed fragmentation of </a:t>
            </a:r>
            <a:r>
              <a:rPr lang="en-US" sz="4000" dirty="0"/>
              <a:t>Staff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0423"/>
            <a:ext cx="5606710" cy="3527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068" y="1670424"/>
            <a:ext cx="4623523" cy="35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00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22.11. Mixed fragmentation of Staff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0054"/>
            <a:ext cx="4965114" cy="2504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53" y="1524417"/>
            <a:ext cx="5258048" cy="2239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752" y="4073237"/>
            <a:ext cx="5091794" cy="178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72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1256"/>
            <a:ext cx="10515600" cy="831908"/>
          </a:xfrm>
        </p:spPr>
        <p:txBody>
          <a:bodyPr>
            <a:norm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ragmentation </a:t>
            </a:r>
            <a:r>
              <a:rPr lang="en-US" sz="3600" dirty="0"/>
              <a:t>schema satisfies the correctness rules: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>
            <a:normAutofit/>
          </a:bodyPr>
          <a:lstStyle/>
          <a:p>
            <a:pPr algn="just"/>
            <a:r>
              <a:rPr lang="en-US" i="1" dirty="0" smtClean="0"/>
              <a:t>Completeness: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Staff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 S1 </a:t>
            </a:r>
            <a:r>
              <a:rPr lang="en-US" dirty="0" err="1"/>
              <a:t>atau</a:t>
            </a:r>
            <a:r>
              <a:rPr lang="en-US" dirty="0"/>
              <a:t> S2; </a:t>
            </a:r>
            <a:r>
              <a:rPr lang="en-US" dirty="0" err="1"/>
              <a:t>setiap</a:t>
            </a:r>
            <a:r>
              <a:rPr lang="en-US" dirty="0"/>
              <a:t> (</a:t>
            </a:r>
            <a:r>
              <a:rPr lang="en-US" dirty="0" err="1"/>
              <a:t>bagian</a:t>
            </a:r>
            <a:r>
              <a:rPr lang="en-US" dirty="0"/>
              <a:t>) </a:t>
            </a:r>
            <a:r>
              <a:rPr lang="en-US" dirty="0" smtClean="0"/>
              <a:t>tuple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 S1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 S21, S22,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S23.</a:t>
            </a:r>
            <a:endParaRPr lang="en-US" dirty="0"/>
          </a:p>
          <a:p>
            <a:pPr algn="just"/>
            <a:r>
              <a:rPr lang="en-US" i="1" dirty="0" smtClean="0"/>
              <a:t>Reconstruction: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/>
              <a:t>Staff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direkonstruksi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Union </a:t>
            </a:r>
            <a:r>
              <a:rPr lang="en-US" dirty="0" err="1"/>
              <a:t>dan</a:t>
            </a:r>
            <a:r>
              <a:rPr lang="en-US" dirty="0"/>
              <a:t> Natural </a:t>
            </a:r>
            <a:r>
              <a:rPr lang="en-US" dirty="0" smtClean="0"/>
              <a:t>join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endParaRPr lang="en-US" dirty="0"/>
          </a:p>
          <a:p>
            <a:pPr algn="just"/>
            <a:endParaRPr lang="en-US" i="1" dirty="0" smtClean="0"/>
          </a:p>
          <a:p>
            <a:pPr algn="just"/>
            <a:r>
              <a:rPr lang="en-US" i="1" dirty="0" err="1" smtClean="0"/>
              <a:t>Disjointness</a:t>
            </a:r>
            <a:r>
              <a:rPr lang="en-US" i="1" dirty="0" smtClean="0"/>
              <a:t>: </a:t>
            </a:r>
            <a:r>
              <a:rPr lang="en-US" dirty="0"/>
              <a:t>The fragments are disjoint;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yang </a:t>
            </a:r>
            <a:r>
              <a:rPr lang="en-US" dirty="0" err="1"/>
              <a:t>bekerja</a:t>
            </a:r>
            <a:r>
              <a:rPr lang="en-US" dirty="0"/>
              <a:t> di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S1 </a:t>
            </a:r>
            <a:r>
              <a:rPr lang="en-US" dirty="0" err="1"/>
              <a:t>dan</a:t>
            </a:r>
            <a:r>
              <a:rPr lang="en-US" dirty="0"/>
              <a:t> S2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,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 </a:t>
            </a:r>
            <a:r>
              <a:rPr lang="en-US" dirty="0" smtClean="0"/>
              <a:t>primary key </a:t>
            </a:r>
            <a:r>
              <a:rPr lang="en-US" dirty="0"/>
              <a:t>yang </a:t>
            </a:r>
            <a:r>
              <a:rPr lang="en-US" dirty="0" err="1"/>
              <a:t>diperlukan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598" y="3707477"/>
            <a:ext cx="4818087" cy="5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70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CAC52-CFD7-4026-92CD-95DB710578F7}" type="slidenum">
              <a:rPr lang="en-GB" altLang="en-US"/>
              <a:pPr/>
              <a:t>47</a:t>
            </a:fld>
            <a:endParaRPr lang="en-GB" alt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Derived Horizontal Fragmentation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017" y="1676400"/>
            <a:ext cx="10873047" cy="41148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 err="1"/>
              <a:t>Fragmen</a:t>
            </a:r>
            <a:r>
              <a:rPr lang="en-US" altLang="en-US" sz="2400" dirty="0"/>
              <a:t> horizontal yang </a:t>
            </a:r>
            <a:r>
              <a:rPr lang="en-US" altLang="en-US" sz="2400" dirty="0" err="1"/>
              <a:t>didasarkan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fragmentasi</a:t>
            </a:r>
            <a:r>
              <a:rPr lang="en-US" altLang="en-US" sz="2400" dirty="0"/>
              <a:t> horizontal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relasi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induk</a:t>
            </a:r>
            <a:r>
              <a:rPr lang="en-US" altLang="en-US" sz="2400" dirty="0"/>
              <a:t>.</a:t>
            </a:r>
          </a:p>
          <a:p>
            <a:pPr algn="just"/>
            <a:r>
              <a:rPr lang="en-US" altLang="en-US" sz="2400" dirty="0" err="1"/>
              <a:t>Memastikan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bahwa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fragmen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sering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digabungkan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berada</a:t>
            </a:r>
            <a:r>
              <a:rPr lang="en-US" altLang="en-US" sz="2400" dirty="0"/>
              <a:t> di </a:t>
            </a:r>
            <a:r>
              <a:rPr lang="en-US" altLang="en-US" sz="2400" dirty="0" smtClean="0"/>
              <a:t>site </a:t>
            </a:r>
            <a:r>
              <a:rPr lang="en-US" altLang="en-US" sz="2400" dirty="0"/>
              <a:t>yang </a:t>
            </a:r>
            <a:r>
              <a:rPr lang="en-US" altLang="en-US" sz="2400" dirty="0" err="1"/>
              <a:t>sama</a:t>
            </a:r>
            <a:r>
              <a:rPr lang="en-US" altLang="en-US" sz="2400" dirty="0"/>
              <a:t>.</a:t>
            </a:r>
          </a:p>
          <a:p>
            <a:pPr algn="just"/>
            <a:r>
              <a:rPr lang="en-US" altLang="en-US" sz="2400" dirty="0" err="1"/>
              <a:t>Didefinisikan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operasi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Semijoin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relational algebra 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 algn="just"/>
            <a:r>
              <a:rPr lang="en-US" altLang="en-US" sz="2400" dirty="0" err="1" smtClean="0"/>
              <a:t>Dikeketahui</a:t>
            </a:r>
            <a:r>
              <a:rPr lang="en-US" altLang="en-US" sz="2400" dirty="0" smtClean="0"/>
              <a:t> child relation </a:t>
            </a:r>
            <a:r>
              <a:rPr lang="en-US" altLang="en-US" sz="2400" dirty="0"/>
              <a:t>R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parent </a:t>
            </a:r>
            <a:r>
              <a:rPr lang="en-US" altLang="en-US" sz="2400" dirty="0"/>
              <a:t>S, </a:t>
            </a:r>
            <a:r>
              <a:rPr lang="en-US" altLang="en-US" sz="2400" dirty="0" err="1"/>
              <a:t>fragmentasi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turunan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R </a:t>
            </a:r>
            <a:r>
              <a:rPr lang="en-US" altLang="en-US" sz="2400" dirty="0" err="1"/>
              <a:t>didefinisikan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sebagai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endParaRPr lang="en-US" altLang="en-US" sz="2400" dirty="0" smtClean="0"/>
          </a:p>
          <a:p>
            <a:pPr marL="233363" lvl="1" indent="-7938" algn="just">
              <a:buFontTx/>
              <a:buNone/>
            </a:pPr>
            <a:endParaRPr lang="en-US" dirty="0" smtClean="0"/>
          </a:p>
          <a:p>
            <a:pPr marL="233363" lvl="1" indent="-7938" algn="just">
              <a:buFontTx/>
              <a:buNone/>
            </a:pPr>
            <a:r>
              <a:rPr lang="en-US" dirty="0" smtClean="0"/>
              <a:t>di </a:t>
            </a:r>
            <a:r>
              <a:rPr lang="en-US" dirty="0"/>
              <a:t>mana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 horizontal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 </a:t>
            </a:r>
            <a:r>
              <a:rPr lang="en-US" dirty="0" err="1"/>
              <a:t>dan</a:t>
            </a:r>
            <a:r>
              <a:rPr lang="en-US" dirty="0"/>
              <a:t> f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join attribute.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97" y="3690063"/>
            <a:ext cx="4989495" cy="66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381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275A1-A5AD-494E-8B69-B928868D2A72}" type="slidenum">
              <a:rPr lang="en-GB" altLang="en-US"/>
              <a:pPr/>
              <a:t>48</a:t>
            </a:fld>
            <a:endParaRPr lang="en-GB" alt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Example - Derived Horizontal Fragmentation 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018" y="1676400"/>
            <a:ext cx="10688782" cy="4114800"/>
          </a:xfrm>
        </p:spPr>
        <p:txBody>
          <a:bodyPr>
            <a:norm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 altLang="en-US" dirty="0"/>
              <a:t>	S</a:t>
            </a:r>
            <a:r>
              <a:rPr lang="en-US" altLang="en-US" baseline="-25000" dirty="0"/>
              <a:t>3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 err="1"/>
              <a:t>branchNo</a:t>
            </a:r>
            <a:r>
              <a:rPr lang="en-US" altLang="en-US" baseline="-25000" dirty="0"/>
              <a:t>=‘B003’</a:t>
            </a:r>
            <a:r>
              <a:rPr lang="en-US" altLang="en-US" dirty="0"/>
              <a:t>(Staff</a:t>
            </a:r>
            <a:r>
              <a:rPr lang="en-US" altLang="en-US" dirty="0" smtClean="0"/>
              <a:t>), 	S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 err="1"/>
              <a:t>branchNo</a:t>
            </a:r>
            <a:r>
              <a:rPr lang="en-US" altLang="en-US" baseline="-25000" dirty="0"/>
              <a:t>=‘B005’</a:t>
            </a:r>
            <a:r>
              <a:rPr lang="en-US" altLang="en-US" dirty="0"/>
              <a:t>(Staff)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dirty="0"/>
              <a:t>	S</a:t>
            </a:r>
            <a:r>
              <a:rPr lang="en-US" altLang="en-US" baseline="-25000" dirty="0"/>
              <a:t>5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 err="1"/>
              <a:t>branchNo</a:t>
            </a:r>
            <a:r>
              <a:rPr lang="en-US" altLang="en-US" baseline="-25000" dirty="0"/>
              <a:t>=‘B007’</a:t>
            </a:r>
            <a:r>
              <a:rPr lang="en-US" altLang="en-US" dirty="0"/>
              <a:t>(Staff)</a:t>
            </a:r>
          </a:p>
          <a:p>
            <a:pPr algn="just">
              <a:lnSpc>
                <a:spcPct val="50000"/>
              </a:lnSpc>
              <a:buFont typeface="Monotype Sorts" pitchFamily="2" charset="2"/>
              <a:buNone/>
            </a:pPr>
            <a:endParaRPr lang="en-US" altLang="en-US" dirty="0"/>
          </a:p>
          <a:p>
            <a:pPr algn="just"/>
            <a:r>
              <a:rPr lang="en-US" altLang="en-US" dirty="0" smtClean="0"/>
              <a:t>Kita </a:t>
            </a:r>
            <a:r>
              <a:rPr lang="en-US" altLang="en-US" dirty="0" err="1" smtClean="0"/>
              <a:t>asumsikan</a:t>
            </a:r>
            <a:r>
              <a:rPr lang="en-US" altLang="en-US" dirty="0" smtClean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properti</a:t>
            </a:r>
            <a:r>
              <a:rPr lang="en-US" altLang="en-US" dirty="0"/>
              <a:t> PG4 </a:t>
            </a:r>
            <a:r>
              <a:rPr lang="en-US" altLang="en-US" dirty="0" err="1"/>
              <a:t>saat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dikelola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SG14. </a:t>
            </a:r>
            <a:r>
              <a:rPr lang="en-US" altLang="en-US" dirty="0" smtClean="0"/>
              <a:t>Kita </a:t>
            </a:r>
            <a:r>
              <a:rPr lang="en-US" altLang="en-US" dirty="0" err="1" smtClean="0"/>
              <a:t>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menyimpan</a:t>
            </a:r>
            <a:r>
              <a:rPr lang="en-US" altLang="en-US" dirty="0" smtClean="0"/>
              <a:t> data </a:t>
            </a:r>
            <a:r>
              <a:rPr lang="en-US" altLang="en-US" dirty="0" err="1" smtClean="0"/>
              <a:t>properti</a:t>
            </a:r>
            <a:r>
              <a:rPr lang="en-US" altLang="en-US" dirty="0" smtClean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strategi</a:t>
            </a:r>
            <a:r>
              <a:rPr lang="en-US" altLang="en-US" dirty="0"/>
              <a:t> </a:t>
            </a:r>
            <a:r>
              <a:rPr lang="en-US" altLang="en-US" dirty="0" err="1"/>
              <a:t>fragmentasi</a:t>
            </a:r>
            <a:r>
              <a:rPr lang="en-US" altLang="en-US" dirty="0"/>
              <a:t> yang </a:t>
            </a:r>
            <a:r>
              <a:rPr lang="en-US" altLang="en-US" dirty="0" err="1"/>
              <a:t>sama</a:t>
            </a:r>
            <a:r>
              <a:rPr lang="en-US" altLang="en-US" dirty="0"/>
              <a:t>. </a:t>
            </a:r>
            <a:r>
              <a:rPr lang="en-US" altLang="en-US" dirty="0" err="1" smtClean="0"/>
              <a:t>Menggunakan</a:t>
            </a:r>
            <a:r>
              <a:rPr lang="en-US" altLang="en-US" dirty="0" smtClean="0"/>
              <a:t> derived fragmentation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memecah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horizontal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PropertyForRent</a:t>
            </a:r>
            <a:r>
              <a:rPr lang="en-US" altLang="en-US" dirty="0"/>
              <a:t> </a:t>
            </a:r>
            <a:r>
              <a:rPr lang="en-US" altLang="en-US" dirty="0" err="1" smtClean="0"/>
              <a:t>berdasarkan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kantor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nomor</a:t>
            </a:r>
            <a:r>
              <a:rPr lang="en-US" altLang="en-US" dirty="0" smtClean="0"/>
              <a:t>) </a:t>
            </a:r>
            <a:r>
              <a:rPr lang="en-US" altLang="en-US" dirty="0" err="1" smtClean="0"/>
              <a:t>cabang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0" indent="0" algn="just">
              <a:buNone/>
            </a:pPr>
            <a:r>
              <a:rPr lang="en-US" altLang="en-US" dirty="0"/>
              <a:t>	P</a:t>
            </a:r>
            <a:r>
              <a:rPr lang="en-US" altLang="en-US" baseline="-25000" dirty="0"/>
              <a:t>i</a:t>
            </a:r>
            <a:r>
              <a:rPr lang="en-US" altLang="en-US" dirty="0"/>
              <a:t> =  </a:t>
            </a:r>
            <a:r>
              <a:rPr lang="en-US" altLang="en-US" dirty="0" err="1"/>
              <a:t>PropertyForRent</a:t>
            </a:r>
            <a:r>
              <a:rPr lang="en-US" altLang="en-US" dirty="0"/>
              <a:t>     </a:t>
            </a:r>
            <a:r>
              <a:rPr lang="en-US" altLang="en-US" baseline="-25000" dirty="0" err="1"/>
              <a:t>branchNo</a:t>
            </a:r>
            <a:r>
              <a:rPr lang="en-US" altLang="en-US" dirty="0"/>
              <a:t> S</a:t>
            </a:r>
            <a:r>
              <a:rPr lang="en-US" altLang="en-US" baseline="-25000" dirty="0"/>
              <a:t>i</a:t>
            </a:r>
            <a:r>
              <a:rPr lang="en-US" altLang="en-US" dirty="0"/>
              <a:t>,	3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5</a:t>
            </a:r>
          </a:p>
          <a:p>
            <a:pPr algn="just">
              <a:buFont typeface="Monotype Sorts" pitchFamily="2" charset="2"/>
              <a:buNone/>
            </a:pPr>
            <a:endParaRPr lang="en-US" altLang="en-US" sz="2500" dirty="0"/>
          </a:p>
        </p:txBody>
      </p:sp>
      <p:grpSp>
        <p:nvGrpSpPr>
          <p:cNvPr id="216068" name="Group 4"/>
          <p:cNvGrpSpPr>
            <a:grpSpLocks/>
          </p:cNvGrpSpPr>
          <p:nvPr/>
        </p:nvGrpSpPr>
        <p:grpSpPr bwMode="auto">
          <a:xfrm>
            <a:off x="5421286" y="5027815"/>
            <a:ext cx="304800" cy="152400"/>
            <a:chOff x="2685" y="8520"/>
            <a:chExt cx="170" cy="142"/>
          </a:xfrm>
        </p:grpSpPr>
        <p:sp>
          <p:nvSpPr>
            <p:cNvPr id="216069" name="Line 5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0" name="Line 6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1" name="Line 7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034558"/>
      </p:ext>
    </p:extLst>
  </p:cSld>
  <p:clrMapOvr>
    <a:masterClrMapping/>
  </p:clrMapOvr>
  <p:transition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Menggunakan</a:t>
            </a:r>
            <a:r>
              <a:rPr lang="en-US" sz="3600" dirty="0" smtClean="0"/>
              <a:t> Figure 3.3. </a:t>
            </a:r>
            <a:br>
              <a:rPr lang="en-US" sz="3600" dirty="0" smtClean="0"/>
            </a:br>
            <a:r>
              <a:rPr lang="en-US" sz="3600" dirty="0" smtClean="0"/>
              <a:t>Instance </a:t>
            </a:r>
            <a:r>
              <a:rPr lang="en-US" sz="3600" dirty="0"/>
              <a:t>of </a:t>
            </a:r>
            <a:r>
              <a:rPr lang="en-US" sz="3600" dirty="0" smtClean="0"/>
              <a:t>the </a:t>
            </a:r>
            <a:r>
              <a:rPr lang="en-US" sz="3600" i="1" dirty="0" err="1" smtClean="0"/>
              <a:t>DreamHome</a:t>
            </a:r>
            <a:r>
              <a:rPr lang="en-US" sz="3600" i="1" dirty="0" smtClean="0"/>
              <a:t> </a:t>
            </a:r>
            <a:r>
              <a:rPr lang="en-US" sz="3600" dirty="0" smtClean="0"/>
              <a:t>rental database</a:t>
            </a:r>
            <a:r>
              <a:rPr lang="en-US" sz="36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36" y="1956729"/>
            <a:ext cx="11213217" cy="326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8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DF21-195B-4067-8B92-3A250C904C14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4000" b="1" dirty="0"/>
              <a:t>Concepts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799618" cy="4114800"/>
          </a:xfrm>
        </p:spPr>
        <p:txBody>
          <a:bodyPr/>
          <a:lstStyle/>
          <a:p>
            <a:pPr algn="just"/>
            <a:r>
              <a:rPr lang="en-US" altLang="en-US" sz="2400" b="1" dirty="0" smtClean="0"/>
              <a:t>Collection of logically-related shared data.</a:t>
            </a:r>
          </a:p>
          <a:p>
            <a:pPr algn="just"/>
            <a:r>
              <a:rPr lang="en-US" altLang="en-US" sz="2400" b="1" dirty="0" smtClean="0"/>
              <a:t>Data split into fragments.</a:t>
            </a:r>
          </a:p>
          <a:p>
            <a:pPr algn="just"/>
            <a:r>
              <a:rPr lang="en-US" altLang="en-US" sz="2400" b="1" dirty="0" smtClean="0"/>
              <a:t>Fragments may be replicated.</a:t>
            </a:r>
          </a:p>
          <a:p>
            <a:pPr algn="just"/>
            <a:r>
              <a:rPr lang="en-US" altLang="en-US" sz="2400" b="1" dirty="0" smtClean="0"/>
              <a:t>Fragments/replicas allocated to sites.</a:t>
            </a:r>
          </a:p>
          <a:p>
            <a:pPr algn="just"/>
            <a:r>
              <a:rPr lang="en-US" altLang="en-US" sz="2400" b="1" dirty="0" smtClean="0"/>
              <a:t>Sites linked by a communications network.</a:t>
            </a:r>
          </a:p>
          <a:p>
            <a:pPr algn="just"/>
            <a:r>
              <a:rPr lang="en-US" altLang="en-US" sz="2400" b="1" dirty="0" smtClean="0"/>
              <a:t>Data at each site is under control of a DBMS.</a:t>
            </a:r>
          </a:p>
          <a:p>
            <a:pPr algn="just"/>
            <a:r>
              <a:rPr lang="en-US" altLang="en-US" sz="2400" b="1" dirty="0" smtClean="0"/>
              <a:t>DBMSs handle local applications autonomously.</a:t>
            </a:r>
          </a:p>
          <a:p>
            <a:pPr algn="just"/>
            <a:r>
              <a:rPr lang="en-US" altLang="en-US" sz="2400" b="1" dirty="0" smtClean="0"/>
              <a:t>Each DBMS participates in at least one global application.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159119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Derived Horizontal Fragmentation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 (P3, P4, </a:t>
            </a:r>
            <a:r>
              <a:rPr lang="en-US" dirty="0" err="1"/>
              <a:t>dan</a:t>
            </a:r>
            <a:r>
              <a:rPr lang="en-US" dirty="0"/>
              <a:t> P5),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yang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di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/>
              <a:t>B003 (P3),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yang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di </a:t>
            </a:r>
            <a:r>
              <a:rPr lang="en-US" dirty="0" err="1"/>
              <a:t>cabang</a:t>
            </a:r>
            <a:r>
              <a:rPr lang="en-US" dirty="0"/>
              <a:t> B005 (P4),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di </a:t>
            </a:r>
            <a:r>
              <a:rPr lang="en-US" dirty="0" err="1"/>
              <a:t>cabang</a:t>
            </a:r>
            <a:r>
              <a:rPr lang="en-US" dirty="0"/>
              <a:t> B007 (P5),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22.12</a:t>
            </a:r>
          </a:p>
          <a:p>
            <a:pPr algn="just"/>
            <a:r>
              <a:rPr lang="en-US" altLang="en-US" dirty="0" err="1" smtClean="0"/>
              <a:t>Jika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relasi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berisi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lebih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</a:t>
            </a:r>
            <a:r>
              <a:rPr lang="en-US" altLang="en-US" dirty="0" smtClean="0"/>
              <a:t> FK, </a:t>
            </a:r>
            <a:r>
              <a:rPr lang="en-US" altLang="en-US" dirty="0" err="1" smtClean="0"/>
              <a:t>perlu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memilih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sebagai</a:t>
            </a:r>
            <a:r>
              <a:rPr lang="en-US" altLang="en-US" dirty="0" smtClean="0"/>
              <a:t> parent.</a:t>
            </a:r>
          </a:p>
          <a:p>
            <a:pPr algn="just"/>
            <a:r>
              <a:rPr lang="en-US" altLang="en-US" dirty="0" err="1"/>
              <a:t>Pilihan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didasarkan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fragmentasi</a:t>
            </a:r>
            <a:r>
              <a:rPr lang="en-US" altLang="en-US" dirty="0"/>
              <a:t> yang paling </a:t>
            </a:r>
            <a:r>
              <a:rPr lang="en-US" altLang="en-US" dirty="0" err="1"/>
              <a:t>sering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fragmentasi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karakteristik</a:t>
            </a:r>
            <a:r>
              <a:rPr lang="en-US" altLang="en-US" dirty="0"/>
              <a:t> </a:t>
            </a:r>
            <a:r>
              <a:rPr lang="en-US" altLang="en-US" dirty="0" err="1"/>
              <a:t>gabungan</a:t>
            </a:r>
            <a:r>
              <a:rPr lang="en-US" altLang="en-US" dirty="0"/>
              <a:t> yang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 smtClean="0"/>
              <a:t>baik</a:t>
            </a:r>
            <a:r>
              <a:rPr lang="en-US" altLang="en-US" dirty="0" smtClean="0"/>
              <a:t>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47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31" y="365125"/>
            <a:ext cx="1959575" cy="4389755"/>
          </a:xfrm>
        </p:spPr>
        <p:txBody>
          <a:bodyPr>
            <a:normAutofit/>
          </a:bodyPr>
          <a:lstStyle/>
          <a:p>
            <a:r>
              <a:rPr lang="en-US" sz="2000" dirty="0"/>
              <a:t>Figure 22.12</a:t>
            </a:r>
            <a:br>
              <a:rPr lang="en-US" sz="2000" dirty="0"/>
            </a:br>
            <a:r>
              <a:rPr lang="en-US" sz="2000" dirty="0"/>
              <a:t>Derived</a:t>
            </a:r>
            <a:br>
              <a:rPr lang="en-US" sz="2000" dirty="0"/>
            </a:br>
            <a:r>
              <a:rPr lang="en-US" sz="2000" dirty="0"/>
              <a:t>fragmentation of</a:t>
            </a:r>
            <a:br>
              <a:rPr lang="en-US" sz="2000" dirty="0"/>
            </a:br>
            <a:r>
              <a:rPr lang="en-US" sz="2000" dirty="0" err="1"/>
              <a:t>PropertyForRent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based on Staff.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06" y="347715"/>
            <a:ext cx="10016296" cy="63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90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9BA67-F0D2-491A-8F99-054DFC5B653D}" type="slidenum">
              <a:rPr lang="en-GB" altLang="en-US"/>
              <a:pPr/>
              <a:t>52</a:t>
            </a:fld>
            <a:endParaRPr lang="en-GB" alt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Transparencies in a DDBMS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1148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/>
              <a:t>Main type of transparency:</a:t>
            </a:r>
            <a:endParaRPr lang="en-US" altLang="en-US" dirty="0"/>
          </a:p>
          <a:p>
            <a:pPr lvl="1" algn="just">
              <a:lnSpc>
                <a:spcPct val="20000"/>
              </a:lnSpc>
            </a:pPr>
            <a:endParaRPr lang="en-US" altLang="en-US" sz="2800" dirty="0"/>
          </a:p>
          <a:p>
            <a:pPr lvl="1" algn="just"/>
            <a:r>
              <a:rPr lang="en-US" sz="2800" dirty="0"/>
              <a:t>distribution transparency;</a:t>
            </a:r>
          </a:p>
          <a:p>
            <a:pPr lvl="1" algn="just"/>
            <a:r>
              <a:rPr lang="en-US" sz="2800" dirty="0" smtClean="0"/>
              <a:t>transaction </a:t>
            </a:r>
            <a:r>
              <a:rPr lang="en-US" sz="2800" dirty="0"/>
              <a:t>transparency;</a:t>
            </a:r>
          </a:p>
          <a:p>
            <a:pPr lvl="1" algn="just"/>
            <a:r>
              <a:rPr lang="en-US" sz="2800" dirty="0" smtClean="0"/>
              <a:t>performance </a:t>
            </a:r>
            <a:r>
              <a:rPr lang="en-US" sz="2800" dirty="0"/>
              <a:t>transparency;</a:t>
            </a:r>
          </a:p>
          <a:p>
            <a:pPr lvl="1" algn="just"/>
            <a:r>
              <a:rPr lang="en-US" sz="2800" dirty="0" smtClean="0"/>
              <a:t>DBMS </a:t>
            </a:r>
            <a:r>
              <a:rPr lang="en-US" sz="2800" dirty="0"/>
              <a:t>transparency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4277597"/>
      </p:ext>
    </p:extLst>
  </p:cSld>
  <p:clrMapOvr>
    <a:masterClrMapping/>
  </p:clrMapOvr>
  <p:transition>
    <p:wipe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</a:t>
            </a:r>
            <a:r>
              <a:rPr lang="en-US" dirty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Distribution </a:t>
            </a:r>
            <a:r>
              <a:rPr lang="en-US" dirty="0"/>
              <a:t>transparency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detail internal </a:t>
            </a:r>
            <a:r>
              <a:rPr lang="en-US" dirty="0" err="1"/>
              <a:t>distribusi</a:t>
            </a:r>
            <a:r>
              <a:rPr lang="en-US" dirty="0"/>
              <a:t> yang </a:t>
            </a:r>
            <a:r>
              <a:rPr lang="en-US" dirty="0" err="1"/>
              <a:t>disembunyikan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Perancang</a:t>
            </a:r>
            <a:r>
              <a:rPr lang="en-US" dirty="0" smtClean="0"/>
              <a:t> </a:t>
            </a:r>
            <a:r>
              <a:rPr lang="en-US" dirty="0"/>
              <a:t>DDBMS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mereplikasi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menyimpannya</a:t>
            </a:r>
            <a:r>
              <a:rPr lang="en-US" dirty="0"/>
              <a:t> di situs 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menyadari</a:t>
            </a:r>
            <a:r>
              <a:rPr lang="en-US" dirty="0"/>
              <a:t> detail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database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database </a:t>
            </a:r>
            <a:r>
              <a:rPr lang="en-US" dirty="0" err="1"/>
              <a:t>terpusat</a:t>
            </a:r>
            <a:r>
              <a:rPr lang="en-US" dirty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0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9BA67-F0D2-491A-8F99-054DFC5B653D}" type="slidenum">
              <a:rPr lang="en-GB" altLang="en-US"/>
              <a:pPr/>
              <a:t>54</a:t>
            </a:fld>
            <a:endParaRPr lang="en-GB" alt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Distribution Transparency</a:t>
            </a:r>
            <a:endParaRPr lang="en-US" altLang="en-US" sz="4000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114800"/>
          </a:xfrm>
        </p:spPr>
        <p:txBody>
          <a:bodyPr>
            <a:normAutofit/>
          </a:bodyPr>
          <a:lstStyle/>
          <a:p>
            <a:pPr lvl="1" algn="just"/>
            <a:r>
              <a:rPr lang="en-US" altLang="en-US" sz="2800" dirty="0" smtClean="0"/>
              <a:t>Fragmentation </a:t>
            </a:r>
            <a:r>
              <a:rPr lang="en-US" altLang="en-US" sz="2800" dirty="0"/>
              <a:t>Transparency</a:t>
            </a:r>
          </a:p>
          <a:p>
            <a:pPr lvl="1" algn="just"/>
            <a:r>
              <a:rPr lang="en-US" altLang="en-US" sz="2800" dirty="0"/>
              <a:t>Location Transparency</a:t>
            </a:r>
          </a:p>
          <a:p>
            <a:pPr lvl="1" algn="just"/>
            <a:r>
              <a:rPr lang="en-US" altLang="en-US" sz="2800" dirty="0"/>
              <a:t>Replication Transparency</a:t>
            </a:r>
          </a:p>
          <a:p>
            <a:pPr lvl="1" algn="just"/>
            <a:r>
              <a:rPr lang="en-US" altLang="en-US" sz="2800" dirty="0"/>
              <a:t>Local Mapping Transparency</a:t>
            </a:r>
          </a:p>
          <a:p>
            <a:pPr lvl="1" algn="just"/>
            <a:r>
              <a:rPr lang="en-US" altLang="en-US" sz="2800" dirty="0"/>
              <a:t>Naming Transparency</a:t>
            </a:r>
          </a:p>
        </p:txBody>
      </p:sp>
    </p:spTree>
    <p:extLst>
      <p:ext uri="{BB962C8B-B14F-4D97-AF65-F5344CB8AC3E}">
        <p14:creationId xmlns:p14="http://schemas.microsoft.com/office/powerpoint/2010/main" val="3084065859"/>
      </p:ext>
    </p:extLst>
  </p:cSld>
  <p:clrMapOvr>
    <a:masterClrMapping/>
  </p:clrMapOvr>
  <p:transition>
    <p:wipe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</a:t>
            </a:r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Fragmentation </a:t>
            </a:r>
            <a:r>
              <a:rPr lang="en-US" dirty="0" err="1" smtClean="0"/>
              <a:t>merupakan</a:t>
            </a:r>
            <a:r>
              <a:rPr lang="en-US" dirty="0" smtClean="0"/>
              <a:t> level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distribution </a:t>
            </a:r>
            <a:r>
              <a:rPr lang="en-US" dirty="0" smtClean="0"/>
              <a:t>transparency </a:t>
            </a:r>
            <a:r>
              <a:rPr lang="en-US" dirty="0" err="1" smtClean="0"/>
              <a:t>dalam</a:t>
            </a:r>
            <a:r>
              <a:rPr lang="en-US" dirty="0" smtClean="0"/>
              <a:t> DDBMS.</a:t>
            </a:r>
            <a:endParaRPr lang="en-US" dirty="0"/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smtClean="0"/>
              <a:t>fragmentation transparency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DDBMS,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terfragmentasi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/>
              <a:t>database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smtClean="0"/>
              <a:t>global </a:t>
            </a:r>
            <a:r>
              <a:rPr lang="en-US" dirty="0" err="1" smtClean="0"/>
              <a:t>atau</a:t>
            </a:r>
            <a:r>
              <a:rPr lang="en-US" dirty="0" smtClean="0"/>
              <a:t> basis data </a:t>
            </a:r>
            <a:r>
              <a:rPr lang="en-US" dirty="0" err="1" smtClean="0"/>
              <a:t>tunggal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81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</a:t>
            </a:r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Contoh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staff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Manajer</a:t>
            </a:r>
            <a:r>
              <a:rPr lang="en-US" dirty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query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SQL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terpusat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7" y="2832191"/>
            <a:ext cx="4621878" cy="133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76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Location </a:t>
            </a:r>
            <a:r>
              <a:rPr lang="en-US" dirty="0" err="1" smtClean="0"/>
              <a:t>merupakan</a:t>
            </a:r>
            <a:r>
              <a:rPr lang="en-US" dirty="0" smtClean="0"/>
              <a:t> level </a:t>
            </a:r>
            <a:r>
              <a:rPr lang="en-US" dirty="0" err="1" smtClean="0"/>
              <a:t>menengah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distribution transparency.</a:t>
            </a:r>
          </a:p>
          <a:p>
            <a:pPr algn="just"/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haru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data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terfragmentasi</a:t>
            </a:r>
            <a:r>
              <a:rPr lang="en-US" dirty="0" smtClean="0"/>
              <a:t> (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nama-nama</a:t>
            </a:r>
            <a:r>
              <a:rPr lang="en-US" dirty="0" smtClean="0"/>
              <a:t> </a:t>
            </a:r>
            <a:r>
              <a:rPr lang="en-US" dirty="0" err="1" smtClean="0"/>
              <a:t>fragmen</a:t>
            </a:r>
            <a:r>
              <a:rPr lang="en-US" dirty="0" smtClean="0"/>
              <a:t>)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fragmen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Keuntungan</a:t>
            </a:r>
            <a:r>
              <a:rPr lang="en-US" dirty="0" smtClean="0"/>
              <a:t>: </a:t>
            </a:r>
            <a:r>
              <a:rPr lang="en-US" dirty="0" err="1" smtClean="0"/>
              <a:t>jika</a:t>
            </a:r>
            <a:r>
              <a:rPr lang="en-US" dirty="0" smtClean="0"/>
              <a:t> database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/>
              <a:t>memengaruhi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 smtClean="0"/>
              <a:t>mengaksesnya</a:t>
            </a:r>
            <a:endParaRPr lang="en-US" dirty="0" smtClean="0"/>
          </a:p>
          <a:p>
            <a:pPr algn="just"/>
            <a:r>
              <a:rPr lang="en-US" dirty="0" err="1"/>
              <a:t>Kueri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fragmentation transparency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0151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Transparency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67072"/>
            <a:ext cx="10413703" cy="41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29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Replication,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location,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replikasi</a:t>
            </a:r>
            <a:r>
              <a:rPr lang="en-US" dirty="0" smtClean="0"/>
              <a:t> (</a:t>
            </a:r>
            <a:r>
              <a:rPr lang="en-US" dirty="0" err="1" smtClean="0"/>
              <a:t>tiruan</a:t>
            </a:r>
            <a:r>
              <a:rPr lang="en-US" dirty="0" smtClean="0"/>
              <a:t>/</a:t>
            </a:r>
            <a:r>
              <a:rPr lang="en-US" dirty="0" err="1" smtClean="0"/>
              <a:t>salinan</a:t>
            </a:r>
            <a:r>
              <a:rPr lang="en-US" dirty="0" smtClean="0"/>
              <a:t>) </a:t>
            </a:r>
            <a:r>
              <a:rPr lang="en-US" dirty="0"/>
              <a:t>database </a:t>
            </a:r>
            <a:r>
              <a:rPr lang="en-US" dirty="0" err="1"/>
              <a:t>disembunyikan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dimungkinkan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kueri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seolah-olah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salinan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5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A7546-868E-4FD9-9451-619994FD35DB}" type="slidenum">
              <a:rPr lang="en-GB" altLang="en-US"/>
              <a:pPr/>
              <a:t>6</a:t>
            </a:fld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15" y="185473"/>
            <a:ext cx="7641083" cy="65360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634276"/>
            <a:ext cx="6659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Figure 22.1</a:t>
            </a:r>
          </a:p>
          <a:p>
            <a:r>
              <a:rPr lang="en-US" sz="2800" dirty="0"/>
              <a:t>Distributed </a:t>
            </a:r>
            <a:r>
              <a:rPr lang="en-US" sz="2800" dirty="0" smtClean="0"/>
              <a:t>database management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005114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mapping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Local, </a:t>
            </a:r>
            <a:r>
              <a:rPr lang="en-US" dirty="0" err="1"/>
              <a:t>merupakan</a:t>
            </a:r>
            <a:r>
              <a:rPr lang="en-US" dirty="0"/>
              <a:t> level </a:t>
            </a:r>
            <a:r>
              <a:rPr lang="en-US" dirty="0" err="1" smtClean="0"/>
              <a:t>terendah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distribution transparency.</a:t>
            </a:r>
          </a:p>
          <a:p>
            <a:pPr algn="just"/>
            <a:r>
              <a:rPr lang="en-US" dirty="0" err="1" smtClean="0"/>
              <a:t>Ketika</a:t>
            </a:r>
            <a:r>
              <a:rPr lang="en-US" dirty="0" smtClean="0"/>
              <a:t> DBMS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/>
              <a:t>Local mapping transparency</a:t>
            </a:r>
            <a:r>
              <a:rPr lang="en-US" dirty="0" smtClean="0"/>
              <a:t>,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fragmen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fragmen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/>
              <a:t>Kueri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location </a:t>
            </a:r>
            <a:r>
              <a:rPr lang="en-US" dirty="0"/>
              <a:t>transparency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keyword AT SITE </a:t>
            </a:r>
            <a:r>
              <a:rPr lang="en-US" dirty="0" err="1" smtClean="0"/>
              <a:t>sbb</a:t>
            </a:r>
            <a:r>
              <a:rPr lang="en-US" dirty="0"/>
              <a:t>: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69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mapping transparency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1182"/>
            <a:ext cx="9103822" cy="449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987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</a:t>
            </a:r>
            <a:r>
              <a:rPr lang="en-US" dirty="0"/>
              <a:t>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Setiap</a:t>
            </a:r>
            <a:r>
              <a:rPr lang="en-US" dirty="0"/>
              <a:t> item di DDB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DDBMS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smtClean="0"/>
              <a:t>site </a:t>
            </a:r>
            <a:r>
              <a:rPr lang="en-US" dirty="0"/>
              <a:t>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algn="just"/>
            <a:r>
              <a:rPr lang="en-US" dirty="0" err="1" smtClean="0"/>
              <a:t>Solusinya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server </a:t>
            </a:r>
            <a:r>
              <a:rPr lang="en-US" dirty="0" err="1" smtClean="0"/>
              <a:t>terpusat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berakibat</a:t>
            </a:r>
            <a:r>
              <a:rPr lang="en-US" dirty="0" smtClean="0"/>
              <a:t>:</a:t>
            </a:r>
            <a:endParaRPr lang="en-US" dirty="0"/>
          </a:p>
          <a:p>
            <a:pPr lvl="1" algn="just"/>
            <a:r>
              <a:rPr lang="en-US" dirty="0" err="1"/>
              <a:t>hilangnya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otonomi</a:t>
            </a:r>
            <a:r>
              <a:rPr lang="en-US" dirty="0"/>
              <a:t> </a:t>
            </a:r>
            <a:r>
              <a:rPr lang="en-US" dirty="0" smtClean="0"/>
              <a:t>local;</a:t>
            </a:r>
            <a:endParaRPr lang="en-US" dirty="0"/>
          </a:p>
          <a:p>
            <a:pPr lvl="1" algn="just"/>
            <a:r>
              <a:rPr lang="en-US" dirty="0" smtClean="0"/>
              <a:t>Central site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hambatan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lemahnya</a:t>
            </a:r>
            <a:r>
              <a:rPr lang="en-US" dirty="0" smtClean="0"/>
              <a:t> </a:t>
            </a:r>
            <a:r>
              <a:rPr lang="en-US" dirty="0" err="1" smtClean="0"/>
              <a:t>ketersediaan</a:t>
            </a:r>
            <a:r>
              <a:rPr lang="en-US" dirty="0" smtClean="0"/>
              <a:t>; </a:t>
            </a:r>
          </a:p>
          <a:p>
            <a:pPr lvl="1" algn="just"/>
            <a:r>
              <a:rPr lang="en-US" dirty="0" err="1" smtClean="0"/>
              <a:t>jika</a:t>
            </a:r>
            <a:r>
              <a:rPr lang="en-US" dirty="0" smtClean="0"/>
              <a:t> central site </a:t>
            </a:r>
            <a:r>
              <a:rPr lang="en-US" dirty="0" err="1"/>
              <a:t>gagal</a:t>
            </a:r>
            <a:r>
              <a:rPr lang="en-US" dirty="0"/>
              <a:t>, situs yang </a:t>
            </a:r>
            <a:r>
              <a:rPr lang="en-US" dirty="0" err="1"/>
              <a:t>tersisa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056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02C07-72A9-4C18-85ED-769CDA2C36A1}" type="slidenum">
              <a:rPr lang="en-GB" altLang="en-US"/>
              <a:pPr/>
              <a:t>63</a:t>
            </a:fld>
            <a:endParaRPr lang="en-GB" alt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Naming Transparency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676400"/>
            <a:ext cx="10716491" cy="4343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dirty="0" err="1" smtClean="0"/>
              <a:t>Alternatif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solusi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marL="0" indent="0" algn="just">
              <a:buNone/>
            </a:pPr>
            <a:endParaRPr lang="en-US" altLang="en-US" dirty="0" smtClean="0"/>
          </a:p>
          <a:p>
            <a:pPr algn="just"/>
            <a:r>
              <a:rPr lang="en-US" altLang="en-US" dirty="0" err="1" smtClean="0"/>
              <a:t>Misalnya</a:t>
            </a:r>
            <a:r>
              <a:rPr lang="en-US" altLang="en-US" dirty="0" smtClean="0"/>
              <a:t>, Branch </a:t>
            </a:r>
            <a:r>
              <a:rPr lang="en-US" altLang="en-US" dirty="0"/>
              <a:t>yang </a:t>
            </a:r>
            <a:r>
              <a:rPr lang="en-US" altLang="en-US" dirty="0" err="1"/>
              <a:t>dibuat</a:t>
            </a:r>
            <a:r>
              <a:rPr lang="en-US" altLang="en-US" dirty="0"/>
              <a:t> di </a:t>
            </a:r>
            <a:r>
              <a:rPr lang="en-US" altLang="en-US" dirty="0" smtClean="0"/>
              <a:t>site </a:t>
            </a:r>
            <a:r>
              <a:rPr lang="en-US" altLang="en-US" dirty="0"/>
              <a:t>S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err="1"/>
              <a:t>mungkin</a:t>
            </a:r>
            <a:r>
              <a:rPr lang="en-US" altLang="en-US" dirty="0"/>
              <a:t> </a:t>
            </a:r>
            <a:r>
              <a:rPr lang="en-US" altLang="en-US" dirty="0" err="1"/>
              <a:t>diberi</a:t>
            </a:r>
            <a:r>
              <a:rPr lang="en-US" altLang="en-US" dirty="0"/>
              <a:t> </a:t>
            </a:r>
            <a:r>
              <a:rPr lang="en-US" altLang="en-US" dirty="0" err="1"/>
              <a:t>nama</a:t>
            </a:r>
            <a:r>
              <a:rPr lang="en-US" altLang="en-US" dirty="0"/>
              <a:t> S1.BRANCH.</a:t>
            </a:r>
          </a:p>
          <a:p>
            <a:pPr algn="just"/>
            <a:r>
              <a:rPr lang="en-US" altLang="en-US" dirty="0"/>
              <a:t>Juga </a:t>
            </a:r>
            <a:r>
              <a:rPr lang="en-US" altLang="en-US" dirty="0" err="1"/>
              <a:t>perlu</a:t>
            </a:r>
            <a:r>
              <a:rPr lang="en-US" altLang="en-US" dirty="0"/>
              <a:t> </a:t>
            </a:r>
            <a:r>
              <a:rPr lang="en-US" altLang="en-US" dirty="0" err="1"/>
              <a:t>mengidentifikasi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fragmen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salinannya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dirty="0" err="1"/>
              <a:t>Jadi</a:t>
            </a:r>
            <a:r>
              <a:rPr lang="en-US" altLang="en-US" dirty="0"/>
              <a:t>, </a:t>
            </a:r>
            <a:r>
              <a:rPr lang="en-US" altLang="en-US" dirty="0" err="1"/>
              <a:t>salinan</a:t>
            </a:r>
            <a:r>
              <a:rPr lang="en-US" altLang="en-US" dirty="0"/>
              <a:t> 2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fragmen</a:t>
            </a:r>
            <a:r>
              <a:rPr lang="en-US" altLang="en-US" dirty="0"/>
              <a:t> 3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smtClean="0"/>
              <a:t>Branch </a:t>
            </a:r>
            <a:r>
              <a:rPr lang="en-US" altLang="en-US" dirty="0"/>
              <a:t>yang </a:t>
            </a:r>
            <a:r>
              <a:rPr lang="en-US" altLang="en-US" dirty="0" err="1"/>
              <a:t>dibuat</a:t>
            </a:r>
            <a:r>
              <a:rPr lang="en-US" altLang="en-US" dirty="0"/>
              <a:t> di </a:t>
            </a:r>
            <a:r>
              <a:rPr lang="en-US" altLang="en-US" dirty="0" smtClean="0"/>
              <a:t>site </a:t>
            </a:r>
            <a:r>
              <a:rPr lang="en-US" altLang="en-US" dirty="0"/>
              <a:t>S</a:t>
            </a:r>
            <a:r>
              <a:rPr lang="en-US" altLang="en-US" baseline="-25000" dirty="0"/>
              <a:t>1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S1.BRANCH.F3.C2.</a:t>
            </a:r>
          </a:p>
          <a:p>
            <a:pPr algn="just"/>
            <a:r>
              <a:rPr lang="en-US" altLang="en-US" dirty="0" err="1"/>
              <a:t>Namun</a:t>
            </a:r>
            <a:r>
              <a:rPr lang="en-US" altLang="en-US" dirty="0"/>
              <a:t>, </a:t>
            </a:r>
            <a:r>
              <a:rPr lang="en-US" altLang="en-US" dirty="0" err="1"/>
              <a:t>hal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mengakibatkan</a:t>
            </a:r>
            <a:r>
              <a:rPr lang="en-US" altLang="en-US" dirty="0"/>
              <a:t> </a:t>
            </a:r>
            <a:r>
              <a:rPr lang="en-US" altLang="en-US" dirty="0" err="1"/>
              <a:t>hilangnya</a:t>
            </a:r>
            <a:r>
              <a:rPr lang="en-US" altLang="en-US" dirty="0"/>
              <a:t> </a:t>
            </a:r>
            <a:r>
              <a:rPr lang="en-US" altLang="en-US" dirty="0" err="1"/>
              <a:t>transparansi</a:t>
            </a:r>
            <a:r>
              <a:rPr lang="en-US" altLang="en-US" dirty="0"/>
              <a:t> </a:t>
            </a:r>
            <a:r>
              <a:rPr lang="en-US" altLang="en-US" dirty="0" err="1"/>
              <a:t>distribusi</a:t>
            </a:r>
            <a:r>
              <a:rPr lang="en-US" altLang="en-US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539104"/>
      </p:ext>
    </p:extLst>
  </p:cSld>
  <p:clrMapOvr>
    <a:masterClrMapping/>
  </p:clrMapOvr>
  <p:transition>
    <p:wipe dir="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EDB11-38C5-43A0-9CD8-E550070ECF0E}" type="slidenum">
              <a:rPr lang="en-GB" altLang="en-US"/>
              <a:pPr/>
              <a:t>64</a:t>
            </a:fld>
            <a:endParaRPr lang="en-GB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Naming Transparency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3061855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err="1" smtClean="0"/>
              <a:t>Pendekatan</a:t>
            </a:r>
            <a:r>
              <a:rPr lang="en-US" altLang="en-US" dirty="0" smtClean="0"/>
              <a:t> </a:t>
            </a:r>
            <a:r>
              <a:rPr lang="en-US" altLang="en-US" dirty="0"/>
              <a:t>yang </a:t>
            </a:r>
            <a:r>
              <a:rPr lang="en-US" altLang="en-US" dirty="0" err="1"/>
              <a:t>menyelesaikan</a:t>
            </a:r>
            <a:r>
              <a:rPr lang="en-US" altLang="en-US" dirty="0"/>
              <a:t> </a:t>
            </a:r>
            <a:r>
              <a:rPr lang="en-US" altLang="en-US" dirty="0" err="1"/>
              <a:t>masalah</a:t>
            </a:r>
            <a:r>
              <a:rPr lang="en-US" altLang="en-US" dirty="0"/>
              <a:t> </a:t>
            </a:r>
            <a:r>
              <a:rPr lang="en-US" altLang="en-US" dirty="0" err="1" smtClean="0"/>
              <a:t>tersebut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alias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smtClean="0"/>
              <a:t>database object.</a:t>
            </a:r>
            <a:endParaRPr lang="en-US" altLang="en-US" dirty="0"/>
          </a:p>
          <a:p>
            <a:pPr algn="just"/>
            <a:r>
              <a:rPr lang="en-US" altLang="en-US" dirty="0" err="1"/>
              <a:t>Jadi</a:t>
            </a:r>
            <a:r>
              <a:rPr lang="en-US" altLang="en-US" dirty="0"/>
              <a:t>, S1.BRANCH.F3.C2 </a:t>
            </a:r>
            <a:r>
              <a:rPr lang="en-US" altLang="en-US" dirty="0" err="1"/>
              <a:t>mungkin</a:t>
            </a:r>
            <a:r>
              <a:rPr lang="en-US" altLang="en-US" dirty="0"/>
              <a:t> </a:t>
            </a:r>
            <a:r>
              <a:rPr lang="en-US" altLang="en-US" dirty="0" err="1" smtClean="0"/>
              <a:t>diketahui</a:t>
            </a:r>
            <a:r>
              <a:rPr lang="en-US" altLang="en-US" dirty="0" smtClean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LocalBranch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</a:t>
            </a:r>
            <a:r>
              <a:rPr lang="en-US" altLang="en-US" dirty="0" err="1"/>
              <a:t>pengguna</a:t>
            </a:r>
            <a:r>
              <a:rPr lang="en-US" altLang="en-US" dirty="0"/>
              <a:t> di situs S</a:t>
            </a:r>
            <a:r>
              <a:rPr lang="en-US" altLang="en-US" baseline="-25000" dirty="0"/>
              <a:t>1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dirty="0"/>
              <a:t>DDBMS </a:t>
            </a:r>
            <a:r>
              <a:rPr lang="en-US" altLang="en-US" dirty="0" err="1" smtClean="0"/>
              <a:t>memiliki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tugas</a:t>
            </a:r>
            <a:r>
              <a:rPr lang="en-US" altLang="en-US" dirty="0" smtClean="0"/>
              <a:t> </a:t>
            </a:r>
            <a:r>
              <a:rPr lang="en-US" altLang="en-US" dirty="0" err="1"/>
              <a:t>memetakan</a:t>
            </a:r>
            <a:r>
              <a:rPr lang="en-US" altLang="en-US" dirty="0"/>
              <a:t> alias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smtClean="0"/>
              <a:t>database object yang </a:t>
            </a:r>
            <a:r>
              <a:rPr lang="en-US" altLang="en-US" dirty="0" err="1"/>
              <a:t>sesuai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8819069"/>
      </p:ext>
    </p:extLst>
  </p:cSld>
  <p:clrMapOvr>
    <a:masterClrMapping/>
  </p:clrMapOvr>
  <p:transition>
    <p:wipe dir="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295" y="3047048"/>
            <a:ext cx="643128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Thank </a:t>
            </a:r>
            <a:r>
              <a:rPr lang="en-US" sz="8000" b="1" dirty="0" smtClean="0"/>
              <a:t>You</a:t>
            </a:r>
            <a:endParaRPr lang="en-US" sz="8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9640" y="4937760"/>
            <a:ext cx="11125200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/>
              <a:t>Reference: Database </a:t>
            </a:r>
            <a:r>
              <a:rPr lang="en-US" sz="1800" dirty="0"/>
              <a:t>Systems A Practical Approach to Design, Implementation, and Management Fourth </a:t>
            </a:r>
            <a:r>
              <a:rPr lang="en-US" sz="1800" dirty="0" smtClean="0"/>
              <a:t>Edition.</a:t>
            </a:r>
          </a:p>
          <a:p>
            <a:pPr algn="r"/>
            <a:r>
              <a:rPr lang="en-US" sz="1800" dirty="0" smtClean="0"/>
              <a:t>Thomas </a:t>
            </a:r>
            <a:r>
              <a:rPr lang="en-US" sz="1800" dirty="0"/>
              <a:t>M. Connolly and Carolyn E. </a:t>
            </a:r>
            <a:r>
              <a:rPr lang="en-US" sz="1800" dirty="0" err="1"/>
              <a:t>Begg</a:t>
            </a:r>
            <a:endParaRPr lang="en-US" sz="1800" dirty="0">
              <a:ea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29640" y="1721485"/>
            <a:ext cx="103756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 smtClean="0"/>
              <a:t>Selanjutnya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kerjakan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tugas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untuk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nilai</a:t>
            </a:r>
            <a:r>
              <a:rPr lang="en-US" sz="4800" b="1" dirty="0" smtClean="0"/>
              <a:t> UAS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697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C7B8B-9179-40F0-95DC-302E5A806555}" type="slidenum">
              <a:rPr lang="en-GB" altLang="en-US"/>
              <a:pPr/>
              <a:t>7</a:t>
            </a:fld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79" y="148880"/>
            <a:ext cx="6334298" cy="65725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2891" y="66794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Figure 22.2</a:t>
            </a:r>
          </a:p>
          <a:p>
            <a:r>
              <a:rPr lang="en-US" sz="2800" dirty="0" smtClean="0"/>
              <a:t>Distributed processing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245467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2C260-8048-409D-B859-A0932D0AFFE8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Parallel DBMS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269" y="1676400"/>
            <a:ext cx="10655531" cy="41148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500"/>
              </a:spcAft>
              <a:buNone/>
            </a:pPr>
            <a:r>
              <a:rPr lang="en-US" altLang="en-US" dirty="0"/>
              <a:t>	</a:t>
            </a:r>
            <a:r>
              <a:rPr lang="sv-SE" altLang="en-US" dirty="0" smtClean="0">
                <a:solidFill>
                  <a:srgbClr val="000000"/>
                </a:solidFill>
              </a:rPr>
              <a:t>DBMS yang berjalan di beberapa prosesor dan disk yang dirancang untuk menjalankan operasi secara paralel, yang bisa untuk meningkatkan kinerja.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lvl="1" algn="just"/>
            <a:r>
              <a:rPr lang="en-US" altLang="en-US" sz="2800" dirty="0" err="1" smtClean="0"/>
              <a:t>Alasannya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bahwa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sistem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prosesor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tunggal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lagi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memenuhi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persyaratan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skalabilitas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keandalan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kinerja</a:t>
            </a:r>
            <a:r>
              <a:rPr lang="en-US" altLang="en-US" sz="2800" dirty="0" smtClean="0"/>
              <a:t>.</a:t>
            </a:r>
          </a:p>
          <a:p>
            <a:pPr lvl="1" algn="just"/>
            <a:r>
              <a:rPr lang="en-US" altLang="en-US" sz="2800" dirty="0" smtClean="0"/>
              <a:t>Parallel DBMS </a:t>
            </a:r>
            <a:r>
              <a:rPr lang="en-US" altLang="en-US" sz="2800" dirty="0" err="1" smtClean="0"/>
              <a:t>menghubungkan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beberapa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mesin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lebih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kecil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mencapai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hasil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dengan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skalabilitas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keandalan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lebih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besar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4548057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C0EE3-D9A5-498F-AF43-C2A4D3DBA43C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Parallel DBMS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676400"/>
            <a:ext cx="10350731" cy="41148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err="1" smtClean="0"/>
              <a:t>Aristektur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utama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parallel </a:t>
            </a:r>
            <a:r>
              <a:rPr lang="en-US" altLang="en-US" dirty="0"/>
              <a:t>DBMSs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 algn="just">
              <a:lnSpc>
                <a:spcPct val="40000"/>
              </a:lnSpc>
            </a:pPr>
            <a:endParaRPr lang="en-US" altLang="en-US" sz="2800" dirty="0"/>
          </a:p>
          <a:p>
            <a:pPr lvl="1" algn="just"/>
            <a:r>
              <a:rPr lang="en-US" altLang="en-US" sz="2800" dirty="0"/>
              <a:t>Shared </a:t>
            </a:r>
            <a:r>
              <a:rPr lang="en-US" altLang="en-US" sz="2800" dirty="0" smtClean="0"/>
              <a:t>memory: </a:t>
            </a:r>
            <a:r>
              <a:rPr lang="en-US" altLang="en-US" sz="2800" dirty="0" err="1" smtClean="0"/>
              <a:t>berbagi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memori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adalah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arsitektur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dengan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banyak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prosesor</a:t>
            </a:r>
            <a:r>
              <a:rPr lang="en-US" altLang="en-US" sz="2800" dirty="0" smtClean="0"/>
              <a:t> di </a:t>
            </a:r>
            <a:r>
              <a:rPr lang="en-US" altLang="en-US" sz="2800" dirty="0" err="1" smtClean="0"/>
              <a:t>dalamnya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dihubungkan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melalui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jaringan</a:t>
            </a:r>
            <a:r>
              <a:rPr lang="en-US" altLang="en-US" sz="2800" dirty="0"/>
              <a:t>. </a:t>
            </a:r>
            <a:r>
              <a:rPr lang="en-US" altLang="en-US" sz="2800" dirty="0" err="1" smtClean="0"/>
              <a:t>Sering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disebut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sebagai</a:t>
            </a:r>
            <a:r>
              <a:rPr lang="en-US" altLang="en-US" sz="2800" dirty="0"/>
              <a:t> symmetric multiprocessing (SMP</a:t>
            </a:r>
            <a:r>
              <a:rPr lang="en-US" altLang="en-US" sz="2800" dirty="0" smtClean="0"/>
              <a:t>).</a:t>
            </a:r>
            <a:endParaRPr lang="en-US" altLang="en-US" sz="2800" dirty="0"/>
          </a:p>
          <a:p>
            <a:pPr lvl="1" algn="just"/>
            <a:r>
              <a:rPr lang="en-US" altLang="en-US" sz="2800" dirty="0"/>
              <a:t>Shared </a:t>
            </a:r>
            <a:r>
              <a:rPr lang="en-US" altLang="en-US" sz="2800" dirty="0" smtClean="0"/>
              <a:t>disk: juga </a:t>
            </a:r>
            <a:r>
              <a:rPr lang="en-US" altLang="en-US" sz="2800" dirty="0" err="1" smtClean="0"/>
              <a:t>disebut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sebagai</a:t>
            </a:r>
            <a:r>
              <a:rPr lang="en-US" altLang="en-US" sz="2800" dirty="0" smtClean="0"/>
              <a:t> cluster</a:t>
            </a:r>
            <a:r>
              <a:rPr lang="en-US" altLang="en-US" sz="2800" dirty="0"/>
              <a:t>, </a:t>
            </a:r>
            <a:r>
              <a:rPr lang="en-US" altLang="en-US" sz="2800" dirty="0" err="1" smtClean="0"/>
              <a:t>setiap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prosesor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mengakses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semua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disk </a:t>
            </a:r>
            <a:r>
              <a:rPr lang="en-US" altLang="en-US" sz="2800" dirty="0" err="1"/>
              <a:t>secara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langsung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tetapi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masing-masing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memiliki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memorinya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sendiri</a:t>
            </a:r>
            <a:endParaRPr lang="en-US" altLang="en-US" sz="2800" dirty="0"/>
          </a:p>
          <a:p>
            <a:pPr lvl="1" algn="just"/>
            <a:r>
              <a:rPr lang="en-US" altLang="en-US" sz="2800" dirty="0"/>
              <a:t>Shared </a:t>
            </a:r>
            <a:r>
              <a:rPr lang="en-US" altLang="en-US" sz="2800" dirty="0" smtClean="0"/>
              <a:t>nothing: </a:t>
            </a:r>
            <a:r>
              <a:rPr lang="en-US" altLang="en-US" sz="2800" dirty="0" err="1" smtClean="0"/>
              <a:t>tidak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ada</a:t>
            </a:r>
            <a:r>
              <a:rPr lang="en-US" altLang="en-US" sz="2800" dirty="0" smtClean="0"/>
              <a:t> yang </a:t>
            </a:r>
            <a:r>
              <a:rPr lang="en-US" altLang="en-US" sz="2800" dirty="0" err="1" smtClean="0"/>
              <a:t>dibagi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dan</a:t>
            </a:r>
            <a:r>
              <a:rPr lang="en-US" altLang="en-US" sz="2800" dirty="0" smtClean="0"/>
              <a:t> </a:t>
            </a:r>
            <a:r>
              <a:rPr lang="sv-SE" altLang="en-US" sz="2800" dirty="0" smtClean="0"/>
              <a:t>kinerja </a:t>
            </a:r>
            <a:r>
              <a:rPr lang="sv-SE" altLang="en-US" sz="2800" dirty="0"/>
              <a:t>hanya optimal jika data yang diminta </a:t>
            </a:r>
            <a:r>
              <a:rPr lang="sv-SE" altLang="en-US" sz="2800" dirty="0" smtClean="0"/>
              <a:t>disimpan secara </a:t>
            </a:r>
            <a:r>
              <a:rPr lang="sv-SE" altLang="en-US" sz="2800" dirty="0"/>
              <a:t>lokal.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3329269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F44E0C0F1F20D84AA745AA4F2F9F87B5" ma:contentTypeVersion="8" ma:contentTypeDescription="Buat sebuah dokumen baru." ma:contentTypeScope="" ma:versionID="81a1695e02fe20e54214c39a9cb9ea6b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d6aef34d40ca931b5643cbdb7ed2f7b5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E5EAB8-C998-498C-A7FD-B8B1489C022F}"/>
</file>

<file path=customXml/itemProps2.xml><?xml version="1.0" encoding="utf-8"?>
<ds:datastoreItem xmlns:ds="http://schemas.openxmlformats.org/officeDocument/2006/customXml" ds:itemID="{4691814E-B59E-489D-9940-4641971080B0}"/>
</file>

<file path=customXml/itemProps3.xml><?xml version="1.0" encoding="utf-8"?>
<ds:datastoreItem xmlns:ds="http://schemas.openxmlformats.org/officeDocument/2006/customXml" ds:itemID="{C84EA145-4C02-4BBD-B66F-631E2611A10D}"/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1978</Words>
  <Application>Microsoft Office PowerPoint</Application>
  <PresentationFormat>Widescreen</PresentationFormat>
  <Paragraphs>384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Monotype Sorts</vt:lpstr>
      <vt:lpstr>Symbol</vt:lpstr>
      <vt:lpstr>Times</vt:lpstr>
      <vt:lpstr>Times New Roman</vt:lpstr>
      <vt:lpstr>Office Theme</vt:lpstr>
      <vt:lpstr>DATABASE DESIGN &amp; MANAGEMENT SI10317</vt:lpstr>
      <vt:lpstr>Course Schedule </vt:lpstr>
      <vt:lpstr>Course Schedule </vt:lpstr>
      <vt:lpstr>Concepts</vt:lpstr>
      <vt:lpstr>Concepts</vt:lpstr>
      <vt:lpstr>PowerPoint Presentation</vt:lpstr>
      <vt:lpstr>PowerPoint Presentation</vt:lpstr>
      <vt:lpstr>Parallel DBMS</vt:lpstr>
      <vt:lpstr>Parallel DBMS</vt:lpstr>
      <vt:lpstr>Parallel DBMS: Shared Memory</vt:lpstr>
      <vt:lpstr>Parallel DBMS: Shared Disk</vt:lpstr>
      <vt:lpstr>Parallel DBMS: Shared Nothing</vt:lpstr>
      <vt:lpstr>Advantages of DDBMSs</vt:lpstr>
      <vt:lpstr>Disadvantages of DDBMSs</vt:lpstr>
      <vt:lpstr>Types of DDBMS: Homogeneous DDBMS</vt:lpstr>
      <vt:lpstr>Types of DDBMS: Heterogeneous DDBMS</vt:lpstr>
      <vt:lpstr>Multidatabase System (MDBS)</vt:lpstr>
      <vt:lpstr>Functions of a DDBMS</vt:lpstr>
      <vt:lpstr>Component Architecture for a DDBMS</vt:lpstr>
      <vt:lpstr>Figure 22.6 Components of a DDBMS.</vt:lpstr>
      <vt:lpstr>Component Architecture for a DDBMS</vt:lpstr>
      <vt:lpstr>Component Architecture for a DDBMS</vt:lpstr>
      <vt:lpstr>Component Architecture for a DDBMS</vt:lpstr>
      <vt:lpstr>Distributed Relational Database Design</vt:lpstr>
      <vt:lpstr>Data Allocation</vt:lpstr>
      <vt:lpstr>Comparison of Strategies for Data Allocation</vt:lpstr>
      <vt:lpstr>Why Fragment?</vt:lpstr>
      <vt:lpstr>Why Fragment?</vt:lpstr>
      <vt:lpstr>Why Fragment?</vt:lpstr>
      <vt:lpstr>Correctness of Fragmentation</vt:lpstr>
      <vt:lpstr>Correctness of Fragmentation</vt:lpstr>
      <vt:lpstr>Types of Fragmentation</vt:lpstr>
      <vt:lpstr>Horizontal and Vertical Fragmentation</vt:lpstr>
      <vt:lpstr>Horizontal Fragmentation</vt:lpstr>
      <vt:lpstr>Figure 22.9. Horizontal fragmentation of PropertyForRent by property type.</vt:lpstr>
      <vt:lpstr>Correctness of Fragmentation</vt:lpstr>
      <vt:lpstr>Vertical Fragmentation</vt:lpstr>
      <vt:lpstr>Figure 22.10. Vertical fragmentation of Staff.</vt:lpstr>
      <vt:lpstr>Fragmentation schema satisfies the correctness rules:</vt:lpstr>
      <vt:lpstr>Mixed Fragmentation</vt:lpstr>
      <vt:lpstr>Mixed Fragmentation</vt:lpstr>
      <vt:lpstr>Example - Mixed Fragmentation</vt:lpstr>
      <vt:lpstr>Menggunakan Figure 3.3.  Instance of the DreamHome rental database.</vt:lpstr>
      <vt:lpstr>Figure 22.11. Mixed fragmentation of Staff</vt:lpstr>
      <vt:lpstr>Figure 22.11. Mixed fragmentation of Staff</vt:lpstr>
      <vt:lpstr>Fragmentation schema satisfies the correctness rules:</vt:lpstr>
      <vt:lpstr>Derived Horizontal Fragmentation</vt:lpstr>
      <vt:lpstr>Example - Derived Horizontal Fragmentation </vt:lpstr>
      <vt:lpstr>Menggunakan Figure 3.3.  Instance of the DreamHome rental database.</vt:lpstr>
      <vt:lpstr>Example - Derived Horizontal Fragmentation </vt:lpstr>
      <vt:lpstr>Figure 22.12 Derived fragmentation of PropertyForRent based on Staff.</vt:lpstr>
      <vt:lpstr>Transparencies in a DDBMS</vt:lpstr>
      <vt:lpstr>Distribution transparency</vt:lpstr>
      <vt:lpstr>Distribution Transparency</vt:lpstr>
      <vt:lpstr>Fragmentation Transparency</vt:lpstr>
      <vt:lpstr>Fragmentation Transparency</vt:lpstr>
      <vt:lpstr>Location Transparency</vt:lpstr>
      <vt:lpstr>Location Transparency</vt:lpstr>
      <vt:lpstr>Replication transparency</vt:lpstr>
      <vt:lpstr>Local mapping transparency</vt:lpstr>
      <vt:lpstr>Local mapping transparency</vt:lpstr>
      <vt:lpstr>Naming transparency</vt:lpstr>
      <vt:lpstr>Naming Transparency</vt:lpstr>
      <vt:lpstr>Naming Transparency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WASINO</cp:lastModifiedBy>
  <cp:revision>179</cp:revision>
  <dcterms:created xsi:type="dcterms:W3CDTF">2020-06-08T01:30:48Z</dcterms:created>
  <dcterms:modified xsi:type="dcterms:W3CDTF">2021-05-24T09:58:53Z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