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32" r:id="rId4"/>
    <p:sldId id="284" r:id="rId5"/>
    <p:sldId id="287" r:id="rId6"/>
    <p:sldId id="339" r:id="rId7"/>
    <p:sldId id="336" r:id="rId8"/>
    <p:sldId id="337" r:id="rId9"/>
    <p:sldId id="33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32A5-E216-43A3-8972-1EFB14694FF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37EB3-7011-40AE-B531-7A781764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660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315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559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492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908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935479"/>
            <a:ext cx="9723120" cy="1447801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bg1"/>
                </a:solidFill>
              </a:rPr>
              <a:t>DATABASE DESIGN &amp; MANAGEMENT</a:t>
            </a:r>
            <a:br>
              <a:rPr lang="en-US" sz="53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SI10317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PROGRAM STUDI SISTEM INFORMASI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UIVERRSITAS TARUMANAGARA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960" y="1569085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Reference: Database </a:t>
            </a:r>
            <a:r>
              <a:rPr lang="en-US" sz="1800" dirty="0"/>
              <a:t>Systems A Practical Approach to Design, Implementation, and Management Fourth </a:t>
            </a:r>
            <a:r>
              <a:rPr lang="en-US" sz="1800" dirty="0" smtClean="0"/>
              <a:t>Edition.</a:t>
            </a:r>
          </a:p>
          <a:p>
            <a:pPr algn="r"/>
            <a:r>
              <a:rPr lang="en-US" sz="1800" dirty="0" smtClean="0"/>
              <a:t>Thomas </a:t>
            </a:r>
            <a:r>
              <a:rPr lang="en-US" sz="1800" dirty="0"/>
              <a:t>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88963"/>
            <a:ext cx="9144000" cy="116363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Course </a:t>
            </a:r>
            <a:r>
              <a:rPr lang="en-US" altLang="en-US" sz="8000" b="1" dirty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</a:t>
            </a: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chedule </a:t>
            </a:r>
            <a:endParaRPr lang="en-US" altLang="en-US" sz="8000" b="1" dirty="0">
              <a:solidFill>
                <a:prstClr val="black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" y="2047557"/>
            <a:ext cx="11277600" cy="3797657"/>
          </a:xfrm>
        </p:spPr>
        <p:txBody>
          <a:bodyPr>
            <a:noAutofit/>
          </a:bodyPr>
          <a:lstStyle/>
          <a:p>
            <a:pPr algn="just"/>
            <a:r>
              <a:rPr lang="en-GB" altLang="en-US" dirty="0" smtClean="0"/>
              <a:t>1	REVIEW Entity Relationship </a:t>
            </a:r>
            <a:r>
              <a:rPr lang="en-GB" altLang="en-US" dirty="0" err="1" smtClean="0"/>
              <a:t>Modeling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dan</a:t>
            </a:r>
            <a:r>
              <a:rPr lang="en-GB" altLang="en-US" dirty="0" smtClean="0"/>
              <a:t> </a:t>
            </a:r>
            <a:r>
              <a:rPr lang="en-US" dirty="0"/>
              <a:t>Alternative ER </a:t>
            </a:r>
            <a:r>
              <a:rPr lang="en-US" dirty="0" smtClean="0"/>
              <a:t>Notation </a:t>
            </a:r>
            <a:r>
              <a:rPr lang="en-US" dirty="0"/>
              <a:t>– Appendix C </a:t>
            </a:r>
            <a:endParaRPr lang="en-GB" altLang="en-US" dirty="0"/>
          </a:p>
          <a:p>
            <a:pPr algn="just"/>
            <a:r>
              <a:rPr lang="en-GB" altLang="en-US" dirty="0" smtClean="0"/>
              <a:t>2	</a:t>
            </a:r>
            <a:r>
              <a:rPr lang="en-GB" altLang="en-US" sz="2800" dirty="0" smtClean="0">
                <a:solidFill>
                  <a:srgbClr val="FF0000"/>
                </a:solidFill>
              </a:rPr>
              <a:t>Exercises</a:t>
            </a:r>
            <a:endParaRPr lang="en-GB" altLang="en-US" sz="2800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3.	Enhanced </a:t>
            </a:r>
            <a:r>
              <a:rPr lang="en-US" dirty="0"/>
              <a:t>Entity–Relationship </a:t>
            </a:r>
            <a:r>
              <a:rPr lang="en-US" dirty="0" smtClean="0"/>
              <a:t>Modeling	</a:t>
            </a:r>
          </a:p>
          <a:p>
            <a:pPr algn="just"/>
            <a:r>
              <a:rPr lang="en-US" dirty="0" smtClean="0"/>
              <a:t>4.	</a:t>
            </a:r>
            <a:r>
              <a:rPr lang="en-US" dirty="0" smtClean="0"/>
              <a:t>Exercises</a:t>
            </a:r>
            <a:endParaRPr lang="en-US" dirty="0" smtClean="0"/>
          </a:p>
          <a:p>
            <a:pPr algn="just"/>
            <a:r>
              <a:rPr lang="en-US" dirty="0" smtClean="0"/>
              <a:t>5.	REVIEW Normalization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Exerises</a:t>
            </a:r>
            <a:endParaRPr lang="en-GB" dirty="0"/>
          </a:p>
          <a:p>
            <a:pPr algn="just"/>
            <a:r>
              <a:rPr lang="en-GB" altLang="en-US" dirty="0" smtClean="0"/>
              <a:t>6.	</a:t>
            </a:r>
            <a:r>
              <a:rPr lang="en-GB" altLang="en-US" dirty="0" err="1" smtClean="0"/>
              <a:t>Advanded</a:t>
            </a:r>
            <a:r>
              <a:rPr lang="en-GB" altLang="en-US" dirty="0" smtClean="0"/>
              <a:t> Normalization </a:t>
            </a:r>
            <a:r>
              <a:rPr lang="en-GB" altLang="en-US" dirty="0" err="1" smtClean="0"/>
              <a:t>dan</a:t>
            </a:r>
            <a:r>
              <a:rPr lang="en-GB" altLang="en-US" dirty="0" smtClean="0"/>
              <a:t> Exercises</a:t>
            </a:r>
          </a:p>
          <a:p>
            <a:pPr algn="just"/>
            <a:r>
              <a:rPr lang="en-GB" altLang="en-US" dirty="0" smtClean="0"/>
              <a:t>7.	</a:t>
            </a:r>
            <a:r>
              <a:rPr lang="en-US" dirty="0" smtClean="0"/>
              <a:t>Database </a:t>
            </a:r>
            <a:r>
              <a:rPr lang="en-US" dirty="0"/>
              <a:t>Analysis and the </a:t>
            </a:r>
            <a:r>
              <a:rPr lang="en-US" i="1" dirty="0" err="1"/>
              <a:t>DreamHome</a:t>
            </a:r>
            <a:r>
              <a:rPr lang="en-US" i="1" dirty="0"/>
              <a:t> </a:t>
            </a:r>
            <a:r>
              <a:rPr lang="en-US" dirty="0"/>
              <a:t>Case Study</a:t>
            </a:r>
            <a:r>
              <a:rPr lang="en-US" dirty="0" smtClean="0"/>
              <a:t> </a:t>
            </a:r>
          </a:p>
          <a:p>
            <a:pPr algn="just"/>
            <a:r>
              <a:rPr lang="en-GB" altLang="en-US" dirty="0" smtClean="0"/>
              <a:t>8.	</a:t>
            </a:r>
            <a:r>
              <a:rPr lang="en-GB" altLang="en-US" dirty="0" err="1" smtClean="0"/>
              <a:t>Presentasi</a:t>
            </a:r>
            <a:r>
              <a:rPr lang="en-GB" altLang="en-US" dirty="0" smtClean="0"/>
              <a:t> </a:t>
            </a:r>
            <a:r>
              <a:rPr lang="en-US" dirty="0" smtClean="0"/>
              <a:t>Project UTS</a:t>
            </a:r>
            <a:endParaRPr lang="en-GB" altLang="en-US" dirty="0" smtClean="0"/>
          </a:p>
          <a:p>
            <a:pPr algn="just"/>
            <a:r>
              <a:rPr lang="en-GB" altLang="en-US" dirty="0" smtClean="0"/>
              <a:t>		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AutoNum type="arabicPeriod"/>
            </a:pPr>
            <a:endParaRPr lang="en-GB" altLang="en-US" dirty="0" smtClean="0"/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34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88963"/>
            <a:ext cx="9144000" cy="116363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Course </a:t>
            </a:r>
            <a:r>
              <a:rPr lang="en-US" altLang="en-US" sz="8000" b="1" dirty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S</a:t>
            </a:r>
            <a:r>
              <a:rPr lang="en-US" altLang="en-US" sz="8000" b="1" dirty="0" smtClean="0">
                <a:solidFill>
                  <a:prstClr val="black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chedule </a:t>
            </a:r>
            <a:endParaRPr lang="en-US" altLang="en-US" sz="8000" b="1" dirty="0">
              <a:solidFill>
                <a:prstClr val="black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" y="2047558"/>
            <a:ext cx="11277600" cy="3758882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9.	Methodology—Conceptual </a:t>
            </a:r>
            <a:r>
              <a:rPr lang="en-US" dirty="0"/>
              <a:t>Database Design</a:t>
            </a:r>
            <a:r>
              <a:rPr lang="en-GB" altLang="en-US" dirty="0" smtClean="0"/>
              <a:t>			</a:t>
            </a:r>
          </a:p>
          <a:p>
            <a:pPr algn="just"/>
            <a:r>
              <a:rPr lang="en-US" dirty="0" smtClean="0"/>
              <a:t>10.	Methodology—Logical Database </a:t>
            </a:r>
            <a:r>
              <a:rPr lang="en-US" dirty="0"/>
              <a:t>Design</a:t>
            </a:r>
            <a:endParaRPr lang="en-GB" altLang="en-US" dirty="0" smtClean="0"/>
          </a:p>
          <a:p>
            <a:pPr algn="just"/>
            <a:r>
              <a:rPr lang="en-GB" altLang="en-US" dirty="0" smtClean="0"/>
              <a:t>11.	Exercises: Case Study Appendix </a:t>
            </a:r>
            <a:r>
              <a:rPr lang="en-GB" altLang="en-US" dirty="0"/>
              <a:t>A, B1, </a:t>
            </a:r>
            <a:r>
              <a:rPr lang="en-GB" altLang="en-US" dirty="0" smtClean="0"/>
              <a:t>B2</a:t>
            </a:r>
          </a:p>
          <a:p>
            <a:pPr algn="just"/>
            <a:r>
              <a:rPr lang="en-GB" altLang="en-US" dirty="0" smtClean="0"/>
              <a:t>12.	</a:t>
            </a:r>
            <a:r>
              <a:rPr lang="en-GB" altLang="en-US" dirty="0" err="1" smtClean="0"/>
              <a:t>Presentasi</a:t>
            </a:r>
            <a:r>
              <a:rPr lang="en-GB" altLang="en-US" dirty="0" smtClean="0"/>
              <a:t> Project: Case </a:t>
            </a:r>
            <a:r>
              <a:rPr lang="en-GB" altLang="en-US" dirty="0" smtClean="0"/>
              <a:t>Study</a:t>
            </a:r>
            <a:endParaRPr lang="en-GB" altLang="en-US" dirty="0"/>
          </a:p>
          <a:p>
            <a:pPr algn="just"/>
            <a:r>
              <a:rPr lang="en-GB" altLang="en-US" dirty="0" smtClean="0"/>
              <a:t>13.	Query Processing</a:t>
            </a:r>
            <a:endParaRPr lang="en-GB" altLang="en-US" dirty="0"/>
          </a:p>
          <a:p>
            <a:pPr algn="just"/>
            <a:r>
              <a:rPr lang="en-GB" altLang="en-US" dirty="0" smtClean="0"/>
              <a:t>14.	</a:t>
            </a:r>
            <a:r>
              <a:rPr lang="en-US" dirty="0" smtClean="0"/>
              <a:t>Distributed </a:t>
            </a:r>
            <a:r>
              <a:rPr lang="en-US" dirty="0"/>
              <a:t>DBMSs—Concepts and </a:t>
            </a:r>
            <a:r>
              <a:rPr lang="en-US" dirty="0" smtClean="0"/>
              <a:t>Design</a:t>
            </a:r>
          </a:p>
          <a:p>
            <a:pPr algn="just"/>
            <a:r>
              <a:rPr lang="en-GB" altLang="en-US" dirty="0" smtClean="0"/>
              <a:t>15.	</a:t>
            </a:r>
            <a:r>
              <a:rPr lang="en-US" dirty="0" smtClean="0"/>
              <a:t>Replication </a:t>
            </a:r>
            <a:r>
              <a:rPr lang="en-US" dirty="0"/>
              <a:t>and Mobile </a:t>
            </a:r>
            <a:r>
              <a:rPr lang="en-US" dirty="0" smtClean="0"/>
              <a:t>Databases</a:t>
            </a:r>
          </a:p>
          <a:p>
            <a:pPr algn="just"/>
            <a:r>
              <a:rPr lang="en-GB" altLang="en-US" dirty="0" smtClean="0"/>
              <a:t>16.	</a:t>
            </a:r>
            <a:r>
              <a:rPr lang="en-GB" altLang="en-US" dirty="0" err="1" smtClean="0"/>
              <a:t>Presentasi</a:t>
            </a:r>
            <a:r>
              <a:rPr lang="en-GB" altLang="en-US" dirty="0" smtClean="0"/>
              <a:t> Project UAS</a:t>
            </a:r>
            <a:endParaRPr lang="en-GB" altLang="en-US" dirty="0"/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GB" altLang="en-US" dirty="0"/>
          </a:p>
          <a:p>
            <a:pPr marL="457200" indent="-457200" algn="just">
              <a:buAutoNum type="arabicPeriod"/>
            </a:pPr>
            <a:endParaRPr lang="en-GB" altLang="en-US" dirty="0" smtClean="0"/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7490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1381125"/>
          </a:xfrm>
        </p:spPr>
        <p:txBody>
          <a:bodyPr>
            <a:normAutofit/>
          </a:bodyPr>
          <a:lstStyle/>
          <a:p>
            <a:r>
              <a:rPr lang="en-GB" altLang="en-US" sz="8000" b="1" dirty="0">
                <a:latin typeface="Times" panose="02020603050405020304" pitchFamily="18" charset="0"/>
              </a:rPr>
              <a:t>	</a:t>
            </a:r>
            <a:r>
              <a:rPr lang="en-GB" altLang="en-US" sz="8000" b="1" dirty="0" smtClean="0">
                <a:latin typeface="Times" panose="02020603050405020304" pitchFamily="18" charset="0"/>
              </a:rPr>
              <a:t>Exercises</a:t>
            </a:r>
            <a:endParaRPr lang="en-GB" altLang="en-US" sz="8000" b="1" dirty="0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41918"/>
            <a:ext cx="9144000" cy="1076642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sz="6000" b="1" dirty="0" smtClean="0">
                <a:latin typeface="Times" panose="02020603050405020304" pitchFamily="18" charset="0"/>
              </a:rPr>
              <a:t>Entity Relationship </a:t>
            </a:r>
            <a:r>
              <a:rPr lang="en-GB" altLang="en-US" sz="6000" b="1" dirty="0" err="1" smtClean="0">
                <a:latin typeface="Times" panose="02020603050405020304" pitchFamily="18" charset="0"/>
              </a:rPr>
              <a:t>Modeling</a:t>
            </a:r>
            <a:r>
              <a:rPr lang="en-GB" altLang="en-US" sz="6000" b="1" dirty="0" smtClean="0">
                <a:latin typeface="Times" panose="02020603050405020304" pitchFamily="18" charset="0"/>
              </a:rPr>
              <a:t> </a:t>
            </a:r>
          </a:p>
        </p:txBody>
      </p:sp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55572EC-5857-48AD-92EA-40DEDCAC8213}" type="slidenum">
              <a:rPr lang="en-GB" altLang="en-US" sz="14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GB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65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1</a:t>
            </a:r>
            <a:endParaRPr lang="en-GB" altLang="en-US" b="1" dirty="0" smtClean="0">
              <a:latin typeface="Times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515600" cy="4648200"/>
          </a:xfrm>
          <a:noFill/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Create an ER model for each of the following descriptions: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A </a:t>
            </a:r>
            <a:r>
              <a:rPr lang="en-US" dirty="0"/>
              <a:t>large organization has several parking lots, which are used by staff</a:t>
            </a:r>
            <a:r>
              <a:rPr lang="en-US" dirty="0" smtClean="0"/>
              <a:t>.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Each </a:t>
            </a:r>
            <a:r>
              <a:rPr lang="en-US" dirty="0"/>
              <a:t>parking lot has a unique name, location, capacity, and number of floors (where appropriate</a:t>
            </a:r>
            <a:r>
              <a:rPr lang="en-US" dirty="0" smtClean="0"/>
              <a:t>).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Each </a:t>
            </a:r>
            <a:r>
              <a:rPr lang="en-US" dirty="0"/>
              <a:t>parking lot has parking spaces, which are uniquely identified using a space number</a:t>
            </a:r>
            <a:r>
              <a:rPr lang="en-US" dirty="0" smtClean="0"/>
              <a:t>.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Members </a:t>
            </a:r>
            <a:r>
              <a:rPr lang="en-US" dirty="0"/>
              <a:t>of staff can request the sole use of a single parking space. Each member of staff has a unique </a:t>
            </a:r>
            <a:r>
              <a:rPr lang="en-US" dirty="0" smtClean="0"/>
              <a:t>number, name</a:t>
            </a:r>
            <a:r>
              <a:rPr lang="en-US" dirty="0"/>
              <a:t>, telephone extension number, and vehicle license number</a:t>
            </a:r>
            <a:r>
              <a:rPr lang="en-US" dirty="0" smtClean="0"/>
              <a:t>.</a:t>
            </a:r>
          </a:p>
          <a:p>
            <a:pPr marL="514350" indent="-514350" algn="just">
              <a:buAutoNum type="alphaLcParenBoth"/>
            </a:pPr>
            <a:r>
              <a:rPr lang="en-US" dirty="0" smtClean="0"/>
              <a:t>Represent </a:t>
            </a:r>
            <a:r>
              <a:rPr lang="en-US" dirty="0"/>
              <a:t>all the ER models described in parts (a), (b), (c), and (d) as a single ER model. Provide any </a:t>
            </a:r>
            <a:r>
              <a:rPr lang="en-US" dirty="0" err="1" smtClean="0"/>
              <a:t>ssumptions</a:t>
            </a:r>
            <a:r>
              <a:rPr lang="en-US" dirty="0" smtClean="0"/>
              <a:t> necessary </a:t>
            </a:r>
            <a:r>
              <a:rPr lang="en-US" dirty="0"/>
              <a:t>to support your model. </a:t>
            </a:r>
          </a:p>
          <a:p>
            <a:pPr algn="just"/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5749536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2</a:t>
            </a:r>
            <a:endParaRPr lang="en-GB" altLang="en-US" b="1" dirty="0" smtClean="0">
              <a:latin typeface="Times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515600" cy="4648200"/>
          </a:xfrm>
          <a:noFill/>
        </p:spPr>
        <p:txBody>
          <a:bodyPr vert="horz" lIns="90488" tIns="44450" rIns="90488" bIns="44450" rtlCol="0"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Read the following case study, which describes the data requirements for a DVD rental company. The </a:t>
            </a:r>
            <a:r>
              <a:rPr lang="en-US" dirty="0" smtClean="0"/>
              <a:t>DVD rental </a:t>
            </a:r>
            <a:r>
              <a:rPr lang="en-US" dirty="0"/>
              <a:t>company has several branches throughout the United States. The data held on each branch is the </a:t>
            </a:r>
            <a:r>
              <a:rPr lang="en-US" dirty="0" smtClean="0"/>
              <a:t>branch address </a:t>
            </a:r>
            <a:r>
              <a:rPr lang="en-US" dirty="0"/>
              <a:t>made up of street, city, state, and zip code, and the telephone number. Each branch is given a </a:t>
            </a:r>
            <a:r>
              <a:rPr lang="en-US" dirty="0" smtClean="0"/>
              <a:t>branch number</a:t>
            </a:r>
            <a:r>
              <a:rPr lang="en-US" dirty="0"/>
              <a:t>, which is unique throughout the company</a:t>
            </a:r>
            <a:r>
              <a:rPr lang="en-US" dirty="0" smtClean="0"/>
              <a:t>.</a:t>
            </a:r>
            <a:endParaRPr lang="en-AU" b="1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AU" altLang="en-US" b="1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/>
              <a:t>Each branch is allocated staff, which includes a Manager. </a:t>
            </a:r>
            <a:r>
              <a:rPr lang="en-US" dirty="0" smtClean="0"/>
              <a:t>The Manager </a:t>
            </a:r>
            <a:r>
              <a:rPr lang="en-US" dirty="0"/>
              <a:t>is responsible for the day-to-day running of a given branch. The data held on a member of staff is </a:t>
            </a:r>
            <a:r>
              <a:rPr lang="en-US" dirty="0" smtClean="0"/>
              <a:t>his or </a:t>
            </a:r>
            <a:r>
              <a:rPr lang="en-US" dirty="0"/>
              <a:t>her name, position, and salary. Each member of staff is given a staff number, which is unique throughout </a:t>
            </a:r>
            <a:r>
              <a:rPr lang="en-US" dirty="0" smtClean="0"/>
              <a:t>the company</a:t>
            </a:r>
            <a:r>
              <a:rPr lang="en-US" dirty="0"/>
              <a:t>.</a:t>
            </a: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083731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2</a:t>
            </a:r>
            <a:endParaRPr lang="en-GB" altLang="en-US" b="1" dirty="0" smtClean="0">
              <a:latin typeface="Times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515600" cy="4648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Each branch has a stock of DVDs. The data held on a DVD is the catalog number, DVD number</a:t>
            </a:r>
            <a:r>
              <a:rPr lang="en-US" dirty="0" smtClean="0"/>
              <a:t>, title</a:t>
            </a:r>
            <a:r>
              <a:rPr lang="en-US" dirty="0"/>
              <a:t>, category, daily rental, cost, status, and the names of the main actors and the director. The catalog </a:t>
            </a:r>
            <a:r>
              <a:rPr lang="en-US" dirty="0" smtClean="0"/>
              <a:t>number uniquely </a:t>
            </a:r>
            <a:r>
              <a:rPr lang="en-US" dirty="0"/>
              <a:t>identifies each DVD. However, in most cases, there are several copies of each DVD at a branch, </a:t>
            </a:r>
            <a:r>
              <a:rPr lang="en-US" dirty="0" smtClean="0"/>
              <a:t>and the </a:t>
            </a:r>
            <a:r>
              <a:rPr lang="en-US" dirty="0"/>
              <a:t>individual copies are identified using the DVD number. A DVD is given a category such as Action, Adult, Children</a:t>
            </a:r>
            <a:r>
              <a:rPr lang="en-US" dirty="0" smtClean="0"/>
              <a:t>, Drama</a:t>
            </a:r>
            <a:r>
              <a:rPr lang="en-US" dirty="0"/>
              <a:t>, Horror, or Sci-Fi. The status indicates whether a specific copy of a DVD is available for rent.</a:t>
            </a: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4200885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2</a:t>
            </a:r>
            <a:endParaRPr lang="en-GB" altLang="en-US" b="1" dirty="0" smtClean="0">
              <a:latin typeface="Times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515600" cy="4648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Before borrowing </a:t>
            </a:r>
            <a:r>
              <a:rPr lang="en-US" dirty="0"/>
              <a:t>a DVD from the company, a customer must first register as a member of a local branch. The </a:t>
            </a:r>
            <a:r>
              <a:rPr lang="en-US" dirty="0" smtClean="0"/>
              <a:t>data held </a:t>
            </a:r>
            <a:r>
              <a:rPr lang="en-US" dirty="0"/>
              <a:t>on a member is the first and last name, address, and the date that the member registered at a branch. </a:t>
            </a:r>
            <a:r>
              <a:rPr lang="en-US" dirty="0" smtClean="0"/>
              <a:t>Each member </a:t>
            </a:r>
            <a:r>
              <a:rPr lang="en-US" dirty="0"/>
              <a:t>is given a member number, which is unique throughout all branches of the company. Once registered</a:t>
            </a:r>
            <a:r>
              <a:rPr lang="en-US" dirty="0" smtClean="0"/>
              <a:t>, a </a:t>
            </a:r>
            <a:r>
              <a:rPr lang="en-US" dirty="0"/>
              <a:t>member is free to rent DVDs, up to a maximum of ten at any one time. The data held on each DVD </a:t>
            </a:r>
            <a:r>
              <a:rPr lang="en-US" dirty="0" smtClean="0"/>
              <a:t>rented is </a:t>
            </a:r>
            <a:r>
              <a:rPr lang="en-US" dirty="0"/>
              <a:t>the rental number, the full name and number of the member, the DVD number, title, and daily rental, and </a:t>
            </a:r>
            <a:r>
              <a:rPr lang="en-US" dirty="0" smtClean="0"/>
              <a:t>the dates </a:t>
            </a:r>
            <a:r>
              <a:rPr lang="en-US" dirty="0"/>
              <a:t>the DVD is rented out and returned. The DVD number is unique throughout the company.</a:t>
            </a: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5193657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509C5C-5BC0-4DF5-B4AB-560C7CAA218C}" type="slidenum">
              <a:rPr lang="en-GB" altLang="en-US" sz="8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en-US" sz="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3725"/>
          </a:xfrm>
          <a:noFill/>
        </p:spPr>
        <p:txBody>
          <a:bodyPr vert="horz" lIns="90488" tIns="44450" rIns="90488" bIns="44450" rtlCol="0" anchor="ctr">
            <a:normAutofit fontScale="90000"/>
          </a:bodyPr>
          <a:lstStyle/>
          <a:p>
            <a:r>
              <a:rPr lang="en-GB" altLang="en-US" b="1" dirty="0" smtClean="0">
                <a:latin typeface="Times" panose="02020603050405020304" pitchFamily="18" charset="0"/>
              </a:rPr>
              <a:t>Exercises 2</a:t>
            </a:r>
            <a:endParaRPr lang="en-GB" altLang="en-US" b="1" dirty="0" smtClean="0">
              <a:latin typeface="Times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3480"/>
            <a:ext cx="10972800" cy="4648200"/>
          </a:xfrm>
          <a:noFill/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pPr marL="514350" indent="-514350">
              <a:buAutoNum type="alphaLcParenBoth"/>
            </a:pPr>
            <a:r>
              <a:rPr lang="en-US" dirty="0" smtClean="0"/>
              <a:t>Identify </a:t>
            </a:r>
            <a:r>
              <a:rPr lang="en-US" dirty="0"/>
              <a:t>the main entity types of the DVD rental company</a:t>
            </a:r>
            <a:r>
              <a:rPr lang="en-US" dirty="0" smtClean="0"/>
              <a:t>.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Identify </a:t>
            </a:r>
            <a:r>
              <a:rPr lang="en-US" dirty="0"/>
              <a:t>the main relationship types between the entity types described in part (a) and represent each relationship as an ER diagram</a:t>
            </a:r>
            <a:r>
              <a:rPr lang="en-US" dirty="0" smtClean="0"/>
              <a:t>.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Determine </a:t>
            </a:r>
            <a:r>
              <a:rPr lang="en-US" dirty="0"/>
              <a:t>the multiplicity constraints for each relationships described in part (b). Represent the multiplicity for each relationship in the ER diagrams created in part (b</a:t>
            </a:r>
            <a:r>
              <a:rPr lang="en-US" dirty="0" smtClean="0"/>
              <a:t>).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Identify </a:t>
            </a:r>
            <a:r>
              <a:rPr lang="en-US" dirty="0"/>
              <a:t>attributes and associate them with entity or relationship types. Represent each attribute in the ER diagrams created in (c</a:t>
            </a:r>
            <a:r>
              <a:rPr lang="en-US" dirty="0" smtClean="0"/>
              <a:t>).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Determine </a:t>
            </a:r>
            <a:r>
              <a:rPr lang="en-US" dirty="0"/>
              <a:t>candidate and primary key attributes for each (strong) entity type</a:t>
            </a:r>
            <a:r>
              <a:rPr lang="en-US" dirty="0" smtClean="0"/>
              <a:t>. 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Using </a:t>
            </a:r>
            <a:r>
              <a:rPr lang="en-US" dirty="0"/>
              <a:t>your answers to parts (a) to (e), attempt to represent the data requirements of the DVD rental company as a single ER diagram. State any assumptions necessary to support your design.</a:t>
            </a:r>
          </a:p>
          <a:p>
            <a:pPr marL="0" indent="0" algn="just">
              <a:buNone/>
            </a:pPr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874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F44E0C0F1F20D84AA745AA4F2F9F87B5" ma:contentTypeVersion="7" ma:contentTypeDescription="Buat sebuah dokumen baru." ma:contentTypeScope="" ma:versionID="3138b1bcc73020d8b145efc720bca425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2fdcb93a95508883b019b92482799b7a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15D97A-894A-4BF1-B1D0-77B90AA6DA7C}"/>
</file>

<file path=customXml/itemProps2.xml><?xml version="1.0" encoding="utf-8"?>
<ds:datastoreItem xmlns:ds="http://schemas.openxmlformats.org/officeDocument/2006/customXml" ds:itemID="{02C1F1C0-1A7C-4BE6-8FC6-7DBA3DA450B4}"/>
</file>

<file path=customXml/itemProps3.xml><?xml version="1.0" encoding="utf-8"?>
<ds:datastoreItem xmlns:ds="http://schemas.openxmlformats.org/officeDocument/2006/customXml" ds:itemID="{5DA18194-885F-44F2-BC4F-902022091B26}"/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722</Words>
  <Application>Microsoft Office PowerPoint</Application>
  <PresentationFormat>Widescreen</PresentationFormat>
  <Paragraphs>60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Monotype Sorts</vt:lpstr>
      <vt:lpstr>Times</vt:lpstr>
      <vt:lpstr>Times New Roman</vt:lpstr>
      <vt:lpstr>Office Theme</vt:lpstr>
      <vt:lpstr>DATABASE DESIGN &amp; MANAGEMENT SI10317</vt:lpstr>
      <vt:lpstr>Course Schedule </vt:lpstr>
      <vt:lpstr>Course Schedule </vt:lpstr>
      <vt:lpstr> Exercises</vt:lpstr>
      <vt:lpstr>Exercises 1</vt:lpstr>
      <vt:lpstr>Exercises 2</vt:lpstr>
      <vt:lpstr>Exercises 2</vt:lpstr>
      <vt:lpstr>Exercises 2</vt:lpstr>
      <vt:lpstr>Exercises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WASINO</cp:lastModifiedBy>
  <cp:revision>43</cp:revision>
  <dcterms:created xsi:type="dcterms:W3CDTF">2020-06-08T01:30:48Z</dcterms:created>
  <dcterms:modified xsi:type="dcterms:W3CDTF">2021-02-07T15:59:24Z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