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3" r:id="rId3"/>
    <p:sldId id="35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8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42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2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55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3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55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852488"/>
            <a:ext cx="6089650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81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75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799E-9A9B-4E53-A70C-B99C32EA87E7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1098804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b="1" dirty="0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Entity into Subclasses Representing Job Roles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  <p:pic>
        <p:nvPicPr>
          <p:cNvPr id="105481" name="Picture 9" descr="D:\Database System 3e_tiff\Ch12-tif\DS3-Figure 12-0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93" y="1371600"/>
            <a:ext cx="8505447" cy="53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7007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DF4D7-663F-46AF-A2DC-03D7085A9CB0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" y="304800"/>
            <a:ext cx="1100328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b="1" dirty="0"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Entity into Job Roles and Contracts of Employment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07529" name="Picture 9" descr="D:\Database System 3e_tiff\Ch12-tif\DS3-Figure 12-0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82" y="1409700"/>
            <a:ext cx="9199776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3180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7FC1F-82AA-42A2-8BCF-B1DB32047FBE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" y="266700"/>
            <a:ext cx="1065276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EER Diagram with Shared Subclass and Subclass with its own Subclass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  <p:pic>
        <p:nvPicPr>
          <p:cNvPr id="109577" name="Picture 9" descr="D:\Database System 3e_tiff\Ch12-tif\DS3-Figure 12-0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1436211"/>
            <a:ext cx="7254240" cy="542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7690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208A-443F-47A8-9B97-B81C8F262F59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Two constraints that may apply to a specialization/generalization: 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participation constraints,  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disjoint constraints.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6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en-GB" altLang="en-US">
                <a:latin typeface="Times" panose="02020603050405020304" pitchFamily="18" charset="0"/>
              </a:rPr>
              <a:t> </a:t>
            </a:r>
            <a:r>
              <a:rPr lang="en-GB" altLang="en-US" b="1">
                <a:latin typeface="Times" panose="02020603050405020304" pitchFamily="18" charset="0"/>
              </a:rPr>
              <a:t>constraint</a:t>
            </a:r>
          </a:p>
          <a:p>
            <a:pPr lvl="1"/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Determines whether every member in superclass must participate as a </a:t>
            </a: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member of a subclass.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AU" altLang="en-US" b="1" u="sng">
                <a:latin typeface="Times" panose="02020603050405020304" pitchFamily="18" charset="0"/>
                <a:cs typeface="Times New Roman" panose="02020603050405020304" pitchFamily="18" charset="0"/>
              </a:rPr>
              <a:t>mandatory</a:t>
            </a: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AU" altLang="en-US" b="1" u="sng">
                <a:latin typeface="Times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b="1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245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8449-A5D8-4BE5-816A-C0E062046FA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82000" cy="1104900"/>
          </a:xfrm>
        </p:spPr>
        <p:txBody>
          <a:bodyPr>
            <a:normAutofit fontScale="90000"/>
          </a:bodyPr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endParaRPr lang="en-GB" altLang="en-US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Disjoint constraint </a:t>
            </a:r>
          </a:p>
          <a:p>
            <a:pPr lvl="1"/>
            <a:r>
              <a:rPr lang="en-AU" altLang="en-US" sz="2600" b="1">
                <a:latin typeface="Times" panose="02020603050405020304" pitchFamily="18" charset="0"/>
                <a:cs typeface="Times New Roman" panose="02020603050405020304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altLang="en-US" sz="2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altLang="en-US" sz="2600" b="1">
                <a:latin typeface="Times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GB" altLang="en-US" sz="2600" b="1" u="sng">
                <a:latin typeface="Times" panose="02020603050405020304" pitchFamily="18" charset="0"/>
                <a:cs typeface="Times New Roman" panose="02020603050405020304" pitchFamily="18" charset="0"/>
              </a:rPr>
              <a:t>disjoint</a:t>
            </a:r>
            <a:r>
              <a:rPr lang="en-GB" altLang="en-US" sz="2600" b="1">
                <a:latin typeface="Times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altLang="en-US" sz="2600" b="1" u="sng">
                <a:latin typeface="Times" panose="02020603050405020304" pitchFamily="18" charset="0"/>
                <a:cs typeface="Times New Roman" panose="02020603050405020304" pitchFamily="18" charset="0"/>
              </a:rPr>
              <a:t>nondisjoint</a:t>
            </a:r>
            <a:r>
              <a:rPr lang="en-GB" altLang="en-US" sz="2600" b="1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413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2D57E-9BA5-4816-B90B-E473E79E9B4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05800" cy="1104900"/>
          </a:xfrm>
        </p:spPr>
        <p:txBody>
          <a:bodyPr>
            <a:normAutofit fontScale="90000"/>
          </a:bodyPr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endParaRPr lang="en-GB" altLang="en-US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There are four categories of constraints of specialization and generalization: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mandatory and disjoint;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optional and disjoint;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mandatory and nondisjoint;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optional and nondisjoint</a:t>
            </a:r>
            <a:r>
              <a:rPr lang="en-GB" altLang="en-US" b="1"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6250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F119A-17C2-40B4-B716-0C32E47BBF59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66700"/>
            <a:ext cx="10972800" cy="1104900"/>
          </a:xfrm>
        </p:spPr>
        <p:txBody>
          <a:bodyPr/>
          <a:lstStyle/>
          <a:p>
            <a:r>
              <a:rPr lang="en-AU" altLang="en-US" sz="2800" b="1" i="1" dirty="0" err="1">
                <a:latin typeface="Times" panose="02020603050405020304" pitchFamily="18" charset="0"/>
                <a:cs typeface="Arial" panose="020B0604020202020204" pitchFamily="34" charset="0"/>
              </a:rPr>
              <a:t>DreamHome</a:t>
            </a:r>
            <a:r>
              <a:rPr lang="en-AU" altLang="en-US" sz="2800" b="1" i="1" dirty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Worked Example - Staff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Supervisor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Manager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69988" name="Picture 4" descr="D:\Database System 3e_tiff\Ch12-tif\DS3-Figure 12-0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28395"/>
            <a:ext cx="8153468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290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24708"/>
            <a:ext cx="9601200" cy="55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3E48-4F11-4A02-A054-F882D1F7CE54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" y="266700"/>
            <a:ext cx="10927080" cy="1104900"/>
          </a:xfrm>
        </p:spPr>
        <p:txBody>
          <a:bodyPr/>
          <a:lstStyle/>
          <a:p>
            <a:r>
              <a:rPr lang="en-AU" altLang="en-US" sz="2800" b="1" i="1" dirty="0" err="1">
                <a:latin typeface="Times" panose="02020603050405020304" pitchFamily="18" charset="0"/>
                <a:cs typeface="Arial" panose="020B0604020202020204" pitchFamily="34" charset="0"/>
              </a:rPr>
              <a:t>DreamHome</a:t>
            </a:r>
            <a:r>
              <a:rPr lang="en-AU" altLang="en-US" sz="2800" b="1" i="1" dirty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Worked Example - Owner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800" b="1" dirty="0" err="1">
                <a:latin typeface="Times" panose="02020603050405020304" pitchFamily="18" charset="0"/>
                <a:cs typeface="Arial" panose="020B0604020202020204" pitchFamily="34" charset="0"/>
              </a:rPr>
              <a:t>PrivateOwner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800" b="1" dirty="0" err="1">
                <a:latin typeface="Times" panose="02020603050405020304" pitchFamily="18" charset="0"/>
                <a:cs typeface="Arial" panose="020B0604020202020204" pitchFamily="34" charset="0"/>
              </a:rPr>
              <a:t>BusinessOwner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endParaRPr lang="en-GB" altLang="en-US" sz="28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1012" name="Picture 4" descr="D:\Database System 3e_tiff\Ch12-tif\DS3-Figure 12-0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1339519"/>
            <a:ext cx="7757160" cy="53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3695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C7345-79C7-4136-8F0A-AC73580A6CFE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28600"/>
            <a:ext cx="11033760" cy="1104900"/>
          </a:xfrm>
        </p:spPr>
        <p:txBody>
          <a:bodyPr/>
          <a:lstStyle/>
          <a:p>
            <a:r>
              <a:rPr lang="en-AU" altLang="en-US" sz="2800" b="1" i="1" dirty="0" err="1">
                <a:latin typeface="Times" panose="02020603050405020304" pitchFamily="18" charset="0"/>
                <a:cs typeface="Arial" panose="020B0604020202020204" pitchFamily="34" charset="0"/>
              </a:rPr>
              <a:t>DreamHome</a:t>
            </a:r>
            <a:r>
              <a:rPr lang="en-AU" altLang="en-US" sz="2800" b="1" i="1" dirty="0">
                <a:latin typeface="Times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Worked Example - Person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Staff, </a:t>
            </a:r>
            <a:r>
              <a:rPr lang="en-AU" altLang="en-US" sz="2800" b="1" dirty="0" err="1">
                <a:latin typeface="Times" panose="02020603050405020304" pitchFamily="18" charset="0"/>
                <a:cs typeface="Arial" panose="020B0604020202020204" pitchFamily="34" charset="0"/>
              </a:rPr>
              <a:t>PrivateOwner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sz="2800" b="1" dirty="0">
                <a:latin typeface="Times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72036" name="Picture 4" descr="D:\Database System 3e_tiff\Ch12-tif\DS3-Figure 12-0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33500"/>
            <a:ext cx="5806440" cy="56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987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05390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GB" altLang="en-US" b="1" dirty="0" err="1" smtClean="0">
                <a:latin typeface="Times" panose="02020603050405020304" pitchFamily="18" charset="0"/>
              </a:rPr>
              <a:t>Pertemuan</a:t>
            </a:r>
            <a:r>
              <a:rPr lang="en-GB" altLang="en-US" b="1" dirty="0" smtClean="0">
                <a:latin typeface="Times" panose="02020603050405020304" pitchFamily="18" charset="0"/>
              </a:rPr>
              <a:t> 3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200" b="1" dirty="0">
                <a:latin typeface="Times" panose="02020603050405020304" pitchFamily="18" charset="0"/>
              </a:rPr>
              <a:t>Enhanced Entity-Relationship </a:t>
            </a:r>
            <a:r>
              <a:rPr lang="en-GB" altLang="en-US" sz="3200" b="1" dirty="0" err="1" smtClean="0">
                <a:latin typeface="Times" panose="02020603050405020304" pitchFamily="18" charset="0"/>
              </a:rPr>
              <a:t>Modeling</a:t>
            </a:r>
            <a:endParaRPr lang="en-GB" altLang="en-US" sz="32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27702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2921-0446-41D0-80CA-2C7067112575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" y="266700"/>
            <a:ext cx="4861560" cy="230886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EER Diagram of Branch View of </a:t>
            </a:r>
            <a:r>
              <a:rPr lang="en-US" altLang="en-US" sz="2800" b="1" i="1" dirty="0" err="1">
                <a:latin typeface="Times" panose="02020603050405020304" pitchFamily="18" charset="0"/>
                <a:cs typeface="Times New Roman" panose="02020603050405020304" pitchFamily="18" charset="0"/>
              </a:rPr>
              <a:t>DreamHome</a:t>
            </a:r>
            <a:r>
              <a:rPr lang="en-US" altLang="en-US" sz="2800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with Specialization/Generalization</a:t>
            </a:r>
            <a:endParaRPr lang="en-GB" altLang="en-US" sz="28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060" name="Picture 4" descr="D:\Database System 3e_tiff\Ch12-tif\DS3-Figure 12-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0"/>
            <a:ext cx="6659880" cy="67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216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70909-CD6A-40D4-AB75-B7B1F58C16E4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27950" cy="4114800"/>
          </a:xfrm>
        </p:spPr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Represents a ‘has-a’ or ‘is-part-of’ relationship between entity types, where one represents the ‘whole’ and the other ‘the part’.</a:t>
            </a:r>
            <a:r>
              <a:rPr lang="en-GB" altLang="en-US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3773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6D33-2B94-4E42-8714-3C551AD7E9CC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4724400" cy="1325563"/>
          </a:xfrm>
        </p:spPr>
        <p:txBody>
          <a:bodyPr>
            <a:normAutofit/>
          </a:bodyPr>
          <a:lstStyle/>
          <a:p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Examples of Aggregation</a:t>
            </a:r>
            <a:endParaRPr lang="en-GB" altLang="en-US" sz="3200" dirty="0">
              <a:latin typeface="Times" panose="02020603050405020304" pitchFamily="18" charset="0"/>
            </a:endParaRPr>
          </a:p>
        </p:txBody>
      </p:sp>
      <p:pic>
        <p:nvPicPr>
          <p:cNvPr id="166917" name="Picture 5" descr="D:\Database System 3e_tiff\Ch12-tif\DS3-Figure 12-0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365125"/>
            <a:ext cx="6553200" cy="652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30727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74273-B46D-4ABB-B9B8-4251062D9CB6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Composition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27950" cy="4114800"/>
          </a:xfrm>
        </p:spPr>
        <p:txBody>
          <a:bodyPr/>
          <a:lstStyle/>
          <a:p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Specific form of aggregation that represents an association between entities, where there is a strong ownership and coincidental lifetime between the ‘whole’ and the ‘part’.</a:t>
            </a:r>
            <a:endParaRPr lang="en-GB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867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AF85F-08FD-4A03-BF77-88E7AF0ABECA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Example of Composition</a:t>
            </a:r>
            <a:r>
              <a:rPr lang="en-GB" altLang="en-US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68965" name="Picture 5" descr="D:\Database System 3e_tiff\Ch12-tif\DS3-Figure 12-1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52" y="1325722"/>
            <a:ext cx="9120088" cy="53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71918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114800"/>
          </a:xfrm>
        </p:spPr>
        <p:txBody>
          <a:bodyPr/>
          <a:lstStyle/>
          <a:p>
            <a:pPr algn="just"/>
            <a:r>
              <a:rPr lang="en-GB" i="1" dirty="0"/>
              <a:t>Consider whether it is appropriate to introduce the enhanced concepts of specialization/</a:t>
            </a:r>
            <a:br>
              <a:rPr lang="en-GB" i="1" dirty="0"/>
            </a:br>
            <a:r>
              <a:rPr lang="en-GB" i="1" dirty="0"/>
              <a:t>generalization, aggregation, and/or composition into the ER model for the case study described in Exercise 11.12. If appropriate, redraw the ER diagram as an EER diagram with the additional enhanced </a:t>
            </a:r>
            <a:r>
              <a:rPr lang="en-GB" i="1" dirty="0" smtClean="0"/>
              <a:t>concepts.</a:t>
            </a:r>
          </a:p>
          <a:p>
            <a:pPr algn="just"/>
            <a:endParaRPr lang="en-GB" i="1" dirty="0"/>
          </a:p>
          <a:p>
            <a:pPr algn="just"/>
            <a:r>
              <a:rPr lang="en-GB" i="1" dirty="0" err="1" smtClean="0">
                <a:solidFill>
                  <a:srgbClr val="FF0000"/>
                </a:solidFill>
              </a:rPr>
              <a:t>Pada</a:t>
            </a:r>
            <a:r>
              <a:rPr lang="en-GB" i="1" dirty="0" smtClean="0">
                <a:solidFill>
                  <a:srgbClr val="FF0000"/>
                </a:solidFill>
              </a:rPr>
              <a:t> slide </a:t>
            </a:r>
            <a:r>
              <a:rPr lang="en-GB" i="1" dirty="0" err="1" smtClean="0">
                <a:solidFill>
                  <a:srgbClr val="FF0000"/>
                </a:solidFill>
              </a:rPr>
              <a:t>pertemuan</a:t>
            </a:r>
            <a:r>
              <a:rPr lang="en-GB" i="1" dirty="0" smtClean="0">
                <a:solidFill>
                  <a:srgbClr val="FF0000"/>
                </a:solidFill>
              </a:rPr>
              <a:t> ke-2 </a:t>
            </a:r>
            <a:r>
              <a:rPr lang="en-GB" i="1" dirty="0" err="1" smtClean="0">
                <a:solidFill>
                  <a:srgbClr val="FF0000"/>
                </a:solidFill>
              </a:rPr>
              <a:t>terdapat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 err="1" smtClean="0">
                <a:solidFill>
                  <a:srgbClr val="FF0000"/>
                </a:solidFill>
              </a:rPr>
              <a:t>pada</a:t>
            </a:r>
            <a:r>
              <a:rPr lang="en-GB" i="1" dirty="0" smtClean="0">
                <a:solidFill>
                  <a:srgbClr val="FF0000"/>
                </a:solidFill>
              </a:rPr>
              <a:t> exercises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A49DF-8012-4851-A825-7CCE1AF0E58C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44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695AD-EABC-43C9-8A05-9C2F6537063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Objectives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8041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Limitations of basic concepts of the ER model and requirements to represent more complex applications using additional data modeling concepts.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4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Most useful additional data modeling concepts of Enhanced ER (EER) model called: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specialization/generalization;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aggregation;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composition.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884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45B9A-540E-4E84-94ED-A11B99D943FF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The Enhanced Entity-Relationship Model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>
                <a:latin typeface="Times" panose="02020603050405020304" pitchFamily="18" charset="0"/>
              </a:rPr>
              <a:t>Semantic concepts are incorporated into the original ER model and called the Enhanced Entity-Relationship (EER) model.</a:t>
            </a:r>
          </a:p>
          <a:p>
            <a:pPr>
              <a:lnSpc>
                <a:spcPct val="9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>
                <a:latin typeface="Times" panose="02020603050405020304" pitchFamily="18" charset="0"/>
              </a:rPr>
              <a:t>Examples of additional concepts of EER model are: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latin typeface="Times" panose="02020603050405020304" pitchFamily="18" charset="0"/>
              </a:rPr>
              <a:t>specialization / generalization;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aggregation;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composition.</a:t>
            </a:r>
            <a:endParaRPr lang="en-GB" altLang="en-US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66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68BB-6C1E-463E-9F91-2435B3D012D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200" b="1">
                <a:latin typeface="Times" panose="02020603050405020304" pitchFamily="18" charset="0"/>
              </a:rPr>
              <a:t>Superclass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An entity type that includes one or more distinct subgroupings of its occurrences.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en-US" sz="3200" b="1">
              <a:latin typeface="Times" panose="02020603050405020304" pitchFamily="18" charset="0"/>
            </a:endParaRPr>
          </a:p>
          <a:p>
            <a:r>
              <a:rPr lang="en-GB" altLang="en-US" sz="3200" b="1">
                <a:latin typeface="Times" panose="02020603050405020304" pitchFamily="18" charset="0"/>
              </a:rPr>
              <a:t>Subclass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 distinct subgrouping of occurrences of an entity type.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47572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0C3D0-CA63-4FCF-895E-D01A0196E8A3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AU" alt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Superclass/subclass relationship is one-to-one (1:1). </a:t>
            </a:r>
          </a:p>
          <a:p>
            <a:pPr>
              <a:lnSpc>
                <a:spcPct val="10000"/>
              </a:lnSpc>
            </a:pPr>
            <a:endParaRPr lang="en-AU" alt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3200" b="1">
                <a:latin typeface="Times" panose="02020603050405020304" pitchFamily="18" charset="0"/>
              </a:rPr>
              <a:t>Superclass may contain overlapping or distinct subclasses. </a:t>
            </a:r>
          </a:p>
          <a:p>
            <a:pPr>
              <a:lnSpc>
                <a:spcPct val="10000"/>
              </a:lnSpc>
            </a:pPr>
            <a:endParaRPr lang="en-GB" altLang="en-US" sz="3200" b="1">
              <a:latin typeface="Times" panose="02020603050405020304" pitchFamily="18" charset="0"/>
            </a:endParaRPr>
          </a:p>
          <a:p>
            <a:r>
              <a:rPr lang="en-GB" altLang="en-US" sz="3200" b="1">
                <a:latin typeface="Times" panose="02020603050405020304" pitchFamily="18" charset="0"/>
              </a:rPr>
              <a:t>Not all members of a superclass need be a member of a subclass.</a:t>
            </a:r>
            <a:endParaRPr lang="en-GB" altLang="en-US" sz="2400" b="1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213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EFCB-820C-4A52-8F33-B132317A3C54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59746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597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Attribute Inheritance</a:t>
            </a:r>
          </a:p>
          <a:p>
            <a:pPr lvl="1"/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altLang="en-US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64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1A5E-809F-45EE-9CEC-A5C42BE8EC4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Process of maximizing differences between members of an entity by identifying their distinguishing characteristics.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altLang="en-US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>
                <a:latin typeface="Times" panose="02020603050405020304" pitchFamily="18" charset="0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Process of minimizing differences between entities by identifying their common characteristics.</a:t>
            </a:r>
            <a:r>
              <a:rPr lang="en-GB" altLang="en-US" b="1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8296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D5AC4-6703-4CEA-AEB8-FF4051A729A9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266700"/>
            <a:ext cx="10469880" cy="845820"/>
          </a:xfrm>
        </p:spPr>
        <p:txBody>
          <a:bodyPr>
            <a:normAutofit fontScale="90000"/>
          </a:bodyPr>
          <a:lstStyle/>
          <a:p>
            <a:r>
              <a:rPr lang="en-AU" altLang="en-US" b="1" dirty="0" err="1">
                <a:latin typeface="Times" panose="02020603050405020304" pitchFamily="18" charset="0"/>
                <a:cs typeface="Arial" panose="020B0604020202020204" pitchFamily="34" charset="0"/>
              </a:rPr>
              <a:t>AllStaff</a:t>
            </a:r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Relation Holding Details of all Staff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74083" name="Picture 3" descr="D:\Database System 3e_tiff\Ch12-tif\DS3-Figure 12-0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1112520"/>
            <a:ext cx="9503278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484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7D0F8A-3AA0-4388-88EB-F76DC0217384}"/>
</file>

<file path=customXml/itemProps2.xml><?xml version="1.0" encoding="utf-8"?>
<ds:datastoreItem xmlns:ds="http://schemas.openxmlformats.org/officeDocument/2006/customXml" ds:itemID="{C7CB35B0-ACB2-4857-88CF-86F87DC50204}"/>
</file>

<file path=customXml/itemProps3.xml><?xml version="1.0" encoding="utf-8"?>
<ds:datastoreItem xmlns:ds="http://schemas.openxmlformats.org/officeDocument/2006/customXml" ds:itemID="{0A7C4040-F38E-48EA-86A5-44FAB04A59C7}"/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556</Words>
  <Application>Microsoft Office PowerPoint</Application>
  <PresentationFormat>Widescreen</PresentationFormat>
  <Paragraphs>101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</vt:lpstr>
      <vt:lpstr>Times New Roman</vt:lpstr>
      <vt:lpstr>Office Theme</vt:lpstr>
      <vt:lpstr>DATABASE DESIGN &amp; MANAGEMENT SI10317</vt:lpstr>
      <vt:lpstr>Pertemuan 3</vt:lpstr>
      <vt:lpstr>Objectives</vt:lpstr>
      <vt:lpstr>The Enhanced Entity-Relationship Model</vt:lpstr>
      <vt:lpstr>Specialization / Generalization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  <vt:lpstr>Constraints on Specialization / Generalization</vt:lpstr>
      <vt:lpstr>DreamHome Worked Example - Staff Superclass with Supervisor and Manager Subclasses </vt:lpstr>
      <vt:lpstr>PowerPoint Presentation</vt:lpstr>
      <vt:lpstr>DreamHome Worked Example - Owner Superclass with PrivateOwner and BusinessOwner Subclasses</vt:lpstr>
      <vt:lpstr>DreamHome Worked Example - Person Superclass with Staff, PrivateOwner, and Client Subclasses </vt:lpstr>
      <vt:lpstr>EER Diagram of Branch View of DreamHome with Specialization/Generalization</vt:lpstr>
      <vt:lpstr>Aggregation </vt:lpstr>
      <vt:lpstr>Examples of Aggregation</vt:lpstr>
      <vt:lpstr>Composition</vt:lpstr>
      <vt:lpstr>Example of Composition </vt:lpstr>
      <vt:lpstr>Exercises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71</cp:revision>
  <dcterms:created xsi:type="dcterms:W3CDTF">2020-06-08T01:30:48Z</dcterms:created>
  <dcterms:modified xsi:type="dcterms:W3CDTF">2021-02-23T00:56:12Z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