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53" r:id="rId3"/>
    <p:sldId id="377" r:id="rId4"/>
    <p:sldId id="379" r:id="rId5"/>
    <p:sldId id="384" r:id="rId6"/>
    <p:sldId id="382" r:id="rId7"/>
    <p:sldId id="385" r:id="rId8"/>
    <p:sldId id="380" r:id="rId9"/>
    <p:sldId id="383" r:id="rId10"/>
    <p:sldId id="35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7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32A5-E216-43A3-8972-1EFB14694FF1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37EB3-7011-40AE-B531-7A781764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98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6426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040" y="1935479"/>
            <a:ext cx="9723120" cy="1447801"/>
          </a:xfrm>
        </p:spPr>
        <p:txBody>
          <a:bodyPr>
            <a:normAutofit fontScale="90000"/>
          </a:bodyPr>
          <a:lstStyle/>
          <a:p>
            <a:r>
              <a:rPr lang="en-US" sz="5300" dirty="0" smtClean="0">
                <a:solidFill>
                  <a:schemeClr val="bg1"/>
                </a:solidFill>
              </a:rPr>
              <a:t>DATABASE DESIGN &amp; MANAGEMENT</a:t>
            </a:r>
            <a:br>
              <a:rPr lang="en-US" sz="53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SI10317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4120" y="4424998"/>
            <a:ext cx="6979920" cy="121380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PROGRAM STUDI SISTEM INFORMASI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UIVERRSITAS TARUMANAGARA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960" y="1569085"/>
            <a:ext cx="643128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Thank You</a:t>
            </a:r>
            <a:endParaRPr lang="en-US" sz="80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29640" y="4937760"/>
            <a:ext cx="11125200" cy="86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smtClean="0"/>
              <a:t>Reference: Database </a:t>
            </a:r>
            <a:r>
              <a:rPr lang="en-US" sz="1800" dirty="0"/>
              <a:t>Systems A Practical Approach to Design, Implementation, and Management Fourth </a:t>
            </a:r>
            <a:r>
              <a:rPr lang="en-US" sz="1800" dirty="0" smtClean="0"/>
              <a:t>Edition.</a:t>
            </a:r>
          </a:p>
          <a:p>
            <a:pPr algn="r"/>
            <a:r>
              <a:rPr lang="en-US" sz="1800" dirty="0" smtClean="0"/>
              <a:t>Thomas </a:t>
            </a:r>
            <a:r>
              <a:rPr lang="en-US" sz="1800" dirty="0"/>
              <a:t>M. Connolly and Carolyn E. </a:t>
            </a:r>
            <a:r>
              <a:rPr lang="en-US" sz="1800" dirty="0" err="1"/>
              <a:t>Begg</a:t>
            </a:r>
            <a:endParaRPr lang="en-US" sz="18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75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2053908" y="3429000"/>
            <a:ext cx="7974012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b">
            <a:normAutofit/>
          </a:bodyPr>
          <a:lstStyle/>
          <a:p>
            <a:r>
              <a:rPr lang="en-GB" altLang="en-US" b="1" dirty="0" err="1" smtClean="0">
                <a:latin typeface="Times" panose="02020603050405020304" pitchFamily="18" charset="0"/>
              </a:rPr>
              <a:t>Pertemuan</a:t>
            </a:r>
            <a:r>
              <a:rPr lang="en-GB" altLang="en-US" b="1" dirty="0" smtClean="0">
                <a:latin typeface="Times" panose="02020603050405020304" pitchFamily="18" charset="0"/>
              </a:rPr>
              <a:t> 4: Exercises</a:t>
            </a:r>
            <a:endParaRPr lang="en-GB" altLang="en-US" b="1" dirty="0">
              <a:latin typeface="Times" panose="02020603050405020304" pitchFamily="18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GB" altLang="en-US" sz="3200" b="1" dirty="0">
                <a:latin typeface="Times" panose="02020603050405020304" pitchFamily="18" charset="0"/>
              </a:rPr>
              <a:t>Enhanced Entity-Relationship </a:t>
            </a:r>
            <a:r>
              <a:rPr lang="en-GB" altLang="en-US" sz="3200" b="1" dirty="0" err="1" smtClean="0">
                <a:latin typeface="Times" panose="02020603050405020304" pitchFamily="18" charset="0"/>
              </a:rPr>
              <a:t>Modeling</a:t>
            </a:r>
            <a:endParaRPr lang="en-GB" altLang="en-US" sz="3200" b="1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727702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23365"/>
          </a:xfrm>
        </p:spPr>
        <p:txBody>
          <a:bodyPr/>
          <a:lstStyle/>
          <a:p>
            <a:r>
              <a:rPr lang="en-US" b="1" dirty="0" smtClean="0"/>
              <a:t>Exercises 4.1 – </a:t>
            </a:r>
            <a:r>
              <a:rPr lang="en-US" b="1" dirty="0" err="1" smtClean="0"/>
              <a:t>Tugas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pertemuan</a:t>
            </a:r>
            <a:r>
              <a:rPr lang="en-US" dirty="0" smtClean="0"/>
              <a:t> 2 </a:t>
            </a:r>
            <a:r>
              <a:rPr lang="en-US" dirty="0" err="1" smtClean="0"/>
              <a:t>dan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20" y="2453640"/>
            <a:ext cx="10393680" cy="3337560"/>
          </a:xfrm>
        </p:spPr>
        <p:txBody>
          <a:bodyPr/>
          <a:lstStyle/>
          <a:p>
            <a:pPr marL="0" indent="0" algn="just">
              <a:buNone/>
            </a:pPr>
            <a:r>
              <a:rPr lang="en-GB" i="1" dirty="0" smtClean="0"/>
              <a:t>Consider </a:t>
            </a:r>
            <a:r>
              <a:rPr lang="en-GB" i="1" dirty="0"/>
              <a:t>whether it is appropriate to introduce the enhanced concepts of </a:t>
            </a:r>
            <a:r>
              <a:rPr lang="en-GB" i="1" dirty="0" smtClean="0"/>
              <a:t>specialization/generalization</a:t>
            </a:r>
            <a:r>
              <a:rPr lang="en-GB" i="1" dirty="0"/>
              <a:t>, aggregation, and/or composition into the ER model for the case study described in </a:t>
            </a:r>
            <a:r>
              <a:rPr lang="en-GB" i="1" dirty="0">
                <a:solidFill>
                  <a:srgbClr val="FF0000"/>
                </a:solidFill>
              </a:rPr>
              <a:t>Exercise </a:t>
            </a:r>
            <a:r>
              <a:rPr lang="en-GB" i="1" dirty="0" smtClean="0">
                <a:solidFill>
                  <a:srgbClr val="FF0000"/>
                </a:solidFill>
              </a:rPr>
              <a:t>2 </a:t>
            </a:r>
            <a:r>
              <a:rPr lang="en-GB" i="1" dirty="0" err="1" smtClean="0">
                <a:solidFill>
                  <a:srgbClr val="FF0000"/>
                </a:solidFill>
              </a:rPr>
              <a:t>Pertemuan</a:t>
            </a:r>
            <a:r>
              <a:rPr lang="en-GB" i="1" dirty="0" smtClean="0">
                <a:solidFill>
                  <a:srgbClr val="FF0000"/>
                </a:solidFill>
              </a:rPr>
              <a:t> 2</a:t>
            </a:r>
            <a:r>
              <a:rPr lang="en-GB" i="1" dirty="0" smtClean="0"/>
              <a:t>. </a:t>
            </a:r>
            <a:r>
              <a:rPr lang="en-GB" i="1" dirty="0"/>
              <a:t>If appropriate, redraw the ER diagram as an EER diagram with the additional enhanced </a:t>
            </a:r>
            <a:r>
              <a:rPr lang="en-GB" i="1" dirty="0" smtClean="0"/>
              <a:t>concepts.</a:t>
            </a:r>
          </a:p>
          <a:p>
            <a:pPr marL="0" indent="0" algn="just">
              <a:buNone/>
            </a:pPr>
            <a:endParaRPr lang="en-GB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A49DF-8012-4851-A825-7CCE1AF0E58C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2844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125"/>
          </a:xfrm>
        </p:spPr>
        <p:txBody>
          <a:bodyPr/>
          <a:lstStyle/>
          <a:p>
            <a:r>
              <a:rPr lang="en-GB" altLang="en-US" b="1" dirty="0">
                <a:latin typeface="Times" panose="02020603050405020304" pitchFamily="18" charset="0"/>
              </a:rPr>
              <a:t>Exercises </a:t>
            </a:r>
            <a:r>
              <a:rPr lang="en-GB" altLang="en-US" b="1" dirty="0" smtClean="0">
                <a:latin typeface="Times" panose="02020603050405020304" pitchFamily="18" charset="0"/>
              </a:rPr>
              <a:t>4.2 </a:t>
            </a:r>
            <a:r>
              <a:rPr lang="en-GB" altLang="en-US" b="1" dirty="0">
                <a:latin typeface="Times" panose="02020603050405020304" pitchFamily="18" charset="0"/>
              </a:rPr>
              <a:t>– </a:t>
            </a:r>
            <a:r>
              <a:rPr lang="en-GB" altLang="en-US" b="1" dirty="0" err="1">
                <a:latin typeface="Times" panose="02020603050405020304" pitchFamily="18" charset="0"/>
              </a:rPr>
              <a:t>Latihan</a:t>
            </a:r>
            <a:r>
              <a:rPr lang="en-GB" altLang="en-US" b="1" dirty="0">
                <a:latin typeface="Times" panose="02020603050405020304" pitchFamily="18" charset="0"/>
              </a:rPr>
              <a:t> di </a:t>
            </a:r>
            <a:r>
              <a:rPr lang="en-GB" altLang="en-US" b="1" dirty="0" err="1">
                <a:latin typeface="Times" panose="02020603050405020304" pitchFamily="18" charset="0"/>
              </a:rPr>
              <a:t>kelas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1250"/>
            <a:ext cx="10866120" cy="46799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Create </a:t>
            </a:r>
            <a:r>
              <a:rPr lang="en-US" dirty="0"/>
              <a:t>an ER model to represent the data used by the </a:t>
            </a:r>
            <a:r>
              <a:rPr lang="en-US" dirty="0" smtClean="0"/>
              <a:t>library!</a:t>
            </a:r>
          </a:p>
          <a:p>
            <a:pPr algn="just"/>
            <a:endParaRPr lang="en-US" i="1" dirty="0" smtClean="0"/>
          </a:p>
          <a:p>
            <a:pPr algn="just"/>
            <a:r>
              <a:rPr lang="en-US" i="1" dirty="0" smtClean="0"/>
              <a:t>The </a:t>
            </a:r>
            <a:r>
              <a:rPr lang="en-US" i="1" dirty="0"/>
              <a:t>library provides books to borrowers. Each book is described by title, edition, and year of publication, and </a:t>
            </a:r>
            <a:r>
              <a:rPr lang="en-US" i="1" dirty="0" smtClean="0"/>
              <a:t>is uniquely </a:t>
            </a:r>
            <a:r>
              <a:rPr lang="en-US" i="1" dirty="0"/>
              <a:t>identified using the ISBN. Each borrower is described by his or her name and address and is </a:t>
            </a:r>
            <a:r>
              <a:rPr lang="en-US" i="1" dirty="0" smtClean="0"/>
              <a:t>uniquely identified </a:t>
            </a:r>
            <a:r>
              <a:rPr lang="en-US" i="1" dirty="0"/>
              <a:t>using a borrower number. The library provides one or more copies of each book and each copy </a:t>
            </a:r>
            <a:r>
              <a:rPr lang="en-US" i="1" dirty="0" smtClean="0"/>
              <a:t>is uniquely </a:t>
            </a:r>
            <a:r>
              <a:rPr lang="en-US" i="1" dirty="0"/>
              <a:t>identified using a copy number, status indicating if the book is available for loan, and the allowable </a:t>
            </a:r>
            <a:r>
              <a:rPr lang="en-US" i="1" dirty="0" smtClean="0"/>
              <a:t>loan period </a:t>
            </a:r>
            <a:r>
              <a:rPr lang="en-US" i="1" dirty="0"/>
              <a:t>for a given copy. A borrower may loan one or many books, and the date each book is loaned out and </a:t>
            </a:r>
            <a:r>
              <a:rPr lang="en-US" i="1" dirty="0" smtClean="0"/>
              <a:t>is returned </a:t>
            </a:r>
            <a:r>
              <a:rPr lang="en-US" i="1" dirty="0"/>
              <a:t>is recorded. Loan number uniquely identifies each book loan</a:t>
            </a:r>
            <a:r>
              <a:rPr lang="en-US" i="1" dirty="0" smtClean="0"/>
              <a:t>.</a:t>
            </a:r>
            <a:endParaRPr lang="en-GB" i="1" dirty="0" smtClean="0"/>
          </a:p>
          <a:p>
            <a:pPr marL="0" indent="0" algn="just">
              <a:buNone/>
            </a:pPr>
            <a:endParaRPr lang="en-GB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A49DF-8012-4851-A825-7CCE1AF0E58C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3217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995"/>
          </a:xfrm>
        </p:spPr>
        <p:txBody>
          <a:bodyPr/>
          <a:lstStyle/>
          <a:p>
            <a:r>
              <a:rPr lang="en-GB" altLang="en-US" b="1" dirty="0">
                <a:latin typeface="Times" panose="02020603050405020304" pitchFamily="18" charset="0"/>
              </a:rPr>
              <a:t>Exercises 4.2 – </a:t>
            </a:r>
            <a:r>
              <a:rPr lang="en-GB" altLang="en-US" b="1" dirty="0" err="1">
                <a:latin typeface="Times" panose="02020603050405020304" pitchFamily="18" charset="0"/>
              </a:rPr>
              <a:t>Latihan</a:t>
            </a:r>
            <a:r>
              <a:rPr lang="en-GB" altLang="en-US" b="1" dirty="0">
                <a:latin typeface="Times" panose="02020603050405020304" pitchFamily="18" charset="0"/>
              </a:rPr>
              <a:t> di </a:t>
            </a:r>
            <a:r>
              <a:rPr lang="en-GB" altLang="en-US" b="1" dirty="0" err="1">
                <a:latin typeface="Times" panose="02020603050405020304" pitchFamily="18" charset="0"/>
              </a:rPr>
              <a:t>kelas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747" y="1010031"/>
            <a:ext cx="8266370" cy="584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8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125"/>
          </a:xfrm>
        </p:spPr>
        <p:txBody>
          <a:bodyPr/>
          <a:lstStyle/>
          <a:p>
            <a:r>
              <a:rPr lang="en-GB" altLang="en-US" b="1" dirty="0">
                <a:latin typeface="Times" panose="02020603050405020304" pitchFamily="18" charset="0"/>
              </a:rPr>
              <a:t>Exercises </a:t>
            </a:r>
            <a:r>
              <a:rPr lang="en-GB" altLang="en-US" b="1" dirty="0" smtClean="0">
                <a:latin typeface="Times" panose="02020603050405020304" pitchFamily="18" charset="0"/>
              </a:rPr>
              <a:t>4.3 </a:t>
            </a:r>
            <a:r>
              <a:rPr lang="en-GB" altLang="en-US" b="1" dirty="0">
                <a:latin typeface="Times" panose="02020603050405020304" pitchFamily="18" charset="0"/>
              </a:rPr>
              <a:t>– </a:t>
            </a:r>
            <a:r>
              <a:rPr lang="en-GB" altLang="en-US" b="1" dirty="0" err="1">
                <a:latin typeface="Times" panose="02020603050405020304" pitchFamily="18" charset="0"/>
              </a:rPr>
              <a:t>Latihan</a:t>
            </a:r>
            <a:r>
              <a:rPr lang="en-GB" altLang="en-US" b="1" dirty="0">
                <a:latin typeface="Times" panose="02020603050405020304" pitchFamily="18" charset="0"/>
              </a:rPr>
              <a:t> di </a:t>
            </a:r>
            <a:r>
              <a:rPr lang="en-GB" altLang="en-US" b="1" dirty="0" err="1">
                <a:latin typeface="Times" panose="02020603050405020304" pitchFamily="18" charset="0"/>
              </a:rPr>
              <a:t>kelas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1250"/>
            <a:ext cx="10866120" cy="46799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Create </a:t>
            </a:r>
            <a:r>
              <a:rPr lang="en-US" dirty="0"/>
              <a:t>an </a:t>
            </a:r>
            <a:r>
              <a:rPr lang="en-US" dirty="0" smtClean="0"/>
              <a:t>EER </a:t>
            </a:r>
            <a:r>
              <a:rPr lang="en-US" dirty="0"/>
              <a:t>model to represent the data used by the </a:t>
            </a:r>
            <a:r>
              <a:rPr lang="en-US" dirty="0" smtClean="0"/>
              <a:t>library!</a:t>
            </a:r>
          </a:p>
          <a:p>
            <a:pPr algn="just"/>
            <a:endParaRPr lang="en-US" i="1" dirty="0" smtClean="0"/>
          </a:p>
          <a:p>
            <a:pPr algn="just"/>
            <a:r>
              <a:rPr lang="en-US" i="1" dirty="0"/>
              <a:t>The library case study described in Exercise </a:t>
            </a:r>
            <a:r>
              <a:rPr lang="en-US" i="1" dirty="0" smtClean="0"/>
              <a:t>4.2 is </a:t>
            </a:r>
            <a:r>
              <a:rPr lang="en-US" i="1" dirty="0"/>
              <a:t>extended to include the fact that </a:t>
            </a:r>
            <a:r>
              <a:rPr lang="en-US" i="1" dirty="0" smtClean="0"/>
              <a:t>the library </a:t>
            </a:r>
            <a:r>
              <a:rPr lang="en-US" i="1" dirty="0"/>
              <a:t>has a significant stock of books that are no longer suitable for loaning out. These </a:t>
            </a:r>
            <a:r>
              <a:rPr lang="en-US" i="1" dirty="0" smtClean="0"/>
              <a:t>books can </a:t>
            </a:r>
            <a:r>
              <a:rPr lang="en-US" i="1" dirty="0"/>
              <a:t>be sold for a fraction of the original cost. However, not all library books are </a:t>
            </a:r>
            <a:r>
              <a:rPr lang="en-US" i="1" dirty="0" smtClean="0"/>
              <a:t>eventually sold </a:t>
            </a:r>
            <a:r>
              <a:rPr lang="en-US" i="1" dirty="0"/>
              <a:t>as many are considered too damaged to sell on, or are simply lost or stolen. </a:t>
            </a:r>
            <a:r>
              <a:rPr lang="en-US" i="1" dirty="0" smtClean="0"/>
              <a:t>Each book </a:t>
            </a:r>
            <a:r>
              <a:rPr lang="en-US" i="1" dirty="0"/>
              <a:t>copy that is suitable for selling has a price and the date that the book is no longer </a:t>
            </a:r>
            <a:r>
              <a:rPr lang="en-US" i="1" dirty="0" smtClean="0"/>
              <a:t>to be </a:t>
            </a:r>
            <a:r>
              <a:rPr lang="en-US" i="1" dirty="0"/>
              <a:t>loaned </a:t>
            </a:r>
            <a:r>
              <a:rPr lang="en-US" i="1" dirty="0" smtClean="0"/>
              <a:t>out.</a:t>
            </a:r>
            <a:endParaRPr lang="en-GB" i="1" dirty="0" smtClean="0"/>
          </a:p>
          <a:p>
            <a:pPr marL="0" indent="0" algn="just">
              <a:buNone/>
            </a:pPr>
            <a:endParaRPr lang="en-GB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A49DF-8012-4851-A825-7CCE1AF0E58C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38501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40" y="365125"/>
            <a:ext cx="3352800" cy="4420235"/>
          </a:xfrm>
        </p:spPr>
        <p:txBody>
          <a:bodyPr>
            <a:normAutofit/>
          </a:bodyPr>
          <a:lstStyle/>
          <a:p>
            <a:r>
              <a:rPr lang="en-GB" altLang="en-US" b="1" dirty="0">
                <a:latin typeface="Times" panose="02020603050405020304" pitchFamily="18" charset="0"/>
              </a:rPr>
              <a:t>Exercises 4.3 – </a:t>
            </a:r>
            <a:r>
              <a:rPr lang="en-GB" altLang="en-US" b="1" dirty="0" err="1">
                <a:latin typeface="Times" panose="02020603050405020304" pitchFamily="18" charset="0"/>
              </a:rPr>
              <a:t>Latihan</a:t>
            </a:r>
            <a:r>
              <a:rPr lang="en-GB" altLang="en-US" b="1" dirty="0">
                <a:latin typeface="Times" panose="02020603050405020304" pitchFamily="18" charset="0"/>
              </a:rPr>
              <a:t> di </a:t>
            </a:r>
            <a:r>
              <a:rPr lang="en-GB" altLang="en-US" b="1" dirty="0" err="1">
                <a:latin typeface="Times" panose="02020603050405020304" pitchFamily="18" charset="0"/>
              </a:rPr>
              <a:t>kelas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920" y="189892"/>
            <a:ext cx="7487040" cy="666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3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" panose="02020603050405020304" pitchFamily="18" charset="0"/>
              </a:rPr>
              <a:t>Exercises </a:t>
            </a:r>
            <a:r>
              <a:rPr lang="en-US" b="1" dirty="0" smtClean="0">
                <a:latin typeface="Times" panose="02020603050405020304" pitchFamily="18" charset="0"/>
              </a:rPr>
              <a:t>4.4</a:t>
            </a:r>
            <a:r>
              <a:rPr lang="en-GB" altLang="en-US" b="1" dirty="0" smtClean="0">
                <a:latin typeface="Times" panose="02020603050405020304" pitchFamily="18" charset="0"/>
              </a:rPr>
              <a:t> </a:t>
            </a:r>
            <a:r>
              <a:rPr lang="en-GB" altLang="en-US" b="1" dirty="0">
                <a:latin typeface="Times" panose="02020603050405020304" pitchFamily="18" charset="0"/>
              </a:rPr>
              <a:t>- </a:t>
            </a:r>
            <a:r>
              <a:rPr lang="en-GB" altLang="en-US" b="1" dirty="0" err="1">
                <a:latin typeface="Times" panose="02020603050405020304" pitchFamily="18" charset="0"/>
              </a:rPr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10927080" cy="4114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dirty="0" err="1" smtClean="0"/>
              <a:t>Melanjutkan</a:t>
            </a:r>
            <a:r>
              <a:rPr lang="en-GB" dirty="0" smtClean="0"/>
              <a:t> </a:t>
            </a:r>
            <a:r>
              <a:rPr lang="en-GB" dirty="0" err="1" smtClean="0"/>
              <a:t>tugas</a:t>
            </a:r>
            <a:r>
              <a:rPr lang="en-GB" dirty="0" smtClean="0"/>
              <a:t> yang </a:t>
            </a:r>
            <a:r>
              <a:rPr lang="en-GB" dirty="0" err="1" smtClean="0"/>
              <a:t>diberikan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pertemuan</a:t>
            </a:r>
            <a:r>
              <a:rPr lang="en-GB" dirty="0" smtClean="0"/>
              <a:t> ke-2 (</a:t>
            </a:r>
            <a:r>
              <a:rPr lang="en-GB" dirty="0" err="1" smtClean="0"/>
              <a:t>teori</a:t>
            </a:r>
            <a:r>
              <a:rPr lang="en-GB" dirty="0" smtClean="0"/>
              <a:t>)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latihan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tugas</a:t>
            </a:r>
            <a:r>
              <a:rPr lang="en-GB" dirty="0" smtClean="0"/>
              <a:t> </a:t>
            </a:r>
            <a:r>
              <a:rPr lang="en-GB" dirty="0" err="1" smtClean="0"/>
              <a:t>tentang</a:t>
            </a:r>
            <a:r>
              <a:rPr lang="en-GB" dirty="0" smtClean="0"/>
              <a:t> </a:t>
            </a:r>
            <a:r>
              <a:rPr lang="en-GB" dirty="0" smtClean="0"/>
              <a:t>parking lot ER model, </a:t>
            </a:r>
            <a:r>
              <a:rPr lang="en-GB" dirty="0" err="1" smtClean="0"/>
              <a:t>lanjutkan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membuat</a:t>
            </a:r>
            <a:r>
              <a:rPr lang="en-GB" dirty="0" smtClean="0"/>
              <a:t> model EER </a:t>
            </a:r>
            <a:r>
              <a:rPr lang="en-GB" dirty="0" err="1" smtClean="0"/>
              <a:t>nya</a:t>
            </a:r>
            <a:r>
              <a:rPr lang="en-GB" dirty="0" smtClean="0"/>
              <a:t> </a:t>
            </a:r>
            <a:r>
              <a:rPr lang="en-GB" dirty="0" err="1" smtClean="0"/>
              <a:t>berdasarkan</a:t>
            </a:r>
            <a:r>
              <a:rPr lang="en-GB" dirty="0" smtClean="0"/>
              <a:t> </a:t>
            </a:r>
            <a:r>
              <a:rPr lang="en-GB" dirty="0" err="1" smtClean="0"/>
              <a:t>penjelasan</a:t>
            </a:r>
            <a:r>
              <a:rPr lang="en-GB" dirty="0" smtClean="0"/>
              <a:t> </a:t>
            </a:r>
            <a:r>
              <a:rPr lang="en-GB" dirty="0" err="1" smtClean="0"/>
              <a:t>berikut</a:t>
            </a:r>
            <a:r>
              <a:rPr lang="en-GB" dirty="0" smtClean="0"/>
              <a:t> </a:t>
            </a:r>
            <a:r>
              <a:rPr lang="en-GB" dirty="0" err="1" smtClean="0"/>
              <a:t>ini</a:t>
            </a:r>
            <a:r>
              <a:rPr lang="en-GB" dirty="0" smtClean="0"/>
              <a:t>.</a:t>
            </a:r>
          </a:p>
          <a:p>
            <a:pPr marL="746125" indent="-457200" algn="just">
              <a:buNone/>
            </a:pPr>
            <a:r>
              <a:rPr lang="en-US" dirty="0" smtClean="0"/>
              <a:t>(a) The </a:t>
            </a:r>
            <a:r>
              <a:rPr lang="en-US" dirty="0"/>
              <a:t>majority of parking spaces are under cover and each can be allocated for use by a member of staff for </a:t>
            </a:r>
            <a:r>
              <a:rPr lang="en-US" dirty="0" smtClean="0"/>
              <a:t>a monthly </a:t>
            </a:r>
            <a:r>
              <a:rPr lang="en-US" dirty="0"/>
              <a:t>rate.</a:t>
            </a:r>
          </a:p>
          <a:p>
            <a:pPr marL="746125" indent="-457200" algn="just">
              <a:buNone/>
            </a:pPr>
            <a:r>
              <a:rPr lang="en-US" dirty="0" smtClean="0"/>
              <a:t>(b) Parking </a:t>
            </a:r>
            <a:r>
              <a:rPr lang="en-US" dirty="0"/>
              <a:t>spaces that are not under cover are free to use and each can be allocated for use by a member </a:t>
            </a:r>
            <a:r>
              <a:rPr lang="en-US" dirty="0" smtClean="0"/>
              <a:t>of staff</a:t>
            </a:r>
            <a:r>
              <a:rPr lang="en-US" dirty="0"/>
              <a:t>.</a:t>
            </a:r>
          </a:p>
          <a:p>
            <a:pPr marL="746125" indent="-457200" algn="just">
              <a:buNone/>
            </a:pPr>
            <a:r>
              <a:rPr lang="en-US" dirty="0"/>
              <a:t>(c) Up to twenty covered parking spaces are available for use by visitors to the company. However, only </a:t>
            </a:r>
            <a:r>
              <a:rPr lang="en-US" dirty="0" smtClean="0"/>
              <a:t>members of </a:t>
            </a:r>
            <a:r>
              <a:rPr lang="en-US" dirty="0"/>
              <a:t>staff are able to book out a space for the day of the visit. There is no charge for this type of booking</a:t>
            </a:r>
            <a:r>
              <a:rPr lang="en-US" dirty="0" smtClean="0"/>
              <a:t>, but </a:t>
            </a:r>
            <a:r>
              <a:rPr lang="en-US" dirty="0"/>
              <a:t>the member of staff must provide the visitor's vehicle license number</a:t>
            </a:r>
            <a:r>
              <a:rPr lang="en-US" dirty="0" smtClean="0"/>
              <a:t>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A49DF-8012-4851-A825-7CCE1AF0E58C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3899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" panose="02020603050405020304" pitchFamily="18" charset="0"/>
              </a:rPr>
              <a:t>Poject</a:t>
            </a:r>
            <a:r>
              <a:rPr lang="en-US" b="1" dirty="0" smtClean="0">
                <a:latin typeface="Times" panose="02020603050405020304" pitchFamily="18" charset="0"/>
              </a:rPr>
              <a:t> 1 </a:t>
            </a:r>
            <a:r>
              <a:rPr lang="en-US" b="1" dirty="0" err="1" smtClean="0">
                <a:latin typeface="Times" panose="02020603050405020304" pitchFamily="18" charset="0"/>
              </a:rPr>
              <a:t>untuk</a:t>
            </a:r>
            <a:r>
              <a:rPr lang="en-US" b="1" dirty="0" smtClean="0">
                <a:latin typeface="Times" panose="02020603050405020304" pitchFamily="18" charset="0"/>
              </a:rPr>
              <a:t> </a:t>
            </a:r>
            <a:r>
              <a:rPr lang="en-US" b="1" dirty="0" err="1" smtClean="0">
                <a:latin typeface="Times" panose="02020603050405020304" pitchFamily="18" charset="0"/>
              </a:rPr>
              <a:t>nilai</a:t>
            </a:r>
            <a:r>
              <a:rPr lang="en-US" b="1" dirty="0" smtClean="0">
                <a:latin typeface="Times" panose="02020603050405020304" pitchFamily="18" charset="0"/>
              </a:rPr>
              <a:t> </a:t>
            </a:r>
            <a:r>
              <a:rPr lang="en-US" b="1" dirty="0" smtClean="0">
                <a:latin typeface="Times" panose="02020603050405020304" pitchFamily="18" charset="0"/>
              </a:rPr>
              <a:t>UTS: Cases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10927080" cy="4114800"/>
          </a:xfrm>
        </p:spPr>
        <p:txBody>
          <a:bodyPr>
            <a:normAutofit/>
          </a:bodyPr>
          <a:lstStyle/>
          <a:p>
            <a:pPr marL="514350" indent="-514350" algn="just">
              <a:buAutoNum type="alphaLcParenBoth"/>
            </a:pPr>
            <a:r>
              <a:rPr lang="en-GB" dirty="0" err="1" smtClean="0"/>
              <a:t>Pelajari</a:t>
            </a:r>
            <a:r>
              <a:rPr lang="en-GB" dirty="0" smtClean="0"/>
              <a:t> </a:t>
            </a:r>
            <a:r>
              <a:rPr lang="en-GB" dirty="0" err="1" smtClean="0"/>
              <a:t>materi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Studi</a:t>
            </a:r>
            <a:r>
              <a:rPr lang="en-GB" dirty="0"/>
              <a:t> </a:t>
            </a:r>
            <a:r>
              <a:rPr lang="en-GB" dirty="0" err="1" smtClean="0"/>
              <a:t>Kasus</a:t>
            </a:r>
            <a:r>
              <a:rPr lang="en-GB" dirty="0" smtClean="0"/>
              <a:t> Appendix B (B1, </a:t>
            </a:r>
            <a:r>
              <a:rPr lang="en-GB" dirty="0" err="1" smtClean="0"/>
              <a:t>dan</a:t>
            </a:r>
            <a:r>
              <a:rPr lang="en-GB" dirty="0" smtClean="0"/>
              <a:t> B3). </a:t>
            </a:r>
            <a:r>
              <a:rPr lang="en-GB" dirty="0" err="1" smtClean="0"/>
              <a:t>Berdasarkan</a:t>
            </a:r>
            <a:r>
              <a:rPr lang="en-GB" dirty="0" smtClean="0"/>
              <a:t> </a:t>
            </a:r>
            <a:r>
              <a:rPr lang="en-GB" dirty="0" err="1" smtClean="0"/>
              <a:t>studi</a:t>
            </a:r>
            <a:r>
              <a:rPr lang="en-GB" dirty="0" smtClean="0"/>
              <a:t> </a:t>
            </a:r>
            <a:r>
              <a:rPr lang="en-GB" dirty="0" err="1" smtClean="0"/>
              <a:t>kasus</a:t>
            </a:r>
            <a:r>
              <a:rPr lang="en-GB" dirty="0" smtClean="0"/>
              <a:t> </a:t>
            </a:r>
            <a:r>
              <a:rPr lang="en-GB" dirty="0" err="1" smtClean="0"/>
              <a:t>tersebut</a:t>
            </a:r>
            <a:r>
              <a:rPr lang="en-GB" dirty="0" smtClean="0"/>
              <a:t> </a:t>
            </a:r>
            <a:r>
              <a:rPr lang="en-GB" dirty="0" err="1" smtClean="0"/>
              <a:t>gambarkan</a:t>
            </a:r>
            <a:r>
              <a:rPr lang="en-GB" dirty="0" smtClean="0"/>
              <a:t> </a:t>
            </a:r>
            <a:r>
              <a:rPr lang="en-GB" dirty="0" err="1" smtClean="0"/>
              <a:t>sebuah</a:t>
            </a:r>
            <a:r>
              <a:rPr lang="en-GB" dirty="0" smtClean="0"/>
              <a:t> model </a:t>
            </a:r>
            <a:r>
              <a:rPr lang="en-GB" dirty="0" err="1" smtClean="0"/>
              <a:t>hubungan</a:t>
            </a:r>
            <a:r>
              <a:rPr lang="en-GB" dirty="0" smtClean="0"/>
              <a:t> </a:t>
            </a:r>
            <a:r>
              <a:rPr lang="en-GB" dirty="0" err="1" smtClean="0"/>
              <a:t>antar</a:t>
            </a:r>
            <a:r>
              <a:rPr lang="en-GB" dirty="0" smtClean="0"/>
              <a:t> </a:t>
            </a:r>
            <a:r>
              <a:rPr lang="en-GB" dirty="0" err="1" smtClean="0"/>
              <a:t>entitas</a:t>
            </a:r>
            <a:r>
              <a:rPr lang="en-GB" dirty="0" smtClean="0"/>
              <a:t> (ER Diagram)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menggunakan</a:t>
            </a:r>
            <a:r>
              <a:rPr lang="en-GB" dirty="0" smtClean="0"/>
              <a:t> </a:t>
            </a:r>
            <a:r>
              <a:rPr lang="en-GB" dirty="0" err="1" smtClean="0"/>
              <a:t>notasi</a:t>
            </a:r>
            <a:r>
              <a:rPr lang="en-GB" dirty="0" smtClean="0"/>
              <a:t> yang </a:t>
            </a:r>
            <a:r>
              <a:rPr lang="en-GB" dirty="0" err="1" smtClean="0"/>
              <a:t>diberikan</a:t>
            </a:r>
            <a:r>
              <a:rPr lang="en-GB" dirty="0" smtClean="0"/>
              <a:t> </a:t>
            </a:r>
            <a:r>
              <a:rPr lang="en-GB" dirty="0" err="1" smtClean="0"/>
              <a:t>oleh</a:t>
            </a:r>
            <a:r>
              <a:rPr lang="en-GB" dirty="0" smtClean="0"/>
              <a:t> Connolly &amp; </a:t>
            </a:r>
            <a:r>
              <a:rPr lang="en-GB" dirty="0" err="1" smtClean="0"/>
              <a:t>Begg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/>
              <a:t> </a:t>
            </a:r>
            <a:r>
              <a:rPr lang="en-GB" dirty="0" err="1" smtClean="0"/>
              <a:t>menggunakan</a:t>
            </a:r>
            <a:r>
              <a:rPr lang="en-GB" dirty="0" smtClean="0"/>
              <a:t> </a:t>
            </a:r>
            <a:r>
              <a:rPr lang="en-GB" dirty="0" err="1" smtClean="0"/>
              <a:t>notasi</a:t>
            </a:r>
            <a:r>
              <a:rPr lang="en-GB" dirty="0" smtClean="0"/>
              <a:t> </a:t>
            </a:r>
            <a:r>
              <a:rPr lang="en-GB" dirty="0" err="1" smtClean="0"/>
              <a:t>yg</a:t>
            </a:r>
            <a:r>
              <a:rPr lang="en-GB" dirty="0" smtClean="0"/>
              <a:t> </a:t>
            </a:r>
            <a:r>
              <a:rPr lang="en-GB" dirty="0" err="1" smtClean="0"/>
              <a:t>diberikan</a:t>
            </a:r>
            <a:r>
              <a:rPr lang="en-GB" dirty="0" smtClean="0"/>
              <a:t> </a:t>
            </a:r>
            <a:r>
              <a:rPr lang="en-GB" dirty="0" err="1" smtClean="0"/>
              <a:t>oleh</a:t>
            </a:r>
            <a:r>
              <a:rPr lang="en-GB" dirty="0" smtClean="0"/>
              <a:t> Peter Chen.</a:t>
            </a:r>
          </a:p>
          <a:p>
            <a:pPr marL="514350" indent="-514350" algn="just">
              <a:buAutoNum type="alphaLcParenBoth"/>
            </a:pPr>
            <a:r>
              <a:rPr lang="en-GB" dirty="0" err="1" smtClean="0"/>
              <a:t>Menggunakan</a:t>
            </a:r>
            <a:r>
              <a:rPr lang="en-GB" dirty="0" smtClean="0"/>
              <a:t> </a:t>
            </a:r>
            <a:r>
              <a:rPr lang="en-GB" dirty="0" err="1" smtClean="0"/>
              <a:t>hasil</a:t>
            </a:r>
            <a:r>
              <a:rPr lang="en-GB" dirty="0" smtClean="0"/>
              <a:t> </a:t>
            </a:r>
            <a:r>
              <a:rPr lang="en-GB" dirty="0" err="1" smtClean="0"/>
              <a:t>jawaban</a:t>
            </a:r>
            <a:r>
              <a:rPr lang="en-GB" dirty="0" smtClean="0"/>
              <a:t> (a), </a:t>
            </a:r>
            <a:r>
              <a:rPr lang="en-GB" dirty="0" err="1" smtClean="0"/>
              <a:t>perhatikan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beri</a:t>
            </a:r>
            <a:r>
              <a:rPr lang="en-GB" dirty="0" smtClean="0"/>
              <a:t> </a:t>
            </a:r>
            <a:r>
              <a:rPr lang="en-GB" dirty="0" err="1" smtClean="0"/>
              <a:t>pertimbangkan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menggunakan</a:t>
            </a:r>
            <a:r>
              <a:rPr lang="en-GB" dirty="0" smtClean="0"/>
              <a:t> </a:t>
            </a:r>
            <a:r>
              <a:rPr lang="en-GB" dirty="0" err="1" smtClean="0"/>
              <a:t>asumsi</a:t>
            </a:r>
            <a:r>
              <a:rPr lang="en-GB" dirty="0" smtClean="0"/>
              <a:t> </a:t>
            </a:r>
            <a:r>
              <a:rPr lang="en-GB" dirty="0" err="1" smtClean="0"/>
              <a:t>pendukung</a:t>
            </a:r>
            <a:r>
              <a:rPr lang="en-GB" dirty="0" smtClean="0"/>
              <a:t> yang </a:t>
            </a:r>
            <a:r>
              <a:rPr lang="en-GB" dirty="0" err="1" smtClean="0"/>
              <a:t>tepat</a:t>
            </a:r>
            <a:r>
              <a:rPr lang="en-GB" dirty="0" smtClean="0"/>
              <a:t> (</a:t>
            </a:r>
            <a:r>
              <a:rPr lang="en-GB" dirty="0" err="1" smtClean="0"/>
              <a:t>jika</a:t>
            </a:r>
            <a:r>
              <a:rPr lang="en-GB" dirty="0" smtClean="0"/>
              <a:t> </a:t>
            </a:r>
            <a:r>
              <a:rPr lang="en-GB" dirty="0" err="1" smtClean="0"/>
              <a:t>perlu</a:t>
            </a:r>
            <a:r>
              <a:rPr lang="en-GB" dirty="0" smtClean="0"/>
              <a:t> </a:t>
            </a:r>
            <a:r>
              <a:rPr lang="en-GB" dirty="0" err="1" smtClean="0"/>
              <a:t>asumsi</a:t>
            </a:r>
            <a:r>
              <a:rPr lang="en-GB" dirty="0" smtClean="0"/>
              <a:t> </a:t>
            </a:r>
            <a:r>
              <a:rPr lang="en-GB" dirty="0" err="1" smtClean="0"/>
              <a:t>pendukung</a:t>
            </a:r>
            <a:r>
              <a:rPr lang="en-GB" dirty="0" smtClean="0"/>
              <a:t>)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melakukan</a:t>
            </a:r>
            <a:r>
              <a:rPr lang="en-GB" dirty="0" smtClean="0"/>
              <a:t> </a:t>
            </a:r>
            <a:r>
              <a:rPr lang="en-GB" dirty="0" err="1" smtClean="0"/>
              <a:t>spesialisasi</a:t>
            </a:r>
            <a:r>
              <a:rPr lang="en-GB" dirty="0" smtClean="0"/>
              <a:t> </a:t>
            </a:r>
            <a:r>
              <a:rPr lang="en-GB" dirty="0" err="1" smtClean="0"/>
              <a:t>atau</a:t>
            </a:r>
            <a:r>
              <a:rPr lang="en-GB" dirty="0" smtClean="0"/>
              <a:t> </a:t>
            </a:r>
            <a:r>
              <a:rPr lang="en-GB" dirty="0" err="1" smtClean="0"/>
              <a:t>generalisasi</a:t>
            </a:r>
            <a:r>
              <a:rPr lang="en-GB" dirty="0" smtClean="0"/>
              <a:t> </a:t>
            </a:r>
            <a:r>
              <a:rPr lang="en-GB" dirty="0" err="1" smtClean="0"/>
              <a:t>atau</a:t>
            </a:r>
            <a:r>
              <a:rPr lang="en-GB" dirty="0" smtClean="0"/>
              <a:t> </a:t>
            </a:r>
            <a:r>
              <a:rPr lang="en-GB" dirty="0" err="1" smtClean="0"/>
              <a:t>agregasi</a:t>
            </a:r>
            <a:r>
              <a:rPr lang="en-GB" dirty="0" smtClean="0"/>
              <a:t>,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gambar</a:t>
            </a:r>
            <a:r>
              <a:rPr lang="en-GB" dirty="0" smtClean="0"/>
              <a:t> </a:t>
            </a:r>
            <a:r>
              <a:rPr lang="en-GB" dirty="0" err="1" smtClean="0"/>
              <a:t>ulang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model EER (enhanced entity relationship).</a:t>
            </a:r>
            <a:endParaRPr lang="en-GB" dirty="0" smtClean="0"/>
          </a:p>
          <a:p>
            <a:pPr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A49DF-8012-4851-A825-7CCE1AF0E58C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08624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F44E0C0F1F20D84AA745AA4F2F9F87B5" ma:contentTypeVersion="7" ma:contentTypeDescription="Buat sebuah dokumen baru." ma:contentTypeScope="" ma:versionID="3138b1bcc73020d8b145efc720bca425">
  <xsd:schema xmlns:xsd="http://www.w3.org/2001/XMLSchema" xmlns:xs="http://www.w3.org/2001/XMLSchema" xmlns:p="http://schemas.microsoft.com/office/2006/metadata/properties" xmlns:ns2="c0efcfce-2116-400f-ab52-279e91fc6017" targetNamespace="http://schemas.microsoft.com/office/2006/metadata/properties" ma:root="true" ma:fieldsID="2fdcb93a95508883b019b92482799b7a" ns2:_="">
    <xsd:import namespace="c0efcfce-2116-400f-ab52-279e91fc60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fcfce-2116-400f-ab52-279e91fc60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11A56E-9BAE-41EB-BA25-C410167CE2FA}"/>
</file>

<file path=customXml/itemProps2.xml><?xml version="1.0" encoding="utf-8"?>
<ds:datastoreItem xmlns:ds="http://schemas.openxmlformats.org/officeDocument/2006/customXml" ds:itemID="{6A44CF2D-F510-4AEA-990E-3A16CF4EAC42}"/>
</file>

<file path=customXml/itemProps3.xml><?xml version="1.0" encoding="utf-8"?>
<ds:datastoreItem xmlns:ds="http://schemas.openxmlformats.org/officeDocument/2006/customXml" ds:itemID="{03666762-F2C0-4DA8-BBEE-E434A3CAE1AE}"/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616</Words>
  <Application>Microsoft Office PowerPoint</Application>
  <PresentationFormat>Widescreen</PresentationFormat>
  <Paragraphs>33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</vt:lpstr>
      <vt:lpstr>Times New Roman</vt:lpstr>
      <vt:lpstr>Office Theme</vt:lpstr>
      <vt:lpstr>DATABASE DESIGN &amp; MANAGEMENT SI10317</vt:lpstr>
      <vt:lpstr>Pertemuan 4: Exercises</vt:lpstr>
      <vt:lpstr>Exercises 4.1 – Tugas lihat pada pertemuan 2 dan 3</vt:lpstr>
      <vt:lpstr>Exercises 4.2 – Latihan di kelas</vt:lpstr>
      <vt:lpstr>Exercises 4.2 – Latihan di kelas</vt:lpstr>
      <vt:lpstr>Exercises 4.3 – Latihan di kelas</vt:lpstr>
      <vt:lpstr>Exercises 4.3 – Latihan di kelas</vt:lpstr>
      <vt:lpstr>Exercises 4.4 - Tugas</vt:lpstr>
      <vt:lpstr>Poject 1 untuk nilai UTS: Cases Studies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WASINO</cp:lastModifiedBy>
  <cp:revision>82</cp:revision>
  <dcterms:created xsi:type="dcterms:W3CDTF">2020-06-08T01:30:48Z</dcterms:created>
  <dcterms:modified xsi:type="dcterms:W3CDTF">2021-03-01T02:58:06Z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0x010100F44E0C0F1F20D84AA745AA4F2F9F87B5</vt:lpwstr>
  </property>
</Properties>
</file>