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1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7412" y="1310622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ENTERPTISE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Pedoman</a:t>
            </a:r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Pemodelan</a:t>
            </a:r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Enterprise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1690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smtClean="0"/>
              <a:t>1# menetapkan tujuan, lingkup, dan fokus</a:t>
            </a:r>
            <a:endParaRPr lang="en-US" smtClean="0"/>
          </a:p>
          <a:p>
            <a:pPr lvl="1"/>
            <a:r>
              <a:rPr lang="en-US" smtClean="0"/>
              <a:t>Modelling is a goal-driven activity.</a:t>
            </a:r>
          </a:p>
          <a:p>
            <a:pPr lvl="1"/>
            <a:r>
              <a:rPr lang="en-US" smtClean="0"/>
              <a:t>Typical purposes of enterprise architecture models are to provide:</a:t>
            </a:r>
          </a:p>
          <a:p>
            <a:pPr marL="1088136" lvl="2" indent="-457200">
              <a:buFont typeface="+mj-lt"/>
              <a:buAutoNum type="arabicParenR"/>
            </a:pPr>
            <a:r>
              <a:rPr lang="en-US" smtClean="0"/>
              <a:t>insight into processes, IT infrastructure, and their alignment,</a:t>
            </a:r>
          </a:p>
          <a:p>
            <a:pPr marL="1088136" lvl="2" indent="-457200">
              <a:buFont typeface="+mj-lt"/>
              <a:buAutoNum type="arabicParenR"/>
            </a:pPr>
            <a:r>
              <a:rPr lang="en-US" smtClean="0"/>
              <a:t>a basis for business process redesign,</a:t>
            </a:r>
          </a:p>
          <a:p>
            <a:pPr marL="1088136" lvl="2" indent="-457200">
              <a:buFont typeface="+mj-lt"/>
              <a:buAutoNum type="arabicParenR"/>
            </a:pPr>
            <a:r>
              <a:rPr lang="en-US" smtClean="0"/>
              <a:t>a basis for application (re)design,</a:t>
            </a:r>
          </a:p>
          <a:p>
            <a:pPr marL="1088136" lvl="2" indent="-457200">
              <a:buFont typeface="+mj-lt"/>
              <a:buAutoNum type="arabicParenR"/>
            </a:pPr>
            <a:r>
              <a:rPr lang="en-US" smtClean="0"/>
              <a:t>a basis for infrastructure (re)design,</a:t>
            </a:r>
          </a:p>
          <a:p>
            <a:pPr marL="1088136" lvl="2" indent="-457200">
              <a:buFont typeface="+mj-lt"/>
              <a:buAutoNum type="arabicParenR"/>
            </a:pPr>
            <a:r>
              <a:rPr lang="en-US" smtClean="0"/>
              <a:t>a basis for business–IT alignment.</a:t>
            </a:r>
          </a:p>
          <a:p>
            <a:pPr marL="630238" lvl="1" indent="-238125"/>
            <a:r>
              <a:rPr lang="en-US" smtClean="0"/>
              <a:t>You have to decide on the scope and focus of the model:</a:t>
            </a:r>
          </a:p>
          <a:p>
            <a:pPr marL="1087057" lvl="2" indent="-457200">
              <a:buFont typeface="+mj-lt"/>
              <a:buAutoNum type="arabicParenR"/>
            </a:pPr>
            <a:r>
              <a:rPr lang="en-US" smtClean="0"/>
              <a:t>what part of reality will be described in the model (e.g., only the primary processes),</a:t>
            </a:r>
          </a:p>
          <a:p>
            <a:pPr marL="1087057" lvl="2" indent="-457200">
              <a:buFont typeface="+mj-lt"/>
              <a:buAutoNum type="arabicParenR"/>
            </a:pPr>
            <a:r>
              <a:rPr lang="en-US" smtClean="0"/>
              <a:t>what aspects will be described,</a:t>
            </a:r>
          </a:p>
          <a:p>
            <a:pPr marL="1087057" lvl="2" indent="-457200">
              <a:buFont typeface="+mj-lt"/>
              <a:buAutoNum type="arabicParenR"/>
            </a:pPr>
            <a:r>
              <a:rPr lang="en-US" smtClean="0"/>
              <a:t>with what level of detail?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169091"/>
          </a:xfrm>
        </p:spPr>
        <p:txBody>
          <a:bodyPr/>
          <a:lstStyle/>
          <a:p>
            <a:pPr>
              <a:buNone/>
            </a:pPr>
            <a:r>
              <a:rPr lang="en-US" b="1" smtClean="0"/>
              <a:t>2# memilih </a:t>
            </a:r>
            <a:r>
              <a:rPr lang="en-US" b="1" i="1" smtClean="0"/>
              <a:t>viewpoint </a:t>
            </a:r>
            <a:r>
              <a:rPr lang="en-US" b="1" smtClean="0"/>
              <a:t>untuk membuat model</a:t>
            </a:r>
          </a:p>
          <a:p>
            <a:pPr lvl="1"/>
            <a:r>
              <a:rPr lang="en-US" smtClean="0"/>
              <a:t>Architects create models using viewpoints, that give a set of concepts and relations to be used during the modelling process.</a:t>
            </a:r>
          </a:p>
          <a:p>
            <a:pPr lvl="1"/>
            <a:r>
              <a:rPr lang="en-US" smtClean="0"/>
              <a:t>they guide you in determining what information should be included in the model, given the stakeholder, the purpose for which the model is created and the focus.</a:t>
            </a:r>
          </a:p>
          <a:p>
            <a:pPr lvl="1"/>
            <a:r>
              <a:rPr lang="en-US" smtClean="0"/>
              <a:t>We typically use thedesign viewpoints to create a model, but this can also be done using the other types of viewpoints.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1690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smtClean="0"/>
              <a:t>3# membuat dan menstruktur model</a:t>
            </a:r>
          </a:p>
          <a:p>
            <a:pPr lvl="1"/>
            <a:r>
              <a:rPr lang="en-US" smtClean="0"/>
              <a:t>In this stage you gather the required information, and create, structure, and visualise the enterprise architecture model:</a:t>
            </a:r>
          </a:p>
          <a:p>
            <a:pPr marL="1088136" lvl="2" indent="-457200">
              <a:buFont typeface="+mj-lt"/>
              <a:buAutoNum type="arabicParenR"/>
            </a:pPr>
            <a:r>
              <a:rPr lang="en-US" smtClean="0"/>
              <a:t>Enterprise architecture is hardly ever performed in a green field situation: typically, business process models, information models, or infrastructure models about (parts of) the enterprise already exist.</a:t>
            </a:r>
          </a:p>
          <a:p>
            <a:pPr marL="1088136" lvl="2" indent="-457200">
              <a:buFont typeface="+mj-lt"/>
              <a:buAutoNum type="arabicParenR"/>
            </a:pPr>
            <a:r>
              <a:rPr lang="en-US" smtClean="0"/>
              <a:t>You can elicit the additional information you need by using interviews or by discussing scenarios of the situation ‘to be’ with stakeholders.</a:t>
            </a:r>
          </a:p>
          <a:p>
            <a:pPr marL="1088136" lvl="2" indent="-457200">
              <a:buFont typeface="+mj-lt"/>
              <a:buAutoNum type="arabicParenR"/>
            </a:pPr>
            <a:r>
              <a:rPr lang="en-US" smtClean="0"/>
              <a:t>Based on this information, you create and structure a model. The purpose of structuring the model is to reduce its (visual) complexity, which makes it easier to recognise and understand.</a:t>
            </a:r>
          </a:p>
          <a:p>
            <a:pPr marL="1088136" lvl="2" indent="-457200">
              <a:buFont typeface="+mj-lt"/>
              <a:buAutoNum type="arabicParenR"/>
            </a:pPr>
            <a:r>
              <a:rPr lang="en-US" smtClean="0"/>
              <a:t>You create a model via one or more (visual) representations, in accordance with a selected viewpoint.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169091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smtClean="0"/>
              <a:t>4# memvisualkan model</a:t>
            </a:r>
          </a:p>
          <a:p>
            <a:pPr lvl="1"/>
            <a:r>
              <a:rPr lang="en-US" smtClean="0"/>
              <a:t>Depending on the types of stakeholders and their needs, you select one or more appropriate ways to visualise the model.</a:t>
            </a:r>
          </a:p>
          <a:p>
            <a:endParaRPr lang="en-US" b="1" smtClean="0"/>
          </a:p>
          <a:p>
            <a:pPr>
              <a:buNone/>
            </a:pPr>
            <a:r>
              <a:rPr lang="en-US" b="1" smtClean="0"/>
              <a:t>5# menggunakan model</a:t>
            </a:r>
          </a:p>
          <a:p>
            <a:pPr lvl="1"/>
            <a:r>
              <a:rPr lang="en-US" smtClean="0"/>
              <a:t>At this stage, you use the representation of the model to communicate with the stakeholders.</a:t>
            </a:r>
          </a:p>
          <a:p>
            <a:pPr lvl="1"/>
            <a:r>
              <a:rPr lang="en-US" smtClean="0"/>
              <a:t>The typical steps in using visual representations are:</a:t>
            </a:r>
          </a:p>
          <a:p>
            <a:pPr marL="1088136" lvl="2" indent="-457200">
              <a:buFont typeface="+mj-lt"/>
              <a:buAutoNum type="arabicParenR"/>
            </a:pPr>
            <a:r>
              <a:rPr lang="en-US" smtClean="0"/>
              <a:t>Validation. You can validate a model indirectly, by checking whether the stakeholders agree that the views created from this model are correct representations of the actual or intended situation.</a:t>
            </a:r>
          </a:p>
          <a:p>
            <a:pPr marL="1088136" lvl="2" indent="-457200">
              <a:buFont typeface="+mj-lt"/>
              <a:buAutoNum type="arabicParenR"/>
            </a:pPr>
            <a:r>
              <a:rPr lang="en-US" smtClean="0"/>
              <a:t>Obtaining commitment from the key stakeholders. After reaching  agreement, the key stakeholders have to commit themselves to the (potential) impact of what is described.</a:t>
            </a:r>
          </a:p>
          <a:p>
            <a:pPr marL="1088136" lvl="2" indent="-457200">
              <a:buFont typeface="+mj-lt"/>
              <a:buAutoNum type="arabicParenR"/>
            </a:pPr>
            <a:r>
              <a:rPr lang="en-US" smtClean="0"/>
              <a:t>Informing the other stakeholders.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169091"/>
          </a:xfrm>
        </p:spPr>
        <p:txBody>
          <a:bodyPr/>
          <a:lstStyle/>
          <a:p>
            <a:pPr>
              <a:buNone/>
            </a:pPr>
            <a:r>
              <a:rPr lang="en-US" b="1" smtClean="0"/>
              <a:t>6# memelihara model</a:t>
            </a:r>
          </a:p>
          <a:p>
            <a:pPr lvl="1"/>
            <a:r>
              <a:rPr lang="en-US" smtClean="0"/>
              <a:t>A modelling process is iterative.</a:t>
            </a:r>
          </a:p>
          <a:p>
            <a:pPr lvl="1"/>
            <a:r>
              <a:rPr lang="en-US" smtClean="0"/>
              <a:t>These iterations help in getting a clear understanding of the purpose of the modelling process, the concerns of the individual stakeholders, and the degree to which the model helps in achieving this purpose.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Terdapat banyak cara bagi Arsitek untuk membuat atau mengubah konten sebuah model.</a:t>
            </a:r>
          </a:p>
          <a:p>
            <a:endParaRPr lang="en-US" smtClean="0"/>
          </a:p>
          <a:p>
            <a:r>
              <a:rPr lang="en-US" smtClean="0"/>
              <a:t>Namun ada sejumlah tindakan/aksi dasar pemodelan, yaitu: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 smtClean="0"/>
              <a:t>Menemukan kandidat elemen dalam model.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 smtClean="0"/>
              <a:t>Memperbaiki elemen dalam model.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 smtClean="0"/>
              <a:t>Membuang sebuah elemen model.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 smtClean="0"/>
              <a:t>Membuat abstrak dari kosep atau relasi.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 smtClean="0"/>
              <a:t>Mentranslasi elemen.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 smtClean="0"/>
              <a:t>Mendokumentasi tindakan/aksi pemodelan.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Jenis2 aksi pemodelan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Panduan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pemodelan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mtClean="0"/>
              <a:t>Panduan utama pemodelan adalah sebagai berikut:</a:t>
            </a:r>
          </a:p>
          <a:p>
            <a:pPr marL="624078" indent="-514350">
              <a:buFont typeface="+mj-lt"/>
              <a:buAutoNum type="arabicParenR"/>
            </a:pPr>
            <a:r>
              <a:rPr lang="en-US" smtClean="0"/>
              <a:t>Sebuah model harus bisa menjawab pertanyaan2.</a:t>
            </a:r>
          </a:p>
          <a:p>
            <a:pPr marL="624078" indent="-514350">
              <a:buFont typeface="+mj-lt"/>
              <a:buAutoNum type="arabicParenR"/>
            </a:pPr>
            <a:r>
              <a:rPr lang="en-US" smtClean="0"/>
              <a:t>Buat perbedaan jelas antara model dan visualisasinya.</a:t>
            </a:r>
          </a:p>
          <a:p>
            <a:pPr marL="624078" indent="-514350">
              <a:buFont typeface="+mj-lt"/>
              <a:buAutoNum type="arabicParenR"/>
            </a:pPr>
            <a:r>
              <a:rPr lang="en-US" i="1" smtClean="0"/>
              <a:t>Maxim of Quantity</a:t>
            </a:r>
            <a:r>
              <a:rPr lang="en-US" smtClean="0"/>
              <a:t>:</a:t>
            </a:r>
          </a:p>
          <a:p>
            <a:pPr marL="1117854" lvl="2" indent="-514350"/>
            <a:r>
              <a:rPr lang="en-US" smtClean="0"/>
              <a:t>Buat model seinformatif mungkin.</a:t>
            </a:r>
          </a:p>
          <a:p>
            <a:pPr marL="1117854" lvl="2" indent="-514350"/>
            <a:r>
              <a:rPr lang="en-US" smtClean="0"/>
              <a:t>Jangan buat model yang informasinya tidak diperlukan.</a:t>
            </a:r>
          </a:p>
          <a:p>
            <a:pPr marL="624078" indent="-514350">
              <a:buFont typeface="+mj-lt"/>
              <a:buAutoNum type="arabicParenR"/>
            </a:pPr>
            <a:r>
              <a:rPr lang="en-US" i="1" smtClean="0"/>
              <a:t>Maxim of Quality</a:t>
            </a:r>
            <a:r>
              <a:rPr lang="en-US" smtClean="0"/>
              <a:t>:</a:t>
            </a:r>
          </a:p>
          <a:p>
            <a:pPr marL="1117854" lvl="2" indent="-514350"/>
            <a:r>
              <a:rPr lang="en-US" smtClean="0"/>
              <a:t>Jangan buat model yang diyakini palsu.</a:t>
            </a:r>
          </a:p>
          <a:p>
            <a:pPr marL="1117854" lvl="2" indent="-514350"/>
            <a:r>
              <a:rPr lang="en-US" smtClean="0"/>
              <a:t>Jangan buat model bila tidak cukup fakta/bukti.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arenR" startAt="5"/>
            </a:pPr>
            <a:r>
              <a:rPr lang="en-US" i="1" smtClean="0"/>
              <a:t>Maxim of Relevance</a:t>
            </a:r>
            <a:r>
              <a:rPr lang="en-US" smtClean="0"/>
              <a:t>:</a:t>
            </a:r>
          </a:p>
          <a:p>
            <a:pPr marL="1117854" lvl="2" indent="-514350"/>
            <a:r>
              <a:rPr lang="en-US" smtClean="0"/>
              <a:t>Buat model yang relevan (misal, buat model untuk hal2 yang berkaitan dengan tujuan pemodelan).</a:t>
            </a:r>
          </a:p>
          <a:p>
            <a:pPr marL="624078" indent="-514350">
              <a:buFont typeface="+mj-lt"/>
              <a:buAutoNum type="arabicParenR" startAt="5"/>
            </a:pPr>
            <a:r>
              <a:rPr lang="en-US" i="1" smtClean="0"/>
              <a:t>Maxim of Manner</a:t>
            </a:r>
            <a:r>
              <a:rPr lang="en-US" smtClean="0"/>
              <a:t>:</a:t>
            </a:r>
          </a:p>
          <a:p>
            <a:pPr marL="1117854" lvl="2" indent="-514350"/>
            <a:r>
              <a:rPr lang="en-US" smtClean="0"/>
              <a:t>Hindari ekspresi yang tidak jelas.</a:t>
            </a:r>
          </a:p>
          <a:p>
            <a:pPr marL="1117854" lvl="2" indent="-514350"/>
            <a:r>
              <a:rPr lang="en-US" smtClean="0"/>
              <a:t>Hindari keraguan.</a:t>
            </a:r>
          </a:p>
          <a:p>
            <a:pPr marL="1117854" lvl="2" indent="-514350"/>
            <a:r>
              <a:rPr lang="en-US" smtClean="0"/>
              <a:t>Buat singkat (hindari konsep dan relasi yang tidak perlu).</a:t>
            </a:r>
          </a:p>
          <a:p>
            <a:pPr marL="1117854" lvl="2" indent="-514350"/>
            <a:r>
              <a:rPr lang="en-US" smtClean="0"/>
              <a:t>Buat berurutan.</a:t>
            </a:r>
          </a:p>
          <a:p>
            <a:pPr marL="624078" indent="-514350">
              <a:buFont typeface="+mj-lt"/>
              <a:buAutoNum type="arabicParenR" startAt="5"/>
            </a:pPr>
            <a:r>
              <a:rPr lang="en-US" smtClean="0"/>
              <a:t>Buat model secara iteratif.</a:t>
            </a:r>
          </a:p>
          <a:p>
            <a:pPr marL="624078" indent="-514350">
              <a:buFont typeface="+mj-lt"/>
              <a:buAutoNum type="arabicParenR" startAt="5"/>
            </a:pPr>
            <a:r>
              <a:rPr lang="en-US" smtClean="0"/>
              <a:t>Buat model secara dinamis.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169091"/>
          </a:xfrm>
        </p:spPr>
        <p:txBody>
          <a:bodyPr/>
          <a:lstStyle/>
          <a:p>
            <a:pPr marL="624078" indent="-514350">
              <a:buFont typeface="+mj-lt"/>
              <a:buAutoNum type="arabicParenR" startAt="9"/>
            </a:pPr>
            <a:r>
              <a:rPr lang="en-US" smtClean="0"/>
              <a:t>Ekonomis dalam model.</a:t>
            </a:r>
          </a:p>
          <a:p>
            <a:pPr marL="624078" indent="-514350">
              <a:buFont typeface="+mj-lt"/>
              <a:buAutoNum type="arabicParenR" startAt="9"/>
            </a:pPr>
            <a:r>
              <a:rPr lang="en-US" smtClean="0"/>
              <a:t>Ekonomis dalam view.</a:t>
            </a:r>
          </a:p>
          <a:p>
            <a:pPr marL="624078" indent="-514350">
              <a:buFont typeface="+mj-lt"/>
              <a:buAutoNum type="arabicParenR" startAt="9"/>
            </a:pPr>
            <a:r>
              <a:rPr lang="en-US" smtClean="0"/>
              <a:t>Buat konsep dapat dikenali.</a:t>
            </a:r>
          </a:p>
          <a:p>
            <a:pPr marL="624078" indent="-514350">
              <a:buFont typeface="+mj-lt"/>
              <a:buAutoNum type="arabicParenR" startAt="9"/>
            </a:pPr>
            <a:r>
              <a:rPr lang="en-US" smtClean="0"/>
              <a:t>Buat struktur dapat dikenali.</a:t>
            </a:r>
          </a:p>
          <a:p>
            <a:pPr marL="624078" indent="-514350">
              <a:buFont typeface="+mj-lt"/>
              <a:buAutoNum type="arabicParenR" startAt="9"/>
            </a:pPr>
            <a:r>
              <a:rPr lang="en-US" smtClean="0"/>
              <a:t>Buat model yang konsisten.</a:t>
            </a:r>
          </a:p>
          <a:p>
            <a:pPr marL="624078" indent="-514350">
              <a:buFont typeface="+mj-lt"/>
              <a:buAutoNum type="arabicParenR" startAt="9"/>
            </a:pPr>
            <a:r>
              <a:rPr lang="en-US" smtClean="0"/>
              <a:t>Jaga model yang berhubungan konsisten.</a:t>
            </a:r>
          </a:p>
          <a:p>
            <a:pPr marL="624078" indent="-514350">
              <a:buFont typeface="+mj-lt"/>
              <a:buAutoNum type="arabicParenR" startAt="9"/>
            </a:pPr>
            <a:r>
              <a:rPr lang="en-US" smtClean="0"/>
              <a:t>Buat model dengan tepat dan lengkap sesuai kebutuhan.</a:t>
            </a:r>
          </a:p>
          <a:p>
            <a:pPr marL="624078" indent="-514350">
              <a:buFont typeface="+mj-lt"/>
              <a:buAutoNum type="arabicParenR" startAt="9"/>
            </a:pPr>
            <a:r>
              <a:rPr lang="en-US" smtClean="0"/>
              <a:t>Perlakukan pertimbangan yang berbeda secara </a:t>
            </a:r>
            <a:r>
              <a:rPr lang="en-US" i="1" smtClean="0"/>
              <a:t>orthogonal</a:t>
            </a:r>
            <a:r>
              <a:rPr lang="en-US" smtClean="0"/>
              <a:t>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pemodelan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err="1" smtClean="0"/>
              <a:t>Panduan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pemodelan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i="1" dirty="0" smtClean="0"/>
              <a:t>Readability </a:t>
            </a:r>
            <a:r>
              <a:rPr lang="en-US" dirty="0" smtClean="0"/>
              <a:t>dan </a:t>
            </a:r>
            <a:r>
              <a:rPr lang="en-US" i="1" dirty="0" smtClean="0"/>
              <a:t>usability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bahasan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Pendekatan pemodelan iteratif membantu mengatasi kompleksitas pemodelan </a:t>
            </a:r>
            <a:r>
              <a:rPr lang="en-US" i="1" smtClean="0"/>
              <a:t>enterprise architecture </a:t>
            </a:r>
            <a:r>
              <a:rPr lang="en-US" smtClean="0"/>
              <a:t>melalui penggunaan level abstraksi yang berbeda.</a:t>
            </a:r>
          </a:p>
          <a:p>
            <a:endParaRPr lang="en-US" smtClean="0"/>
          </a:p>
          <a:p>
            <a:r>
              <a:rPr lang="en-US" smtClean="0"/>
              <a:t>Dengan level ini pertama buatlah konsep dan relasi inti dalam model </a:t>
            </a:r>
            <a:r>
              <a:rPr lang="en-US" i="1" smtClean="0"/>
              <a:t>enterprise architecture </a:t>
            </a:r>
            <a:r>
              <a:rPr lang="en-US" smtClean="0"/>
              <a:t>model, sebelum memberikan detil lebih lanjut: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 smtClean="0"/>
              <a:t>Dapatkan konsep inti dan relasi inti untuk abstraksi level tertinggi.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 smtClean="0"/>
              <a:t>Tetapkan penggunaan level abstraksi yang dibatasi .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 smtClean="0"/>
              <a:t>Tentukan level abstraksi berdasarkan tujuan pemodelan.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 smtClean="0"/>
              <a:t>Buat level abstraksi konsisten.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Pemodelan dan Abstraksi</a:t>
            </a:r>
            <a:endParaRPr lang="en-US"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Untuk model yang memiliki banyak konsep dan relasi, menstruktur model membantu untuk:</a:t>
            </a:r>
          </a:p>
          <a:p>
            <a:pPr lvl="1"/>
            <a:r>
              <a:rPr lang="en-US" smtClean="0"/>
              <a:t>Mengurangi kompleksitas visual model sehingga memudahkan stakeholder untuk mengenali dan memahami model.</a:t>
            </a:r>
          </a:p>
          <a:p>
            <a:pPr lvl="1"/>
            <a:r>
              <a:rPr lang="en-US" smtClean="0"/>
              <a:t>Menemukan struktur berulang, pola, atau inkonsistensi.</a:t>
            </a:r>
          </a:p>
          <a:p>
            <a:endParaRPr lang="en-US" smtClean="0"/>
          </a:p>
          <a:p>
            <a:r>
              <a:rPr lang="en-US" smtClean="0"/>
              <a:t>Model arsitektur dapat berisi jenis struktur yang berbeda:</a:t>
            </a:r>
          </a:p>
          <a:p>
            <a:pPr lvl="1"/>
            <a:r>
              <a:rPr lang="en-US" i="1" smtClean="0"/>
              <a:t>functionality: functional decomposition;</a:t>
            </a:r>
          </a:p>
          <a:p>
            <a:pPr lvl="1"/>
            <a:r>
              <a:rPr lang="en-US" i="1" smtClean="0"/>
              <a:t>time: temporal structure, data flow, control flow;</a:t>
            </a:r>
          </a:p>
          <a:p>
            <a:pPr lvl="1"/>
            <a:r>
              <a:rPr lang="en-US" i="1" smtClean="0"/>
              <a:t>usage: dependencies, call graphs;</a:t>
            </a:r>
          </a:p>
          <a:p>
            <a:pPr lvl="1"/>
            <a:r>
              <a:rPr lang="en-US" i="1" smtClean="0"/>
              <a:t>location: physical distribution;</a:t>
            </a:r>
          </a:p>
          <a:p>
            <a:pPr lvl="1"/>
            <a:r>
              <a:rPr lang="en-US" i="1" smtClean="0"/>
              <a:t>data structure: type/class hierarchies;</a:t>
            </a:r>
          </a:p>
          <a:p>
            <a:pPr lvl="1"/>
            <a:r>
              <a:rPr lang="en-US" i="1" smtClean="0"/>
              <a:t>work: units of implementation, module structure.</a:t>
            </a:r>
            <a:endParaRPr lang="en-US" i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Menstruktur model dan visualisasi</a:t>
            </a:r>
            <a:endParaRPr lang="en-US" sz="3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1690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mtClean="0"/>
              <a:t>Prinsip struktur yang penting dan sering digunakan: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 smtClean="0"/>
              <a:t>Buat model yang gampang dipahami.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 smtClean="0"/>
              <a:t>Pisahkan </a:t>
            </a:r>
            <a:r>
              <a:rPr lang="en-US" i="1" smtClean="0"/>
              <a:t>behaviour </a:t>
            </a:r>
            <a:r>
              <a:rPr lang="en-US" smtClean="0"/>
              <a:t>internal dan eksternal.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 smtClean="0"/>
              <a:t>Gunakan </a:t>
            </a:r>
            <a:r>
              <a:rPr lang="en-US" i="1" smtClean="0"/>
              <a:t>layer</a:t>
            </a:r>
            <a:r>
              <a:rPr lang="en-US" smtClean="0"/>
              <a:t>.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 smtClean="0"/>
              <a:t>Kelompokkan berdasarkan tahapan (</a:t>
            </a:r>
            <a:r>
              <a:rPr lang="en-US" i="1" smtClean="0"/>
              <a:t>phase</a:t>
            </a:r>
            <a:r>
              <a:rPr lang="en-US" smtClean="0"/>
              <a:t>).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 smtClean="0"/>
              <a:t>Kelompokkan berdasarkan produk atau layanan.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 smtClean="0"/>
              <a:t>Kelompokkan berdasarkan informasi yang digunakan.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 smtClean="0"/>
              <a:t>Kelompokkan berdasarkan distribusi fisikal.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 smtClean="0"/>
              <a:t>Pisahkan bagian yang independen.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524000" y="-1"/>
            <a:ext cx="9144000" cy="6747029"/>
            <a:chOff x="0" y="-1"/>
            <a:chExt cx="9144000" cy="674702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-1"/>
              <a:ext cx="9144000" cy="674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Rectangle 2"/>
            <p:cNvSpPr/>
            <p:nvPr/>
          </p:nvSpPr>
          <p:spPr>
            <a:xfrm>
              <a:off x="762000" y="4191000"/>
              <a:ext cx="7620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762000" y="6248400"/>
              <a:ext cx="7620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Readability  </a:t>
            </a:r>
            <a:r>
              <a:rPr lang="en-US" dirty="0" smtClean="0"/>
              <a:t>dan </a:t>
            </a:r>
            <a:r>
              <a:rPr lang="en-US" i="1" dirty="0" smtClean="0"/>
              <a:t>usability 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169091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Arsitektur enterprise digunakan untuk menggambarkan fungsi2 utama di bagian2 yang berbeda dalam perusahaan.</a:t>
            </a:r>
          </a:p>
          <a:p>
            <a:endParaRPr lang="en-US" smtClean="0"/>
          </a:p>
          <a:p>
            <a:r>
              <a:rPr lang="en-US" smtClean="0"/>
              <a:t>Untuk itu model harus </a:t>
            </a:r>
            <a:r>
              <a:rPr lang="en-US" i="1" smtClean="0"/>
              <a:t>readable </a:t>
            </a:r>
            <a:r>
              <a:rPr lang="en-US" smtClean="0"/>
              <a:t>dan </a:t>
            </a:r>
            <a:r>
              <a:rPr lang="en-US" i="1" smtClean="0"/>
              <a:t>usable </a:t>
            </a:r>
            <a:r>
              <a:rPr lang="en-US" smtClean="0"/>
              <a:t>oleh para stakeholder yang membutuhkannya.</a:t>
            </a:r>
          </a:p>
          <a:p>
            <a:endParaRPr lang="en-US" smtClean="0"/>
          </a:p>
          <a:p>
            <a:r>
              <a:rPr lang="en-US" i="1" smtClean="0"/>
              <a:t>Readability </a:t>
            </a:r>
            <a:r>
              <a:rPr lang="en-US" smtClean="0"/>
              <a:t>dan </a:t>
            </a:r>
            <a:r>
              <a:rPr lang="en-US" i="1" smtClean="0"/>
              <a:t>usability </a:t>
            </a:r>
            <a:r>
              <a:rPr lang="en-US" smtClean="0"/>
              <a:t>sebuah model ditentukan oleh kompleksitas model tersebut.</a:t>
            </a:r>
          </a:p>
          <a:p>
            <a:endParaRPr lang="en-US" smtClean="0"/>
          </a:p>
          <a:p>
            <a:r>
              <a:rPr lang="en-US" smtClean="0"/>
              <a:t>Agar model bisa readability and usability, visualisasi model harus menggambarkan hubungan elemen2 model dengan jelas.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169091"/>
          </a:xfrm>
        </p:spPr>
        <p:txBody>
          <a:bodyPr>
            <a:normAutofit/>
          </a:bodyPr>
          <a:lstStyle/>
          <a:p>
            <a:r>
              <a:rPr lang="en-US" smtClean="0"/>
              <a:t>Saat membuat visualisasi model arsitektur enterprise ada dua hal yang menjadi masalah:</a:t>
            </a:r>
          </a:p>
          <a:p>
            <a:pPr lvl="1"/>
            <a:r>
              <a:rPr lang="en-US" smtClean="0"/>
              <a:t>Pertama, visualisasi harus mencantumkan informasi sebanyak mungkin sesuai dengan tujuan dan maksud untuk memenuhi keninginan </a:t>
            </a:r>
            <a:r>
              <a:rPr lang="en-US" i="1" smtClean="0"/>
              <a:t>stakeholder</a:t>
            </a:r>
            <a:r>
              <a:rPr lang="en-US" smtClean="0"/>
              <a:t>. </a:t>
            </a:r>
          </a:p>
          <a:p>
            <a:pPr lvl="1"/>
            <a:r>
              <a:rPr lang="en-US" smtClean="0"/>
              <a:t>Kedua, para </a:t>
            </a:r>
            <a:r>
              <a:rPr lang="en-US" i="1" smtClean="0"/>
              <a:t>stakeholder </a:t>
            </a:r>
            <a:r>
              <a:rPr lang="en-US" smtClean="0"/>
              <a:t>visualisasi hanya dapat menangkap kompleksitas visual yang terbatas dari model.</a:t>
            </a:r>
          </a:p>
          <a:p>
            <a:endParaRPr lang="en-US" smtClean="0"/>
          </a:p>
          <a:p>
            <a:r>
              <a:rPr lang="en-US" smtClean="0"/>
              <a:t>Menyeimbangkan kedua hal di atas menjadi tantangan yang penting saat menciptakan sebuah model.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Dilakukan dengan membatasi jumlah konsep dan relasi yang nampak pada model.</a:t>
            </a:r>
          </a:p>
          <a:p>
            <a:endParaRPr lang="en-US" smtClean="0"/>
          </a:p>
          <a:p>
            <a:r>
              <a:rPr lang="en-US" smtClean="0"/>
              <a:t>Memiliki beberapa view model yang berbeda adalah cara untuk mengurangi kompleksitas visual dan konseptual </a:t>
            </a:r>
            <a:r>
              <a:rPr lang="en-US" smtClean="0">
                <a:sym typeface="Wingdings"/>
              </a:rPr>
              <a:t> untuk setiap </a:t>
            </a:r>
            <a:r>
              <a:rPr lang="en-US" smtClean="0"/>
              <a:t>stakeholder hanya dibuat view model yang relevan untuk situasi </a:t>
            </a:r>
            <a:r>
              <a:rPr lang="en-US" i="1" smtClean="0"/>
              <a:t>stakeholder</a:t>
            </a:r>
            <a:r>
              <a:rPr lang="en-US" smtClean="0"/>
              <a:t> tersebut.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Mengurangi kompleksitas visual model</a:t>
            </a:r>
            <a:endParaRPr lang="en-US" sz="3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609601"/>
            <a:ext cx="8229600" cy="5397691"/>
          </a:xfrm>
        </p:spPr>
        <p:txBody>
          <a:bodyPr>
            <a:normAutofit fontScale="92500"/>
          </a:bodyPr>
          <a:lstStyle/>
          <a:p>
            <a:r>
              <a:rPr lang="en-US" smtClean="0"/>
              <a:t>Solusi lain adalah menggunakan abstraksi:</a:t>
            </a:r>
          </a:p>
          <a:p>
            <a:pPr lvl="1"/>
            <a:r>
              <a:rPr lang="en-US" smtClean="0"/>
              <a:t>Manusia bisa memahami model yang berisi tidak lebih dari 30 elemen.</a:t>
            </a:r>
          </a:p>
          <a:p>
            <a:pPr lvl="1"/>
            <a:r>
              <a:rPr lang="en-US" smtClean="0"/>
              <a:t>Manusia hanya bisa memproses 7 +/- 2 elemen pada satu waktu.</a:t>
            </a:r>
          </a:p>
          <a:p>
            <a:endParaRPr lang="en-US" smtClean="0"/>
          </a:p>
          <a:p>
            <a:r>
              <a:rPr lang="en-US" smtClean="0"/>
              <a:t>Buatlah model dengan level abstraksi yang berbeda:</a:t>
            </a:r>
          </a:p>
          <a:p>
            <a:pPr lvl="1"/>
            <a:r>
              <a:rPr lang="en-US" smtClean="0"/>
              <a:t>Pada level tertinggi, hanya perlihatkan konsep inti dan relasi inti saja yang penting bagi arsitektur enterprise dan tidak perlu detil.</a:t>
            </a:r>
          </a:p>
          <a:p>
            <a:pPr lvl="1"/>
            <a:r>
              <a:rPr lang="en-US" smtClean="0"/>
              <a:t>Konsep dan relasi lebih detil diperlihatkan pada obyek komposit. </a:t>
            </a:r>
          </a:p>
          <a:p>
            <a:endParaRPr lang="en-US" smtClean="0"/>
          </a:p>
          <a:p>
            <a:r>
              <a:rPr lang="en-US" smtClean="0"/>
              <a:t>Untuk menjaga model arsitektur enterprise tidak boleh memiliki lebih dari 3 level abstraksi.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685801"/>
            <a:ext cx="8229600" cy="53214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mtClean="0"/>
              <a:t>Prinsip2 dalam visualisasi model yang kompleks:</a:t>
            </a:r>
          </a:p>
          <a:p>
            <a:pPr>
              <a:buNone/>
            </a:pPr>
            <a:endParaRPr lang="en-US" smtClean="0"/>
          </a:p>
          <a:p>
            <a:r>
              <a:rPr lang="en-US" b="1" i="1" smtClean="0"/>
              <a:t>Proximity</a:t>
            </a:r>
            <a:r>
              <a:rPr lang="en-US" smtClean="0"/>
              <a:t>: menghubungkan obyek yang saling berdekatan.</a:t>
            </a:r>
          </a:p>
          <a:p>
            <a:r>
              <a:rPr lang="en-US" b="1" i="1" smtClean="0"/>
              <a:t>Continuity</a:t>
            </a:r>
            <a:r>
              <a:rPr lang="en-US" smtClean="0"/>
              <a:t>: sebuah garis dianggap sebagai penghubung arah.</a:t>
            </a:r>
          </a:p>
          <a:p>
            <a:r>
              <a:rPr lang="en-US" b="1" i="1" smtClean="0"/>
              <a:t>Closure</a:t>
            </a:r>
            <a:r>
              <a:rPr lang="en-US" smtClean="0"/>
              <a:t>: menganggap obyek yang belum lengkap sebagai lengkap dan obyek asimetris sebagai simetris.</a:t>
            </a:r>
          </a:p>
          <a:p>
            <a:r>
              <a:rPr lang="en-US" b="1" i="1" smtClean="0"/>
              <a:t>Similarity</a:t>
            </a:r>
            <a:r>
              <a:rPr lang="en-US" smtClean="0"/>
              <a:t>: menganggap obyek yang serupa sebagai satu kesatuan dalam sebuah unit.</a:t>
            </a:r>
          </a:p>
          <a:p>
            <a:r>
              <a:rPr lang="en-US" b="1" i="1" smtClean="0"/>
              <a:t>Common fate</a:t>
            </a:r>
            <a:r>
              <a:rPr lang="en-US" smtClean="0"/>
              <a:t>: menganggap obyek berbeda yang bergerak atau memiliki fungsi yang serupa sebagai sebuah unit.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169091"/>
          </a:xfrm>
        </p:spPr>
        <p:txBody>
          <a:bodyPr>
            <a:normAutofit lnSpcReduction="10000"/>
          </a:bodyPr>
          <a:lstStyle/>
          <a:p>
            <a:r>
              <a:rPr lang="en-US" i="1" smtClean="0"/>
              <a:t>Conceptual integrity </a:t>
            </a:r>
            <a:r>
              <a:rPr lang="en-US" smtClean="0"/>
              <a:t>adalah seberapa jauh sebuah model dapat dipahami pikiran seorang manusia, tanpa tergantung pada kompleksitasnya.</a:t>
            </a:r>
          </a:p>
          <a:p>
            <a:endParaRPr lang="en-US" smtClean="0"/>
          </a:p>
          <a:p>
            <a:r>
              <a:rPr lang="en-US" smtClean="0"/>
              <a:t>Ide utama </a:t>
            </a:r>
            <a:r>
              <a:rPr lang="en-US" i="1" smtClean="0"/>
              <a:t>conceptual integrity </a:t>
            </a:r>
            <a:r>
              <a:rPr lang="en-US" smtClean="0"/>
              <a:t>adalah bahwa rancangan yang bagus dapat memperlihatkan kesatuan yang konsisten, yang mudah dipahami orang lain.</a:t>
            </a:r>
          </a:p>
          <a:p>
            <a:endParaRPr lang="en-US" smtClean="0"/>
          </a:p>
          <a:p>
            <a:r>
              <a:rPr lang="en-US" smtClean="0"/>
              <a:t>Ini memungkinkan seseorang dengan pengetahuan dan pemahaman yang terbatas untuk memahami sebuah model dengan mudah.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066800"/>
            <a:ext cx="6629400" cy="512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Aturan penggambaran diterapkan untuk memudahkan memahami model.</a:t>
            </a:r>
          </a:p>
          <a:p>
            <a:r>
              <a:rPr lang="en-US" smtClean="0"/>
              <a:t>Untuk pengguna berpengalaman, ini dapat menjadi petunjuk yang membantu memahami model.</a:t>
            </a:r>
          </a:p>
          <a:p>
            <a:r>
              <a:rPr lang="en-US" smtClean="0"/>
              <a:t>Aturan ini tidak mempengaruhi arti formal dari model.</a:t>
            </a:r>
          </a:p>
          <a:p>
            <a:r>
              <a:rPr lang="en-US" smtClean="0"/>
              <a:t>Dalam pemrograman aturan yang umum adalah penamaan dan indentasi untuk memudahkan mendeteksi struktur persarangan dalam kode program.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Aturan penggambaran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609601"/>
            <a:ext cx="8229600" cy="5397691"/>
          </a:xfrm>
        </p:spPr>
        <p:txBody>
          <a:bodyPr/>
          <a:lstStyle/>
          <a:p>
            <a:pPr>
              <a:buNone/>
            </a:pPr>
            <a:r>
              <a:rPr lang="en-US" b="1" smtClean="0"/>
              <a:t>Penggunaan Layout</a:t>
            </a:r>
          </a:p>
          <a:p>
            <a:r>
              <a:rPr lang="en-US" smtClean="0"/>
              <a:t>Layout adalah atribut visual yang penting dari sebuah model.</a:t>
            </a:r>
          </a:p>
          <a:p>
            <a:r>
              <a:rPr lang="en-US" smtClean="0"/>
              <a:t>Layout yang baik dapat dipahami dengan cepat dan secara mudah: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 smtClean="0"/>
              <a:t>Menggunakan </a:t>
            </a:r>
            <a:r>
              <a:rPr lang="en-US" i="1" smtClean="0"/>
              <a:t>white space</a:t>
            </a:r>
            <a:r>
              <a:rPr lang="en-US" smtClean="0"/>
              <a:t>.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 smtClean="0"/>
              <a:t>Membedakan kasus2 normal dan </a:t>
            </a:r>
            <a:r>
              <a:rPr lang="en-US" i="1" smtClean="0"/>
              <a:t>exceptional</a:t>
            </a:r>
            <a:r>
              <a:rPr lang="en-US" smtClean="0"/>
              <a:t>.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 smtClean="0"/>
              <a:t>Menggunakan </a:t>
            </a:r>
            <a:r>
              <a:rPr lang="en-US" i="1" smtClean="0"/>
              <a:t>symmetry </a:t>
            </a:r>
            <a:r>
              <a:rPr lang="en-US" smtClean="0"/>
              <a:t>untuk menekankan kemiripan.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 smtClean="0"/>
              <a:t>Mengurutkan waktu dari kiri ke kanan.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 smtClean="0"/>
              <a:t>Menghindari persinggungan garis.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963332" y="-1"/>
            <a:ext cx="7704668" cy="6858001"/>
            <a:chOff x="1439332" y="-1"/>
            <a:chExt cx="7704668" cy="6858001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39332" y="-1"/>
              <a:ext cx="7704668" cy="6858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Rectangle 2"/>
            <p:cNvSpPr/>
            <p:nvPr/>
          </p:nvSpPr>
          <p:spPr>
            <a:xfrm>
              <a:off x="2209800" y="4724400"/>
              <a:ext cx="6858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209800" y="6553200"/>
              <a:ext cx="6858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1690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smtClean="0"/>
              <a:t>Penggunaan simbol</a:t>
            </a:r>
          </a:p>
          <a:p>
            <a:r>
              <a:rPr lang="en-US" smtClean="0"/>
              <a:t>Bentuk obyek biasanya sesuai dengan properti intrinsik obyek tersebut (misal: bentuk silinder untuk data store, actor digambarkan sebagai </a:t>
            </a:r>
            <a:r>
              <a:rPr lang="en-US" i="1" smtClean="0"/>
              <a:t>stick figure</a:t>
            </a:r>
            <a:r>
              <a:rPr lang="en-US" smtClean="0"/>
              <a:t>).</a:t>
            </a:r>
          </a:p>
          <a:p>
            <a:r>
              <a:rPr lang="en-US" smtClean="0"/>
              <a:t>Ada yang menggunakan simbol realistik 3D untuk obyek nyata (misal: silinder, figur manusia, simbol pabrik, grafis komputer) maupun bentuk geometri sederhana untuk konsep abstrak (misal: proses, fungsi, komponen, dll.).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 smtClean="0"/>
              <a:t>Gunakan bentuk yang sama untuk konsep yang serupa.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 smtClean="0"/>
              <a:t>Gunakan garis tebal untuk menekankan relasi yang penting.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0" y="-1"/>
            <a:ext cx="9144000" cy="6273209"/>
            <a:chOff x="0" y="-1"/>
            <a:chExt cx="9144000" cy="6273209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-1"/>
              <a:ext cx="9144000" cy="6273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Rectangle 2"/>
            <p:cNvSpPr/>
            <p:nvPr/>
          </p:nvSpPr>
          <p:spPr>
            <a:xfrm>
              <a:off x="838200" y="5715000"/>
              <a:ext cx="7620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16909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smtClean="0"/>
              <a:t>Penggunaan warna</a:t>
            </a:r>
          </a:p>
          <a:p>
            <a:r>
              <a:rPr lang="en-US" smtClean="0"/>
              <a:t>Warna memberikan sinyal visual yang sangat kuat.</a:t>
            </a:r>
          </a:p>
          <a:p>
            <a:r>
              <a:rPr lang="en-US" smtClean="0"/>
              <a:t>Atribut visual yang sangat dipengaruhi oleh nilai budaya, atau warna perusahaan.</a:t>
            </a:r>
          </a:p>
          <a:p>
            <a:r>
              <a:rPr lang="en-US" smtClean="0"/>
              <a:t>Arti tambahan dapat dengan mudah diberikan pada warna tertentu.</a:t>
            </a:r>
          </a:p>
          <a:p>
            <a:r>
              <a:rPr lang="en-US" smtClean="0"/>
              <a:t>Penggunaan warna yang berbeda untuk sebuah obyek dengan atribut tertentu dapat memberi arti pada warna di seluruh models untuk menjelaskan arsitektur tertentu: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 smtClean="0"/>
              <a:t>Penggunaan warna untuk penekanan.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 smtClean="0"/>
              <a:t>Penggunaan warna untuk kesamaan.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 smtClean="0"/>
              <a:t>Penggunaan warna untuk menyampaikan emosi.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 smtClean="0"/>
              <a:t>Batasi jumlah warna.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1690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smtClean="0"/>
              <a:t>Penggunaan teks</a:t>
            </a:r>
          </a:p>
          <a:p>
            <a:r>
              <a:rPr lang="en-US" smtClean="0"/>
              <a:t>Banyak bahasa pemodelan menggabungkan kekuatan teks dan grafis.</a:t>
            </a:r>
          </a:p>
          <a:p>
            <a:r>
              <a:rPr lang="en-US" smtClean="0"/>
              <a:t>Teks baik digunakan untuk memberikan interpretasi dan asosiasi serta stimulasi pemikiran.</a:t>
            </a:r>
          </a:p>
          <a:p>
            <a:r>
              <a:rPr lang="en-US" smtClean="0"/>
              <a:t>Dalam menggunakan teks harus berhati-hati saat memberikan judul, </a:t>
            </a:r>
            <a:r>
              <a:rPr lang="en-US" i="1" smtClean="0"/>
              <a:t>subscript</a:t>
            </a:r>
            <a:r>
              <a:rPr lang="en-US" smtClean="0"/>
              <a:t>, dan anotasi yang tepat.</a:t>
            </a:r>
          </a:p>
          <a:p>
            <a:r>
              <a:rPr lang="en-US" smtClean="0"/>
              <a:t>Teks penting untuk mempercepat pembuatan model mental yang tepat, serta menjadi titik awal yang bagus untuk analisis.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 smtClean="0"/>
              <a:t>Gunakan terminologi yang domain-specific.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 smtClean="0"/>
              <a:t>Gunakan konvensi penamaan.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pemodelan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169091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Sebuah </a:t>
            </a:r>
            <a:r>
              <a:rPr lang="en-US" b="1" smtClean="0"/>
              <a:t>model</a:t>
            </a:r>
            <a:r>
              <a:rPr lang="en-US" smtClean="0"/>
              <a:t> adalah sebuah konsepsi abstrak yang jelas dari beberapa bagian atau aspek dari dunia nyata.</a:t>
            </a:r>
          </a:p>
          <a:p>
            <a:endParaRPr lang="en-US" smtClean="0"/>
          </a:p>
          <a:p>
            <a:r>
              <a:rPr lang="en-US" smtClean="0"/>
              <a:t>Model fokus pada aspek spesifik dari dunia nyata berdasarkan tujuan mengapa model tersebut dibuat.</a:t>
            </a:r>
          </a:p>
          <a:p>
            <a:endParaRPr lang="en-US" smtClean="0"/>
          </a:p>
          <a:p>
            <a:r>
              <a:rPr lang="en-US" smtClean="0"/>
              <a:t>Dalam </a:t>
            </a:r>
            <a:r>
              <a:rPr lang="en-US" i="1" smtClean="0"/>
              <a:t>enterprise architecture</a:t>
            </a:r>
            <a:r>
              <a:rPr lang="en-US" smtClean="0"/>
              <a:t>, pemodelan biasanya melibatkan pembuatan representasi abstrak dari perusahaan:</a:t>
            </a:r>
          </a:p>
          <a:p>
            <a:pPr lvl="1"/>
            <a:r>
              <a:rPr lang="en-US" smtClean="0"/>
              <a:t>Proses bisnis didalamnya,</a:t>
            </a:r>
          </a:p>
          <a:p>
            <a:pPr lvl="1"/>
            <a:r>
              <a:rPr lang="en-US" smtClean="0"/>
              <a:t>Infrastruktur TI,</a:t>
            </a:r>
          </a:p>
          <a:p>
            <a:pPr lvl="1"/>
            <a:r>
              <a:rPr lang="en-US" smtClean="0"/>
              <a:t>Hubungan diantara keduanya.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169091"/>
          </a:xfrm>
        </p:spPr>
        <p:txBody>
          <a:bodyPr/>
          <a:lstStyle/>
          <a:p>
            <a:r>
              <a:rPr lang="en-US" smtClean="0"/>
              <a:t>Contoh aspek yang sering disertakan dalam model enterprise architecture :</a:t>
            </a:r>
          </a:p>
          <a:p>
            <a:pPr lvl="1"/>
            <a:r>
              <a:rPr lang="en-US" smtClean="0"/>
              <a:t>Produk,</a:t>
            </a:r>
          </a:p>
          <a:p>
            <a:pPr lvl="1"/>
            <a:r>
              <a:rPr lang="en-US" smtClean="0"/>
              <a:t>Proses bisnis,</a:t>
            </a:r>
          </a:p>
          <a:p>
            <a:pPr lvl="1"/>
            <a:r>
              <a:rPr lang="en-US" smtClean="0"/>
              <a:t>Aplikasi,</a:t>
            </a:r>
          </a:p>
          <a:p>
            <a:pPr lvl="1"/>
            <a:r>
              <a:rPr lang="en-US" smtClean="0"/>
              <a:t>Elemen infrastruktur TI,</a:t>
            </a:r>
          </a:p>
          <a:p>
            <a:pPr lvl="1"/>
            <a:r>
              <a:rPr lang="en-US" smtClean="0"/>
              <a:t>dan hubungan2 mereka.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Tujuan pemodelan proses pada dasarnya berkaitan dengan tujuan pengetahuan (</a:t>
            </a:r>
            <a:r>
              <a:rPr lang="en-US" i="1" smtClean="0"/>
              <a:t>knowledge</a:t>
            </a:r>
            <a:r>
              <a:rPr lang="en-US" smtClean="0"/>
              <a:t>), sehingga pembuatan model harus bertujuan untuk memenuhi tujuan pengetahuan ini.</a:t>
            </a:r>
          </a:p>
          <a:p>
            <a:endParaRPr lang="en-US" smtClean="0"/>
          </a:p>
          <a:p>
            <a:r>
              <a:rPr lang="en-US" smtClean="0"/>
              <a:t>Proses pemodelan berkaitan dengan transformasi pengetahuan, persetujuan, dan komitmen (dari partisipan) serta sebagai pusat representasi yang digunakan sebagai tool dalam transformasi ini: model.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Pemodelan sebagai proses transformasi</a:t>
            </a:r>
            <a:endParaRPr 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9820" y="1295400"/>
            <a:ext cx="7772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670075" y="5105400"/>
            <a:ext cx="680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Knowledge goals and modelling guidelines steer the modelling process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Dalam proses pemodelan ada beberapa jenis aktivitas berbeda yang dilakukan, yang tidak selalu dilakukan secara linier, tetapi iteratif dan sangat interaktif:</a:t>
            </a:r>
          </a:p>
          <a:p>
            <a:pPr lvl="1"/>
            <a:r>
              <a:rPr lang="en-US" smtClean="0"/>
              <a:t>Seorang Arsitek mendiskusikan keputusan rancangan dan versi awal model dengan berbagai </a:t>
            </a:r>
            <a:r>
              <a:rPr lang="en-US" i="1" smtClean="0"/>
              <a:t>stakeholder </a:t>
            </a:r>
            <a:r>
              <a:rPr lang="en-US" smtClean="0"/>
              <a:t>dan kemudian mengulangi beberapa aktivitas, dalam urutan berbeda, atau bahkan melewati aktivitas tertentu.</a:t>
            </a:r>
          </a:p>
          <a:p>
            <a:endParaRPr lang="en-US" smtClean="0"/>
          </a:p>
          <a:p>
            <a:r>
              <a:rPr lang="en-US" smtClean="0"/>
              <a:t>Berikut aktivitas dalam proses pemodelan: </a:t>
            </a:r>
            <a:r>
              <a:rPr lang="en-US" i="1" smtClean="0"/>
              <a:t>(lihat slide berikut)</a:t>
            </a:r>
            <a:endParaRPr lang="en-US" i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Aktivitas dasar pemodelan</a:t>
            </a:r>
            <a:endParaRPr lang="en-US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4E0C0F1F20D84AA745AA4F2F9F87B5" ma:contentTypeVersion="3" ma:contentTypeDescription="Create a new document." ma:contentTypeScope="" ma:versionID="0cd5074c25b2c528cee37efa1a8e7b60">
  <xsd:schema xmlns:xsd="http://www.w3.org/2001/XMLSchema" xmlns:xs="http://www.w3.org/2001/XMLSchema" xmlns:p="http://schemas.microsoft.com/office/2006/metadata/properties" xmlns:ns2="c0efcfce-2116-400f-ab52-279e91fc6017" targetNamespace="http://schemas.microsoft.com/office/2006/metadata/properties" ma:root="true" ma:fieldsID="8ea21b5fd61224c6bbfec34d69e547b4" ns2:_="">
    <xsd:import namespace="c0efcfce-2116-400f-ab52-279e91fc60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fcfce-2116-400f-ab52-279e91fc60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C73AD9-5510-45CF-A7D6-3592D9687B4C}"/>
</file>

<file path=customXml/itemProps2.xml><?xml version="1.0" encoding="utf-8"?>
<ds:datastoreItem xmlns:ds="http://schemas.openxmlformats.org/officeDocument/2006/customXml" ds:itemID="{FB478FEE-3CE0-4712-ABFF-D656542B6038}"/>
</file>

<file path=customXml/itemProps3.xml><?xml version="1.0" encoding="utf-8"?>
<ds:datastoreItem xmlns:ds="http://schemas.openxmlformats.org/officeDocument/2006/customXml" ds:itemID="{824BFCB4-6997-4199-AE7D-A12175AFFF20}"/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1860</Words>
  <Application>Microsoft Office PowerPoint</Application>
  <PresentationFormat>Widescreen</PresentationFormat>
  <Paragraphs>203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Times New Roman</vt:lpstr>
      <vt:lpstr>Wingdings</vt:lpstr>
      <vt:lpstr>Office Theme</vt:lpstr>
      <vt:lpstr>ENTERPTISE ARCHITECTURE</vt:lpstr>
      <vt:lpstr>Topik bahasan</vt:lpstr>
      <vt:lpstr>PowerPoint Presentation</vt:lpstr>
      <vt:lpstr>Proses pemodelan</vt:lpstr>
      <vt:lpstr>PowerPoint Presentation</vt:lpstr>
      <vt:lpstr>PowerPoint Presentation</vt:lpstr>
      <vt:lpstr>Pemodelan sebagai proses transformasi</vt:lpstr>
      <vt:lpstr>PowerPoint Presentation</vt:lpstr>
      <vt:lpstr>Aktivitas dasar pemodelan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Jenis2 aksi pemodelan</vt:lpstr>
      <vt:lpstr>Panduan untuk pemodelan</vt:lpstr>
      <vt:lpstr>PowerPoint Presentation</vt:lpstr>
      <vt:lpstr>PowerPoint Presentation</vt:lpstr>
      <vt:lpstr>PowerPoint Presentation</vt:lpstr>
      <vt:lpstr>Pemodelan dan Abstraksi</vt:lpstr>
      <vt:lpstr>Menstruktur model dan visualisasi</vt:lpstr>
      <vt:lpstr>PowerPoint Presentation</vt:lpstr>
      <vt:lpstr>PowerPoint Presentation</vt:lpstr>
      <vt:lpstr>Readability  dan usability  model</vt:lpstr>
      <vt:lpstr>PowerPoint Presentation</vt:lpstr>
      <vt:lpstr>PowerPoint Presentation</vt:lpstr>
      <vt:lpstr>Mengurangi kompleksitas visual model</vt:lpstr>
      <vt:lpstr>PowerPoint Presentation</vt:lpstr>
      <vt:lpstr>PowerPoint Presentation</vt:lpstr>
      <vt:lpstr>PowerPoint Presentation</vt:lpstr>
      <vt:lpstr>Aturan penggambaran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OWNER</cp:lastModifiedBy>
  <cp:revision>23</cp:revision>
  <dcterms:created xsi:type="dcterms:W3CDTF">2020-06-08T01:30:48Z</dcterms:created>
  <dcterms:modified xsi:type="dcterms:W3CDTF">2021-02-07T22:41:28Z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0x010100F44E0C0F1F20D84AA745AA4F2F9F87B5</vt:lpwstr>
  </property>
</Properties>
</file>