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7412" y="1310622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ENTERPRISE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Pemodelan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Enterprise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/>
          <a:lstStyle/>
          <a:p>
            <a:r>
              <a:rPr lang="en-US"/>
              <a:t>Penciptaan dan pembaharuan view dan visualisasi diatur melalui viewpoint.</a:t>
            </a:r>
          </a:p>
          <a:p>
            <a:endParaRPr lang="en-US"/>
          </a:p>
          <a:p>
            <a:r>
              <a:rPr lang="en-US"/>
              <a:t>Viewpoint didefinisikan dan ditentukan berdasarkan proses iteratif oleh Arsitek dan stakeholder bersama.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200400"/>
            <a:ext cx="5257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dan </a:t>
            </a:r>
            <a:r>
              <a:rPr lang="en-US" dirty="0" err="1"/>
              <a:t>interaksi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Visualisasi bersifat interaktif, artinya visualisasi dapat mengubah model karena interaksi dengan stakeholder.</a:t>
            </a:r>
          </a:p>
          <a:p>
            <a:endParaRPr lang="en-US"/>
          </a:p>
          <a:p>
            <a:r>
              <a:rPr lang="en-US"/>
              <a:t>Anggapan ini menghasilkan model visualisasi dan interaksi baru untuk arsitektur enterprise menggunakan ArchiMate.</a:t>
            </a:r>
          </a:p>
          <a:p>
            <a:pPr lvl="1"/>
            <a:r>
              <a:rPr lang="en-US"/>
              <a:t>Tujuannya adalah memisahkan interaksi dari pembaharuan model atau dari visualisasinya.</a:t>
            </a:r>
          </a:p>
          <a:p>
            <a:endParaRPr lang="en-US"/>
          </a:p>
          <a:p>
            <a:r>
              <a:rPr lang="en-US"/>
              <a:t>Dampak dari interaksi pengguna dengan visualisasi dapat menjadi pembaharuan dari view.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9868" t="5208" r="27965" b="1042"/>
          <a:stretch>
            <a:fillRect/>
          </a:stretch>
        </p:blipFill>
        <p:spPr bwMode="auto">
          <a:xfrm>
            <a:off x="5181600" y="0"/>
            <a:ext cx="548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457201"/>
            <a:ext cx="3429000" cy="55500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/>
              <a:t>Misalnya: sistem Legal aid CRM ingin dihapuskan dengan operasi ‘remove overlap’ pada obyek tersebut.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Hal ini berpengaruh pada visualisasi dan model arsitektur.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Dampak dari operasi terlihat pada model yang ada pada diagram di samping ini.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8"/>
            <a:ext cx="8229600" cy="49956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/>
              <a:t>Penggunaan viewpoint arsitektur mengikuti tahapan berikut ini:</a:t>
            </a:r>
          </a:p>
          <a:p>
            <a:pPr>
              <a:buNone/>
            </a:pPr>
            <a:endParaRPr lang="en-US"/>
          </a:p>
          <a:p>
            <a:pPr marL="344488" indent="-234950">
              <a:buFont typeface="+mj-lt"/>
              <a:buAutoNum type="arabicParenR"/>
            </a:pPr>
            <a:r>
              <a:rPr lang="en-US" b="1" i="1"/>
              <a:t>Scoping</a:t>
            </a:r>
            <a:r>
              <a:rPr lang="en-US"/>
              <a:t>: pilih 1 atau lebih viewpoint yang layak, pilih (sub)domain yang harus dimodelkan, dan tentukan batasan2 untuk domain yang dimodelkan.</a:t>
            </a:r>
          </a:p>
          <a:p>
            <a:pPr marL="344488" indent="-234950">
              <a:buFont typeface="+mj-lt"/>
              <a:buAutoNum type="arabicParenR"/>
            </a:pPr>
            <a:r>
              <a:rPr lang="en-US" b="1" i="1"/>
              <a:t>Creation of view</a:t>
            </a:r>
            <a:r>
              <a:rPr lang="en-US"/>
              <a:t>: buat atau pilih konten aktual dari viewpoint, misalnya: buat atau pilih view sesuai dengan viewpoint yang digunakan.</a:t>
            </a:r>
          </a:p>
          <a:p>
            <a:pPr marL="344488" indent="-234950">
              <a:buFont typeface="+mj-lt"/>
              <a:buAutoNum type="arabicParenR"/>
            </a:pPr>
            <a:r>
              <a:rPr lang="en-US" b="1" i="1"/>
              <a:t>Validation</a:t>
            </a:r>
            <a:r>
              <a:rPr lang="en-US"/>
              <a:t>: validasi view yang dihasilkan. Apakah stakeholder setuju bahwa view telah benar menggambarkan situasi aktual yang dimaksudkan?</a:t>
            </a:r>
          </a:p>
          <a:p>
            <a:pPr marL="344488" indent="-234950">
              <a:buFont typeface="+mj-lt"/>
              <a:buAutoNum type="arabicParenR"/>
            </a:pPr>
            <a:r>
              <a:rPr lang="en-US" b="1" i="1"/>
              <a:t>Obtaining commitment</a:t>
            </a:r>
            <a:r>
              <a:rPr lang="en-US"/>
              <a:t>: mencapai kesepakatan semua stakeholder yang terlibat dan membuat komitmen bersama.</a:t>
            </a:r>
          </a:p>
          <a:p>
            <a:pPr marL="344488" indent="-234950">
              <a:buFont typeface="+mj-lt"/>
              <a:buAutoNum type="arabicParenR"/>
            </a:pPr>
            <a:r>
              <a:rPr lang="en-US" b="1" i="1"/>
              <a:t>Informing</a:t>
            </a:r>
            <a:r>
              <a:rPr lang="en-US"/>
              <a:t>: menginformasikan kepada stakeholder lain mengenai hasil kesepakatan.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Panduan menggunakan Viewpoint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err="1"/>
              <a:t>dasar</a:t>
            </a:r>
            <a:r>
              <a:rPr lang="en-US"/>
              <a:t> viewpoint arsitektur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Jenis dasar viewpoint adalah pemilihan konsep ArchiMate dan representasi bagian dari arsitektur yang diekspresikan.</a:t>
            </a:r>
          </a:p>
          <a:p>
            <a:endParaRPr lang="en-US"/>
          </a:p>
          <a:p>
            <a:r>
              <a:rPr lang="en-US"/>
              <a:t>Hal ini membutuhkan adanya ‘diagram’, yang serupa dengan misalnya diagram UML.</a:t>
            </a:r>
          </a:p>
          <a:p>
            <a:endParaRPr lang="en-US"/>
          </a:p>
          <a:p>
            <a:r>
              <a:rPr lang="en-US"/>
              <a:t>Dalam setiap jenis viewpoint, konsep dari 3 layer bisnis, aplikasi, dan teknologi dapat digunakan.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Berikut adalah beberapa viewpoint standar yang mendasar untuk digunakan bersama konsep ArchiMate: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16506" y="2667000"/>
            <a:ext cx="8722895" cy="3810000"/>
            <a:chOff x="1054768" y="3352800"/>
            <a:chExt cx="7327232" cy="32004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1054768" y="3352800"/>
              <a:ext cx="7327232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1143000" y="3352800"/>
              <a:ext cx="838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/>
              <a:t>1# Viewpoint </a:t>
            </a:r>
            <a:r>
              <a:rPr lang="en-US" b="1" i="1"/>
              <a:t>Introductory </a:t>
            </a:r>
          </a:p>
          <a:p>
            <a:r>
              <a:rPr lang="en-US"/>
              <a:t>Membentuk ArchiMate language yang lengkap dalam notasi sederhana.</a:t>
            </a:r>
          </a:p>
          <a:p>
            <a:endParaRPr lang="en-US"/>
          </a:p>
          <a:p>
            <a:r>
              <a:rPr lang="en-US"/>
              <a:t>Biasanya digunakan untuk</a:t>
            </a:r>
          </a:p>
          <a:p>
            <a:pPr lvl="1"/>
            <a:r>
              <a:rPr lang="en-US"/>
              <a:t>saat awal design yang tidak perlu detil sehingga mudah dipahami oleh orang yang tidak memiliki dasar arsitektur,</a:t>
            </a:r>
          </a:p>
          <a:p>
            <a:pPr lvl="1"/>
            <a:r>
              <a:rPr lang="en-US"/>
              <a:t>menghindari anggapan bahwa design arsitektur itu sudah fixed, karena pasti akan berubah seiring pengembangan arsitektur.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91400" y="1481329"/>
            <a:ext cx="2895600" cy="4525963"/>
          </a:xfrm>
        </p:spPr>
        <p:txBody>
          <a:bodyPr/>
          <a:lstStyle/>
          <a:p>
            <a:pPr>
              <a:buNone/>
            </a:pPr>
            <a:r>
              <a:rPr lang="en-US"/>
              <a:t>Notasi sederhana digunakan untuk menggambarkan konsep dan relasi.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28800" y="381000"/>
            <a:ext cx="5257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/>
              <a:t>Viewpoint arsitektur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Model, view, dan </a:t>
            </a:r>
            <a:r>
              <a:rPr lang="en-US" dirty="0" err="1"/>
              <a:t>visualisasi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Visualisasi</a:t>
            </a:r>
            <a:r>
              <a:rPr lang="en-US" dirty="0"/>
              <a:t> dan </a:t>
            </a:r>
            <a:r>
              <a:rPr lang="en-US" dirty="0" err="1"/>
              <a:t>interaksi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err="1"/>
              <a:t>dasar</a:t>
            </a:r>
            <a:r>
              <a:rPr lang="en-US"/>
              <a:t> viewpoint arsitektur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View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TOGAF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28800" y="0"/>
            <a:ext cx="8839200" cy="6856576"/>
            <a:chOff x="304800" y="0"/>
            <a:chExt cx="8839200" cy="685657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0"/>
              <a:ext cx="8839200" cy="6856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1219200" y="6400800"/>
              <a:ext cx="762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11780" y="6400800"/>
              <a:ext cx="762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/>
              <a:t>2# Viewpoint </a:t>
            </a:r>
            <a:r>
              <a:rPr lang="en-US" b="1" i="1"/>
              <a:t>Organisation</a:t>
            </a:r>
          </a:p>
          <a:p>
            <a:r>
              <a:rPr lang="en-US"/>
              <a:t>Menggambarkan struktur internal organisasi dari perusahaan (enterprise), bagian (department), atau entitas organisasional lain.</a:t>
            </a:r>
          </a:p>
          <a:p>
            <a:endParaRPr lang="en-US"/>
          </a:p>
          <a:p>
            <a:r>
              <a:rPr lang="en-US"/>
              <a:t>Dapat direpresentasikan dalam bentuk diagram blok bersarang, namun dapat juga menggunakan organigram.</a:t>
            </a:r>
          </a:p>
          <a:p>
            <a:endParaRPr lang="en-US"/>
          </a:p>
          <a:p>
            <a:r>
              <a:rPr lang="en-US"/>
              <a:t>Biasanya digunakan untuk mengidentifikasi otoritas (</a:t>
            </a:r>
            <a:r>
              <a:rPr lang="en-US" i="1"/>
              <a:t>authority</a:t>
            </a:r>
            <a:r>
              <a:rPr lang="en-US"/>
              <a:t>), kompetensi (</a:t>
            </a:r>
            <a:r>
              <a:rPr lang="en-US" i="1"/>
              <a:t>competency</a:t>
            </a:r>
            <a:r>
              <a:rPr lang="en-US"/>
              <a:t>), dan tanggung jawab (</a:t>
            </a:r>
            <a:r>
              <a:rPr lang="en-US" i="1"/>
              <a:t>responsibility</a:t>
            </a:r>
            <a:r>
              <a:rPr lang="en-US"/>
              <a:t>) dalam sebuah organisasi.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765220"/>
            <a:ext cx="7010400" cy="5635581"/>
            <a:chOff x="1371600" y="840345"/>
            <a:chExt cx="7010400" cy="563558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0200" y="840345"/>
              <a:ext cx="6781800" cy="5635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1371600" y="6096000"/>
              <a:ext cx="304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/>
              <a:t>3# Viewpoint </a:t>
            </a:r>
            <a:r>
              <a:rPr lang="en-US" b="1" i="1"/>
              <a:t>Actor Cooperation</a:t>
            </a:r>
          </a:p>
          <a:p>
            <a:r>
              <a:rPr lang="en-US"/>
              <a:t>Fokus pada relasi actor dengan yang lain dan lingkungannya.</a:t>
            </a:r>
          </a:p>
          <a:p>
            <a:endParaRPr lang="en-US"/>
          </a:p>
          <a:p>
            <a:r>
              <a:rPr lang="en-US"/>
              <a:t>Contoh umumnya adalah ‘context diagram’, yang berisi organisasi dengan lingkungan dan beberapa pihak eksternal seperti pelanggan, pemasok, dan rekan bisnis lain.</a:t>
            </a:r>
          </a:p>
          <a:p>
            <a:endParaRPr lang="en-US"/>
          </a:p>
          <a:p>
            <a:r>
              <a:rPr lang="en-US"/>
              <a:t>Perlu juga menentukan ketergantungan eksternal dan kolaborasi yang memperlihatkan operasional organisasi.</a:t>
            </a:r>
          </a:p>
          <a:p>
            <a:endParaRPr lang="en-US"/>
          </a:p>
          <a:p>
            <a:r>
              <a:rPr lang="en-US"/>
              <a:t>Viewpoint juga memperlihatkan bagaimana actor bersama merealisasi proses bisnis melalui aliran diantara mereka.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553200" y="762000"/>
            <a:ext cx="3200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Peran2 utama dalam bisnis asuransi:</a:t>
            </a:r>
          </a:p>
          <a:p>
            <a:pPr lvl="1"/>
            <a:r>
              <a:rPr lang="en-US"/>
              <a:t>the customer,</a:t>
            </a:r>
          </a:p>
          <a:p>
            <a:pPr lvl="1"/>
            <a:r>
              <a:rPr lang="en-US"/>
              <a:t>the insurer,</a:t>
            </a:r>
          </a:p>
          <a:p>
            <a:pPr lvl="1"/>
            <a:r>
              <a:rPr lang="en-US"/>
              <a:t>the intermediary,</a:t>
            </a:r>
          </a:p>
          <a:p>
            <a:pPr lvl="1"/>
            <a:r>
              <a:rPr lang="en-US"/>
              <a:t>the customer’s bank.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76400" y="262218"/>
            <a:ext cx="5029200" cy="3623982"/>
            <a:chOff x="1066800" y="914399"/>
            <a:chExt cx="6934200" cy="5163671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3000" y="914399"/>
              <a:ext cx="6858000" cy="5163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1066800" y="5638800"/>
              <a:ext cx="838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23810" y="3048001"/>
            <a:ext cx="4876800" cy="3636981"/>
            <a:chOff x="5105400" y="1752600"/>
            <a:chExt cx="6477000" cy="48006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05400" y="1752600"/>
              <a:ext cx="6477000" cy="480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5105400" y="5852410"/>
              <a:ext cx="762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8"/>
          <p:cNvSpPr txBox="1">
            <a:spLocks/>
          </p:cNvSpPr>
          <p:nvPr/>
        </p:nvSpPr>
        <p:spPr>
          <a:xfrm>
            <a:off x="2362200" y="4267200"/>
            <a:ext cx="3200400" cy="23622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65760" indent="-256032" algn="r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>
                <a:latin typeface="Arial Narrow" pitchFamily="34" charset="0"/>
              </a:rPr>
              <a:t>Perhatikan relasi antara actor dan perannya yang membantu untuk fokus pada aliran informasi diantara mereka untuk mengidentifikasi ketergantungan yang penting.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/>
              <a:t>4# Viewpoint </a:t>
            </a:r>
            <a:r>
              <a:rPr lang="en-US" b="1" i="1"/>
              <a:t>Business Function</a:t>
            </a:r>
          </a:p>
          <a:p>
            <a:r>
              <a:rPr lang="en-US"/>
              <a:t>Memperlihatkan fungsi bisnis utama dalam organisasi dan relasinya dengan aliran informasi, nilai, atau barang diantara mereka.</a:t>
            </a:r>
          </a:p>
          <a:p>
            <a:endParaRPr lang="en-US"/>
          </a:p>
          <a:p>
            <a:r>
              <a:rPr lang="en-US"/>
              <a:t>Fungsi bisnis digunakan untuk menggambarkan apa aktivitas utama tetap yang dilakukan, walaupun ada perubahan orgnaisasi maupun perkembangan teknologi.</a:t>
            </a:r>
          </a:p>
          <a:p>
            <a:endParaRPr lang="en-US"/>
          </a:p>
          <a:p>
            <a:r>
              <a:rPr lang="en-US"/>
              <a:t>Arsitektur business function perusahaan yang bergerak di bidang yang sama biasanya serupa.</a:t>
            </a:r>
          </a:p>
          <a:p>
            <a:endParaRPr lang="en-US"/>
          </a:p>
          <a:p>
            <a:r>
              <a:rPr lang="en-US"/>
              <a:t>Viewpoint business function memberikan gambaran umum operasi perusahaan dan dapat digunakan untuk mengidentifikasi kompetensi yang diperlukan atau membuat struktur organisasi berdasarkan aktivitas utamanya.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00200" y="685800"/>
            <a:ext cx="5334000" cy="4078942"/>
            <a:chOff x="4267200" y="304800"/>
            <a:chExt cx="6477000" cy="4953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67200" y="304800"/>
              <a:ext cx="64770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4343400" y="4876800"/>
              <a:ext cx="609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0518" y="2133601"/>
            <a:ext cx="3681283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/>
              <a:t>5# Viewpoint </a:t>
            </a:r>
            <a:r>
              <a:rPr lang="en-US" b="1" i="1"/>
              <a:t>Product</a:t>
            </a:r>
          </a:p>
          <a:p>
            <a:r>
              <a:rPr lang="en-US"/>
              <a:t>Menggambarkan nilai yang ditawarkan produk kepada pelanggan atau pihak eksternal yang terlibat.</a:t>
            </a:r>
          </a:p>
          <a:p>
            <a:pPr lvl="1"/>
            <a:r>
              <a:rPr lang="en-US"/>
              <a:t>Juga digunakan untuk memperlihatkan antarmuka (channel) untuk menawarkan produk ini, dan event berkaitan dengan produk ini.</a:t>
            </a:r>
          </a:p>
          <a:p>
            <a:endParaRPr lang="en-US"/>
          </a:p>
          <a:p>
            <a:r>
              <a:rPr lang="en-US"/>
              <a:t>View product biasanya digunakan untuk merancang produk dengan menyusun layanan yang dapat diberikan untuk produk ini yang diharapkan oleh pelanggan.</a:t>
            </a:r>
          </a:p>
          <a:p>
            <a:pPr lvl="1"/>
            <a:r>
              <a:rPr lang="en-US"/>
              <a:t>Dapat digunakan sebagai input Arsitek proses bisnis yang diperlukan untuk merancang proses dan sistem TI yang merealisasikan produk ini.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71800" y="990600"/>
            <a:ext cx="6477000" cy="4953000"/>
            <a:chOff x="1447800" y="1066800"/>
            <a:chExt cx="6477000" cy="49530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1066800"/>
              <a:ext cx="64770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1447800" y="5715000"/>
              <a:ext cx="762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/>
              <a:t>6# Viewpoint </a:t>
            </a:r>
            <a:r>
              <a:rPr lang="en-US" b="1" i="1"/>
              <a:t>Service Realisation</a:t>
            </a:r>
          </a:p>
          <a:p>
            <a:r>
              <a:rPr lang="en-US"/>
              <a:t>Digunakan untuk memperlihatkan bagaimana 1 atau lebih layanan bisnis direalisasikan melalui proses (dan kadang2 oleh application component).</a:t>
            </a:r>
          </a:p>
          <a:p>
            <a:endParaRPr lang="en-US"/>
          </a:p>
          <a:p>
            <a:r>
              <a:rPr lang="en-US"/>
              <a:t>Menjadi jembatan antara viewpoint product dan viewpoint proses bisnis.</a:t>
            </a:r>
          </a:p>
          <a:p>
            <a:endParaRPr lang="en-US"/>
          </a:p>
          <a:p>
            <a:r>
              <a:rPr lang="en-US"/>
              <a:t>Menyediakan ‘view dari luar’ dari 1 atau lebih proses bisnis.</a:t>
            </a:r>
          </a:p>
          <a:p>
            <a:endParaRPr lang="en-US"/>
          </a:p>
          <a:p>
            <a:r>
              <a:rPr lang="en-US"/>
              <a:t>Layanan bisnis direalisasikan oleh proses bisnis.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Deskripsi arsitektur yang berbeda-beda diintegrasikan melalui titik pandang (</a:t>
            </a:r>
            <a:r>
              <a:rPr lang="en-US" i="1"/>
              <a:t>viewpoint</a:t>
            </a:r>
            <a:r>
              <a:rPr lang="en-US"/>
              <a:t>).</a:t>
            </a:r>
          </a:p>
          <a:p>
            <a:endParaRPr lang="en-US"/>
          </a:p>
          <a:p>
            <a:r>
              <a:rPr lang="en-US" i="1"/>
              <a:t>Viewpoint</a:t>
            </a:r>
            <a:r>
              <a:rPr lang="en-US"/>
              <a:t> mendefinisikan abstraksi kumpulan model yang menggambarkan enterprise architecture, yang ditujukan untuk memenuhi pertimbangan stakeholder tertentu.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76062" y="1143000"/>
            <a:ext cx="7982339" cy="4495800"/>
            <a:chOff x="552061" y="1143000"/>
            <a:chExt cx="7982339" cy="44958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2061" y="1143000"/>
              <a:ext cx="7982339" cy="449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685800" y="5105400"/>
              <a:ext cx="8382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/>
              <a:t>7# Viewpoint </a:t>
            </a:r>
            <a:r>
              <a:rPr lang="en-US" b="1" i="1"/>
              <a:t>Business Process Cooperation</a:t>
            </a:r>
          </a:p>
          <a:p>
            <a:r>
              <a:rPr lang="en-US"/>
              <a:t>Digunakan untuk:</a:t>
            </a:r>
          </a:p>
          <a:p>
            <a:pPr lvl="1"/>
            <a:r>
              <a:rPr lang="en-US"/>
              <a:t>memperlihatkan relasi dari 1 atau lebih proses bisnis dengan lainnya dan/atau dengan lingkungan sekitarnya,</a:t>
            </a:r>
          </a:p>
          <a:p>
            <a:pPr lvl="1"/>
            <a:r>
              <a:rPr lang="en-US"/>
              <a:t>membuat design high-level proses bisnis,</a:t>
            </a:r>
          </a:p>
          <a:p>
            <a:pPr lvl="1"/>
            <a:r>
              <a:rPr lang="en-US"/>
              <a:t>menyediakan proses dan ketergantungannya kepada Manajer Operasi.</a:t>
            </a:r>
          </a:p>
          <a:p>
            <a:endParaRPr lang="en-US"/>
          </a:p>
          <a:p>
            <a:r>
              <a:rPr lang="en-US"/>
              <a:t>Aspek penting koordinasi:</a:t>
            </a:r>
          </a:p>
          <a:p>
            <a:pPr lvl="1"/>
            <a:r>
              <a:rPr lang="en-US"/>
              <a:t>Relasi kausal antara proses bisnis utama dalam enterprise;</a:t>
            </a:r>
          </a:p>
          <a:p>
            <a:pPr lvl="1"/>
            <a:r>
              <a:rPr lang="en-US"/>
              <a:t>Pemetaan proses bisnis menjadi fungsi bisnis;</a:t>
            </a:r>
          </a:p>
          <a:p>
            <a:pPr lvl="1"/>
            <a:r>
              <a:rPr lang="en-US"/>
              <a:t>Realisasi layanan oleh proses bisnis;</a:t>
            </a:r>
          </a:p>
          <a:p>
            <a:pPr lvl="1"/>
            <a:r>
              <a:rPr lang="en-US"/>
              <a:t>Penggunaan data bersama;</a:t>
            </a:r>
          </a:p>
          <a:p>
            <a:pPr lvl="1"/>
            <a:r>
              <a:rPr lang="en-US"/>
              <a:t>Eksekusi proses bisnis oleh peran atau actor yang sama.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-1"/>
            <a:ext cx="9144000" cy="6434667"/>
            <a:chOff x="304800" y="228600"/>
            <a:chExt cx="8229600" cy="579120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304800" y="228600"/>
              <a:ext cx="8229600" cy="579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1143000" y="5715000"/>
              <a:ext cx="762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/>
              <a:t>8# Viewpoint </a:t>
            </a:r>
            <a:r>
              <a:rPr lang="en-US" b="1" i="1"/>
              <a:t>Business Process</a:t>
            </a:r>
          </a:p>
          <a:p>
            <a:r>
              <a:rPr lang="en-US"/>
              <a:t>Digunakan untuk memperlihatkan struktur high-level dan komposisi dari 1 atau lebih proses bisnis.</a:t>
            </a:r>
          </a:p>
          <a:p>
            <a:endParaRPr lang="en-US"/>
          </a:p>
          <a:p>
            <a:r>
              <a:rPr lang="en-US"/>
              <a:t>Mengandung konsep lain yang berkaitan seperti:</a:t>
            </a:r>
          </a:p>
          <a:p>
            <a:pPr lvl="1"/>
            <a:r>
              <a:rPr lang="en-US"/>
              <a:t>Layanan yang diberikan oleh proses bisnis kepada dunia luar yang memperlihatkan bagaimana proses berkontribusi pada realisasi produk perusahaan;</a:t>
            </a:r>
          </a:p>
          <a:p>
            <a:pPr lvl="1"/>
            <a:r>
              <a:rPr lang="en-US"/>
              <a:t>Penugasan proses bisnis pada peran yang memberi gambaran tanggung jawab yang dimiliki actor tersebut;</a:t>
            </a:r>
          </a:p>
          <a:p>
            <a:pPr lvl="1"/>
            <a:r>
              <a:rPr lang="en-US"/>
              <a:t>Informasi yang digunakan oleh proses bisnis.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81201" y="1676400"/>
            <a:ext cx="8081433" cy="3505200"/>
            <a:chOff x="5410200" y="3276600"/>
            <a:chExt cx="6324600" cy="274320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0200" y="3276600"/>
              <a:ext cx="63246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Rectangle 3"/>
            <p:cNvSpPr/>
            <p:nvPr/>
          </p:nvSpPr>
          <p:spPr>
            <a:xfrm>
              <a:off x="5440180" y="5715000"/>
              <a:ext cx="609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/>
              <a:t>9# Viewpoint </a:t>
            </a:r>
            <a:r>
              <a:rPr lang="en-US" b="1" i="1"/>
              <a:t>Information Structure</a:t>
            </a:r>
          </a:p>
          <a:p>
            <a:r>
              <a:rPr lang="en-US"/>
              <a:t>Pada dasarnya identik dengan model informasi tradisional yang dibuat saat pengembangan sistem informasi.</a:t>
            </a:r>
          </a:p>
          <a:p>
            <a:endParaRPr lang="en-US"/>
          </a:p>
          <a:p>
            <a:r>
              <a:rPr lang="en-US"/>
              <a:t>Memperlihatkan struktur informasi yang digunakan dalam enterprise atau proses bisnis atau aplikasi yang spesifik dalam kaitannya dengan jenis data atau struktur class (object-oriented).</a:t>
            </a:r>
          </a:p>
          <a:p>
            <a:endParaRPr lang="en-US"/>
          </a:p>
          <a:p>
            <a:r>
              <a:rPr lang="en-US"/>
              <a:t>Dapat memperlihatkan informasi pada level bisnis yang direpresentasikan pada level aplikasi dalam bentuk struktur data yang digunakan dan dipetakan ke dalam infrastruktur (misalnya: database schema).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09800" y="1219200"/>
            <a:ext cx="7874000" cy="4724400"/>
            <a:chOff x="2133600" y="1524000"/>
            <a:chExt cx="6477000" cy="3886200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33600" y="1524000"/>
              <a:ext cx="6477000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2133600" y="5029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/>
              <a:t>10# Viewpoint </a:t>
            </a:r>
            <a:r>
              <a:rPr lang="en-US" b="1" i="1"/>
              <a:t>Application Cooperation</a:t>
            </a:r>
          </a:p>
          <a:p>
            <a:r>
              <a:rPr lang="en-US"/>
              <a:t>Memperlihatkan relasi sejumlah aplikasi atau komponen.</a:t>
            </a:r>
          </a:p>
          <a:p>
            <a:endParaRPr lang="en-US"/>
          </a:p>
          <a:p>
            <a:r>
              <a:rPr lang="en-US"/>
              <a:t>Mendeskripsikan ketergantungan dalam kaitannya dengan aliran informasi diantara mereka, atau layanan yang mereka berikan atau gunakan.</a:t>
            </a:r>
          </a:p>
          <a:p>
            <a:endParaRPr lang="en-US"/>
          </a:p>
          <a:p>
            <a:r>
              <a:rPr lang="en-US"/>
              <a:t>Biasanya digunakan untuk membuat overview lingkup aplikasi dalam organisasi.</a:t>
            </a:r>
          </a:p>
          <a:p>
            <a:endParaRPr lang="en-US"/>
          </a:p>
          <a:p>
            <a:r>
              <a:rPr lang="en-US"/>
              <a:t>Juga digunakan untuk mengekspresikan koordinasi atau orkestrasi (koordinasi internal) dari layanan yang mendukung eksekusi proses bisnis.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236220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/>
              <a:t>11# Viewpoint </a:t>
            </a:r>
            <a:r>
              <a:rPr lang="en-US" b="1" i="1"/>
              <a:t>Application Behaviour</a:t>
            </a:r>
          </a:p>
          <a:p>
            <a:r>
              <a:rPr lang="en-US"/>
              <a:t>Mendeskripsikan behaviour internal dari aplikasi atau komponen, misalnya saat merealisasi 1 atau lebih application service.</a:t>
            </a:r>
          </a:p>
          <a:p>
            <a:endParaRPr lang="en-US"/>
          </a:p>
          <a:p>
            <a:r>
              <a:rPr lang="en-US"/>
              <a:t>Berguna dalam merancang behaviour utama aplikasi atau komponen, atau dalam mengidentifikasi fungsional aplikasi berbeda yang tumpang tindih.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43200" y="3195918"/>
            <a:ext cx="6629400" cy="3509682"/>
            <a:chOff x="1828800" y="1752600"/>
            <a:chExt cx="6477000" cy="34290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28800" y="1752600"/>
              <a:ext cx="6477000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1905000" y="4648200"/>
              <a:ext cx="609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27431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/>
              <a:t>12# Viewpoint </a:t>
            </a:r>
            <a:r>
              <a:rPr lang="en-US" b="1" i="1"/>
              <a:t>Application Structure</a:t>
            </a:r>
          </a:p>
          <a:p>
            <a:r>
              <a:rPr lang="en-US"/>
              <a:t>Memperlihatkan struktur dari 1 atau lebih aplikasi atau komponen.</a:t>
            </a:r>
          </a:p>
          <a:p>
            <a:endParaRPr lang="en-US"/>
          </a:p>
          <a:p>
            <a:r>
              <a:rPr lang="en-US"/>
              <a:t>Berguna dalam merancang atau memahami struktur utama aplikasi atau komponen dengan data, misalnya untuk membuat work breakdown structure dalam membangun sistem.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14600" y="3703320"/>
            <a:ext cx="7315200" cy="2926080"/>
            <a:chOff x="5334000" y="2667000"/>
            <a:chExt cx="6477000" cy="25908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0" y="2667000"/>
              <a:ext cx="6477000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5410200" y="4876800"/>
              <a:ext cx="609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Viewpoint arsitektur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236220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/>
              <a:t>13# Viewpoint </a:t>
            </a:r>
            <a:r>
              <a:rPr lang="en-US" b="1" i="1"/>
              <a:t>Infrastructure</a:t>
            </a:r>
          </a:p>
          <a:p>
            <a:r>
              <a:rPr lang="en-US"/>
              <a:t>Berisi infrastruktur hardware dan software yang digunakan oleh layer aplikasi.</a:t>
            </a:r>
          </a:p>
          <a:p>
            <a:endParaRPr lang="en-US"/>
          </a:p>
          <a:p>
            <a:r>
              <a:rPr lang="en-US"/>
              <a:t>Berisi perangkat fisik dan network, serta software sistem pendukung seperti OS dan database.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38400" y="3048000"/>
            <a:ext cx="7079512" cy="3581400"/>
            <a:chOff x="5334000" y="3200400"/>
            <a:chExt cx="6477000" cy="3276600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0" y="3200400"/>
              <a:ext cx="6477000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5410200" y="6172200"/>
              <a:ext cx="609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/>
              <a:t>14# Viewpoint </a:t>
            </a:r>
            <a:r>
              <a:rPr lang="en-US" b="1" i="1"/>
              <a:t>Infrastructure Usage </a:t>
            </a:r>
          </a:p>
          <a:p>
            <a:r>
              <a:rPr lang="en-US"/>
              <a:t>Memperlihatkan bagaimana aplikasi didukung oleh infrastruktur software dan hardware: layanan infrastruktur dilakukan oleh device, system software, dan network ditujukan untuk aplikasi.</a:t>
            </a:r>
          </a:p>
          <a:p>
            <a:endParaRPr lang="en-US"/>
          </a:p>
          <a:p>
            <a:r>
              <a:rPr lang="en-US"/>
              <a:t>Viewpoint ini penting dalam analisis kinerja dan skalabilitas karena berhubungan dengan infrastruktur fisik dan dunia lojik aplikasi.</a:t>
            </a:r>
          </a:p>
          <a:p>
            <a:endParaRPr lang="en-US"/>
          </a:p>
          <a:p>
            <a:r>
              <a:rPr lang="en-US"/>
              <a:t>Perlu untuk menentukan kebutuhan kinerja dan mutu dari infrastruktur berdasarkan permintaan aplikasi yang menggunakannya.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1" y="1219200"/>
            <a:ext cx="7598019" cy="4648200"/>
            <a:chOff x="1752600" y="1371600"/>
            <a:chExt cx="6477000" cy="3962400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52600" y="1371600"/>
              <a:ext cx="6477000" cy="39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1752600" y="5029200"/>
              <a:ext cx="685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/>
              <a:t>15# Viewpoint </a:t>
            </a:r>
            <a:r>
              <a:rPr lang="en-US" b="1" i="1"/>
              <a:t>Implementation &amp; Deployment</a:t>
            </a:r>
          </a:p>
          <a:p>
            <a:r>
              <a:rPr lang="en-US"/>
              <a:t>Memperlihatkan bagaimana 1 atau lebih aplikasi dijalankan pada infrastruktur.</a:t>
            </a:r>
          </a:p>
          <a:p>
            <a:endParaRPr lang="en-US"/>
          </a:p>
          <a:p>
            <a:r>
              <a:rPr lang="en-US"/>
              <a:t>Berisi pemetaan aplikasi (logical) dan komponen (physical), serta pemetaan informasi yang digunakan oleh aplikasi dan komponen.</a:t>
            </a:r>
          </a:p>
          <a:p>
            <a:endParaRPr lang="en-US"/>
          </a:p>
          <a:p>
            <a:r>
              <a:rPr lang="en-US"/>
              <a:t>Dalam analisis keamanan dan resiko, view ini digunakan untuk mengidentifikasi resiko dan ketergantungan yang penting.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3601" y="1066800"/>
            <a:ext cx="7840579" cy="5257800"/>
            <a:chOff x="1295400" y="762000"/>
            <a:chExt cx="6477000" cy="434340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762000"/>
              <a:ext cx="6477000" cy="434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1295400" y="47244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TOGAF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TOGAF (The Open Group 2011) menggunakan banyak view sebagai bagian dari modelnya yang terbagi atas 3 jenis artefak arsitektur: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matriks,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katalog,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diagram.</a:t>
            </a:r>
          </a:p>
          <a:p>
            <a:endParaRPr lang="en-US"/>
          </a:p>
          <a:p>
            <a:r>
              <a:rPr lang="en-US"/>
              <a:t>ArchiMate dan TOGAF memiliki struktur layer yang mirip.</a:t>
            </a:r>
          </a:p>
          <a:p>
            <a:pPr lvl="1"/>
            <a:r>
              <a:rPr lang="en-US"/>
              <a:t>Kemiripan ini memudahkan pemetaan antara view TOGAF dan viewpoint ArchiMate 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ArchiMate dan TOGAF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/>
          </a:bodyPr>
          <a:lstStyle/>
          <a:p>
            <a:r>
              <a:rPr lang="en-US"/>
              <a:t>Walau tidak ada pemetaan langsung 1-to-1 antara viewpoint ArchiMate dan view TOGAF namun view TOGAF mudah diekspresikan dalam konsep ArchiMate 2.0.</a:t>
            </a:r>
          </a:p>
          <a:p>
            <a:endParaRPr lang="en-US"/>
          </a:p>
          <a:p>
            <a:r>
              <a:rPr lang="en-US"/>
              <a:t>Bahasa ArchiMate 2.0 dan teknik analisisnya mendukung hampir semua view diagram TOGAF.</a:t>
            </a:r>
          </a:p>
          <a:p>
            <a:endParaRPr lang="en-US"/>
          </a:p>
          <a:p>
            <a:r>
              <a:rPr lang="en-US"/>
              <a:t>Menggunakan ArchiMate sebagai bahasa deskripsi bersama dengan TOGAF sebagai metode untuk mengembangkan arsitektur memudahkan Arsitek.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Viewpoint digunakan pada aktivitas perancangan, analisis, mendapat komitmen, pengambilan keputusan formal, dll. serta menentukan konsep, model, teknik analisis, dan visualisasi yang digunakan untuk membangun view deskripsi arsitektur.</a:t>
            </a:r>
          </a:p>
          <a:p>
            <a:endParaRPr lang="en-US"/>
          </a:p>
          <a:p>
            <a:r>
              <a:rPr lang="en-US"/>
              <a:t>View ditujukan bagi kumpulan stakeholder dan pertimbangan2 mereka.</a:t>
            </a:r>
          </a:p>
          <a:p>
            <a:endParaRPr lang="en-US"/>
          </a:p>
          <a:p>
            <a:r>
              <a:rPr lang="en-US" u="sng"/>
              <a:t>View adalah apa yang dilihat</a:t>
            </a:r>
            <a:r>
              <a:rPr lang="en-US"/>
              <a:t>; </a:t>
            </a:r>
            <a:r>
              <a:rPr lang="en-US" u="sng"/>
              <a:t>viewpoint mendeskripsikan darimana melihatnya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Viewpoint membuat fokus pada aspek tertentu dari deskripsi arsitektur yang ditentukan oleh pertimbangan stakeholder.</a:t>
            </a:r>
          </a:p>
          <a:p>
            <a:endParaRPr lang="en-US"/>
          </a:p>
          <a:p>
            <a:r>
              <a:rPr lang="en-US"/>
              <a:t>Apa yang diperlihatkan dalam viewpoint tergantung sepenuhnya pada argumentasi dengan memperhatikan pertimbangan stakeholder.</a:t>
            </a:r>
          </a:p>
          <a:p>
            <a:endParaRPr lang="en-US"/>
          </a:p>
          <a:p>
            <a:r>
              <a:rPr lang="en-US"/>
              <a:t>Viewpoint dirancang dengan maksud sebagai sarana komunikasi mengenai aspek tertentu dari arsitektur.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Viewpoint arsitektur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49" y="285750"/>
            <a:ext cx="11601451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Contoh</a:t>
            </a:r>
            <a:r>
              <a:rPr lang="en-US" dirty="0"/>
              <a:t> stakeholder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viewpoint:</a:t>
            </a:r>
          </a:p>
          <a:p>
            <a:pPr lvl="1"/>
            <a:r>
              <a:rPr lang="en-US" b="1" i="1" dirty="0"/>
              <a:t>Upper-level management</a:t>
            </a:r>
            <a:r>
              <a:rPr lang="en-US" dirty="0"/>
              <a:t>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dipatuhi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pengoperasian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?</a:t>
            </a:r>
          </a:p>
          <a:p>
            <a:pPr lvl="1"/>
            <a:r>
              <a:rPr lang="en-US" b="1" i="1" dirty="0"/>
              <a:t>Middle-level management</a:t>
            </a:r>
            <a:r>
              <a:rPr lang="en-US" dirty="0"/>
              <a:t>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?</a:t>
            </a:r>
          </a:p>
          <a:p>
            <a:pPr lvl="1"/>
            <a:r>
              <a:rPr lang="en-US" b="1" i="1" dirty="0"/>
              <a:t>End user</a:t>
            </a:r>
            <a:r>
              <a:rPr lang="en-US" dirty="0"/>
              <a:t>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?</a:t>
            </a:r>
          </a:p>
          <a:p>
            <a:pPr lvl="1"/>
            <a:r>
              <a:rPr lang="en-US" b="1" i="1" dirty="0"/>
              <a:t>Architect</a:t>
            </a:r>
            <a:r>
              <a:rPr lang="en-US" dirty="0"/>
              <a:t>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, </a:t>
            </a:r>
            <a:r>
              <a:rPr lang="en-US" dirty="0" err="1"/>
              <a:t>pencegahan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?</a:t>
            </a:r>
          </a:p>
          <a:p>
            <a:pPr lvl="1"/>
            <a:r>
              <a:rPr lang="en-US" b="1" i="1" dirty="0"/>
              <a:t>Operational manager</a:t>
            </a:r>
            <a:r>
              <a:rPr lang="en-US" dirty="0"/>
              <a:t>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disiapkan</a:t>
            </a:r>
            <a:r>
              <a:rPr lang="en-US" dirty="0"/>
              <a:t>?</a:t>
            </a:r>
          </a:p>
          <a:p>
            <a:pPr lvl="1"/>
            <a:r>
              <a:rPr lang="en-US" b="1" i="1" dirty="0"/>
              <a:t>Project manager </a:t>
            </a:r>
            <a:r>
              <a:rPr lang="en-US" dirty="0"/>
              <a:t>(of system development project):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domain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domain?</a:t>
            </a:r>
          </a:p>
          <a:p>
            <a:pPr lvl="1"/>
            <a:r>
              <a:rPr lang="en-US" b="1" i="1" dirty="0"/>
              <a:t>System developer</a:t>
            </a:r>
            <a:r>
              <a:rPr lang="en-US" dirty="0"/>
              <a:t>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?</a:t>
            </a:r>
          </a:p>
          <a:p>
            <a:pPr lvl="1"/>
            <a:r>
              <a:rPr lang="en-US" b="1" i="1" dirty="0"/>
              <a:t>System administrators</a:t>
            </a:r>
            <a:r>
              <a:rPr lang="en-US" dirty="0"/>
              <a:t>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system administrators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?</a:t>
            </a:r>
          </a:p>
          <a:p>
            <a:endParaRPr lang="en-US" b="1" dirty="0"/>
          </a:p>
          <a:p>
            <a:r>
              <a:rPr lang="en-US" b="1" dirty="0"/>
              <a:t>Viewpoint</a:t>
            </a:r>
            <a:r>
              <a:rPr lang="en-US" dirty="0"/>
              <a:t>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kesepakatan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view.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Model, view, dan </a:t>
            </a:r>
            <a:r>
              <a:rPr lang="en-US" dirty="0" err="1"/>
              <a:t>visualisasi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/>
          </a:bodyPr>
          <a:lstStyle/>
          <a:p>
            <a:r>
              <a:rPr lang="en-US"/>
              <a:t>Prinsip yang harus diperhatikan adalah pemisahan antara konten dengan penyajian/visualisasi dari view.</a:t>
            </a:r>
          </a:p>
          <a:p>
            <a:endParaRPr lang="en-US"/>
          </a:p>
          <a:p>
            <a:r>
              <a:rPr lang="en-US"/>
              <a:t>Konten view, disebut sebagai ‘view’, adalah pemilihan model (simbolis) dari arsitektur dan diekspresikan melalui konsep pemodelan.</a:t>
            </a:r>
          </a:p>
          <a:p>
            <a:endParaRPr lang="en-US"/>
          </a:p>
          <a:p>
            <a:r>
              <a:rPr lang="en-US"/>
              <a:t>Penyajian atau notasi dari view, disebut sebagai ‘visualisasi’, bisa dalam berbagai bentuk seperti diagram standar, tabel, kartun, atau visualisasi dinamis seperti film.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3" ma:contentTypeDescription="Create a new document." ma:contentTypeScope="" ma:versionID="0cd5074c25b2c528cee37efa1a8e7b60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8ea21b5fd61224c6bbfec34d69e547b4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49FB4D-45C9-4EF0-8E13-036F8C90F4D8}"/>
</file>

<file path=customXml/itemProps2.xml><?xml version="1.0" encoding="utf-8"?>
<ds:datastoreItem xmlns:ds="http://schemas.openxmlformats.org/officeDocument/2006/customXml" ds:itemID="{02AA512F-642E-41B3-A0C7-507E9BE12627}"/>
</file>

<file path=customXml/itemProps3.xml><?xml version="1.0" encoding="utf-8"?>
<ds:datastoreItem xmlns:ds="http://schemas.openxmlformats.org/officeDocument/2006/customXml" ds:itemID="{5C7689C2-025D-4B01-B499-90BD767B8393}"/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1698</Words>
  <Application>Microsoft Office PowerPoint</Application>
  <PresentationFormat>Widescreen</PresentationFormat>
  <Paragraphs>190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Narrow</vt:lpstr>
      <vt:lpstr>Calibri</vt:lpstr>
      <vt:lpstr>Calibri Light</vt:lpstr>
      <vt:lpstr>Times New Roman</vt:lpstr>
      <vt:lpstr>Wingdings 3</vt:lpstr>
      <vt:lpstr>Office Theme</vt:lpstr>
      <vt:lpstr>ENTERPRISE ARCHITECTURE</vt:lpstr>
      <vt:lpstr>Topik bahasan</vt:lpstr>
      <vt:lpstr>PowerPoint Presentation</vt:lpstr>
      <vt:lpstr>Viewpoint arsitektur</vt:lpstr>
      <vt:lpstr>PowerPoint Presentation</vt:lpstr>
      <vt:lpstr>Viewpoint arsitektur</vt:lpstr>
      <vt:lpstr>PowerPoint Presentation</vt:lpstr>
      <vt:lpstr>Model, view, dan visualisasi</vt:lpstr>
      <vt:lpstr>PowerPoint Presentation</vt:lpstr>
      <vt:lpstr>PowerPoint Presentation</vt:lpstr>
      <vt:lpstr>Visualisasi dan interaksi</vt:lpstr>
      <vt:lpstr>PowerPoint Presentation</vt:lpstr>
      <vt:lpstr>PowerPoint Presentation</vt:lpstr>
      <vt:lpstr>Panduan menggunakan Viewpoint</vt:lpstr>
      <vt:lpstr>Rancangan dasar viewpoint arsitektur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 menggunakan TOGAF</vt:lpstr>
      <vt:lpstr>View ArchiMate dan TOGAF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Novario Jaya Perdana S.Kom M.T</cp:lastModifiedBy>
  <cp:revision>26</cp:revision>
  <dcterms:created xsi:type="dcterms:W3CDTF">2020-06-08T01:30:48Z</dcterms:created>
  <dcterms:modified xsi:type="dcterms:W3CDTF">2021-03-04T05:22:32Z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