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7412" y="1310622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ENTERPRISE ARCHITECTURE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Enterprise</a:t>
            </a: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4343400"/>
            <a:ext cx="8229600" cy="1981200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Perbedaan cara membuat struktur model arsitektur enterprise menyebabkan perbedaan view pada model yang sama.</a:t>
            </a:r>
          </a:p>
          <a:p>
            <a:r>
              <a:rPr lang="en-US"/>
              <a:t>View ditujukan kepada stakeholder dan pertimbangan yang berbeda.</a:t>
            </a:r>
          </a:p>
          <a:p>
            <a:r>
              <a:rPr lang="en-US"/>
              <a:t>Dalam konteks kinerja sebuah sistem maka beberapa view dapat dibedakan dengan pengukuran kinerja masing2.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 </a:t>
            </a:r>
            <a:r>
              <a:rPr lang="en-US" i="1"/>
              <a:t>Performance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6910" y="1219200"/>
            <a:ext cx="441649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092891"/>
          </a:xfrm>
        </p:spPr>
        <p:txBody>
          <a:bodyPr>
            <a:normAutofit fontScale="62500" lnSpcReduction="20000"/>
          </a:bodyPr>
          <a:lstStyle/>
          <a:p>
            <a:r>
              <a:rPr lang="en-US" b="1" i="1"/>
              <a:t>User/customer view </a:t>
            </a:r>
            <a:r>
              <a:rPr lang="en-US"/>
              <a:t>(stakeholdernya: pelanggan; pengguna aplikasi atau sistem): waktu respon (</a:t>
            </a:r>
            <a:r>
              <a:rPr lang="en-US" i="1"/>
              <a:t>response time</a:t>
            </a:r>
            <a:r>
              <a:rPr lang="en-US"/>
              <a:t>) adalah waktu antara dikeluarkannya sebuah permintaan (</a:t>
            </a:r>
            <a:r>
              <a:rPr lang="en-US" i="1"/>
              <a:t>request</a:t>
            </a:r>
            <a:r>
              <a:rPr lang="en-US"/>
              <a:t>) dan diterimanya hasil (</a:t>
            </a:r>
            <a:r>
              <a:rPr lang="en-US" i="1"/>
              <a:t>result</a:t>
            </a:r>
            <a:r>
              <a:rPr lang="en-US"/>
              <a:t>).</a:t>
            </a:r>
          </a:p>
          <a:p>
            <a:endParaRPr lang="en-US"/>
          </a:p>
          <a:p>
            <a:r>
              <a:rPr lang="en-US" b="1" i="1"/>
              <a:t>Process view </a:t>
            </a:r>
            <a:r>
              <a:rPr lang="en-US"/>
              <a:t>(stakeholdernya: pemilik proses; manajer operasional): waktu penyelesaian (</a:t>
            </a:r>
            <a:r>
              <a:rPr lang="en-US" i="1"/>
              <a:t>completion time</a:t>
            </a:r>
            <a:r>
              <a:rPr lang="en-US"/>
              <a:t>) adalah waktu yang diperlukan untuk menyelesaikan 1 instan dari sebuah proses.</a:t>
            </a:r>
          </a:p>
          <a:p>
            <a:endParaRPr lang="en-US"/>
          </a:p>
          <a:p>
            <a:r>
              <a:rPr lang="en-US" b="1" i="1"/>
              <a:t>Product view </a:t>
            </a:r>
            <a:r>
              <a:rPr lang="en-US"/>
              <a:t>(stakeholdernya: manajer produk; manajer operasional): waktu pemrosesan (</a:t>
            </a:r>
            <a:r>
              <a:rPr lang="en-US" i="1"/>
              <a:t>processing time</a:t>
            </a:r>
            <a:r>
              <a:rPr lang="en-US"/>
              <a:t>) adalah jumlah waktu untuk melakukan pekerjaan aktual untuk merealisasikan sebuah produk atau hasil tertentu.</a:t>
            </a:r>
          </a:p>
          <a:p>
            <a:endParaRPr lang="en-US"/>
          </a:p>
          <a:p>
            <a:r>
              <a:rPr lang="en-US" b="1" i="1"/>
              <a:t>System view </a:t>
            </a:r>
            <a:r>
              <a:rPr lang="en-US"/>
              <a:t>(stakeholdernya: pemilik/manajer sistem): </a:t>
            </a:r>
            <a:r>
              <a:rPr lang="en-US" i="1"/>
              <a:t>throughput </a:t>
            </a:r>
            <a:r>
              <a:rPr lang="en-US"/>
              <a:t>adalah jumlah transaksi atau </a:t>
            </a:r>
            <a:r>
              <a:rPr lang="en-US" i="1"/>
              <a:t>request </a:t>
            </a:r>
            <a:r>
              <a:rPr lang="en-US"/>
              <a:t>yang diselesaikan oleh sistem per satuan waktu.</a:t>
            </a:r>
          </a:p>
          <a:p>
            <a:endParaRPr lang="en-US"/>
          </a:p>
          <a:p>
            <a:r>
              <a:rPr lang="en-US" b="1" i="1"/>
              <a:t>Resource view </a:t>
            </a:r>
            <a:r>
              <a:rPr lang="en-US"/>
              <a:t>(stakeholdernya: manajer sumberdaya; perencana kapasitas): </a:t>
            </a:r>
            <a:r>
              <a:rPr lang="en-US" i="1"/>
              <a:t>utilisation </a:t>
            </a:r>
            <a:r>
              <a:rPr lang="en-US"/>
              <a:t>adalah persentase waktu operasional sebuah sumberdaya yang digunakan.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Arsitektur enterprise mencakup aspek yang sangat luas:</a:t>
            </a:r>
          </a:p>
          <a:p>
            <a:pPr lvl="1"/>
            <a:r>
              <a:rPr lang="en-US"/>
              <a:t>Layer teknis infrastruktur (misal: hardware komputer dan network),</a:t>
            </a:r>
          </a:p>
          <a:p>
            <a:pPr lvl="1"/>
            <a:r>
              <a:rPr lang="en-US"/>
              <a:t>Aplikasi software yang berjalan di atas infrastruktur,</a:t>
            </a:r>
          </a:p>
          <a:p>
            <a:pPr lvl="1"/>
            <a:r>
              <a:rPr lang="en-US"/>
              <a:t>Proses bisnis yang didukung oleh aplikasi.</a:t>
            </a:r>
          </a:p>
          <a:p>
            <a:endParaRPr lang="en-US"/>
          </a:p>
          <a:p>
            <a:r>
              <a:rPr lang="en-US"/>
              <a:t>Didalam setiap layer tersebut, teknik analisis kuantitatif dapat diterapkan yang biasanya memerlukan model detil sebagai input.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Teknik analisis kinerja untuk arsitektur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14400"/>
            <a:ext cx="8229600" cy="5334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/>
              <a:t>Layer Infrastruktur</a:t>
            </a:r>
          </a:p>
          <a:p>
            <a:r>
              <a:rPr lang="en-US"/>
              <a:t>Pendekatan evaluasi kinerja untuk sistem komputer dan komunikasi memiliki fokus pada domain infrastruktur.</a:t>
            </a:r>
          </a:p>
          <a:p>
            <a:r>
              <a:rPr lang="en-US"/>
              <a:t>Umumnua pendekatan didasarkan pada model detil dan memerlukan data input yang detil juga.</a:t>
            </a:r>
          </a:p>
          <a:p>
            <a:pPr>
              <a:buNone/>
            </a:pPr>
            <a:endParaRPr lang="en-US" b="1"/>
          </a:p>
          <a:p>
            <a:pPr>
              <a:buNone/>
            </a:pPr>
            <a:r>
              <a:rPr lang="en-US" b="1"/>
              <a:t>Layer Aplikasi</a:t>
            </a:r>
          </a:p>
          <a:p>
            <a:r>
              <a:rPr lang="en-US"/>
              <a:t>Komposisional adalah isu penting dalam arsitektur.</a:t>
            </a:r>
          </a:p>
          <a:p>
            <a:r>
              <a:rPr lang="en-US"/>
              <a:t>Dalam konteks analisis kinerja, komposisional hasil analisis bisa menjadi hal yang berguna.</a:t>
            </a:r>
          </a:p>
          <a:p>
            <a:r>
              <a:rPr lang="en-US"/>
              <a:t>Artiya kinerja sistem secara keseluruhan dapat diekspresikan dalam bentuk kinerja komponen2 didalamnya.</a:t>
            </a:r>
          </a:p>
          <a:p>
            <a:pPr>
              <a:buNone/>
            </a:pPr>
            <a:endParaRPr lang="en-US" b="1"/>
          </a:p>
          <a:p>
            <a:pPr>
              <a:buNone/>
            </a:pPr>
            <a:r>
              <a:rPr lang="en-US" b="1"/>
              <a:t>Layer Bisnis</a:t>
            </a:r>
          </a:p>
          <a:p>
            <a:r>
              <a:rPr lang="en-US"/>
              <a:t>Beberapa tool pemodelan proses bisnis memberikan dukungan pada analisis kuantitatif melalui simulasi </a:t>
            </a:r>
            <a:r>
              <a:rPr lang="en-US" i="1"/>
              <a:t>discrete-event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portfolio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14400"/>
            <a:ext cx="82296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Analisis model arsitektur enterprise dapat menjadi input penting bagi manajemen portfolio.</a:t>
            </a:r>
          </a:p>
          <a:p>
            <a:endParaRPr lang="en-US"/>
          </a:p>
          <a:p>
            <a:r>
              <a:rPr lang="en-US"/>
              <a:t>Perubahan organisasi dan teknis yang diinginkan membutuhkan investigasi terhadap stakeholder yang terlibat dan pertimbangan mereka akan perubahan tersebut.</a:t>
            </a:r>
          </a:p>
          <a:p>
            <a:endParaRPr lang="en-US"/>
          </a:p>
          <a:p>
            <a:r>
              <a:rPr lang="en-US"/>
              <a:t>Tujuan dan kebutuhan baru diidentifikasi, atau yang telah ada diubah, untuk memenuhi pertimbangan tersebut.</a:t>
            </a:r>
          </a:p>
          <a:p>
            <a:endParaRPr lang="en-US"/>
          </a:p>
          <a:p>
            <a:r>
              <a:rPr lang="en-US"/>
              <a:t>Analisis terhadap tujuan dan kebutuhan dibutuhkan untuk menjamin konsistensi dan kelengkapan, dan untuk mengajukan 1 atau lebih rancangan arsitektur alternatif untuk mencapai tujuan dan kebutuhan tersebut.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092891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ArchiMate 2.0 memiliki fitur </a:t>
            </a:r>
            <a:r>
              <a:rPr lang="en-US" i="1"/>
              <a:t>motivation extension </a:t>
            </a:r>
            <a:r>
              <a:rPr lang="en-US"/>
              <a:t>untuk konsep pemodelan stakeholder, tujuan dan pendorong mereka, serta hasil yang dibutuhkan.</a:t>
            </a:r>
          </a:p>
          <a:p>
            <a:endParaRPr lang="en-US"/>
          </a:p>
          <a:p>
            <a:r>
              <a:rPr lang="en-US"/>
              <a:t>Karena beberapa elemen arsitektur enterprise dapat dikaitkan dengan elemen </a:t>
            </a:r>
            <a:r>
              <a:rPr lang="en-US" i="1"/>
              <a:t>motivational </a:t>
            </a:r>
            <a:r>
              <a:rPr lang="en-US"/>
              <a:t>ini, maka dimungkinkan untuk menilai lebih detil  bagaimana keputusan arsitektural berkontribusi terhadap tujuan organisasi.</a:t>
            </a:r>
          </a:p>
          <a:p>
            <a:endParaRPr lang="en-US"/>
          </a:p>
          <a:p>
            <a:r>
              <a:rPr lang="en-US"/>
              <a:t>Kuantifikasi kontribusi dapat membantu dalam mengevaluasi portfolio proyek atau aplikasi serta dalam menentukan keputusan investasi yang tepat.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092891"/>
          </a:xfrm>
        </p:spPr>
        <p:txBody>
          <a:bodyPr/>
          <a:lstStyle/>
          <a:p>
            <a:r>
              <a:rPr lang="en-US"/>
              <a:t>Kontribusi dapat dipecah menjadi 2 elemen:</a:t>
            </a:r>
          </a:p>
          <a:p>
            <a:pPr marL="880110" lvl="1" indent="-514350">
              <a:buFont typeface="+mj-lt"/>
              <a:buAutoNum type="arabicParenR"/>
            </a:pPr>
            <a:r>
              <a:rPr lang="en-US"/>
              <a:t>Kepentingannya terhadap tujuan bisnis,</a:t>
            </a:r>
          </a:p>
          <a:p>
            <a:pPr marL="880110" lvl="1" indent="-514350">
              <a:buFont typeface="+mj-lt"/>
              <a:buAutoNum type="arabicParenR"/>
            </a:pPr>
            <a:r>
              <a:rPr lang="en-US"/>
              <a:t>Kualitas atau efektivitas dalam mendukung tujuan tersebut.</a:t>
            </a:r>
          </a:p>
          <a:p>
            <a:endParaRPr lang="en-US"/>
          </a:p>
          <a:p>
            <a:r>
              <a:rPr lang="en-US"/>
              <a:t>Nilai dari portfolio layanan organisasi menjadi tergantung pada kontribusi yang diberikan oleh elemen2 penyusun/pendukung kepada bisnis.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533401"/>
            <a:ext cx="4953000" cy="6019799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Cara untuk menghitung nilai portfolio layanan didasarkan pada kontribusi bisnis disebut metode Bedell.</a:t>
            </a:r>
          </a:p>
          <a:p>
            <a:endParaRPr lang="en-US"/>
          </a:p>
          <a:p>
            <a:r>
              <a:rPr lang="en-US"/>
              <a:t>Metode ini menjawab 3 pertanyaan:</a:t>
            </a:r>
          </a:p>
          <a:p>
            <a:pPr marL="880110" lvl="1" indent="-514350">
              <a:buFont typeface="+mj-lt"/>
              <a:buAutoNum type="arabicParenR"/>
            </a:pPr>
            <a:r>
              <a:rPr lang="en-US"/>
              <a:t>Haruskah organisasi berinvestasi pada layanan/sistem informasi?</a:t>
            </a:r>
          </a:p>
          <a:p>
            <a:pPr marL="880110" lvl="1" indent="-514350">
              <a:buFont typeface="+mj-lt"/>
              <a:buAutoNum type="arabicParenR"/>
            </a:pPr>
            <a:r>
              <a:rPr lang="en-US"/>
              <a:t>Pada proses bisnis mana investasi harus difokuskan?</a:t>
            </a:r>
          </a:p>
          <a:p>
            <a:pPr marL="880110" lvl="1" indent="-514350">
              <a:buFont typeface="+mj-lt"/>
              <a:buAutoNum type="arabicParenR"/>
            </a:pPr>
            <a:r>
              <a:rPr lang="en-US"/>
              <a:t>Sistem informasi mana yang harus dikembangkan atau ditingkatkan?</a:t>
            </a:r>
          </a:p>
          <a:p>
            <a:pPr marL="624078" indent="-514350">
              <a:buNone/>
            </a:pPr>
            <a:endParaRPr lang="en-US"/>
          </a:p>
          <a:p>
            <a:pPr marL="344488" indent="-234950"/>
            <a:r>
              <a:rPr lang="en-US"/>
              <a:t>Ide dasar metode ini adalah keseimbangan antara level efektivitas dan level kepentingan strategisnya.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2730796"/>
            <a:ext cx="3962400" cy="3593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fungsional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 err="1"/>
              <a:t>Teknik-teknik</a:t>
            </a:r>
            <a:r>
              <a:rPr lang="en-US" dirty="0"/>
              <a:t> </a:t>
            </a:r>
            <a:r>
              <a:rPr lang="en-US" dirty="0" err="1"/>
              <a:t>analisis</a:t>
            </a: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kuantitatif</a:t>
            </a: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dirty="0" err="1"/>
              <a:t>Analisis</a:t>
            </a:r>
            <a:r>
              <a:rPr lang="en-US" dirty="0"/>
              <a:t> portfolio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fungsional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bahasan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0928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/>
              <a:t>Dalam analisis fungsional arsitektur, dibedakan antara aspek statik (struktural) dan dinamik (behavioural) :</a:t>
            </a:r>
          </a:p>
          <a:p>
            <a:pPr lvl="1"/>
            <a:r>
              <a:rPr lang="en-US"/>
              <a:t>Untuk menganalisis struktur statik arsitektur, ciri khas menjadi dasarnya. Fokusnya pada penggambaran simbol elemen struktural dari arsitektur dan relationshipnya.</a:t>
            </a:r>
          </a:p>
          <a:p>
            <a:pPr lvl="1"/>
            <a:r>
              <a:rPr lang="en-US"/>
              <a:t>Untuk analisis lojikal dinamik arsitektur, semantik formal dari model simbolik arsitektur menjadi dasarnya. Ciri khas arsitektur hanya menspesifikasikan konsep dasar untuk mendeskripsikan arsitektur, namun interpretasi dapat berisi lebih banyak detil.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092891"/>
          </a:xfrm>
        </p:spPr>
        <p:txBody>
          <a:bodyPr>
            <a:normAutofit/>
          </a:bodyPr>
          <a:lstStyle/>
          <a:p>
            <a:r>
              <a:rPr lang="en-US"/>
              <a:t>Dengan penerapan teknik untuk analisis statik dan dinamik akan diperoleh pemahaman lebih baik mengenai bagaimana arsitektur enterprise akan diinterpretasikan dan apa yang dimaksudkan dengan konsep dan relationship individual.</a:t>
            </a:r>
          </a:p>
          <a:p>
            <a:endParaRPr lang="en-US"/>
          </a:p>
          <a:p>
            <a:r>
              <a:rPr lang="en-US"/>
              <a:t>Dengan kata lain, teknik2 tersebut memungkinkan arsitek enterprise melakukan validasi ketepatan arsitektur yang dibuatnya untuk mengurangi kemungkinan misinterpretasi, serta untuk memperkaya deskripsi arsitektur dengan informasi yang relevan.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/>
              <a:t>Efektivitas organisasi tidak dapat tercapai melalui optimasi secara lokal, namun dapat terwujud dengan interaksi yang teratur dari seluruh komponen organisasi secara global.</a:t>
            </a:r>
          </a:p>
          <a:p>
            <a:endParaRPr lang="en-US"/>
          </a:p>
          <a:p>
            <a:pPr>
              <a:buNone/>
            </a:pPr>
            <a:r>
              <a:rPr lang="en-US"/>
              <a:t>Untuk menciptakan perspektif terintegrasi dari arsitektur enterprise diperlukan teknik pendeskripsian untuk model arsitektur dan teknik analisis berbasis-model untuk mewujudkan optimasi global tersebut.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Teknik-teknik</a:t>
            </a:r>
            <a:r>
              <a:rPr lang="en-US" dirty="0"/>
              <a:t> </a:t>
            </a:r>
            <a:r>
              <a:rPr lang="en-US" dirty="0" err="1"/>
              <a:t>analisis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3200401"/>
            <a:ext cx="8229600" cy="28068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/>
              <a:t>Teknik analisis arsitektur dibedakan berdasar beberapa aspek: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/>
              <a:t>Berdasarkan jenis input dan hasil analisis, yaitu: </a:t>
            </a:r>
            <a:r>
              <a:rPr lang="en-US" b="1" u="sng"/>
              <a:t>fungsional</a:t>
            </a:r>
            <a:r>
              <a:rPr lang="en-US"/>
              <a:t> (misalnya properti struktural dan dinamis) dan </a:t>
            </a:r>
            <a:r>
              <a:rPr lang="en-US" b="1" u="sng"/>
              <a:t>kuantitatif</a:t>
            </a:r>
            <a:r>
              <a:rPr lang="en-US"/>
              <a:t> (misalnya kinerja dan biaya).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/>
              <a:t>Untuk analisis fungsional dan kuantitatif dibedakan lagi 2 jebis teknik, yaitu: analitikal dan simulasi.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74196"/>
            <a:ext cx="5105400" cy="2826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169091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Analisis </a:t>
            </a:r>
            <a:r>
              <a:rPr lang="en-US" u="sng"/>
              <a:t>fungsional </a:t>
            </a:r>
            <a:r>
              <a:rPr lang="en-US"/>
              <a:t>dilakukan untuk mendapat padangan terhadap aspek fungsional dari arsitektur.</a:t>
            </a:r>
          </a:p>
          <a:p>
            <a:endParaRPr lang="en-US"/>
          </a:p>
          <a:p>
            <a:r>
              <a:rPr lang="en-US"/>
              <a:t>Pertanyaan </a:t>
            </a:r>
            <a:r>
              <a:rPr lang="en-US" u="sng"/>
              <a:t>kuantitatif</a:t>
            </a:r>
            <a:r>
              <a:rPr lang="en-US"/>
              <a:t>, seperti ‘seberapa cepat’ atau ‘seberapa murah’ biasanya dijawab melalui teknik analisis kuantitatif.</a:t>
            </a:r>
          </a:p>
          <a:p>
            <a:endParaRPr lang="en-US"/>
          </a:p>
          <a:p>
            <a:r>
              <a:rPr lang="en-US" u="sng"/>
              <a:t>Simulasi </a:t>
            </a:r>
            <a:r>
              <a:rPr lang="en-US"/>
              <a:t>dapat dianggap sebagai ‘eksekusi’ dari sebuah model.</a:t>
            </a:r>
          </a:p>
          <a:p>
            <a:pPr lvl="1"/>
            <a:r>
              <a:rPr lang="en-US"/>
              <a:t>Simulasi dan animasi fungsional berguna untuk mengilustrasikan perilaku dinamis sebuah sistem.</a:t>
            </a:r>
          </a:p>
          <a:p>
            <a:pPr lvl="1"/>
            <a:r>
              <a:rPr lang="en-US"/>
              <a:t>Simulasi kuantitatif digunakan untuk membuat pernyataan statistikal mengenai pengukuran kuantitatif sistem berdasarkan beberapa hasil simulasi.</a:t>
            </a:r>
          </a:p>
          <a:p>
            <a:endParaRPr lang="en-US"/>
          </a:p>
          <a:p>
            <a:r>
              <a:rPr lang="en-US"/>
              <a:t>Teknik </a:t>
            </a:r>
            <a:r>
              <a:rPr lang="en-US" u="sng"/>
              <a:t>analitikal</a:t>
            </a:r>
            <a:r>
              <a:rPr lang="en-US"/>
              <a:t> untuk analisis kuantitatif biasanya lebih efisien daripada simulasi kuantitatif sehingga lebih cocok untuk memberikan Arsitek indikasi awal pengukuran kinerja dan kebuntuan pada model arsitektur.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kuantitatif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1690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/>
              <a:t>Analisis kuantitatif memiliki beberapa tujuan:</a:t>
            </a:r>
          </a:p>
          <a:p>
            <a:pPr>
              <a:buNone/>
            </a:pPr>
            <a:endParaRPr lang="en-US"/>
          </a:p>
          <a:p>
            <a:pPr marL="880110" lvl="1" indent="-514350">
              <a:buFont typeface="+mj-lt"/>
              <a:buAutoNum type="arabicParenR"/>
            </a:pPr>
            <a:r>
              <a:rPr lang="en-US"/>
              <a:t>Digunakan untuk optimasi proses atau sistem dengan mengkuantifikasi efek dari pemilihan rancangan.</a:t>
            </a:r>
          </a:p>
          <a:p>
            <a:pPr marL="880110" lvl="1" indent="-514350">
              <a:buFont typeface="+mj-lt"/>
              <a:buAutoNum type="arabicParenR"/>
            </a:pPr>
            <a:r>
              <a:rPr lang="en-US"/>
              <a:t>Digunakan untuk memperoleh pengukuran untuk mendukung analisis dampak perubahan (</a:t>
            </a:r>
            <a:r>
              <a:rPr lang="en-US" i="1"/>
              <a:t>impact-of-change analysis</a:t>
            </a:r>
            <a:r>
              <a:rPr lang="en-US"/>
              <a:t>): apa dampak kuantitatif dari perubahan dalam rancangan?</a:t>
            </a:r>
          </a:p>
          <a:p>
            <a:pPr marL="880110" lvl="1" indent="-514350">
              <a:buFont typeface="+mj-lt"/>
              <a:buAutoNum type="arabicParenR"/>
            </a:pPr>
            <a:r>
              <a:rPr lang="en-US"/>
              <a:t>Perencanaan kapasitas (</a:t>
            </a:r>
            <a:r>
              <a:rPr lang="en-US" i="1"/>
              <a:t>capacity planning</a:t>
            </a:r>
            <a:r>
              <a:rPr lang="en-US"/>
              <a:t>), misalnya: berapa jumlah orang untuk memenuhi peran tertentu untuk menyelesaikan proses tepat waktu, atau bagaimana infrastruktur diukur (kapasitas pemrosesan, penyimpanan, dan network) untuk beban kerja yang diharapkan?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1690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/>
              <a:t>Model organisasi dan sistem dapat dikuantifikasi dalam beberapa cara dengan pengukuran seperti:</a:t>
            </a:r>
          </a:p>
          <a:p>
            <a:pPr marL="880110" lvl="1" indent="-514350">
              <a:buFont typeface="+mj-lt"/>
              <a:buAutoNum type="arabicParenR"/>
            </a:pPr>
            <a:r>
              <a:rPr lang="en-US"/>
              <a:t>Pengukuran kinerja </a:t>
            </a:r>
            <a:r>
              <a:rPr lang="en-US" i="1"/>
              <a:t>(performance),</a:t>
            </a:r>
            <a:r>
              <a:rPr lang="en-US"/>
              <a:t> misalnya: pengukuran yang berhubungan dengan waktu seperti waktu penyelesaian dan respon.</a:t>
            </a:r>
          </a:p>
          <a:p>
            <a:pPr marL="880110" lvl="1" indent="-514350">
              <a:buFont typeface="+mj-lt"/>
              <a:buAutoNum type="arabicParenR"/>
            </a:pPr>
            <a:r>
              <a:rPr lang="en-US"/>
              <a:t>Pengukuran kehandalan (</a:t>
            </a:r>
            <a:r>
              <a:rPr lang="en-US" i="1"/>
              <a:t>reliability</a:t>
            </a:r>
            <a:r>
              <a:rPr lang="en-US"/>
              <a:t>), misalnya: ketersediaan (</a:t>
            </a:r>
            <a:r>
              <a:rPr lang="en-US" i="1"/>
              <a:t>availability</a:t>
            </a:r>
            <a:r>
              <a:rPr lang="en-US"/>
              <a:t>) dan ketergantungan (</a:t>
            </a:r>
            <a:r>
              <a:rPr lang="en-US" i="1"/>
              <a:t>dependability</a:t>
            </a:r>
            <a:r>
              <a:rPr lang="en-US"/>
              <a:t>).</a:t>
            </a:r>
          </a:p>
          <a:p>
            <a:pPr marL="880110" lvl="1" indent="-514350">
              <a:buFont typeface="+mj-lt"/>
              <a:buAutoNum type="arabicParenR"/>
            </a:pPr>
            <a:r>
              <a:rPr lang="en-US"/>
              <a:t>Pengukuran biaya (</a:t>
            </a:r>
            <a:r>
              <a:rPr lang="en-US" i="1"/>
              <a:t>cost</a:t>
            </a:r>
            <a:r>
              <a:rPr lang="en-US"/>
              <a:t>).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Teknik dan contoh yang diberikan fokus pada pengukuran kinerja.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4E0C0F1F20D84AA745AA4F2F9F87B5" ma:contentTypeVersion="3" ma:contentTypeDescription="Create a new document." ma:contentTypeScope="" ma:versionID="0cd5074c25b2c528cee37efa1a8e7b60">
  <xsd:schema xmlns:xsd="http://www.w3.org/2001/XMLSchema" xmlns:xs="http://www.w3.org/2001/XMLSchema" xmlns:p="http://schemas.microsoft.com/office/2006/metadata/properties" xmlns:ns2="c0efcfce-2116-400f-ab52-279e91fc6017" targetNamespace="http://schemas.microsoft.com/office/2006/metadata/properties" ma:root="true" ma:fieldsID="8ea21b5fd61224c6bbfec34d69e547b4" ns2:_="">
    <xsd:import namespace="c0efcfce-2116-400f-ab52-279e91fc60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fcfce-2116-400f-ab52-279e91fc60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1E4007-2895-4E8F-89EE-0B92AEC11765}"/>
</file>

<file path=customXml/itemProps2.xml><?xml version="1.0" encoding="utf-8"?>
<ds:datastoreItem xmlns:ds="http://schemas.openxmlformats.org/officeDocument/2006/customXml" ds:itemID="{10E7B855-F355-40DA-BE3E-FF01FF66D204}"/>
</file>

<file path=customXml/itemProps3.xml><?xml version="1.0" encoding="utf-8"?>
<ds:datastoreItem xmlns:ds="http://schemas.openxmlformats.org/officeDocument/2006/customXml" ds:itemID="{90F4F02A-691C-48D9-968C-4E54BFB20A8F}"/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1054</Words>
  <Application>Microsoft Office PowerPoint</Application>
  <PresentationFormat>Widescreen</PresentationFormat>
  <Paragraphs>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ENTERPRISE ARCHITECTURE</vt:lpstr>
      <vt:lpstr>Topik bahasan</vt:lpstr>
      <vt:lpstr>PowerPoint Presentation</vt:lpstr>
      <vt:lpstr>Teknik-teknik analisis</vt:lpstr>
      <vt:lpstr>PowerPoint Presentation</vt:lpstr>
      <vt:lpstr>PowerPoint Presentation</vt:lpstr>
      <vt:lpstr>Analisis kuantitatif</vt:lpstr>
      <vt:lpstr>PowerPoint Presentation</vt:lpstr>
      <vt:lpstr>PowerPoint Presentation</vt:lpstr>
      <vt:lpstr>View Performance</vt:lpstr>
      <vt:lpstr>PowerPoint Presentation</vt:lpstr>
      <vt:lpstr>Teknik analisis kinerja untuk arsitektur</vt:lpstr>
      <vt:lpstr>PowerPoint Presentation</vt:lpstr>
      <vt:lpstr>Analisis portfolio</vt:lpstr>
      <vt:lpstr>PowerPoint Presentation</vt:lpstr>
      <vt:lpstr>PowerPoint Presentation</vt:lpstr>
      <vt:lpstr>PowerPoint Presentation</vt:lpstr>
      <vt:lpstr>PowerPoint Presentation</vt:lpstr>
      <vt:lpstr>Analisis fungsional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Novario Jaya Perdana S.Kom M.T</cp:lastModifiedBy>
  <cp:revision>25</cp:revision>
  <dcterms:created xsi:type="dcterms:W3CDTF">2020-06-08T01:30:48Z</dcterms:created>
  <dcterms:modified xsi:type="dcterms:W3CDTF">2021-03-18T09:44:52Z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0x010100F44E0C0F1F20D84AA745AA4F2F9F87B5</vt:lpwstr>
  </property>
</Properties>
</file>