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Penyelarasan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Semua sistem dapat disusun dalam hirarki agregasi.</a:t>
            </a:r>
          </a:p>
          <a:p>
            <a:endParaRPr lang="en-US" sz="2400"/>
          </a:p>
          <a:p>
            <a:r>
              <a:rPr lang="en-US" sz="2400"/>
              <a:t>Dalam </a:t>
            </a:r>
            <a:r>
              <a:rPr lang="en-US" sz="2400" i="1"/>
              <a:t>framework </a:t>
            </a:r>
            <a:r>
              <a:rPr lang="en-US" sz="2400"/>
              <a:t>GRAAL , aspek sistem dapat diobservasi pada setiap level dari hirarki agregasi.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2# Hirarki agregasi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0" y="3145972"/>
            <a:ext cx="6096000" cy="3483429"/>
            <a:chOff x="5334000" y="2286000"/>
            <a:chExt cx="6400800" cy="3657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334000" y="2286000"/>
              <a:ext cx="64008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410200" y="56388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Dimensi ke-3 dari </a:t>
            </a:r>
            <a:r>
              <a:rPr lang="en-US" i="1"/>
              <a:t>framework </a:t>
            </a:r>
            <a:r>
              <a:rPr lang="en-US"/>
              <a:t>GRAAL terdiri dari langkah2 yang dijalani sistem dalam hidupnya, dari konsepsi hingga didiptakan, digunakan, dan dihapuskan.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3# Proses sistem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18658" y="3429000"/>
            <a:ext cx="7663543" cy="1828800"/>
            <a:chOff x="1676400" y="3505200"/>
            <a:chExt cx="6705600" cy="1600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676400" y="3505200"/>
              <a:ext cx="67056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1828800" y="4648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Dimensi terakhir dari </a:t>
            </a:r>
            <a:r>
              <a:rPr lang="en-US" i="1"/>
              <a:t>framework </a:t>
            </a:r>
            <a:r>
              <a:rPr lang="en-US"/>
              <a:t>GRAAL bukanlah dimensi sistem, melainkan dimensi deskripsi:</a:t>
            </a:r>
          </a:p>
          <a:p>
            <a:pPr lvl="1"/>
            <a:r>
              <a:rPr lang="en-US"/>
              <a:t>Dimensi ini mengklasifikasi level detil sistem yang dideskripsikan.</a:t>
            </a:r>
          </a:p>
          <a:p>
            <a:pPr lvl="1"/>
            <a:r>
              <a:rPr lang="en-US"/>
              <a:t>Contoh level perbaikan dalam 3 dunai yang berbeda berikut ini: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4# Level perbaikan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1" y="3352800"/>
            <a:ext cx="586338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penyelarasan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/>
          </a:bodyPr>
          <a:lstStyle/>
          <a:p>
            <a:r>
              <a:rPr lang="en-US"/>
              <a:t>Semua organisasi memiliki arsitektur ber-layer.</a:t>
            </a:r>
          </a:p>
          <a:p>
            <a:endParaRPr lang="en-US"/>
          </a:p>
          <a:p>
            <a:r>
              <a:rPr lang="en-US"/>
              <a:t>Biasanya semakin lambat perubahan layanan komponen arsitektur, semakin besar pula kumpulan penggunanya dan sebaliknya.</a:t>
            </a:r>
          </a:p>
          <a:p>
            <a:endParaRPr lang="en-US"/>
          </a:p>
          <a:p>
            <a:r>
              <a:rPr lang="en-US"/>
              <a:t>Teknologi baru ditambahkan pada teknologi lama; hampir tidak sepenuhnya  menggantikan teknologi lama.</a:t>
            </a:r>
          </a:p>
          <a:p>
            <a:endParaRPr lang="en-US"/>
          </a:p>
          <a:p>
            <a:r>
              <a:rPr lang="en-US"/>
              <a:t>Kemampuan sistem bisnis untuk dikelola tidak sebanding dengan jumlah proses bisnis yang didukung oleh sistem.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Sistem bisnis cenderung untuk mendorong infrastruktur.</a:t>
            </a:r>
          </a:p>
          <a:p>
            <a:endParaRPr lang="en-US"/>
          </a:p>
          <a:p>
            <a:r>
              <a:rPr lang="en-US"/>
              <a:t>Arsitektur sistem bisnis didorong oleh operasi bisnis dan arsitektur infrastruktur didorong oleh strategi infrastruktur TI.</a:t>
            </a:r>
          </a:p>
          <a:p>
            <a:endParaRPr lang="en-US"/>
          </a:p>
          <a:p>
            <a:r>
              <a:rPr lang="en-US"/>
              <a:t>Perubahan dalam arsitektur infrastruktur harus dibarengi dengan perubahan dalam struktur manajemen infrastruktur.</a:t>
            </a:r>
          </a:p>
          <a:p>
            <a:endParaRPr lang="en-US"/>
          </a:p>
          <a:p>
            <a:r>
              <a:rPr lang="en-US"/>
              <a:t>Penyelarasan sistem bisnis dicapai dengan menyelaraskan bagian perancangan sistem bisnis dengan operasi bisnis pendukungnya.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Metode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Tatakelola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Penyelarasan bukan hanya sekedar masalah mencocokkan dengan benar sistem yang berbeda jenis dalam dunia social, symbolic, dan physical dari sebuah perusahaan (</a:t>
            </a:r>
            <a:r>
              <a:rPr lang="en-US" i="1"/>
              <a:t>enterprise</a:t>
            </a:r>
            <a:r>
              <a:rPr lang="en-US"/>
              <a:t>), namun juga masalah menyesuaikan proses pengembangan dan pengelolaan yang bertanggung jawab terhadap sistem tersebut.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Metode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465388"/>
            <a:ext cx="502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Hasil observasi terhadap pemodelan proses bisnis adalah:</a:t>
            </a:r>
          </a:p>
          <a:p>
            <a:pPr>
              <a:buNone/>
            </a:pPr>
            <a:endParaRPr lang="en-US"/>
          </a:p>
          <a:p>
            <a:r>
              <a:rPr lang="en-US"/>
              <a:t>Semakin kompleks notasi pemodelan proses, semakin banyak keputusan yang dibuat untuk membangun model, dan semakin banyak error terjadi pada model.</a:t>
            </a:r>
          </a:p>
          <a:p>
            <a:r>
              <a:rPr lang="en-US"/>
              <a:t>Konsistensi diantara model proses, model aplikasi, dan model domain tidak pernah dapat tercapai seluruhnya.</a:t>
            </a:r>
          </a:p>
          <a:p>
            <a:r>
              <a:rPr lang="en-US"/>
              <a:t>Metode dan notasi arsitektur saat ini terlalu kompleks dan tidak fleksibel untuk digunakan pada lingkungan bisnis yang dinamis.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i="1" dirty="0"/>
              <a:t>Framework</a:t>
            </a:r>
            <a:r>
              <a:rPr lang="en-US" dirty="0"/>
              <a:t> </a:t>
            </a:r>
            <a:r>
              <a:rPr lang="en-US" dirty="0" err="1"/>
              <a:t>penyelarasan</a:t>
            </a:r>
            <a:r>
              <a:rPr lang="en-US" dirty="0"/>
              <a:t> </a:t>
            </a:r>
            <a:r>
              <a:rPr lang="en-US" dirty="0" err="1"/>
              <a:t>GRAAL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penyelarasan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Tatakelola TI:</a:t>
            </a:r>
          </a:p>
          <a:p>
            <a:pPr lvl="1"/>
            <a:r>
              <a:rPr lang="en-US"/>
              <a:t>adalah aktivitas untuk mengendalikan TI,</a:t>
            </a:r>
          </a:p>
          <a:p>
            <a:pPr lvl="1"/>
            <a:r>
              <a:rPr lang="en-US"/>
              <a:t>berisi pengambilan keputusan untuk pengadaan, perubahan, dan penghapusan TI, serta pemantauan data kinerja TI untuk dapat mengendalikan TI secara lebih efektif dan efisien,</a:t>
            </a:r>
          </a:p>
          <a:p>
            <a:pPr lvl="1"/>
            <a:r>
              <a:rPr lang="en-US"/>
              <a:t>merupakan bagian dari tatakelola perusahaan (</a:t>
            </a:r>
            <a:r>
              <a:rPr lang="en-US" i="1"/>
              <a:t>corporate governance</a:t>
            </a:r>
            <a:r>
              <a:rPr lang="en-US"/>
              <a:t>).</a:t>
            </a:r>
          </a:p>
          <a:p>
            <a:pPr lvl="1"/>
            <a:r>
              <a:rPr lang="en-US"/>
              <a:t>dipandang sebagai masalah koordinasi,</a:t>
            </a:r>
          </a:p>
          <a:p>
            <a:endParaRPr lang="en-US"/>
          </a:p>
          <a:p>
            <a:r>
              <a:rPr lang="en-US"/>
              <a:t>Beberapa relationship yang harus dikoordinasi dalam tatakelola TI terlihat pada diagram berikut: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Tatakelola TI (</a:t>
            </a:r>
            <a:r>
              <a:rPr lang="en-US" sz="3600" i="1"/>
              <a:t>IT governance</a:t>
            </a:r>
            <a:r>
              <a:rPr lang="en-US" sz="3600"/>
              <a:t>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7063" y="0"/>
            <a:ext cx="7500938" cy="6858000"/>
            <a:chOff x="1643063" y="0"/>
            <a:chExt cx="7500938" cy="68580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643063" y="0"/>
              <a:ext cx="7500938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2286000" y="6370820"/>
              <a:ext cx="685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Rancangan arsitektur layer sistem bisnis menggunakan kriteria optimasi global:</a:t>
            </a:r>
          </a:p>
          <a:p>
            <a:pPr lvl="1"/>
            <a:r>
              <a:rPr lang="en-US"/>
              <a:t>Arsitek dari sistem tunggal dalam layer sistem bisnis menggunakan kriteria optimasi yang global untuk proyek tersebut, namun lokal untuk layer sistem bisnis.</a:t>
            </a:r>
          </a:p>
          <a:p>
            <a:endParaRPr lang="en-US"/>
          </a:p>
          <a:p>
            <a:r>
              <a:rPr lang="en-US"/>
              <a:t>Tatakelola TI sebagian besar diselesaikan dari sudut pandang ilmu manajemen:</a:t>
            </a:r>
          </a:p>
          <a:p>
            <a:pPr lvl="1"/>
            <a:r>
              <a:rPr lang="en-US"/>
              <a:t>Ini berarti bahwa solusi untuk tatakelola TI diinginkan hanya dalam domain bisnis, misalnya oleh perubahan organisasi, oleh framework pengendalian seperti COBIT, juga oleh peningkatan skill personal CIO dan Arsitek.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Mencapai keselarasan antara bisnis dan teknologi informasi adalah salah satu faktor pendorong penting dalam arsitektur.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Penyelarasan arsitektur adalah masalah yang dihadapi dalam merancang arsitektur pada level infrastruktur, aplikasi, dan bisnis supaya masing2 arsitektur saling melengkapi secara optimal.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Tujuannya adalah untuk mendapatkan pedoman operasional untuk menyelaraskan arsitektur TI dengan arsitektur bisnis.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Framework</a:t>
            </a:r>
            <a:r>
              <a:rPr lang="en-US" dirty="0"/>
              <a:t>  </a:t>
            </a:r>
            <a:r>
              <a:rPr lang="en-US" dirty="0" err="1"/>
              <a:t>penyelarasan</a:t>
            </a:r>
            <a:r>
              <a:rPr lang="en-US" dirty="0"/>
              <a:t> </a:t>
            </a:r>
            <a:r>
              <a:rPr lang="en-US" dirty="0" err="1"/>
              <a:t>GRAAL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agregasi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Tingkat </a:t>
            </a:r>
            <a:r>
              <a:rPr lang="en-US" dirty="0" err="1"/>
              <a:t>perbaikan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Diperlukan sebuah </a:t>
            </a:r>
            <a:r>
              <a:rPr lang="en-US" i="1"/>
              <a:t>framework </a:t>
            </a:r>
            <a:r>
              <a:rPr lang="en-US"/>
              <a:t>konseptual untuk mendeskripsikan secara seragam fenomena penyelarasan yang dijumpai di organisasi yang berbeda.</a:t>
            </a:r>
          </a:p>
          <a:p>
            <a:endParaRPr lang="en-US"/>
          </a:p>
          <a:p>
            <a:r>
              <a:rPr lang="en-US" i="1"/>
              <a:t>Framework </a:t>
            </a:r>
            <a:r>
              <a:rPr lang="en-US"/>
              <a:t>konseptual adalah sebuah kumpulan konsep dan relasi diantara mereka yang dapat digunkan untuk mendeskripsikan fenomena.</a:t>
            </a:r>
          </a:p>
          <a:p>
            <a:endParaRPr lang="en-US"/>
          </a:p>
          <a:p>
            <a:r>
              <a:rPr lang="en-US" i="1"/>
              <a:t>Framework</a:t>
            </a:r>
            <a:r>
              <a:rPr lang="en-US"/>
              <a:t> memiliki 4 dimensi: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Aspek sistem: properti yang dapat diamati secara eksternal.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Agregasi sistem: komposisi sistem yang kompleks dari sistem yang sederhana.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Proses sistem: hidup sistem dari awal penciptaan hingga penghapusan.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Level deskripsi: perbaikan.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r>
              <a:rPr lang="en-US"/>
              <a:t>3 dimensi yang pertama mencakup 3 cara untuk memperhatikan sebuah sistem: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Melalui properti yang dapat diamati secara eksternal,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Melalui struktur internalnya,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Melalui tahapan2 dalam hidupnya.</a:t>
            </a:r>
          </a:p>
          <a:p>
            <a:endParaRPr lang="en-US"/>
          </a:p>
          <a:p>
            <a:r>
              <a:rPr lang="en-US"/>
              <a:t>Dimensi ke-4 memperhatikan level detil yang disertakan dalam deskripsi sistem.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Titik awal dari </a:t>
            </a:r>
            <a:r>
              <a:rPr lang="en-US" i="1"/>
              <a:t>framework </a:t>
            </a:r>
            <a:r>
              <a:rPr lang="en-US"/>
              <a:t>GRAAL adalah sistem (kumpulan elemen yang koheren) dianggap menghasilkan nilai tambah (added value) bagi lingkungannya melalui koherensi yang dimilikinya.</a:t>
            </a:r>
          </a:p>
          <a:p>
            <a:endParaRPr lang="en-US"/>
          </a:p>
          <a:p>
            <a:r>
              <a:rPr lang="en-US"/>
              <a:t>Aspek sistem adalah kumpulan dari seluruh elemen dengan beberapa propertinya; dan subsistem adalah sub kumpulan dari elemen tersebut namun dengan seluruh propertinya.</a:t>
            </a:r>
          </a:p>
          <a:p>
            <a:endParaRPr lang="en-US"/>
          </a:p>
          <a:p>
            <a:r>
              <a:rPr lang="en-US"/>
              <a:t>Kompleksitas model sistem dapat dikurangi dengan berfokus pada pada aspek sistem atau dengan mengabaikan subsistem.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1# Aspek sistem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3581400"/>
          </a:xfrm>
        </p:spPr>
        <p:txBody>
          <a:bodyPr>
            <a:normAutofit/>
          </a:bodyPr>
          <a:lstStyle/>
          <a:p>
            <a:r>
              <a:rPr lang="en-US"/>
              <a:t>Hasil analisis terhadap sejumlah teknik perancangan software berujung pada sebuah klasifikasi sederhana aspek software yang relevan.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13333"/>
          <a:stretch>
            <a:fillRect/>
          </a:stretch>
        </p:blipFill>
        <p:spPr bwMode="auto">
          <a:xfrm>
            <a:off x="1828801" y="2743200"/>
            <a:ext cx="856956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Sebuah sistem ada untuk memberikan layanan tertentu kepada lingkungannya yang ditandai dengan 3 properti fungsional:</a:t>
            </a:r>
          </a:p>
          <a:p>
            <a:pPr lvl="1"/>
            <a:r>
              <a:rPr lang="en-US"/>
              <a:t>Aspek </a:t>
            </a:r>
            <a:r>
              <a:rPr lang="en-US" b="1" i="1"/>
              <a:t>behaviour </a:t>
            </a:r>
            <a:r>
              <a:rPr lang="en-US"/>
              <a:t>berisi pengurutan waktu layanan dan fungsi2 yang mewujudkannya.</a:t>
            </a:r>
          </a:p>
          <a:p>
            <a:pPr lvl="1"/>
            <a:r>
              <a:rPr lang="en-US"/>
              <a:t>Aspek </a:t>
            </a:r>
            <a:r>
              <a:rPr lang="en-US" b="1" i="1"/>
              <a:t>communication </a:t>
            </a:r>
            <a:r>
              <a:rPr lang="en-US"/>
              <a:t>berisi interaksi dengan entitas lain (orang, perangkat, bisnis, software) selama pemberian layanan,</a:t>
            </a:r>
          </a:p>
          <a:p>
            <a:pPr lvl="1"/>
            <a:r>
              <a:rPr lang="en-US"/>
              <a:t>Aspek </a:t>
            </a:r>
            <a:r>
              <a:rPr lang="en-US" b="1" i="1"/>
              <a:t>semantic </a:t>
            </a:r>
            <a:r>
              <a:rPr lang="en-US"/>
              <a:t>berisi arti dari simbol2 yang ada saat layanan diberikan.</a:t>
            </a:r>
          </a:p>
          <a:p>
            <a:pPr marL="344488" indent="-234950"/>
            <a:endParaRPr lang="en-US"/>
          </a:p>
          <a:p>
            <a:pPr marL="344488" indent="-234950"/>
            <a:r>
              <a:rPr lang="en-US"/>
              <a:t>Properti kualitas mencirikan nilai yang diberikan sistem bagi stakeholder melalui layanan yang diberikan, misalnya:</a:t>
            </a:r>
          </a:p>
          <a:p>
            <a:pPr lvl="1"/>
            <a:r>
              <a:rPr lang="en-US"/>
              <a:t>usabilitas, efisiensi, dan sekuritas adalah aspek nilai yang dimiliki layanan sistem untuk pengguna sistem,</a:t>
            </a:r>
          </a:p>
          <a:p>
            <a:pPr lvl="1"/>
            <a:r>
              <a:rPr lang="en-US"/>
              <a:t>maintainabilitas  dan portabilitas adalah aspek nilai sistem bagi para pengembang (developer).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94A0EF-15B9-4DE1-959F-F463B8020B1B}"/>
</file>

<file path=customXml/itemProps2.xml><?xml version="1.0" encoding="utf-8"?>
<ds:datastoreItem xmlns:ds="http://schemas.openxmlformats.org/officeDocument/2006/customXml" ds:itemID="{C3318F81-D863-452C-ADB2-A5D4D01823EF}"/>
</file>

<file path=customXml/itemProps3.xml><?xml version="1.0" encoding="utf-8"?>
<ds:datastoreItem xmlns:ds="http://schemas.openxmlformats.org/officeDocument/2006/customXml" ds:itemID="{CE416E40-4EDF-4044-93CC-DBB3C0A11949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869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ENTERPRISE ARCHITECTURE</vt:lpstr>
      <vt:lpstr>Topik bahasan</vt:lpstr>
      <vt:lpstr>PowerPoint Presentation</vt:lpstr>
      <vt:lpstr>Framework  penyelarasan GRAAL</vt:lpstr>
      <vt:lpstr>PowerPoint Presentation</vt:lpstr>
      <vt:lpstr>PowerPoint Presentation</vt:lpstr>
      <vt:lpstr>1# Aspek sistem</vt:lpstr>
      <vt:lpstr>PowerPoint Presentation</vt:lpstr>
      <vt:lpstr>PowerPoint Presentation</vt:lpstr>
      <vt:lpstr>2# Hirarki agregasi</vt:lpstr>
      <vt:lpstr>3# Proses sistem</vt:lpstr>
      <vt:lpstr>4# Level perbaikan</vt:lpstr>
      <vt:lpstr>Fenomena penyelarasan</vt:lpstr>
      <vt:lpstr>PowerPoint Presentation</vt:lpstr>
      <vt:lpstr>PowerPoint Presentation</vt:lpstr>
      <vt:lpstr>Proses arsitektur</vt:lpstr>
      <vt:lpstr>PowerPoint Presentation</vt:lpstr>
      <vt:lpstr>Metode</vt:lpstr>
      <vt:lpstr>PowerPoint Presentation</vt:lpstr>
      <vt:lpstr>Tatakelola TI (IT governance 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27</cp:revision>
  <dcterms:created xsi:type="dcterms:W3CDTF">2020-06-08T01:30:48Z</dcterms:created>
  <dcterms:modified xsi:type="dcterms:W3CDTF">2021-03-18T09:45:18Z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