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7412" y="131062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ARCHITECTURE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TOGAF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9"/>
            <a:ext cx="4495800" cy="4525963"/>
          </a:xfrm>
        </p:spPr>
        <p:txBody>
          <a:bodyPr/>
          <a:lstStyle/>
          <a:p>
            <a:r>
              <a:rPr lang="en-US"/>
              <a:t>Diagram ADM menyajikan struktur metode dengan tahapan2 dan transisi2 didalamnya,</a:t>
            </a:r>
          </a:p>
          <a:p>
            <a:endParaRPr lang="en-US"/>
          </a:p>
          <a:p>
            <a:r>
              <a:rPr lang="en-US"/>
              <a:t>Diagram ADM adalah gambaran pertama yang dijumpai saat menggunakan TOGAF.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Diagram ADM dan TOGAF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1625" t="7292" r="33236" b="12500"/>
          <a:stretch>
            <a:fillRect/>
          </a:stretch>
        </p:blipFill>
        <p:spPr bwMode="auto">
          <a:xfrm>
            <a:off x="6400801" y="1447800"/>
            <a:ext cx="391885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TOGAF memiliki 2 definisi untuk istilah “arsitektur”: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“sebuah deskripsi formal dari sebuah sistem, atau sebuah rencana detil dari sistem hingga pada level komponen, untuk memandu implementasinya.”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“struktur dari komponen2, inter-relationship mereka, serta prinsip dan panduan yang mengatur rancangan dan evolusinya sejalan dengan waktu.”</a:t>
            </a:r>
          </a:p>
          <a:p>
            <a:endParaRPr lang="en-US"/>
          </a:p>
          <a:p>
            <a:r>
              <a:rPr lang="en-US"/>
              <a:t>Definisi 1 menganggap istilah “arsitektur” sebagai sinonim “deskripsi sistem.”</a:t>
            </a:r>
          </a:p>
          <a:p>
            <a:r>
              <a:rPr lang="en-US"/>
              <a:t>Pada definisi 2, “arsitektur” menunjukkan struktur dan prinsip sistem tanpa memperdulikan deskripsinya.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Arsitektur dalam TOGAF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lnSpcReduction="10000"/>
          </a:bodyPr>
          <a:lstStyle/>
          <a:p>
            <a:r>
              <a:rPr lang="en-US"/>
              <a:t>Apa saja area utama penting dalam arsitektur enterprise?</a:t>
            </a:r>
          </a:p>
          <a:p>
            <a:endParaRPr lang="en-US"/>
          </a:p>
          <a:p>
            <a:r>
              <a:rPr lang="en-US"/>
              <a:t>TOGAF membagi 4 domain besar: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b="1"/>
              <a:t>Arsitektur Bisnis</a:t>
            </a:r>
            <a:r>
              <a:rPr lang="en-US"/>
              <a:t>, yang mencakup strategi, tujuan, proses bisnis, fungsi, dan organisasi.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b="1"/>
              <a:t>Arsitektur Data</a:t>
            </a:r>
            <a:r>
              <a:rPr lang="en-US"/>
              <a:t>, ditujukan untuk pengorganisasian dan manajemen informasi.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b="1"/>
              <a:t>Arsitektur Aplikasi</a:t>
            </a:r>
            <a:r>
              <a:rPr lang="en-US"/>
              <a:t>, yang memperlihatkan aplikasi, komponen2 software, dan interaksi mereka.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b="1"/>
              <a:t>Arsitektur Teknologi</a:t>
            </a:r>
            <a:r>
              <a:rPr lang="en-US"/>
              <a:t>, yang mendeskripsikan teknik dan komponen yang digunakan, misalnya network dan infrastruktur fisik untuk menjalankan aplikasi dan sumber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3746310"/>
            <a:ext cx="8229600" cy="2425891"/>
          </a:xfrm>
        </p:spPr>
        <p:txBody>
          <a:bodyPr>
            <a:normAutofit fontScale="92500"/>
          </a:bodyPr>
          <a:lstStyle/>
          <a:p>
            <a:r>
              <a:rPr lang="en-US"/>
              <a:t>Bagian pertama ADM disusun menggunakan tipologi yang sama dengan satu perbedaan utama: </a:t>
            </a:r>
            <a:r>
              <a:rPr lang="en-US" u="sng"/>
              <a:t>hanya 3 tahapan yang digunakan untuk menjelaskan arsitektur</a:t>
            </a:r>
            <a:r>
              <a:rPr lang="en-US"/>
              <a:t>:</a:t>
            </a:r>
          </a:p>
          <a:p>
            <a:pPr lvl="1"/>
            <a:r>
              <a:rPr lang="en-US"/>
              <a:t>Bisnis (phase B),</a:t>
            </a:r>
          </a:p>
          <a:p>
            <a:pPr lvl="1"/>
            <a:r>
              <a:rPr lang="en-US"/>
              <a:t>Sistem informasi (phase C),</a:t>
            </a:r>
          </a:p>
          <a:p>
            <a:pPr lvl="1"/>
            <a:r>
              <a:rPr lang="en-US"/>
              <a:t>Teknologi (phase D).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4572000" cy="323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481328"/>
            <a:ext cx="8229600" cy="47670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TOGAF membedakan elemen2 yang terlibat secara terstruktur: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b="1"/>
              <a:t>Tujuan strategis </a:t>
            </a:r>
            <a:r>
              <a:rPr lang="en-US"/>
              <a:t>atau </a:t>
            </a:r>
            <a:r>
              <a:rPr lang="en-US" i="1"/>
              <a:t>goal</a:t>
            </a:r>
            <a:r>
              <a:rPr lang="en-US"/>
              <a:t>, yang mendeskripsikan orientasi umum.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b="1"/>
              <a:t>Tujuan operasi </a:t>
            </a:r>
            <a:r>
              <a:rPr lang="en-US"/>
              <a:t>atau </a:t>
            </a:r>
            <a:r>
              <a:rPr lang="en-US" i="1"/>
              <a:t>objective</a:t>
            </a:r>
            <a:r>
              <a:rPr lang="en-US"/>
              <a:t>, yang memformalkan </a:t>
            </a:r>
            <a:r>
              <a:rPr lang="en-US" i="1"/>
              <a:t>goal</a:t>
            </a:r>
            <a:r>
              <a:rPr lang="en-US"/>
              <a:t> melalui hasil yang terukur pada waktu tertentu yang telah ditetapkan.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b="1"/>
              <a:t>Pendorong</a:t>
            </a:r>
            <a:r>
              <a:rPr lang="en-US"/>
              <a:t> atau </a:t>
            </a:r>
            <a:r>
              <a:rPr lang="en-US" i="1"/>
              <a:t>driver</a:t>
            </a:r>
            <a:r>
              <a:rPr lang="en-US"/>
              <a:t>, yang biasanya memotivasi keputusan mengenai perubahan arsitektural, seperti perubahan kebutuhan karena perkembangan teknologi.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b="1"/>
              <a:t>Kebutuhan</a:t>
            </a:r>
            <a:r>
              <a:rPr lang="en-US"/>
              <a:t> atau </a:t>
            </a:r>
            <a:r>
              <a:rPr lang="en-US" i="1"/>
              <a:t>requirement</a:t>
            </a:r>
            <a:r>
              <a:rPr lang="en-US"/>
              <a:t>, yang menspesifikasi dengan tepat apa yang secara nyata diimplementasi untuk mencapai </a:t>
            </a:r>
            <a:r>
              <a:rPr lang="en-US" i="1"/>
              <a:t>goal</a:t>
            </a:r>
            <a:r>
              <a:rPr lang="en-US"/>
              <a:t>.</a:t>
            </a:r>
          </a:p>
          <a:p>
            <a:pPr marL="880110" lvl="1" indent="-514350">
              <a:buFont typeface="+mj-lt"/>
              <a:buAutoNum type="arabicParenR"/>
            </a:pPr>
            <a:r>
              <a:rPr lang="en-US" b="1"/>
              <a:t>Batasan</a:t>
            </a:r>
            <a:r>
              <a:rPr lang="en-US"/>
              <a:t> atau </a:t>
            </a:r>
            <a:r>
              <a:rPr lang="en-US" i="1"/>
              <a:t>constraint</a:t>
            </a:r>
            <a:r>
              <a:rPr lang="en-US"/>
              <a:t>, merupakan elemen eksternal yang mempengaruhi sistem, dan terkadang menahan kapasitasnya.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Tujuan, batasan, dan kebutuhan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Transformasi arsitektur melibatkan kombinasi aktivitas yang melibatkan pihak2 yang berbeda, yaitu “stakeholder” dalam setiap operasi yang dilakukan mereka.</a:t>
            </a:r>
          </a:p>
          <a:p>
            <a:endParaRPr lang="en-US"/>
          </a:p>
          <a:p>
            <a:r>
              <a:rPr lang="en-US"/>
              <a:t>TOGAF mengatasi persoalan ini melalui:</a:t>
            </a:r>
          </a:p>
          <a:p>
            <a:pPr lvl="1"/>
            <a:r>
              <a:rPr lang="en-US"/>
              <a:t>Manajemen </a:t>
            </a:r>
            <a:r>
              <a:rPr lang="en-US" i="1"/>
              <a:t>stakeholder</a:t>
            </a:r>
          </a:p>
          <a:p>
            <a:pPr lvl="1"/>
            <a:r>
              <a:rPr lang="en-US"/>
              <a:t>Penilaian kesiapan transformasi (</a:t>
            </a:r>
            <a:r>
              <a:rPr lang="en-US" i="1"/>
              <a:t>transformation readiness assessment</a:t>
            </a:r>
            <a:r>
              <a:rPr lang="en-US"/>
              <a:t>)</a:t>
            </a:r>
          </a:p>
          <a:p>
            <a:pPr lvl="1"/>
            <a:r>
              <a:rPr lang="en-US"/>
              <a:t>Komunikasi yang efisien melalui konsep </a:t>
            </a:r>
            <a:r>
              <a:rPr lang="en-US" i="1"/>
              <a:t>viewpoint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Stakeholder dan faktor manusia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pPr>
              <a:buNone/>
            </a:pPr>
            <a:r>
              <a:rPr lang="en-US" b="1"/>
              <a:t>Mengelola </a:t>
            </a:r>
            <a:r>
              <a:rPr lang="en-US" b="1" i="1"/>
              <a:t>stakeholder</a:t>
            </a:r>
          </a:p>
          <a:p>
            <a:r>
              <a:rPr lang="en-US"/>
              <a:t>Perlu untuk secara jelas menentukan setiap </a:t>
            </a:r>
            <a:r>
              <a:rPr lang="en-US" i="1"/>
              <a:t>stakeholder </a:t>
            </a:r>
            <a:r>
              <a:rPr lang="en-US"/>
              <a:t>seawal mungkin pada permulaan siklus ADM.</a:t>
            </a:r>
          </a:p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133600" y="2743200"/>
            <a:ext cx="8229600" cy="3124200"/>
            <a:chOff x="457200" y="3124200"/>
            <a:chExt cx="8229600" cy="27432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 l="40410" t="61458" r="10395" b="9375"/>
            <a:stretch>
              <a:fillRect/>
            </a:stretch>
          </p:blipFill>
          <p:spPr bwMode="auto">
            <a:xfrm>
              <a:off x="457200" y="3124200"/>
              <a:ext cx="82296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533400" y="5181600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/>
              <a:t>Penilaian kesiapan transformasi (</a:t>
            </a:r>
            <a:r>
              <a:rPr lang="en-US" b="1" i="1"/>
              <a:t>transformation readiness assessment</a:t>
            </a:r>
            <a:r>
              <a:rPr lang="en-US" b="1"/>
              <a:t>)</a:t>
            </a:r>
          </a:p>
          <a:p>
            <a:endParaRPr lang="en-US"/>
          </a:p>
          <a:p>
            <a:r>
              <a:rPr lang="en-US"/>
              <a:t>Mengidentifikasi resiko penolakan perubahan dan menentukan tindakan yang perlu diambil untuk membatasi resiko tersebut</a:t>
            </a:r>
          </a:p>
          <a:p>
            <a:pPr lvl="1"/>
            <a:r>
              <a:rPr lang="en-US"/>
              <a:t>Hal di atas perlu dilakukan sebelum menjalankan proyek transformasi/perubahan.</a:t>
            </a:r>
          </a:p>
          <a:p>
            <a:endParaRPr lang="en-US"/>
          </a:p>
          <a:p>
            <a:r>
              <a:rPr lang="en-US"/>
              <a:t>Hal ini penting untuk operasi yang mencakup lingkup yang luas serta berujung pada restruktur yang signifikan.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/>
              <a:t>View</a:t>
            </a:r>
            <a:r>
              <a:rPr lang="en-US" b="1"/>
              <a:t> dan </a:t>
            </a:r>
            <a:r>
              <a:rPr lang="en-US" b="1" i="1"/>
              <a:t>viewpoint</a:t>
            </a:r>
          </a:p>
          <a:p>
            <a:endParaRPr lang="en-US"/>
          </a:p>
          <a:p>
            <a:r>
              <a:rPr lang="en-US"/>
              <a:t>Supaya pesan dapat dipahami dengan berhasil, maka aspek penting yang harus dipertimbangkan adalah bahwa konten dan formatnya harus disesuaikan dengan kemauan si penerima.</a:t>
            </a:r>
          </a:p>
          <a:p>
            <a:endParaRPr lang="en-US"/>
          </a:p>
          <a:p>
            <a:r>
              <a:rPr lang="en-US"/>
              <a:t>TOGAF menggunakan konsep </a:t>
            </a:r>
            <a:r>
              <a:rPr lang="en-US" i="1"/>
              <a:t>viewpoint</a:t>
            </a:r>
            <a:r>
              <a:rPr lang="en-US"/>
              <a:t>.</a:t>
            </a:r>
          </a:p>
          <a:p>
            <a:pPr lvl="1"/>
            <a:r>
              <a:rPr lang="en-US"/>
              <a:t>Sebuah </a:t>
            </a:r>
            <a:r>
              <a:rPr lang="en-US" i="1"/>
              <a:t>viewpoint </a:t>
            </a:r>
            <a:r>
              <a:rPr lang="en-US"/>
              <a:t>menunjukkan perspektif yang paling tepat untuk pihak tertentu yang diwujudkan melalui sejumlah </a:t>
            </a:r>
            <a:r>
              <a:rPr lang="en-US" i="1"/>
              <a:t>view </a:t>
            </a:r>
            <a:r>
              <a:rPr lang="en-US"/>
              <a:t>arsitektur dalam bentuk diagram, dokumen, atau elemen lain.</a:t>
            </a:r>
          </a:p>
          <a:p>
            <a:pPr lvl="1"/>
            <a:r>
              <a:rPr lang="en-US"/>
              <a:t>Contohnya: pimpinan akan tertarik pada deskripsi high-level, sementara komunikasi dengan staf operasional membutuhkan gambaran yang lebih detil.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Penentuan </a:t>
            </a:r>
            <a:r>
              <a:rPr lang="en-US" i="1"/>
              <a:t>goal </a:t>
            </a:r>
            <a:r>
              <a:rPr lang="en-US"/>
              <a:t>dan pengembangan strategi dilakukan oleh pimpinan perusahaan.</a:t>
            </a:r>
          </a:p>
          <a:p>
            <a:pPr lvl="1"/>
            <a:r>
              <a:rPr lang="en-US"/>
              <a:t>Hal di atas ditranslasikan menjadi keputusan mengenai arsitektur yang terkait dengan perkembangan sistem informasi.</a:t>
            </a:r>
          </a:p>
          <a:p>
            <a:pPr lvl="1"/>
            <a:r>
              <a:rPr lang="en-US"/>
              <a:t>Dalam framework TOGAF, aspek ini terdapat dalam bentuk hubungan antara elemen strategi bisnis dengan komponen sistem.</a:t>
            </a:r>
          </a:p>
          <a:p>
            <a:endParaRPr lang="en-US"/>
          </a:p>
          <a:p>
            <a:r>
              <a:rPr lang="en-US"/>
              <a:t>Dalam organisasi besar, view strategis ini tidak dapat diabaikan begitu saja.</a:t>
            </a:r>
          </a:p>
          <a:p>
            <a:pPr lvl="1"/>
            <a:r>
              <a:rPr lang="en-US"/>
              <a:t>Konsekuensinya, untuk medapat konsistensi menyeluruh perlu dibangun bentuk organisasi yang tepat.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Strategi, tatakelola, dan prinsip arsitektur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Prinsip arsitektur menyediakan bantuan dalam view strategis arsitektur.</a:t>
            </a:r>
          </a:p>
          <a:p>
            <a:pPr lvl="1"/>
            <a:r>
              <a:rPr lang="en-US"/>
              <a:t>Memberikan kumpulan aturan dan rekomendasi yang membantu harmonisasi antara pilihan dan penerapannya.</a:t>
            </a:r>
          </a:p>
          <a:p>
            <a:endParaRPr lang="en-US"/>
          </a:p>
          <a:p>
            <a:r>
              <a:rPr lang="en-US"/>
              <a:t>TOGAF merekomendasikan prinsip arsitektur dibuat seawal mungkin. Prinsip arsitektur berupa tabe berisi aturan (statuta), yang harus dipatuhi dalam hal:</a:t>
            </a:r>
          </a:p>
          <a:p>
            <a:pPr lvl="1"/>
            <a:r>
              <a:rPr lang="en-US" b="1"/>
              <a:t>Stabilitas</a:t>
            </a:r>
            <a:r>
              <a:rPr lang="en-US"/>
              <a:t>: prinsip bersifat stabil dan jarang berubah.</a:t>
            </a:r>
          </a:p>
          <a:p>
            <a:pPr lvl="1"/>
            <a:r>
              <a:rPr lang="en-US" b="1"/>
              <a:t>Lingkup umum</a:t>
            </a:r>
            <a:r>
              <a:rPr lang="en-US"/>
              <a:t>: prinsip berlaku di seluruh perusahaan dan tidak terpengaruh transformasi yang dijalankan.</a:t>
            </a:r>
          </a:p>
          <a:p>
            <a:pPr lvl="1"/>
            <a:r>
              <a:rPr lang="en-US" b="1"/>
              <a:t>Komprehensif</a:t>
            </a:r>
            <a:r>
              <a:rPr lang="en-US"/>
              <a:t>: prinsip dipahami secara jelas oleh seluruh </a:t>
            </a:r>
            <a:r>
              <a:rPr lang="en-US" i="1"/>
              <a:t>stakeholder</a:t>
            </a:r>
            <a:r>
              <a:rPr lang="en-US"/>
              <a:t>.</a:t>
            </a:r>
          </a:p>
          <a:p>
            <a:pPr lvl="1"/>
            <a:r>
              <a:rPr lang="en-US" b="1"/>
              <a:t>Koheren</a:t>
            </a:r>
            <a:r>
              <a:rPr lang="en-US"/>
              <a:t>: tidak boleh ada prinsip yang saling bertentangan.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TOGAF disajikan sebagai landasan bagi organisasi untuk membangun framework arsitekturnya sendiri.</a:t>
            </a:r>
          </a:p>
          <a:p>
            <a:endParaRPr lang="en-US"/>
          </a:p>
          <a:p>
            <a:r>
              <a:rPr lang="en-US"/>
              <a:t>Adaptasi TOGAF adalah salah satu aktivitas awal untuk memulai dan memandu seluruh operasi di masa depan.</a:t>
            </a:r>
          </a:p>
          <a:p>
            <a:endParaRPr lang="en-US"/>
          </a:p>
          <a:p>
            <a:r>
              <a:rPr lang="en-US"/>
              <a:t>Adaptasi TOGAF ini menyediakan praktik2 dan prinsip2 yang diperlukan.</a:t>
            </a:r>
          </a:p>
          <a:p>
            <a:endParaRPr lang="en-US"/>
          </a:p>
          <a:p>
            <a:r>
              <a:rPr lang="en-US"/>
              <a:t>Adaptasi berjalan pada 2 level: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Penentuan framework umum, digunakan di setiap siklus ADM,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Penyesuaian untuk setiap siklus, sesuai dengan keperluan.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/>
          <a:lstStyle/>
          <a:p>
            <a:r>
              <a:rPr lang="en-US"/>
              <a:t>Adaptasi ini dilakukan pada tahapan awal (</a:t>
            </a:r>
            <a:r>
              <a:rPr lang="en-US" i="1"/>
              <a:t>preliminary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/>
              <a:t>Perlu diingat bahwa transformasi arsitektur enterprise bukanlah proyek yang unik, namun merupakan aktivitas permanen yang berisi proyek arsitektur spesifik untuk setiap aiklus ADM, untuk memberikan umpan balik (</a:t>
            </a:r>
            <a:r>
              <a:rPr lang="en-US" i="1"/>
              <a:t>feedback</a:t>
            </a:r>
            <a:r>
              <a:rPr lang="en-US"/>
              <a:t>) yang memungkinkan keseluruhan framework untuk disesuaikan.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</a:t>
            </a:r>
            <a:r>
              <a:rPr lang="en-US" dirty="0" err="1"/>
              <a:t>sukses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TOGAF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169091"/>
          </a:xfrm>
        </p:spPr>
        <p:txBody>
          <a:bodyPr>
            <a:normAutofit lnSpcReduction="10000"/>
          </a:bodyPr>
          <a:lstStyle/>
          <a:p>
            <a:r>
              <a:rPr lang="en-US"/>
              <a:t>TOGAF telah lama dikenal sebagai referensi utama dalam bidang arsitektur enterprise.</a:t>
            </a:r>
          </a:p>
          <a:p>
            <a:endParaRPr lang="en-US"/>
          </a:p>
          <a:p>
            <a:r>
              <a:rPr lang="en-US"/>
              <a:t>TOGAF sukses karena memenuhi kebutuhan nyata: keutuhan akan framework yang memfasilitasi kapitalisasi dan mutualisasi praktek arsitektural dalam komunitas.</a:t>
            </a:r>
          </a:p>
          <a:p>
            <a:endParaRPr lang="en-US"/>
          </a:p>
          <a:p>
            <a:r>
              <a:rPr lang="en-US"/>
              <a:t>Secara spesifik, TOGAF diposisikan sebagai metode generik yang mengelompokkan bersama sekumpulan teknik yang berfokus pada transformasi arsitektur enterprise.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“A” dari TOGAF menandakan “Enterprise Architecture” dalam semua bentuknya dan tidak hanya terbatas pada sistem informasi.</a:t>
            </a:r>
          </a:p>
          <a:p>
            <a:endParaRPr lang="en-US"/>
          </a:p>
          <a:p>
            <a:r>
              <a:rPr lang="en-US"/>
              <a:t>Tujuan berada pada implementasi sistem software, namun untuk mencapainya perlu view lebih luas meliputi aspek strategis, bisnis, dan organisasi.</a:t>
            </a:r>
          </a:p>
          <a:p>
            <a:endParaRPr lang="en-US"/>
          </a:p>
          <a:p>
            <a:r>
              <a:rPr lang="en-US"/>
              <a:t>Penyelarasan “bisnis” dan “teknologi” adalah perhatian utama manajer bisnis dan chief information officers (CIO) yang menginginkan sistem informasi yang responsif.</a:t>
            </a:r>
          </a:p>
          <a:p>
            <a:endParaRPr lang="en-US"/>
          </a:p>
          <a:p>
            <a:r>
              <a:rPr lang="en-US"/>
              <a:t>Arsitektur mencakup kebutuhan dan strategi, selain proses bisnis dan aplikasi teknis dan infrastruktur dan usaha untuk  mengoptimalkan semua faktor tersebut.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Sebuah framework mengelompokkan makna dan prosedur yang digunakan untuk aktivitas bidang tertentu.</a:t>
            </a:r>
          </a:p>
          <a:p>
            <a:endParaRPr lang="en-US"/>
          </a:p>
          <a:p>
            <a:r>
              <a:rPr lang="en-US"/>
              <a:t>Sebuah framework biasanya disajikan secara lengkap dan konsisten saat digunakan sebagai referensi dan tool.</a:t>
            </a:r>
          </a:p>
          <a:p>
            <a:endParaRPr lang="en-US"/>
          </a:p>
          <a:p>
            <a:r>
              <a:rPr lang="en-US"/>
              <a:t>TOGAF sejalan dengan definisi di atas.</a:t>
            </a:r>
          </a:p>
          <a:p>
            <a:pPr lvl="1"/>
            <a:r>
              <a:rPr lang="en-US"/>
              <a:t>TOGAF menyediakan bahasa, pendekatan, dan kumpulan rekomendasi yang mencakup seluruh aspek arsitektur enterprise, mulai dari organisasi dan strategi, hingga bisnis dan teknologi, serta manajemen perencanaan dan perubahan.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TOGAF disajikan dalam bentuk dokumen referensi tunggal dan web site khusus yang terbagi atas 7 bagian: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Pendahuluan - </a:t>
            </a:r>
            <a:r>
              <a:rPr lang="en-US" i="1"/>
              <a:t>Introduction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ADM (</a:t>
            </a:r>
            <a:r>
              <a:rPr lang="en-US" i="1"/>
              <a:t>Architecture Development Method</a:t>
            </a:r>
            <a:r>
              <a:rPr lang="en-US"/>
              <a:t>)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Panduan ADM - ADM </a:t>
            </a:r>
            <a:r>
              <a:rPr lang="en-US" i="1"/>
              <a:t>Guidelines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Konten Arsitektur - </a:t>
            </a:r>
            <a:r>
              <a:rPr lang="en-US" i="1"/>
              <a:t>Architecture Content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i="1"/>
              <a:t>Enterprise Continuum </a:t>
            </a:r>
            <a:r>
              <a:rPr lang="en-US"/>
              <a:t>dan Tools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/>
              <a:t>Model Referensi - </a:t>
            </a:r>
            <a:r>
              <a:rPr lang="en-US" i="1"/>
              <a:t>Reference Models</a:t>
            </a:r>
          </a:p>
          <a:p>
            <a:pPr marL="850392" lvl="1" indent="-457200">
              <a:buFont typeface="+mj-lt"/>
              <a:buAutoNum type="arabicParenR"/>
            </a:pPr>
            <a:r>
              <a:rPr lang="en-US" i="1"/>
              <a:t>Architecture Capability Framework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1800" y="1371600"/>
            <a:ext cx="3429000" cy="1524000"/>
          </a:xfrm>
        </p:spPr>
        <p:txBody>
          <a:bodyPr>
            <a:normAutofit/>
          </a:bodyPr>
          <a:lstStyle/>
          <a:p>
            <a:pPr algn="r"/>
            <a:r>
              <a:rPr lang="en-US"/>
              <a:t>Dokumen TOGAF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29252" y="457202"/>
            <a:ext cx="4757349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/>
          </a:bodyPr>
          <a:lstStyle/>
          <a:p>
            <a:r>
              <a:rPr lang="en-US"/>
              <a:t>ADM (bagian II) adalah pembuka ke dokumen referensi TOGAF seperti terlihat pada diagram ADM (atau</a:t>
            </a:r>
            <a:r>
              <a:rPr lang="en-US" i="1"/>
              <a:t>TOGAF wheel</a:t>
            </a:r>
            <a:r>
              <a:rPr lang="en-US"/>
              <a:t>), yang mendeskripsikan tahapan2 berbeda dari metode ini.</a:t>
            </a:r>
          </a:p>
          <a:p>
            <a:endParaRPr lang="en-US"/>
          </a:p>
          <a:p>
            <a:r>
              <a:rPr lang="en-US"/>
              <a:t>Bagian III mendiskusikan panduan dan best practice yang berkaitan dengan ADM, mulai dari masalah keamanan dan analisis kesenjangan (</a:t>
            </a:r>
            <a:r>
              <a:rPr lang="en-US" i="1"/>
              <a:t>gap analysis</a:t>
            </a:r>
            <a:r>
              <a:rPr lang="en-US"/>
              <a:t>) hingga manajemen </a:t>
            </a:r>
            <a:r>
              <a:rPr lang="en-US" i="1"/>
              <a:t>stakeholder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092891"/>
          </a:xfrm>
        </p:spPr>
        <p:txBody>
          <a:bodyPr>
            <a:normAutofit lnSpcReduction="10000"/>
          </a:bodyPr>
          <a:lstStyle/>
          <a:p>
            <a:r>
              <a:rPr lang="en-US"/>
              <a:t>Bagian IV (konten arsitektur) berisi elemen2 tangible yang digunakan dalam pengembangan: hasil akhir, katalog, matriks, diagram, atau “building blocks” yang membentuk asitektur.</a:t>
            </a:r>
          </a:p>
          <a:p>
            <a:endParaRPr lang="en-US"/>
          </a:p>
          <a:p>
            <a:r>
              <a:rPr lang="en-US"/>
              <a:t>Bagian V dan VI fokus pada penyimpanan (</a:t>
            </a:r>
            <a:r>
              <a:rPr lang="en-US" i="1"/>
              <a:t>repository</a:t>
            </a:r>
            <a:r>
              <a:rPr lang="en-US"/>
              <a:t>) arsitektur enterprise, beserta partisi, tipologi, dan tool.</a:t>
            </a:r>
          </a:p>
          <a:p>
            <a:endParaRPr lang="en-US"/>
          </a:p>
          <a:p>
            <a:r>
              <a:rPr lang="en-US"/>
              <a:t>Bagian VII (“Architecture Capability Framework”) berkaitan dengan tata kelola arsitektur, termasuk manajemen </a:t>
            </a:r>
            <a:r>
              <a:rPr lang="en-US" i="1"/>
              <a:t>repository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4" ma:contentTypeDescription="Create a new document." ma:contentTypeScope="" ma:versionID="5279f9ee254dbf6cda4de1642c49c161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ae780e7ede434a295d06c512570d43d9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8BF6DB-1AFF-4495-A361-559B60B08F62}"/>
</file>

<file path=customXml/itemProps2.xml><?xml version="1.0" encoding="utf-8"?>
<ds:datastoreItem xmlns:ds="http://schemas.openxmlformats.org/officeDocument/2006/customXml" ds:itemID="{E497CF73-CCB4-41E7-995B-1BD3898A42B4}"/>
</file>

<file path=customXml/itemProps3.xml><?xml version="1.0" encoding="utf-8"?>
<ds:datastoreItem xmlns:ds="http://schemas.openxmlformats.org/officeDocument/2006/customXml" ds:itemID="{59B59423-91EB-455D-9789-D4EB6E2951D7}"/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1213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ENTERPRISE ARCHITECTURE</vt:lpstr>
      <vt:lpstr>Topik bahasan</vt:lpstr>
      <vt:lpstr>Pengantar TOGAF</vt:lpstr>
      <vt:lpstr>PowerPoint Presentation</vt:lpstr>
      <vt:lpstr>A</vt:lpstr>
      <vt:lpstr>F</vt:lpstr>
      <vt:lpstr>Dokumen TOGAF</vt:lpstr>
      <vt:lpstr>PowerPoint Presentation</vt:lpstr>
      <vt:lpstr>PowerPoint Presentation</vt:lpstr>
      <vt:lpstr>Poin penting dalam TOGAF</vt:lpstr>
      <vt:lpstr>Diagram ADM dan TOGAF</vt:lpstr>
      <vt:lpstr>Arsitektur dalam TOGAF</vt:lpstr>
      <vt:lpstr>PowerPoint Presentation</vt:lpstr>
      <vt:lpstr>PowerPoint Presentation</vt:lpstr>
      <vt:lpstr>Tujuan, batasan, dan kebutuhan</vt:lpstr>
      <vt:lpstr>Stakeholder dan faktor manusia</vt:lpstr>
      <vt:lpstr>PowerPoint Presentation</vt:lpstr>
      <vt:lpstr>PowerPoint Presentation</vt:lpstr>
      <vt:lpstr>PowerPoint Presentation</vt:lpstr>
      <vt:lpstr>Strategi, tatakelola, dan prinsip arsitektur</vt:lpstr>
      <vt:lpstr>PowerPoint Presentation</vt:lpstr>
      <vt:lpstr>Penggunaan TOGAF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Novario Jaya Perdana S.Kom M.T</cp:lastModifiedBy>
  <cp:revision>28</cp:revision>
  <dcterms:created xsi:type="dcterms:W3CDTF">2020-06-08T01:30:48Z</dcterms:created>
  <dcterms:modified xsi:type="dcterms:W3CDTF">2021-04-08T12:53:01Z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0x010100F44E0C0F1F20D84AA745AA4F2F9F87B5</vt:lpwstr>
  </property>
</Properties>
</file>