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1.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3A25B-48F3-4C8D-B6F1-2F40E764260F}" type="datetimeFigureOut">
              <a:rPr lang="en-US" smtClean="0"/>
              <a:t>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BE2A5-38D8-43B9-A106-A5855A7799A8}" type="slidenum">
              <a:rPr lang="en-US" smtClean="0"/>
              <a:t>‹#›</a:t>
            </a:fld>
            <a:endParaRPr lang="en-US"/>
          </a:p>
        </p:txBody>
      </p:sp>
    </p:spTree>
    <p:extLst>
      <p:ext uri="{BB962C8B-B14F-4D97-AF65-F5344CB8AC3E}">
        <p14:creationId xmlns:p14="http://schemas.microsoft.com/office/powerpoint/2010/main" val="234529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AE019D-4016-4DCE-A4BE-DB0122C9280F}" type="slidenum">
              <a:rPr lang="en-US" smtClean="0"/>
              <a:pPr/>
              <a:t>28</a:t>
            </a:fld>
            <a:endParaRPr lang="en-US"/>
          </a:p>
        </p:txBody>
      </p:sp>
    </p:spTree>
    <p:extLst>
      <p:ext uri="{BB962C8B-B14F-4D97-AF65-F5344CB8AC3E}">
        <p14:creationId xmlns:p14="http://schemas.microsoft.com/office/powerpoint/2010/main" val="592889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412" y="1310622"/>
            <a:ext cx="9144000" cy="2387600"/>
          </a:xfrm>
        </p:spPr>
        <p:txBody>
          <a:bodyPr/>
          <a:lstStyle/>
          <a:p>
            <a:r>
              <a:rPr lang="en-US" b="1" dirty="0" smtClean="0">
                <a:solidFill>
                  <a:schemeClr val="bg1"/>
                </a:solidFill>
              </a:rPr>
              <a:t>ENTERPTISE ARCHITECTURE</a:t>
            </a:r>
            <a:endParaRPr lang="en-US" dirty="0">
              <a:solidFill>
                <a:schemeClr val="bg1"/>
              </a:solidFill>
            </a:endParaRPr>
          </a:p>
        </p:txBody>
      </p:sp>
      <p:sp>
        <p:nvSpPr>
          <p:cNvPr id="3" name="Subtitle 2"/>
          <p:cNvSpPr>
            <a:spLocks noGrp="1"/>
          </p:cNvSpPr>
          <p:nvPr>
            <p:ph type="subTitle" idx="1"/>
          </p:nvPr>
        </p:nvSpPr>
        <p:spPr/>
        <p:txBody>
          <a:bodyPr>
            <a:normAutofit/>
          </a:bodyPr>
          <a:lstStyle/>
          <a:p>
            <a:r>
              <a:rPr lang="en-US" sz="4000" dirty="0" err="1" smtClean="0">
                <a:solidFill>
                  <a:schemeClr val="bg1"/>
                </a:solidFill>
                <a:latin typeface="Times New Roman" panose="02020603050405020304" pitchFamily="18" charset="0"/>
                <a:cs typeface="Times New Roman" panose="02020603050405020304" pitchFamily="18" charset="0"/>
              </a:rPr>
              <a:t>Pengantar</a:t>
            </a:r>
            <a:r>
              <a:rPr lang="en-US" sz="4000" dirty="0" smtClean="0">
                <a:solidFill>
                  <a:schemeClr val="bg1"/>
                </a:solidFill>
                <a:latin typeface="Times New Roman" panose="02020603050405020304" pitchFamily="18" charset="0"/>
                <a:cs typeface="Times New Roman" panose="02020603050405020304" pitchFamily="18" charset="0"/>
              </a:rPr>
              <a:t> Enterprise Architecture</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Model, view, presentasi, dan analisis arsitektur semua membantu untuk menjembatani ‘communication </a:t>
            </a:r>
            <a:r>
              <a:rPr lang="en-US" dirty="0" smtClean="0"/>
              <a:t>gap</a:t>
            </a:r>
            <a:r>
              <a:rPr lang="en-US" smtClean="0"/>
              <a:t>’ antara Arsitek dan </a:t>
            </a:r>
            <a:r>
              <a:rPr lang="en-US" i="1" smtClean="0"/>
              <a:t>stakeholder</a:t>
            </a:r>
            <a:r>
              <a:rPr lang="en-US" smtClean="0"/>
              <a:t>.</a:t>
            </a:r>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email"/>
          <a:srcRect/>
          <a:stretch>
            <a:fillRect/>
          </a:stretch>
        </p:blipFill>
        <p:spPr bwMode="auto">
          <a:xfrm>
            <a:off x="2743200" y="3048000"/>
            <a:ext cx="6477000" cy="3345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Proses</a:t>
            </a:r>
            <a:r>
              <a:rPr lang="en-US" b="0" dirty="0" smtClean="0"/>
              <a:t> </a:t>
            </a:r>
            <a:r>
              <a:rPr lang="en-US" b="0" dirty="0" err="1" smtClean="0"/>
              <a:t>arsitektur</a:t>
            </a:r>
            <a:r>
              <a:rPr lang="en-US" b="0" dirty="0" smtClean="0"/>
              <a:t> enterprise</a:t>
            </a:r>
            <a:endParaRPr lang="en-US" b="0"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Arsitektur adalah sebuah proses sekaligus sebuah produk.</a:t>
            </a:r>
            <a:endParaRPr lang="en-US" dirty="0" smtClean="0"/>
          </a:p>
          <a:p>
            <a:r>
              <a:rPr lang="en-US" smtClean="0"/>
              <a:t>Produk berfungsi untuk memandu </a:t>
            </a:r>
            <a:r>
              <a:rPr lang="en-US" i="1" smtClean="0"/>
              <a:t>manager </a:t>
            </a:r>
            <a:r>
              <a:rPr lang="en-US" smtClean="0"/>
              <a:t>dalam merancang proses bisnis dan </a:t>
            </a:r>
            <a:r>
              <a:rPr lang="en-US" i="1" smtClean="0"/>
              <a:t>system developers </a:t>
            </a:r>
            <a:r>
              <a:rPr lang="en-US" smtClean="0"/>
              <a:t>dalam membangun aplikasi agar tetap sejalan dengan tujuan dan kebijakan bisnis.</a:t>
            </a:r>
            <a:endParaRPr lang="en-US" dirty="0" smtClean="0"/>
          </a:p>
          <a:p>
            <a:r>
              <a:rPr lang="en-US" smtClean="0"/>
              <a:t>Dampak dari proses adalah lebih dari sekedar membuat produk arsitektur– kesadaran/kewaspadaan </a:t>
            </a:r>
            <a:r>
              <a:rPr lang="en-US" i="1" smtClean="0"/>
              <a:t>stakeholder </a:t>
            </a:r>
            <a:r>
              <a:rPr lang="en-US" smtClean="0"/>
              <a:t>yang berkaitan dengan tujuan dan aliran informasi bisnis akan terlihat.</a:t>
            </a:r>
            <a:endParaRPr lang="en-US" dirty="0"/>
          </a:p>
        </p:txBody>
      </p:sp>
      <p:sp>
        <p:nvSpPr>
          <p:cNvPr id="3" name="Title 2"/>
          <p:cNvSpPr>
            <a:spLocks noGrp="1"/>
          </p:cNvSpPr>
          <p:nvPr>
            <p:ph type="title"/>
          </p:nvPr>
        </p:nvSpPr>
        <p:spPr/>
        <p:txBody>
          <a:bodyPr/>
          <a:lstStyle/>
          <a:p>
            <a:r>
              <a:rPr lang="en-US" b="0" dirty="0" err="1" smtClean="0"/>
              <a:t>Proses</a:t>
            </a:r>
            <a:r>
              <a:rPr lang="en-US" b="0" dirty="0" smtClean="0"/>
              <a:t> </a:t>
            </a:r>
            <a:r>
              <a:rPr lang="en-US" b="0" dirty="0" err="1" smtClean="0"/>
              <a:t>arsitektur</a:t>
            </a:r>
            <a:endParaRPr lang="en-US" b="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Proses arsitektur terdiri dari langkah2 yang membawa ide awal melalui tahapan perancangan dan implementasi menjadi sebuah sistem yang operasinal, dan akhirnya mengubah serta menggantikan sistem ini.</a:t>
            </a:r>
            <a:endParaRPr lang="en-US" dirty="0" smtClean="0"/>
          </a:p>
          <a:p>
            <a:r>
              <a:rPr lang="en-US" smtClean="0"/>
              <a:t>Dalam semua tahapan proses arsitektur, komunikasi yang jelas dengan dan antara </a:t>
            </a:r>
            <a:r>
              <a:rPr lang="en-US" i="1" smtClean="0"/>
              <a:t>stakeholder </a:t>
            </a:r>
            <a:r>
              <a:rPr lang="en-US" smtClean="0"/>
              <a:t>menjadi penting.</a:t>
            </a: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514600" y="1447800"/>
            <a:ext cx="70866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Faktor</a:t>
            </a:r>
            <a:r>
              <a:rPr lang="en-US" b="0" dirty="0" smtClean="0"/>
              <a:t> </a:t>
            </a:r>
            <a:r>
              <a:rPr lang="en-US" b="0" dirty="0" err="1" smtClean="0"/>
              <a:t>pendorong</a:t>
            </a:r>
            <a:r>
              <a:rPr lang="en-US" b="0" dirty="0" smtClean="0"/>
              <a:t> </a:t>
            </a:r>
            <a:r>
              <a:rPr lang="en-US" b="0" dirty="0" err="1" smtClean="0"/>
              <a:t>arsitektur</a:t>
            </a:r>
            <a:r>
              <a:rPr lang="en-US" b="0" dirty="0" smtClean="0"/>
              <a:t> enterprise</a:t>
            </a:r>
            <a:endParaRPr lang="en-US" b="0"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smtClean="0"/>
              <a:t>Penyesuaian Bisnis-TI dianggap sebagai instrumen penting untuk mewujudkan efektifitas organisasi</a:t>
            </a:r>
            <a:r>
              <a:rPr lang="en-US" smtClean="0"/>
              <a:t>.</a:t>
            </a:r>
            <a:endParaRPr lang="en-US" dirty="0" smtClean="0"/>
          </a:p>
          <a:p>
            <a:r>
              <a:rPr lang="en-US" smtClean="0"/>
              <a:t>Model penyesuaian strategis oleh Henderson dan Venkatraman </a:t>
            </a:r>
            <a:r>
              <a:rPr lang="en-US" dirty="0" smtClean="0"/>
              <a:t>(1993</a:t>
            </a:r>
            <a:r>
              <a:rPr lang="en-US" smtClean="0"/>
              <a:t>) membedakan antara aspek strategi bisnis dan infrastruktur organisasi di satu sisi, dengan strategi dan infrastruktur TI di sisi lainnya.</a:t>
            </a:r>
            <a:endParaRPr lang="en-US" dirty="0" smtClean="0"/>
          </a:p>
          <a:p>
            <a:r>
              <a:rPr lang="en-US" smtClean="0"/>
              <a:t>Model ini menyediakan 4 sudut pandang dominan yang digunakan untuk mengatasi penyesuaian antara aspek2 tersebut.</a:t>
            </a:r>
            <a:endParaRPr lang="en-US" dirty="0"/>
          </a:p>
        </p:txBody>
      </p:sp>
      <p:sp>
        <p:nvSpPr>
          <p:cNvPr id="3" name="Title 2"/>
          <p:cNvSpPr>
            <a:spLocks noGrp="1"/>
          </p:cNvSpPr>
          <p:nvPr>
            <p:ph type="title"/>
          </p:nvPr>
        </p:nvSpPr>
        <p:spPr/>
        <p:txBody>
          <a:bodyPr/>
          <a:lstStyle/>
          <a:p>
            <a:r>
              <a:rPr lang="en-US" b="0" dirty="0" err="1" smtClean="0"/>
              <a:t>Faktor</a:t>
            </a:r>
            <a:r>
              <a:rPr lang="en-US" b="0" dirty="0" smtClean="0"/>
              <a:t> internal</a:t>
            </a:r>
            <a:endParaRPr lang="en-US"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905000" y="685800"/>
            <a:ext cx="6553200" cy="5715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i="1" dirty="0" smtClean="0"/>
              <a:t>Enterprise </a:t>
            </a:r>
            <a:r>
              <a:rPr lang="en-US" b="1" i="1" smtClean="0"/>
              <a:t>architecture </a:t>
            </a:r>
            <a:r>
              <a:rPr lang="en-US" b="1" smtClean="0"/>
              <a:t>diposisikan dalam konteks pengelolaan </a:t>
            </a:r>
            <a:r>
              <a:rPr lang="en-US" b="1" i="1" smtClean="0"/>
              <a:t>enterprise</a:t>
            </a:r>
            <a:r>
              <a:rPr lang="en-US" dirty="0" smtClean="0"/>
              <a:t>.</a:t>
            </a:r>
          </a:p>
          <a:p>
            <a:r>
              <a:rPr lang="en-US" smtClean="0"/>
              <a:t>Pada bagian puncak, </a:t>
            </a:r>
            <a:r>
              <a:rPr lang="en-US" b="1" smtClean="0"/>
              <a:t>Misi </a:t>
            </a:r>
            <a:r>
              <a:rPr lang="en-US" smtClean="0"/>
              <a:t>dari </a:t>
            </a:r>
            <a:r>
              <a:rPr lang="en-US" i="1" smtClean="0"/>
              <a:t>enterprise</a:t>
            </a:r>
            <a:r>
              <a:rPr lang="en-US" smtClean="0"/>
              <a:t> adalah: mengapa ada? </a:t>
            </a:r>
            <a:r>
              <a:rPr lang="en-US" b="1" smtClean="0"/>
              <a:t>Visi </a:t>
            </a:r>
            <a:r>
              <a:rPr lang="en-US" smtClean="0"/>
              <a:t>menyatakan ‘gambaran masa depan’ dan nilai2 yang dipegang teguh.</a:t>
            </a:r>
            <a:endParaRPr lang="en-US" dirty="0" smtClean="0"/>
          </a:p>
          <a:p>
            <a:r>
              <a:rPr lang="en-US" smtClean="0"/>
              <a:t>Berikutnya adalah </a:t>
            </a:r>
            <a:r>
              <a:rPr lang="en-US" b="1" smtClean="0"/>
              <a:t>strategi</a:t>
            </a:r>
            <a:r>
              <a:rPr lang="en-US" smtClean="0"/>
              <a:t>, yang menyatakan jalur yang ditempuh </a:t>
            </a:r>
            <a:r>
              <a:rPr lang="en-US" i="1" smtClean="0"/>
              <a:t>enterprise </a:t>
            </a:r>
            <a:r>
              <a:rPr lang="en-US" smtClean="0"/>
              <a:t>untuk mencapai misi dan visinys </a:t>
            </a:r>
            <a:r>
              <a:rPr lang="en-US" smtClean="0">
                <a:sym typeface="Wingdings"/>
              </a:rPr>
              <a:t></a:t>
            </a:r>
            <a:r>
              <a:rPr lang="en-US" smtClean="0"/>
              <a:t> ditranslasikan ke dalam tujuan konkrit yang memberi arah dan menjadi penanda dalam mengeksekusi strategi.</a:t>
            </a:r>
            <a:endParaRPr lang="en-US" dirty="0" smtClean="0"/>
          </a:p>
        </p:txBody>
      </p:sp>
      <p:sp>
        <p:nvSpPr>
          <p:cNvPr id="3" name="Title 2"/>
          <p:cNvSpPr>
            <a:spLocks noGrp="1"/>
          </p:cNvSpPr>
          <p:nvPr>
            <p:ph type="title"/>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1"/>
            <a:ext cx="8229600" cy="5169091"/>
          </a:xfrm>
        </p:spPr>
        <p:txBody>
          <a:bodyPr>
            <a:normAutofit lnSpcReduction="10000"/>
          </a:bodyPr>
          <a:lstStyle/>
          <a:p>
            <a:r>
              <a:rPr lang="en-US" smtClean="0"/>
              <a:t>Mentranslasikan tujuan int menjadi perubahan konkrit hingga ke operasi sehari-hari perusahaan adalah apa yang dilakukan oleh </a:t>
            </a:r>
            <a:r>
              <a:rPr lang="en-US" i="1" smtClean="0"/>
              <a:t>enterprise architecture </a:t>
            </a:r>
            <a:r>
              <a:rPr lang="en-US" smtClean="0">
                <a:sym typeface="Wingdings"/>
              </a:rPr>
              <a:t></a:t>
            </a:r>
            <a:r>
              <a:rPr lang="en-US" smtClean="0"/>
              <a:t> menyediakan sudut pandang holistik dari operasi saat ini dan saat nanti, serta aksi yang harus dilakukan untuk mencapai tujuan perusahaan.</a:t>
            </a:r>
            <a:endParaRPr lang="en-US" dirty="0" smtClean="0"/>
          </a:p>
          <a:p>
            <a:r>
              <a:rPr lang="en-US" smtClean="0"/>
              <a:t>Arsitektur dipandang sebagai bagian ‘hard’ dari perusahaan, sementara bagian </a:t>
            </a:r>
            <a:r>
              <a:rPr lang="en-US" dirty="0" smtClean="0"/>
              <a:t>‘soft</a:t>
            </a:r>
            <a:r>
              <a:rPr lang="en-US" smtClean="0"/>
              <a:t>’ nya adalah </a:t>
            </a:r>
            <a:r>
              <a:rPr lang="en-US" i="1" smtClean="0"/>
              <a:t>culture</a:t>
            </a:r>
            <a:r>
              <a:rPr lang="en-US" smtClean="0"/>
              <a:t>, yang dibentuk oleh orang2 dan kepemimpinan, dianggap sama pentingnya (atau lebih penting) untuk mencapai tujuan perusahaan.</a:t>
            </a:r>
            <a:endParaRPr lang="en-US" dirty="0" smtClean="0"/>
          </a:p>
          <a:p>
            <a:r>
              <a:rPr lang="en-US" smtClean="0"/>
              <a:t>Bagian akhirnya di paling bawah adalah operasi harian dari </a:t>
            </a:r>
            <a:r>
              <a:rPr lang="en-US" i="1" smtClean="0"/>
              <a:t>enterprise</a:t>
            </a:r>
            <a:r>
              <a:rPr lang="en-US" smtClean="0"/>
              <a:t>, yang dikendalikan dari atas.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err="1" smtClean="0"/>
              <a:t>Konsep</a:t>
            </a:r>
            <a:r>
              <a:rPr lang="en-US" dirty="0" smtClean="0"/>
              <a:t> </a:t>
            </a:r>
            <a:r>
              <a:rPr lang="en-US" dirty="0" err="1" smtClean="0"/>
              <a:t>arsitektur</a:t>
            </a:r>
            <a:r>
              <a:rPr lang="en-US" dirty="0" smtClean="0"/>
              <a:t> enterprise</a:t>
            </a:r>
          </a:p>
          <a:p>
            <a:pPr marL="624078" indent="-514350">
              <a:buFont typeface="+mj-lt"/>
              <a:buAutoNum type="arabicPeriod"/>
            </a:pPr>
            <a:r>
              <a:rPr lang="en-US" dirty="0" err="1" smtClean="0"/>
              <a:t>Proses</a:t>
            </a:r>
            <a:r>
              <a:rPr lang="en-US" dirty="0" smtClean="0"/>
              <a:t> </a:t>
            </a:r>
            <a:r>
              <a:rPr lang="en-US" dirty="0" err="1" smtClean="0"/>
              <a:t>arsitektur</a:t>
            </a:r>
            <a:endParaRPr lang="en-US" dirty="0" smtClean="0"/>
          </a:p>
          <a:p>
            <a:pPr marL="624078" indent="-514350">
              <a:buFont typeface="+mj-lt"/>
              <a:buAutoNum type="arabicPeriod"/>
            </a:pPr>
            <a:r>
              <a:rPr lang="en-US" dirty="0" err="1" smtClean="0"/>
              <a:t>Faktor</a:t>
            </a:r>
            <a:r>
              <a:rPr lang="en-US" dirty="0" smtClean="0"/>
              <a:t> </a:t>
            </a:r>
            <a:r>
              <a:rPr lang="en-US" dirty="0" err="1" smtClean="0"/>
              <a:t>pendorong</a:t>
            </a:r>
            <a:r>
              <a:rPr lang="en-US" dirty="0" smtClean="0"/>
              <a:t> </a:t>
            </a:r>
            <a:r>
              <a:rPr lang="en-US" dirty="0" err="1" smtClean="0"/>
              <a:t>arsitektur</a:t>
            </a:r>
            <a:r>
              <a:rPr lang="en-US" dirty="0" smtClean="0"/>
              <a:t> enterprise</a:t>
            </a:r>
          </a:p>
          <a:p>
            <a:pPr marL="624078" indent="-514350">
              <a:buFont typeface="+mj-lt"/>
              <a:buAutoNum type="arabicPeriod"/>
            </a:pPr>
            <a:r>
              <a:rPr lang="en-US" dirty="0" err="1" smtClean="0"/>
              <a:t>Metode</a:t>
            </a:r>
            <a:r>
              <a:rPr lang="en-US" dirty="0" smtClean="0"/>
              <a:t> dan </a:t>
            </a:r>
            <a:r>
              <a:rPr lang="en-US" i="1" dirty="0" smtClean="0"/>
              <a:t>framework</a:t>
            </a:r>
            <a:r>
              <a:rPr lang="en-US" dirty="0" smtClean="0"/>
              <a:t> </a:t>
            </a:r>
            <a:r>
              <a:rPr lang="en-US" dirty="0" err="1" smtClean="0"/>
              <a:t>arsitektur</a:t>
            </a:r>
            <a:r>
              <a:rPr lang="en-US" dirty="0" smtClean="0"/>
              <a:t> enterprise</a:t>
            </a:r>
          </a:p>
          <a:p>
            <a:pPr marL="624078" indent="-514350">
              <a:buFont typeface="+mj-lt"/>
              <a:buAutoNum type="arabicPeriod"/>
            </a:pPr>
            <a:r>
              <a:rPr lang="en-US" dirty="0" err="1" smtClean="0"/>
              <a:t>Arsitektur</a:t>
            </a:r>
            <a:r>
              <a:rPr lang="en-US" dirty="0" smtClean="0"/>
              <a:t> </a:t>
            </a:r>
            <a:r>
              <a:rPr lang="en-US" dirty="0" err="1" smtClean="0"/>
              <a:t>Berorientasi</a:t>
            </a:r>
            <a:r>
              <a:rPr lang="en-US" dirty="0" smtClean="0"/>
              <a:t> </a:t>
            </a:r>
            <a:r>
              <a:rPr lang="en-US" dirty="0" err="1" smtClean="0"/>
              <a:t>Layanan</a:t>
            </a:r>
            <a:endParaRPr lang="en-US" dirty="0"/>
          </a:p>
        </p:txBody>
      </p:sp>
      <p:sp>
        <p:nvSpPr>
          <p:cNvPr id="3" name="Title 2"/>
          <p:cNvSpPr>
            <a:spLocks noGrp="1"/>
          </p:cNvSpPr>
          <p:nvPr>
            <p:ph type="title"/>
          </p:nvPr>
        </p:nvSpPr>
        <p:spPr/>
        <p:txBody>
          <a:bodyPr/>
          <a:lstStyle/>
          <a:p>
            <a:r>
              <a:rPr lang="en-US" b="0" dirty="0" err="1" smtClean="0"/>
              <a:t>Topik</a:t>
            </a:r>
            <a:r>
              <a:rPr lang="en-US" b="0" dirty="0" smtClean="0"/>
              <a:t> </a:t>
            </a:r>
            <a:r>
              <a:rPr lang="en-US" b="0" dirty="0" err="1" smtClean="0"/>
              <a:t>bahasan</a:t>
            </a:r>
            <a:endParaRPr lang="en-US"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353056" y="298704"/>
            <a:ext cx="7391400" cy="5181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smtClean="0"/>
              <a:t>Arsitektur adalah instrumen strategis dalam memandu organisasi menjalani arah pengembangan yang terencana</a:t>
            </a:r>
            <a:r>
              <a:rPr lang="en-US" smtClean="0"/>
              <a:t>.</a:t>
            </a:r>
            <a:endParaRPr lang="en-US" dirty="0" smtClean="0"/>
          </a:p>
          <a:p>
            <a:r>
              <a:rPr lang="en-US" i="1" smtClean="0"/>
              <a:t>Enterprise </a:t>
            </a:r>
            <a:r>
              <a:rPr lang="en-US" smtClean="0"/>
              <a:t>yang sukses menjalankan </a:t>
            </a:r>
            <a:r>
              <a:rPr lang="en-US" dirty="0" smtClean="0"/>
              <a:t>‘operating model</a:t>
            </a:r>
            <a:r>
              <a:rPr lang="en-US" smtClean="0"/>
              <a:t>’ dengan pemilihan yang jelas pada level integrasi dan standarisasi proses bisnis di seluruh </a:t>
            </a:r>
            <a:r>
              <a:rPr lang="en-US" i="1" smtClean="0"/>
              <a:t>enterprise</a:t>
            </a:r>
            <a:r>
              <a:rPr lang="en-US" dirty="0" smtClean="0"/>
              <a:t>.</a:t>
            </a:r>
          </a:p>
          <a:p>
            <a:r>
              <a:rPr lang="en-US" smtClean="0"/>
              <a:t>Peran </a:t>
            </a:r>
            <a:r>
              <a:rPr lang="en-US" i="1" smtClean="0"/>
              <a:t>enterprise architecture </a:t>
            </a:r>
            <a:r>
              <a:rPr lang="en-US" smtClean="0"/>
              <a:t>sebagai pengorganisasian logis dari proses bisnis dan infrastruktur TI, harus mencerminkan kebutuhan integrasi dan standarisasi dari </a:t>
            </a:r>
            <a:r>
              <a:rPr lang="en-US" i="1" smtClean="0"/>
              <a:t>operating </a:t>
            </a:r>
            <a:r>
              <a:rPr lang="en-US" i="1" dirty="0" smtClean="0"/>
              <a:t>model</a:t>
            </a: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mtClean="0"/>
              <a:t>Framework pengaturan menuntut agar perusahaan dan institusi pemerintah dapat membuktikan bahwa mereka memiliki pandangan yang jelas terhadap operasi mereka dan bahwa mereka telah mematuhi hukum yang berlaku.</a:t>
            </a:r>
            <a:endParaRPr lang="en-US" dirty="0" smtClean="0"/>
          </a:p>
          <a:p>
            <a:r>
              <a:rPr lang="en-US" smtClean="0"/>
              <a:t>Di USA, Clinger–Cohen </a:t>
            </a:r>
            <a:r>
              <a:rPr lang="en-US" dirty="0" smtClean="0"/>
              <a:t>Act (1996</a:t>
            </a:r>
            <a:r>
              <a:rPr lang="en-US" smtClean="0"/>
              <a:t>), juga dikenal sebagai Information </a:t>
            </a:r>
            <a:r>
              <a:rPr lang="en-US" dirty="0" smtClean="0"/>
              <a:t>Technology Management Reform Act</a:t>
            </a:r>
            <a:r>
              <a:rPr lang="en-US" smtClean="0"/>
              <a:t>, menuntut bahwa semua biro pemerintah harus memiliki sebuah IT </a:t>
            </a:r>
            <a:r>
              <a:rPr lang="en-US" i="1" dirty="0" smtClean="0"/>
              <a:t>architecture</a:t>
            </a:r>
            <a:r>
              <a:rPr lang="en-US" dirty="0" smtClean="0"/>
              <a:t>.</a:t>
            </a:r>
            <a:endParaRPr lang="en-US" dirty="0"/>
          </a:p>
        </p:txBody>
      </p:sp>
      <p:sp>
        <p:nvSpPr>
          <p:cNvPr id="3" name="Title 2"/>
          <p:cNvSpPr>
            <a:spLocks noGrp="1"/>
          </p:cNvSpPr>
          <p:nvPr>
            <p:ph type="title"/>
          </p:nvPr>
        </p:nvSpPr>
        <p:spPr/>
        <p:txBody>
          <a:bodyPr/>
          <a:lstStyle/>
          <a:p>
            <a:r>
              <a:rPr lang="en-US" dirty="0" err="1" smtClean="0"/>
              <a:t>Faktor</a:t>
            </a:r>
            <a:r>
              <a:rPr lang="en-US" dirty="0" smtClean="0"/>
              <a:t> </a:t>
            </a:r>
            <a:r>
              <a:rPr lang="en-US" dirty="0" err="1" smtClean="0"/>
              <a:t>eksternal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838201"/>
            <a:ext cx="8229600" cy="5169091"/>
          </a:xfrm>
        </p:spPr>
        <p:txBody>
          <a:bodyPr>
            <a:normAutofit lnSpcReduction="10000"/>
          </a:bodyPr>
          <a:lstStyle/>
          <a:p>
            <a:r>
              <a:rPr lang="en-US" smtClean="0"/>
              <a:t>Framework lain Basel </a:t>
            </a:r>
            <a:r>
              <a:rPr lang="en-US" dirty="0" smtClean="0"/>
              <a:t>II (2004</a:t>
            </a:r>
            <a:r>
              <a:rPr lang="en-US" smtClean="0"/>
              <a:t>), didukung oleh gubernur bank sentral dan pimpinan otoritas pengawas perbankan negara2 Group </a:t>
            </a:r>
            <a:r>
              <a:rPr lang="en-US" dirty="0" smtClean="0"/>
              <a:t>of Ten (</a:t>
            </a:r>
            <a:r>
              <a:rPr lang="en-US" err="1" smtClean="0"/>
              <a:t>G10</a:t>
            </a:r>
            <a:r>
              <a:rPr lang="en-US" smtClean="0"/>
              <a:t>), menempatkan kebutuhan pada organisasi perbankan untuk memperhatikan </a:t>
            </a:r>
            <a:r>
              <a:rPr lang="en-US" i="1" smtClean="0"/>
              <a:t>financial </a:t>
            </a:r>
            <a:r>
              <a:rPr lang="en-US" i="1" dirty="0" smtClean="0"/>
              <a:t>risk management</a:t>
            </a:r>
            <a:r>
              <a:rPr lang="en-US" smtClean="0"/>
              <a:t>, untuk mendorong stabilitas di dunia keuangan.</a:t>
            </a:r>
            <a:endParaRPr lang="en-US" dirty="0" smtClean="0"/>
          </a:p>
          <a:p>
            <a:r>
              <a:rPr lang="en-US" smtClean="0"/>
              <a:t>US act lainnya, </a:t>
            </a:r>
            <a:r>
              <a:rPr lang="en-US" dirty="0" smtClean="0"/>
              <a:t>the Sarbanes–Oxley Act (2002</a:t>
            </a:r>
            <a:r>
              <a:rPr lang="en-US" smtClean="0"/>
              <a:t>), dikenal sebagai Public </a:t>
            </a:r>
            <a:r>
              <a:rPr lang="en-US" dirty="0" smtClean="0"/>
              <a:t>Company Accounting Reform and Investor Protection Act</a:t>
            </a:r>
            <a:r>
              <a:rPr lang="en-US" smtClean="0"/>
              <a:t>, muncul setelah skandal Enron, utuk mendorong perusahaan mengadopsi praktek </a:t>
            </a:r>
            <a:r>
              <a:rPr lang="en-US" i="1" smtClean="0"/>
              <a:t>good </a:t>
            </a:r>
            <a:r>
              <a:rPr lang="en-US" i="1" dirty="0" smtClean="0"/>
              <a:t>corporate </a:t>
            </a:r>
            <a:r>
              <a:rPr lang="en-US" i="1" smtClean="0"/>
              <a:t>governance </a:t>
            </a:r>
            <a:r>
              <a:rPr lang="en-US" smtClean="0"/>
              <a:t>dan untuk membuat executive perusahaan bertanggung jawab secara personal.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Metode</a:t>
            </a:r>
            <a:r>
              <a:rPr lang="en-US" dirty="0" smtClean="0"/>
              <a:t> dan framework </a:t>
            </a:r>
            <a:r>
              <a:rPr lang="en-US" dirty="0" err="1" smtClean="0"/>
              <a:t>arsitektur</a:t>
            </a:r>
            <a:r>
              <a:rPr lang="en-US" dirty="0" smtClean="0"/>
              <a:t> enterprise</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838201"/>
            <a:ext cx="8229600" cy="5169091"/>
          </a:xfrm>
        </p:spPr>
        <p:txBody>
          <a:bodyPr>
            <a:normAutofit fontScale="92500"/>
          </a:bodyPr>
          <a:lstStyle/>
          <a:p>
            <a:r>
              <a:rPr lang="en-US" smtClean="0"/>
              <a:t>Sebuah metode arsitektur adalah sebuah kumpulan terstruktur dari teknik dan langkah2 proses untuk membuat dan memelihara sebuah </a:t>
            </a:r>
            <a:r>
              <a:rPr lang="en-US" i="1" smtClean="0"/>
              <a:t>enterprise </a:t>
            </a:r>
            <a:r>
              <a:rPr lang="en-US" i="1" dirty="0" smtClean="0"/>
              <a:t>architecture</a:t>
            </a:r>
            <a:r>
              <a:rPr lang="en-US" dirty="0" smtClean="0"/>
              <a:t>.</a:t>
            </a:r>
          </a:p>
          <a:p>
            <a:r>
              <a:rPr lang="en-US" smtClean="0"/>
              <a:t>Metode biasanya menjelaskan berbagai tahapan dari sebuah siklus hidup arsitektur, apa yang harus dihasilkan pada setiap tahapan, dan bagaimana diverifikasi atau diuji.</a:t>
            </a:r>
            <a:endParaRPr lang="en-US" dirty="0" smtClean="0"/>
          </a:p>
          <a:p>
            <a:r>
              <a:rPr lang="en-US" dirty="0" err="1" smtClean="0"/>
              <a:t>Contoh</a:t>
            </a:r>
            <a:r>
              <a:rPr lang="en-US" dirty="0" smtClean="0"/>
              <a:t>:</a:t>
            </a:r>
          </a:p>
          <a:p>
            <a:pPr lvl="1">
              <a:buNone/>
            </a:pPr>
            <a:r>
              <a:rPr lang="en-US" smtClean="0"/>
              <a:t>Architecture </a:t>
            </a:r>
            <a:r>
              <a:rPr lang="en-US" dirty="0" smtClean="0"/>
              <a:t>Development Method (</a:t>
            </a:r>
            <a:r>
              <a:rPr lang="en-US" smtClean="0"/>
              <a:t>ADM) dari TOGAF, dikembangkan oleh The </a:t>
            </a:r>
            <a:r>
              <a:rPr lang="en-US" dirty="0" smtClean="0"/>
              <a:t>Open Group</a:t>
            </a:r>
            <a:r>
              <a:rPr lang="en-US" smtClean="0"/>
              <a:t>, menyediakan tahapan detil dan jelas untuk mengembangkan sebuah  IT </a:t>
            </a:r>
            <a:r>
              <a:rPr lang="en-US" dirty="0" smtClean="0"/>
              <a:t>architecture</a:t>
            </a:r>
            <a:r>
              <a:rPr lang="en-US" smtClean="0"/>
              <a:t>. Versi terakhir TOGAF memberikan framework dan metode pengembangan untuk mengembangkan </a:t>
            </a:r>
            <a:r>
              <a:rPr lang="en-US" i="1" smtClean="0"/>
              <a:t>enterprise </a:t>
            </a:r>
            <a:r>
              <a:rPr lang="en-US" i="1" dirty="0" smtClean="0"/>
              <a:t>architectures</a:t>
            </a:r>
            <a:r>
              <a:rPr lang="en-US" dirty="0" smtClean="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IEEE Computer </a:t>
            </a:r>
            <a:r>
              <a:rPr lang="en-US" smtClean="0"/>
              <a:t>Society menyetujui standar IEEE 1471-2000 </a:t>
            </a:r>
            <a:r>
              <a:rPr lang="en-US" dirty="0" smtClean="0"/>
              <a:t>(IEEE Computer Society 2000</a:t>
            </a:r>
            <a:r>
              <a:rPr lang="en-US" smtClean="0"/>
              <a:t>), yang membangun sebuah dasar teoritis yang kuat untuk definisi, analisis, dan deskripsi dari </a:t>
            </a:r>
            <a:r>
              <a:rPr lang="en-US" i="1" smtClean="0"/>
              <a:t>system architecture</a:t>
            </a:r>
            <a:r>
              <a:rPr lang="en-US" smtClean="0"/>
              <a:t>.</a:t>
            </a:r>
            <a:endParaRPr lang="en-US" dirty="0" smtClean="0"/>
          </a:p>
          <a:p>
            <a:r>
              <a:rPr lang="en-US" smtClean="0"/>
              <a:t>Fokus utamanya pada sistem yang bersifat </a:t>
            </a:r>
            <a:r>
              <a:rPr lang="en-US" i="1" smtClean="0"/>
              <a:t>software-intensive</a:t>
            </a:r>
            <a:r>
              <a:rPr lang="en-US" smtClean="0"/>
              <a:t>, seperti sistem informasi, sistem </a:t>
            </a:r>
            <a:r>
              <a:rPr lang="en-US" i="1" smtClean="0"/>
              <a:t>embedded</a:t>
            </a:r>
            <a:r>
              <a:rPr lang="en-US" smtClean="0"/>
              <a:t>, dan sistem </a:t>
            </a:r>
            <a:r>
              <a:rPr lang="en-US" i="1" smtClean="0"/>
              <a:t>composite </a:t>
            </a:r>
            <a:r>
              <a:rPr lang="en-US" smtClean="0"/>
              <a:t>dalam konteks komputasi.</a:t>
            </a:r>
            <a:endParaRPr lang="en-US" dirty="0"/>
          </a:p>
        </p:txBody>
      </p:sp>
      <p:sp>
        <p:nvSpPr>
          <p:cNvPr id="3" name="Title 2"/>
          <p:cNvSpPr>
            <a:spLocks noGrp="1"/>
          </p:cNvSpPr>
          <p:nvPr>
            <p:ph type="title"/>
          </p:nvPr>
        </p:nvSpPr>
        <p:spPr/>
        <p:txBody>
          <a:bodyPr>
            <a:normAutofit/>
          </a:bodyPr>
          <a:lstStyle/>
          <a:p>
            <a:r>
              <a:rPr lang="en-US" smtClean="0"/>
              <a:t>Standard IEEE 1471–2000/ISO/</a:t>
            </a:r>
            <a:r>
              <a:rPr lang="en-US" err="1" smtClean="0"/>
              <a:t>IEC</a:t>
            </a:r>
            <a:r>
              <a:rPr lang="en-US" smtClean="0"/>
              <a:t> 42010</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mtClean="0"/>
              <a:t>Tahun 1987</a:t>
            </a:r>
            <a:r>
              <a:rPr lang="en-US" dirty="0" smtClean="0"/>
              <a:t>, John </a:t>
            </a:r>
            <a:r>
              <a:rPr lang="en-US" err="1" smtClean="0"/>
              <a:t>Zachman</a:t>
            </a:r>
            <a:r>
              <a:rPr lang="en-US" smtClean="0"/>
              <a:t> memperkenalkan framework </a:t>
            </a:r>
            <a:r>
              <a:rPr lang="en-US" i="1" smtClean="0"/>
              <a:t>enterprise architecture </a:t>
            </a:r>
            <a:r>
              <a:rPr lang="en-US" smtClean="0"/>
              <a:t>yang pertama dan terkenal, walaupun pada saat ini dikenal sebagai ‘Framework </a:t>
            </a:r>
            <a:r>
              <a:rPr lang="en-US" dirty="0" smtClean="0"/>
              <a:t>for Information Systems Architecture’.</a:t>
            </a:r>
          </a:p>
          <a:p>
            <a:r>
              <a:rPr lang="en-US" smtClean="0"/>
              <a:t>Framework yang berlaku untuk enterprise pada dasarnya adalah sebuah struktur logis untuk mengklasifikasi dan mengorganisasi representasi deskriptif dari sebuah enterprise yang penting bagi management enterprise dan bagi pengembangan sistem enterprise.</a:t>
            </a:r>
            <a:endParaRPr lang="en-US" dirty="0"/>
          </a:p>
        </p:txBody>
      </p:sp>
      <p:sp>
        <p:nvSpPr>
          <p:cNvPr id="3" name="Title 2"/>
          <p:cNvSpPr>
            <a:spLocks noGrp="1"/>
          </p:cNvSpPr>
          <p:nvPr>
            <p:ph type="title"/>
          </p:nvPr>
        </p:nvSpPr>
        <p:spPr/>
        <p:txBody>
          <a:bodyPr/>
          <a:lstStyle/>
          <a:p>
            <a:r>
              <a:rPr lang="en-US" smtClean="0"/>
              <a:t>Zachman </a:t>
            </a:r>
            <a:r>
              <a:rPr lang="en-US" dirty="0" smtClean="0"/>
              <a:t>Framework</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28800" y="1066800"/>
            <a:ext cx="8534400" cy="5029200"/>
            <a:chOff x="304800" y="1143000"/>
            <a:chExt cx="8534400" cy="5029200"/>
          </a:xfrm>
        </p:grpSpPr>
        <p:pic>
          <p:nvPicPr>
            <p:cNvPr id="5122" name="Picture 2"/>
            <p:cNvPicPr>
              <a:picLocks noChangeAspect="1" noChangeArrowheads="1"/>
            </p:cNvPicPr>
            <p:nvPr/>
          </p:nvPicPr>
          <p:blipFill>
            <a:blip r:embed="rId3" cstate="email"/>
            <a:srcRect/>
            <a:stretch>
              <a:fillRect/>
            </a:stretch>
          </p:blipFill>
          <p:spPr bwMode="auto">
            <a:xfrm>
              <a:off x="304800" y="1143000"/>
              <a:ext cx="8534400" cy="5029200"/>
            </a:xfrm>
            <a:prstGeom prst="rect">
              <a:avLst/>
            </a:prstGeom>
            <a:noFill/>
            <a:ln w="9525">
              <a:noFill/>
              <a:miter lim="800000"/>
              <a:headEnd/>
              <a:tailEnd/>
            </a:ln>
            <a:effectLst/>
          </p:spPr>
        </p:pic>
        <p:sp>
          <p:nvSpPr>
            <p:cNvPr id="3" name="Rectangle 2"/>
            <p:cNvSpPr/>
            <p:nvPr/>
          </p:nvSpPr>
          <p:spPr>
            <a:xfrm>
              <a:off x="304800" y="5715000"/>
              <a:ext cx="76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mtClean="0"/>
              <a:t>Framework dalam bentuk yang paling sederhana menggambarkan rancangan artefak yang menyusun persimpangan antara peran dalam proses perancangan (</a:t>
            </a:r>
            <a:r>
              <a:rPr lang="en-US" i="1" smtClean="0"/>
              <a:t>owner</a:t>
            </a:r>
            <a:r>
              <a:rPr lang="en-US" dirty="0" smtClean="0"/>
              <a:t>, </a:t>
            </a:r>
            <a:r>
              <a:rPr lang="en-US" i="1" dirty="0" smtClean="0"/>
              <a:t>designer</a:t>
            </a:r>
            <a:r>
              <a:rPr lang="en-US" smtClean="0"/>
              <a:t>, dan </a:t>
            </a:r>
            <a:r>
              <a:rPr lang="en-US" i="1" smtClean="0"/>
              <a:t>builder</a:t>
            </a:r>
            <a:r>
              <a:rPr lang="en-US" smtClean="0"/>
              <a:t>) dan abstraksi produk yang dihasilkan (materialnya terbuat dari apa, bagaimana prosesnya bekerja, dan dimana posisinya sebuah komponen terhadap lainnya).</a:t>
            </a:r>
            <a:endParaRPr lang="en-US" dirty="0" smtClean="0"/>
          </a:p>
          <a:p>
            <a:r>
              <a:rPr lang="en-US" smtClean="0"/>
              <a:t>Pada dasarnya framework memiliki abstraksi produk lainnya sebagai tambahan terhadap </a:t>
            </a:r>
            <a:r>
              <a:rPr lang="en-US" i="1" smtClean="0"/>
              <a:t>what</a:t>
            </a:r>
            <a:r>
              <a:rPr lang="en-US" dirty="0" smtClean="0"/>
              <a:t>, </a:t>
            </a:r>
            <a:r>
              <a:rPr lang="en-US" i="1" dirty="0" smtClean="0"/>
              <a:t>how</a:t>
            </a:r>
            <a:r>
              <a:rPr lang="en-US" smtClean="0"/>
              <a:t>, dan </a:t>
            </a:r>
            <a:r>
              <a:rPr lang="en-US" i="1" smtClean="0"/>
              <a:t>where</a:t>
            </a:r>
            <a:r>
              <a:rPr lang="en-US" smtClean="0"/>
              <a:t>, yaitu pertanyaan interogatif lainnya </a:t>
            </a:r>
            <a:r>
              <a:rPr lang="en-US" i="1" smtClean="0"/>
              <a:t>who</a:t>
            </a:r>
            <a:r>
              <a:rPr lang="en-US" smtClean="0"/>
              <a:t>, </a:t>
            </a:r>
            <a:r>
              <a:rPr lang="en-US" i="1" smtClean="0"/>
              <a:t>when</a:t>
            </a:r>
            <a:r>
              <a:rPr lang="en-US" smtClean="0"/>
              <a:t>, dan </a:t>
            </a:r>
            <a:r>
              <a:rPr lang="en-US" i="1" smtClean="0"/>
              <a:t>why</a:t>
            </a: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Dalam praktek bisnis saat ini, pendekatan terintegrasi antara bisnis dan TI menjadi penting.</a:t>
            </a:r>
            <a:endParaRPr lang="en-US" dirty="0" smtClean="0"/>
          </a:p>
          <a:p>
            <a:r>
              <a:rPr lang="en-US" smtClean="0"/>
              <a:t>Hal ini berdampak pada perancangan ulang struktur organisasi, proses bisnis, aplikasi TI, dan infrastruktur teknis.</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Keunggulan dari framework Zachman adalah mudah untuk dipahami, menganggap enterprise sebagai suatu keseluruhan, dijelaskan tanpa tergantung dari tools atau metodologi, dan masalah apapun dapat dipetakan untuk memahami dimana posisinya.</a:t>
            </a:r>
            <a:endParaRPr lang="en-US" dirty="0" smtClean="0"/>
          </a:p>
          <a:p>
            <a:r>
              <a:rPr lang="en-US" smtClean="0"/>
              <a:t>Kekurangan yang paling penting adalah banyaknya jumlah cell, yang menjadi halangan bagi kepraktisan penerapan framework ini. Juga hubungan antara sel yang berbeda tidak terlalu jelas spesifikasinya.</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Open Group Architecture Framework (</a:t>
            </a:r>
            <a:r>
              <a:rPr lang="en-US" dirty="0" err="1" smtClean="0"/>
              <a:t>TOGAF</a:t>
            </a:r>
            <a:r>
              <a:rPr lang="en-US" smtClean="0"/>
              <a:t>) asalnya adalah sebuah framework dan metodologi umum/generik untuk pengembangan arsitektur teknis, namun kemudian berkembang menjadi sebuah framework dan metode </a:t>
            </a:r>
            <a:r>
              <a:rPr lang="en-US" i="1" smtClean="0"/>
              <a:t>enterprise architecture</a:t>
            </a:r>
            <a:r>
              <a:rPr lang="en-US" smtClean="0"/>
              <a:t>.</a:t>
            </a:r>
            <a:endParaRPr lang="en-US" dirty="0" smtClean="0"/>
          </a:p>
          <a:p>
            <a:endParaRPr lang="en-US" dirty="0"/>
          </a:p>
        </p:txBody>
      </p:sp>
      <p:sp>
        <p:nvSpPr>
          <p:cNvPr id="3" name="Title 2"/>
          <p:cNvSpPr>
            <a:spLocks noGrp="1"/>
          </p:cNvSpPr>
          <p:nvPr>
            <p:ph type="title"/>
          </p:nvPr>
        </p:nvSpPr>
        <p:spPr/>
        <p:txBody>
          <a:bodyPr>
            <a:normAutofit/>
          </a:bodyPr>
          <a:lstStyle/>
          <a:p>
            <a:r>
              <a:rPr lang="en-US" dirty="0" err="1" smtClean="0"/>
              <a:t>TOGAF</a:t>
            </a:r>
            <a:r>
              <a:rPr lang="en-US" dirty="0" smtClean="0"/>
              <a:t>:</a:t>
            </a:r>
            <a:br>
              <a:rPr lang="en-US" dirty="0" smtClean="0"/>
            </a:br>
            <a:r>
              <a:rPr lang="en-US" i="1" dirty="0" smtClean="0"/>
              <a:t>The Open Group Architecture Framework</a:t>
            </a:r>
            <a:endParaRPr lang="en-US"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133600" y="609600"/>
            <a:ext cx="6019800" cy="5715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err="1" smtClean="0"/>
              <a:t>TOGAF</a:t>
            </a:r>
            <a:r>
              <a:rPr lang="en-US" smtClean="0"/>
              <a:t> memiliki komponen utama berikut:</a:t>
            </a:r>
            <a:endParaRPr lang="en-US" dirty="0" smtClean="0"/>
          </a:p>
          <a:p>
            <a:pPr lvl="1"/>
            <a:r>
              <a:rPr lang="en-US" b="1" i="1" smtClean="0"/>
              <a:t>Architecture </a:t>
            </a:r>
            <a:r>
              <a:rPr lang="en-US" b="1" i="1" dirty="0" smtClean="0"/>
              <a:t>Capability Framework</a:t>
            </a:r>
            <a:r>
              <a:rPr lang="en-US" smtClean="0"/>
              <a:t>, yang berurusan dengan organisasi, proses, skill, peran, dan tanggungjawab yang diperlukan untuk memulai dan mengoperasikan fungsi arsitektur dalam </a:t>
            </a:r>
            <a:r>
              <a:rPr lang="en-US" i="1" smtClean="0"/>
              <a:t>enterprise</a:t>
            </a:r>
            <a:r>
              <a:rPr lang="en-US" dirty="0" smtClean="0"/>
              <a:t>.</a:t>
            </a:r>
          </a:p>
          <a:p>
            <a:pPr lvl="1"/>
            <a:r>
              <a:rPr lang="en-US" b="1" i="1" smtClean="0"/>
              <a:t>Architecture </a:t>
            </a:r>
            <a:r>
              <a:rPr lang="en-US" b="1" i="1" dirty="0" smtClean="0"/>
              <a:t>Development Method </a:t>
            </a:r>
            <a:r>
              <a:rPr lang="en-US" dirty="0" smtClean="0"/>
              <a:t>(ADM</a:t>
            </a:r>
            <a:r>
              <a:rPr lang="en-US" smtClean="0"/>
              <a:t>), yang menyediakan </a:t>
            </a:r>
            <a:r>
              <a:rPr lang="en-US" dirty="0" smtClean="0"/>
              <a:t>‘way of working</a:t>
            </a:r>
            <a:r>
              <a:rPr lang="en-US" smtClean="0"/>
              <a:t>’  bagi Arsitek dan dianggap sebagai inti dari TOGAF</a:t>
            </a:r>
            <a:r>
              <a:rPr lang="en-US" dirty="0" smtClean="0"/>
              <a:t>.</a:t>
            </a:r>
          </a:p>
          <a:p>
            <a:pPr lvl="1"/>
            <a:r>
              <a:rPr lang="en-US" b="1" i="1" smtClean="0"/>
              <a:t>Architecture </a:t>
            </a:r>
            <a:r>
              <a:rPr lang="en-US" b="1" i="1" dirty="0" smtClean="0"/>
              <a:t>Content Framework</a:t>
            </a:r>
            <a:r>
              <a:rPr lang="en-US" smtClean="0"/>
              <a:t>, yang mempertimbangkan keseluruhan enterprise architecture yang tersusun atas 4 arsitektur yang saling berkaitan: </a:t>
            </a:r>
            <a:r>
              <a:rPr lang="en-US" i="1" dirty="0" smtClean="0"/>
              <a:t>Business Architecture, Data Architecture, Application Architecture</a:t>
            </a:r>
            <a:r>
              <a:rPr lang="en-US" smtClean="0"/>
              <a:t>, dan </a:t>
            </a:r>
            <a:r>
              <a:rPr lang="en-US" i="1" dirty="0" smtClean="0"/>
              <a:t>Technology (IT) Architecture</a:t>
            </a:r>
            <a:r>
              <a:rPr lang="en-US" dirty="0" smtClean="0"/>
              <a:t>.</a:t>
            </a:r>
          </a:p>
          <a:p>
            <a:pPr lvl="1"/>
            <a:r>
              <a:rPr lang="en-US" b="1" i="1" smtClean="0"/>
              <a:t>Enterprise </a:t>
            </a:r>
            <a:r>
              <a:rPr lang="en-US" b="1" i="1" dirty="0" smtClean="0"/>
              <a:t>Continuum</a:t>
            </a:r>
            <a:r>
              <a:rPr lang="en-US" smtClean="0"/>
              <a:t>, yang berisi berbagai model referensi, seperti Technical </a:t>
            </a:r>
            <a:r>
              <a:rPr lang="en-US" dirty="0" smtClean="0"/>
              <a:t>Reference Model, The Open Group’s Standards Information Base (SIB</a:t>
            </a:r>
            <a:r>
              <a:rPr lang="en-US" smtClean="0"/>
              <a:t>), dan The </a:t>
            </a:r>
            <a:r>
              <a:rPr lang="en-US" dirty="0" smtClean="0"/>
              <a:t>Building Blocks Information Base (</a:t>
            </a:r>
            <a:r>
              <a:rPr lang="en-US" dirty="0" err="1" smtClean="0"/>
              <a:t>BBIB</a:t>
            </a: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Arsitektur</a:t>
            </a:r>
            <a:r>
              <a:rPr lang="en-US" dirty="0" smtClean="0"/>
              <a:t> </a:t>
            </a:r>
            <a:r>
              <a:rPr lang="en-US" dirty="0" err="1" smtClean="0"/>
              <a:t>Berorientasi</a:t>
            </a:r>
            <a:r>
              <a:rPr lang="en-US" dirty="0" smtClean="0"/>
              <a:t> </a:t>
            </a:r>
            <a:r>
              <a:rPr lang="en-US" dirty="0" err="1" smtClean="0"/>
              <a:t>Layanan</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mtClean="0"/>
              <a:t>Munculnya pemikiran komputasi </a:t>
            </a:r>
            <a:r>
              <a:rPr lang="en-US" i="1" smtClean="0"/>
              <a:t>service-oriented </a:t>
            </a:r>
            <a:r>
              <a:rPr lang="en-US" smtClean="0"/>
              <a:t>(</a:t>
            </a:r>
            <a:r>
              <a:rPr lang="en-US" dirty="0" smtClean="0"/>
              <a:t>SOC</a:t>
            </a:r>
            <a:r>
              <a:rPr lang="en-US" smtClean="0"/>
              <a:t>) dan teknologi Web service pada khususnya, telah membangkitkan besarnya minat terhadap </a:t>
            </a:r>
            <a:r>
              <a:rPr lang="en-US" i="1" smtClean="0"/>
              <a:t>service-oriented </a:t>
            </a:r>
            <a:r>
              <a:rPr lang="en-US" i="1" dirty="0" smtClean="0"/>
              <a:t>architecture </a:t>
            </a:r>
            <a:r>
              <a:rPr lang="en-US" dirty="0" smtClean="0"/>
              <a:t>(</a:t>
            </a:r>
            <a:r>
              <a:rPr lang="en-US" dirty="0" err="1" smtClean="0"/>
              <a:t>SOA</a:t>
            </a:r>
            <a:r>
              <a:rPr lang="en-US" dirty="0" smtClean="0"/>
              <a:t>).</a:t>
            </a:r>
          </a:p>
          <a:p>
            <a:r>
              <a:rPr lang="en-US" err="1" smtClean="0"/>
              <a:t>SOA</a:t>
            </a:r>
            <a:r>
              <a:rPr lang="en-US" smtClean="0"/>
              <a:t> adalah sebuah cara untuk mencapai interoperabilitas antara komponen software yang terdistribusi dan heterogen, atau sebuah platform untuk komputasi terdistribusi.</a:t>
            </a:r>
            <a:endParaRPr lang="en-US" dirty="0" smtClean="0"/>
          </a:p>
          <a:p>
            <a:r>
              <a:rPr lang="en-US" err="1" smtClean="0"/>
              <a:t>SOA</a:t>
            </a:r>
            <a:r>
              <a:rPr lang="en-US" smtClean="0"/>
              <a:t> menggambarkan sebuah set prinsip perancangan yang memungkinkan unit fungsional untuk disediakan dan digunakan sebagai layanan atau </a:t>
            </a:r>
            <a:r>
              <a:rPr lang="en-US" i="1" smtClean="0"/>
              <a:t>service</a:t>
            </a:r>
            <a:r>
              <a:rPr lang="en-US"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4572000"/>
            <a:ext cx="8229600" cy="2057400"/>
          </a:xfrm>
        </p:spPr>
        <p:txBody>
          <a:bodyPr>
            <a:normAutofit fontScale="92500" lnSpcReduction="20000"/>
          </a:bodyPr>
          <a:lstStyle/>
          <a:p>
            <a:r>
              <a:rPr lang="en-US" smtClean="0"/>
              <a:t>Literatur arsitektur SOA merekomendasikan sebuah tipologi komponen, dimana komponen dibagi strukturnya ke dalam level.</a:t>
            </a:r>
          </a:p>
          <a:p>
            <a:r>
              <a:rPr lang="en-US" smtClean="0"/>
              <a:t>Level logical berdasarkan kestabilan menjadi aturan dasar dependensi: sebuah komponen tidak dapat menggunakan komponen level diatasnya yang lebih tinggi.</a:t>
            </a:r>
            <a:endParaRPr lang="en-US"/>
          </a:p>
        </p:txBody>
      </p:sp>
      <p:grpSp>
        <p:nvGrpSpPr>
          <p:cNvPr id="6" name="Group 5"/>
          <p:cNvGrpSpPr/>
          <p:nvPr/>
        </p:nvGrpSpPr>
        <p:grpSpPr>
          <a:xfrm>
            <a:off x="2362200" y="609600"/>
            <a:ext cx="6172200" cy="3875568"/>
            <a:chOff x="838200" y="609600"/>
            <a:chExt cx="6172200" cy="3875568"/>
          </a:xfrm>
        </p:grpSpPr>
        <p:pic>
          <p:nvPicPr>
            <p:cNvPr id="1026" name="Picture 2"/>
            <p:cNvPicPr>
              <a:picLocks noChangeAspect="1" noChangeArrowheads="1"/>
            </p:cNvPicPr>
            <p:nvPr/>
          </p:nvPicPr>
          <p:blipFill>
            <a:blip r:embed="rId2"/>
            <a:srcRect/>
            <a:stretch>
              <a:fillRect/>
            </a:stretch>
          </p:blipFill>
          <p:spPr bwMode="auto">
            <a:xfrm>
              <a:off x="838200" y="609600"/>
              <a:ext cx="6172200" cy="3875568"/>
            </a:xfrm>
            <a:prstGeom prst="rect">
              <a:avLst/>
            </a:prstGeom>
            <a:noFill/>
            <a:ln w="9525">
              <a:noFill/>
              <a:miter lim="800000"/>
              <a:headEnd/>
              <a:tailEnd/>
            </a:ln>
            <a:effectLst/>
          </p:spPr>
        </p:pic>
        <p:sp>
          <p:nvSpPr>
            <p:cNvPr id="5" name="Rectangle 4"/>
            <p:cNvSpPr/>
            <p:nvPr/>
          </p:nvSpPr>
          <p:spPr>
            <a:xfrm>
              <a:off x="899410" y="3961150"/>
              <a:ext cx="609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838200"/>
            <a:ext cx="8229600" cy="6019800"/>
          </a:xfrm>
        </p:spPr>
        <p:txBody>
          <a:bodyPr>
            <a:normAutofit fontScale="70000" lnSpcReduction="20000"/>
          </a:bodyPr>
          <a:lstStyle/>
          <a:p>
            <a:r>
              <a:rPr lang="en-US" b="1" smtClean="0"/>
              <a:t>Interaction</a:t>
            </a:r>
            <a:r>
              <a:rPr lang="en-US" smtClean="0"/>
              <a:t> komponen2 yang mengelola dialog antara sistem dengan actor eksternal. Khususnya, mereka mengatur graphical user interface dan menjaga user’s session.</a:t>
            </a:r>
          </a:p>
          <a:p>
            <a:r>
              <a:rPr lang="en-US" b="1" smtClean="0"/>
              <a:t>Process</a:t>
            </a:r>
            <a:r>
              <a:rPr lang="en-US" smtClean="0"/>
              <a:t> komponen2 yang mengatur otomasi proses bisnis: urutan kerja, koneksi ke service, manajemen event. Ini adalah area BPM dengan teknik dan tools khusus (BPMS), bahasa deskripsi (BPMN), atau supervisi (BAM).</a:t>
            </a:r>
          </a:p>
          <a:p>
            <a:r>
              <a:rPr lang="en-US" b="1" smtClean="0"/>
              <a:t>Function</a:t>
            </a:r>
            <a:r>
              <a:rPr lang="en-US" smtClean="0"/>
              <a:t> komponen2 yang memainkan peran perantara antara komponen proses dan komponen entity dengan mengatur beberapa proses bisnis tertentu.</a:t>
            </a:r>
          </a:p>
          <a:p>
            <a:r>
              <a:rPr lang="en-US" b="1" smtClean="0"/>
              <a:t>Entity </a:t>
            </a:r>
            <a:r>
              <a:rPr lang="en-US" smtClean="0"/>
              <a:t>komponen2 yang fokus pada entity bisnis kunci dari sistem (misalnya client, contract, atau order). Perannya adalah untuk menijinkan aksis ke informasi yang berkaitan dengan entity ini, biasanya berhubungan dengan database seperti operasi read, write, dan query. Komponen entity juga dapat berhubungan dengan masalah berkaitan dengan distibusi dan duplikasi repository terkait.</a:t>
            </a:r>
          </a:p>
          <a:p>
            <a:r>
              <a:rPr lang="en-US" b="1" smtClean="0"/>
              <a:t>Utility</a:t>
            </a:r>
            <a:r>
              <a:rPr lang="en-US" smtClean="0"/>
              <a:t> komponen2 yang menyediakan service lintas-organisasi, yang relatif independen dari bisnis enterprise seperti directories, messaging, atau electronic publishing. Komponen2 ini, biasanya stabil, dan diimplementasikan melalui penggunaan paket software low-risk.</a:t>
            </a:r>
          </a:p>
          <a:p>
            <a:r>
              <a:rPr lang="en-US" b="1" smtClean="0"/>
              <a:t>Public</a:t>
            </a:r>
            <a:r>
              <a:rPr lang="en-US" smtClean="0"/>
              <a:t> komponene2 yang didedikasikan kepada service yang dapat diakses dari luar sistem informasi (B2B, partner).</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Terima</a:t>
            </a:r>
            <a:r>
              <a:rPr lang="en-US" dirty="0" smtClean="0"/>
              <a:t> </a:t>
            </a:r>
            <a:r>
              <a:rPr lang="en-US" dirty="0" err="1" smtClean="0"/>
              <a:t>kasih</a:t>
            </a:r>
            <a:endParaRPr lang="en-US" dirty="0"/>
          </a:p>
        </p:txBody>
      </p:sp>
      <p:sp>
        <p:nvSpPr>
          <p:cNvPr id="3" name="Text Placeholder 2"/>
          <p:cNvSpPr>
            <a:spLocks noGrp="1"/>
          </p:cNvSpPr>
          <p:nvPr>
            <p:ph type="body" idx="1"/>
          </p:nvPr>
        </p:nvSpPr>
        <p:spPr/>
        <p:txBody>
          <a:bodyPr/>
          <a:lstStyle/>
          <a:p>
            <a:r>
              <a:rPr lang="en-US" dirty="0" err="1" smtClean="0"/>
              <a:t>Selamat</a:t>
            </a:r>
            <a:r>
              <a:rPr lang="en-US" dirty="0" smtClean="0"/>
              <a:t> </a:t>
            </a:r>
            <a:r>
              <a:rPr lang="en-US" dirty="0" err="1" smtClean="0"/>
              <a:t>belajar</a:t>
            </a:r>
            <a:r>
              <a:rPr lang="en-US" dirty="0" smtClean="0"/>
              <a:t> dan </a:t>
            </a:r>
            <a:r>
              <a:rPr lang="en-US" dirty="0" err="1" smtClean="0"/>
              <a:t>semoga</a:t>
            </a:r>
            <a:r>
              <a:rPr lang="en-US" dirty="0" smtClean="0"/>
              <a:t> </a:t>
            </a:r>
            <a:r>
              <a:rPr lang="en-US" dirty="0" err="1" smtClean="0"/>
              <a:t>sukses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Konsep</a:t>
            </a:r>
            <a:r>
              <a:rPr lang="en-US" b="0" dirty="0" smtClean="0"/>
              <a:t> </a:t>
            </a:r>
            <a:r>
              <a:rPr lang="en-US" b="0" dirty="0" err="1" smtClean="0"/>
              <a:t>arsitektur</a:t>
            </a:r>
            <a:r>
              <a:rPr lang="en-US" b="0" dirty="0" smtClean="0"/>
              <a:t> enterprise</a:t>
            </a:r>
            <a:endParaRPr lang="en-US" b="0"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mtClean="0"/>
              <a:t>Arsitektur diperlukan untuk mengelola kompleksitas organisasi atau sistem yang sangat besar.</a:t>
            </a:r>
            <a:endParaRPr lang="en-US" dirty="0" smtClean="0"/>
          </a:p>
          <a:p>
            <a:r>
              <a:rPr lang="en-US" smtClean="0"/>
              <a:t>Untuk menciptakan gambaran struktur organisasi, proses bisnisnya, dukungan aplikasi, dan infrastruktur teknis, kita perlu menjelaskan aspek dan domain yang berbeda serta hubungannya.</a:t>
            </a:r>
            <a:endParaRPr lang="en-US" dirty="0" smtClean="0"/>
          </a:p>
          <a:p>
            <a:pPr>
              <a:buNone/>
            </a:pPr>
            <a:endParaRPr lang="en-US" dirty="0" smtClean="0"/>
          </a:p>
          <a:p>
            <a:pPr>
              <a:buNone/>
            </a:pPr>
            <a:r>
              <a:rPr lang="en-US" b="1" smtClean="0"/>
              <a:t>Arsitektur</a:t>
            </a:r>
            <a:endParaRPr lang="en-US" dirty="0" smtClean="0"/>
          </a:p>
          <a:p>
            <a:pPr>
              <a:buNone/>
            </a:pPr>
            <a:r>
              <a:rPr lang="en-US" smtClean="0"/>
              <a:t>Konsep dasar sebuah sistem dalam lingkungannya terletak pada elemen2nya, hubungannya, serta prinsip dari rancangan dan evolusinya.</a:t>
            </a:r>
            <a:endParaRPr lang="en-US" dirty="0"/>
          </a:p>
        </p:txBody>
      </p:sp>
      <p:sp>
        <p:nvSpPr>
          <p:cNvPr id="3" name="Title 2"/>
          <p:cNvSpPr>
            <a:spLocks noGrp="1"/>
          </p:cNvSpPr>
          <p:nvPr>
            <p:ph type="title"/>
          </p:nvPr>
        </p:nvSpPr>
        <p:spPr/>
        <p:txBody>
          <a:bodyPr/>
          <a:lstStyle/>
          <a:p>
            <a:r>
              <a:rPr lang="en-US" b="0" dirty="0" err="1" smtClean="0"/>
              <a:t>Arsitektur</a:t>
            </a:r>
            <a:endParaRPr lang="en-US"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i="1" smtClean="0"/>
              <a:t>Stakeholder</a:t>
            </a:r>
            <a:endParaRPr lang="en-US" b="1" i="1" dirty="0" smtClean="0"/>
          </a:p>
          <a:p>
            <a:pPr>
              <a:buNone/>
            </a:pPr>
            <a:r>
              <a:rPr lang="en-US" smtClean="0"/>
              <a:t>Seorang individu, kelompok, atau organisasi yang memiliki kepentingan/ketertarikan dalam, atau pertimbangan terhadap, sebuah sistem.</a:t>
            </a:r>
            <a:endParaRPr lang="en-US" dirty="0" smtClean="0"/>
          </a:p>
          <a:p>
            <a:endParaRPr lang="en-US" dirty="0" smtClean="0"/>
          </a:p>
          <a:p>
            <a:r>
              <a:rPr lang="en-US" smtClean="0"/>
              <a:t>Seorang Arsitek perlu untuk mendiskusikan arsitektur dengan para </a:t>
            </a:r>
            <a:r>
              <a:rPr lang="en-US" i="1" smtClean="0"/>
              <a:t>stakeholder</a:t>
            </a:r>
            <a:r>
              <a:rPr lang="en-US" smtClean="0"/>
              <a:t>, dan harus dapat menjelaskan arsitektur serta dampaknya kepada semua </a:t>
            </a:r>
            <a:r>
              <a:rPr lang="en-US" i="1" smtClean="0"/>
              <a:t>stakeholder </a:t>
            </a:r>
            <a:r>
              <a:rPr lang="en-US" smtClean="0"/>
              <a:t>yang terlibat, yang biasanya memiliki latar belakang berbeda-beda.</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mtClean="0"/>
              <a:t>Munculnya disiplin ilmu </a:t>
            </a:r>
            <a:r>
              <a:rPr lang="en-US" i="1" smtClean="0"/>
              <a:t>Enterprise Engineering </a:t>
            </a:r>
            <a:r>
              <a:rPr lang="en-US" smtClean="0"/>
              <a:t>memandang </a:t>
            </a:r>
            <a:r>
              <a:rPr lang="en-US" i="1" smtClean="0"/>
              <a:t>enterprise </a:t>
            </a:r>
            <a:r>
              <a:rPr lang="en-US" smtClean="0"/>
              <a:t>sebagai satu kesatuan sistem yang dirancang dengan tujuan tertentu yang dapat diadaptasi dan dirancang-ulang secara sistematis dan terkendali.</a:t>
            </a:r>
            <a:endParaRPr lang="en-US" dirty="0" smtClean="0"/>
          </a:p>
          <a:p>
            <a:r>
              <a:rPr lang="en-US" smtClean="0"/>
              <a:t>Sebuah ‘</a:t>
            </a:r>
            <a:r>
              <a:rPr lang="en-US" dirty="0" smtClean="0"/>
              <a:t>enterprise</a:t>
            </a:r>
            <a:r>
              <a:rPr lang="en-US" smtClean="0"/>
              <a:t>’ dalam konteks ini dapat didefinisikan sebagai berikut (</a:t>
            </a:r>
            <a:r>
              <a:rPr lang="en-US" dirty="0" smtClean="0"/>
              <a:t>The Open Group 2011):</a:t>
            </a:r>
          </a:p>
          <a:p>
            <a:endParaRPr lang="en-US" dirty="0" smtClean="0"/>
          </a:p>
          <a:p>
            <a:pPr>
              <a:buNone/>
            </a:pPr>
            <a:r>
              <a:rPr lang="en-US" b="1" i="1" dirty="0" smtClean="0"/>
              <a:t>Enterprise</a:t>
            </a:r>
          </a:p>
          <a:p>
            <a:pPr>
              <a:buNone/>
            </a:pPr>
            <a:r>
              <a:rPr lang="en-US" smtClean="0"/>
              <a:t>Kumpulan organisasi yang memiliki tujuan yang sama dan/atau produk akhir yang sama.</a:t>
            </a:r>
            <a:endParaRPr lang="en-US" dirty="0" smtClean="0"/>
          </a:p>
        </p:txBody>
      </p:sp>
      <p:sp>
        <p:nvSpPr>
          <p:cNvPr id="3" name="Title 2"/>
          <p:cNvSpPr>
            <a:spLocks noGrp="1"/>
          </p:cNvSpPr>
          <p:nvPr>
            <p:ph type="title"/>
          </p:nvPr>
        </p:nvSpPr>
        <p:spPr/>
        <p:txBody>
          <a:bodyPr/>
          <a:lstStyle/>
          <a:p>
            <a:r>
              <a:rPr lang="en-US" b="0" dirty="0" err="1" smtClean="0"/>
              <a:t>Arsitektur</a:t>
            </a:r>
            <a:r>
              <a:rPr lang="en-US" b="0" dirty="0" smtClean="0"/>
              <a:t> enterprise</a:t>
            </a:r>
            <a:endParaRPr lang="en-US"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mtClean="0"/>
              <a:t>Arsitektur pada level keseluruhan organisasi biasa disebut sebagai ‘</a:t>
            </a:r>
            <a:r>
              <a:rPr lang="en-US" dirty="0" smtClean="0"/>
              <a:t>enterprise </a:t>
            </a:r>
            <a:r>
              <a:rPr lang="en-US" smtClean="0"/>
              <a:t>architecture’ yang dapat didefinisikan sebagai berikut:</a:t>
            </a:r>
            <a:endParaRPr lang="en-US" dirty="0" smtClean="0"/>
          </a:p>
          <a:p>
            <a:endParaRPr lang="en-US" dirty="0" smtClean="0"/>
          </a:p>
          <a:p>
            <a:pPr>
              <a:buNone/>
            </a:pPr>
            <a:r>
              <a:rPr lang="en-US" b="1" i="1" dirty="0" smtClean="0"/>
              <a:t>Enterprise architecture</a:t>
            </a:r>
          </a:p>
          <a:p>
            <a:pPr>
              <a:buNone/>
            </a:pPr>
            <a:r>
              <a:rPr lang="en-US" smtClean="0"/>
              <a:t>Sebuah prinsip, metode, dan model yang koheren yang digunakan dalam perancangan dan realisasi struktur organisasi, proses bisnis, sistem informasi, dan infrastruktur dari sebuah </a:t>
            </a:r>
            <a:r>
              <a:rPr lang="en-US" i="1" smtClean="0"/>
              <a:t>enterprise</a:t>
            </a:r>
            <a:r>
              <a:rPr lang="en-US" smtClean="0"/>
              <a:t>.</a:t>
            </a:r>
            <a:endParaRPr lang="en-US" dirty="0"/>
          </a:p>
        </p:txBody>
      </p:sp>
      <p:sp>
        <p:nvSpPr>
          <p:cNvPr id="3" name="Title 2"/>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i="1" dirty="0" smtClean="0"/>
              <a:t>Enterprise </a:t>
            </a:r>
            <a:r>
              <a:rPr lang="en-US" i="1" smtClean="0"/>
              <a:t>architecture </a:t>
            </a:r>
            <a:r>
              <a:rPr lang="en-US" smtClean="0"/>
              <a:t>mencakup inti2 dari bisnis, TI dan evolusinya </a:t>
            </a:r>
            <a:r>
              <a:rPr lang="en-US" smtClean="0">
                <a:sym typeface="Wingdings"/>
              </a:rPr>
              <a:t> tanpa arsitektur yang bagus, akan sulit untuk mencapai kesuksesan bisnis.</a:t>
            </a:r>
            <a:endParaRPr lang="en-US" dirty="0" smtClean="0"/>
          </a:p>
          <a:p>
            <a:r>
              <a:rPr lang="en-US" smtClean="0"/>
              <a:t>Karakteristik paling penting dari sebuah </a:t>
            </a:r>
            <a:r>
              <a:rPr lang="en-US" i="1" smtClean="0"/>
              <a:t>enterprise architecture </a:t>
            </a:r>
            <a:r>
              <a:rPr lang="en-US" smtClean="0"/>
              <a:t>adalah menyediakan pandangan menyeluruh dari sebuah </a:t>
            </a:r>
            <a:r>
              <a:rPr lang="en-US" i="1" smtClean="0"/>
              <a:t>enterprise</a:t>
            </a:r>
            <a:r>
              <a:rPr lang="en-US" dirty="0" smtClean="0"/>
              <a:t>.</a:t>
            </a:r>
          </a:p>
          <a:p>
            <a:r>
              <a:rPr lang="en-US" smtClean="0"/>
              <a:t>Sebuah </a:t>
            </a:r>
            <a:r>
              <a:rPr lang="en-US" i="1" smtClean="0"/>
              <a:t>enterprise architecture </a:t>
            </a:r>
            <a:r>
              <a:rPr lang="en-US" smtClean="0"/>
              <a:t>yang baik menyediakan kebutuhan mendatang untuk menyeimbangkan dan membantu translasi kebutuhan tersebut dari bentuk strategi perusahaan menjadi operasi sehari-hari.</a:t>
            </a: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0" ma:contentTypeDescription="Create a new document." ma:contentTypeScope="" ma:versionID="2035d53c08d6a5eaa72ac5f87fa6f0d9">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0AA278-AA7F-4CEB-AD8A-8D13E29E17EA}"/>
</file>

<file path=customXml/itemProps2.xml><?xml version="1.0" encoding="utf-8"?>
<ds:datastoreItem xmlns:ds="http://schemas.openxmlformats.org/officeDocument/2006/customXml" ds:itemID="{4B540F1D-439A-461A-B9A7-1A1071710FE3}"/>
</file>

<file path=customXml/itemProps3.xml><?xml version="1.0" encoding="utf-8"?>
<ds:datastoreItem xmlns:ds="http://schemas.openxmlformats.org/officeDocument/2006/customXml" ds:itemID="{5BD69F31-A0B4-4E9A-84DC-ED7E9C862512}"/>
</file>

<file path=docProps/app.xml><?xml version="1.0" encoding="utf-8"?>
<Properties xmlns="http://schemas.openxmlformats.org/officeDocument/2006/extended-properties" xmlns:vt="http://schemas.openxmlformats.org/officeDocument/2006/docPropsVTypes">
  <TotalTime>287</TotalTime>
  <Words>1705</Words>
  <Application>Microsoft Office PowerPoint</Application>
  <PresentationFormat>Widescreen</PresentationFormat>
  <Paragraphs>98</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Times New Roman</vt:lpstr>
      <vt:lpstr>Wingdings</vt:lpstr>
      <vt:lpstr>Office Theme</vt:lpstr>
      <vt:lpstr>ENTERPTISE ARCHITECTURE</vt:lpstr>
      <vt:lpstr>Topik bahasan</vt:lpstr>
      <vt:lpstr>PowerPoint Presentation</vt:lpstr>
      <vt:lpstr>Konsep arsitektur enterprise</vt:lpstr>
      <vt:lpstr>Arsitektur</vt:lpstr>
      <vt:lpstr>PowerPoint Presentation</vt:lpstr>
      <vt:lpstr>Arsitektur enterprise</vt:lpstr>
      <vt:lpstr>PowerPoint Presentation</vt:lpstr>
      <vt:lpstr>PowerPoint Presentation</vt:lpstr>
      <vt:lpstr>PowerPoint Presentation</vt:lpstr>
      <vt:lpstr>Proses arsitektur enterprise</vt:lpstr>
      <vt:lpstr>Proses arsitektur</vt:lpstr>
      <vt:lpstr>PowerPoint Presentation</vt:lpstr>
      <vt:lpstr>PowerPoint Presentation</vt:lpstr>
      <vt:lpstr>Faktor pendorong arsitektur enterprise</vt:lpstr>
      <vt:lpstr>Faktor internal</vt:lpstr>
      <vt:lpstr>PowerPoint Presentation</vt:lpstr>
      <vt:lpstr>PowerPoint Presentation</vt:lpstr>
      <vt:lpstr>PowerPoint Presentation</vt:lpstr>
      <vt:lpstr>PowerPoint Presentation</vt:lpstr>
      <vt:lpstr>PowerPoint Presentation</vt:lpstr>
      <vt:lpstr>Faktor eksternal</vt:lpstr>
      <vt:lpstr>PowerPoint Presentation</vt:lpstr>
      <vt:lpstr>Metode dan framework arsitektur enterprise</vt:lpstr>
      <vt:lpstr>PowerPoint Presentation</vt:lpstr>
      <vt:lpstr>Standard IEEE 1471–2000/ISO/IEC 42010</vt:lpstr>
      <vt:lpstr>Zachman Framework</vt:lpstr>
      <vt:lpstr>PowerPoint Presentation</vt:lpstr>
      <vt:lpstr>PowerPoint Presentation</vt:lpstr>
      <vt:lpstr>PowerPoint Presentation</vt:lpstr>
      <vt:lpstr>TOGAF: The Open Group Architecture Framework</vt:lpstr>
      <vt:lpstr>PowerPoint Presentation</vt:lpstr>
      <vt:lpstr>PowerPoint Presentation</vt:lpstr>
      <vt:lpstr>Arsitektur Berorientasi Layanan</vt:lpstr>
      <vt:lpstr>PowerPoint Presentation</vt:lpstr>
      <vt:lpstr>PowerPoint Presentation</vt:lpstr>
      <vt:lpstr>PowerPoint Presentation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OWNER</cp:lastModifiedBy>
  <cp:revision>25</cp:revision>
  <dcterms:created xsi:type="dcterms:W3CDTF">2020-06-08T01:30:48Z</dcterms:created>
  <dcterms:modified xsi:type="dcterms:W3CDTF">2021-02-07T06:04:50Z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