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84" r:id="rId28"/>
    <p:sldId id="285" r:id="rId29"/>
    <p:sldId id="286" r:id="rId30"/>
    <p:sldId id="25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B87A80-80B0-472A-A8FA-908A9EB86717}" type="datetimeFigureOut">
              <a:rPr lang="en-US" smtClean="0"/>
              <a:t>15-Apr-21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833291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15-Apr-21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75313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15-Apr-21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281619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15-Apr-21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693851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B87A80-80B0-472A-A8FA-908A9EB86717}" type="datetimeFigureOut">
              <a:rPr lang="en-US" smtClean="0"/>
              <a:t>15-Apr-21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41148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B87A80-80B0-472A-A8FA-908A9EB86717}" type="datetimeFigureOut">
              <a:rPr lang="en-US" smtClean="0"/>
              <a:t>15-Apr-21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512394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B87A80-80B0-472A-A8FA-908A9EB86717}" type="datetimeFigureOut">
              <a:rPr lang="en-US" smtClean="0"/>
              <a:t>15-Apr-21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92394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B87A80-80B0-472A-A8FA-908A9EB86717}" type="datetimeFigureOut">
              <a:rPr lang="en-US" smtClean="0"/>
              <a:t>15-Apr-21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42026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87A80-80B0-472A-A8FA-908A9EB86717}" type="datetimeFigureOut">
              <a:rPr lang="en-US" smtClean="0"/>
              <a:t>15-Apr-21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408522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15-Apr-21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85438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15-Apr-21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46782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87A80-80B0-472A-A8FA-908A9EB86717}" type="datetimeFigureOut">
              <a:rPr lang="en-US" smtClean="0"/>
              <a:t>15-Apr-21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099E2-DFA5-4B8A-8F64-B9F2B298DD6A}" type="slidenum">
              <a:rPr lang="en-US" smtClean="0"/>
              <a:t>‹#›</a:t>
            </a:fld>
            <a:endParaRPr lang="en-US"/>
          </a:p>
        </p:txBody>
      </p:sp>
    </p:spTree>
    <p:extLst>
      <p:ext uri="{BB962C8B-B14F-4D97-AF65-F5344CB8AC3E}">
        <p14:creationId xmlns:p14="http://schemas.microsoft.com/office/powerpoint/2010/main" val="4257976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27412" y="1310622"/>
            <a:ext cx="9144000" cy="2387600"/>
          </a:xfrm>
        </p:spPr>
        <p:txBody>
          <a:bodyPr>
            <a:normAutofit/>
          </a:bodyPr>
          <a:lstStyle/>
          <a:p>
            <a:r>
              <a:rPr lang="en-US" sz="4800" b="1" dirty="0">
                <a:solidFill>
                  <a:schemeClr val="bg1"/>
                </a:solidFill>
                <a:latin typeface="Times New Roman" panose="02020603050405020304" pitchFamily="18" charset="0"/>
                <a:cs typeface="Times New Roman" panose="02020603050405020304" pitchFamily="18" charset="0"/>
              </a:rPr>
              <a:t>ENTERPRISE ARCHITECTURE</a:t>
            </a:r>
            <a:endParaRPr lang="en-US" sz="480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r>
              <a:rPr lang="en-US" sz="4400" dirty="0" err="1">
                <a:solidFill>
                  <a:schemeClr val="bg1"/>
                </a:solidFill>
                <a:latin typeface="Times New Roman" panose="02020603050405020304" pitchFamily="18" charset="0"/>
                <a:cs typeface="Times New Roman" panose="02020603050405020304" pitchFamily="18" charset="0"/>
              </a:rPr>
              <a:t>Metode</a:t>
            </a:r>
            <a:r>
              <a:rPr lang="en-US" sz="4400" dirty="0">
                <a:solidFill>
                  <a:schemeClr val="bg1"/>
                </a:solidFill>
                <a:latin typeface="Times New Roman" panose="02020603050405020304" pitchFamily="18" charset="0"/>
                <a:cs typeface="Times New Roman" panose="02020603050405020304" pitchFamily="18" charset="0"/>
              </a:rPr>
              <a:t> </a:t>
            </a:r>
            <a:r>
              <a:rPr lang="en-US" sz="4400" dirty="0" err="1">
                <a:solidFill>
                  <a:schemeClr val="bg1"/>
                </a:solidFill>
                <a:latin typeface="Times New Roman" panose="02020603050405020304" pitchFamily="18" charset="0"/>
                <a:cs typeface="Times New Roman" panose="02020603050405020304" pitchFamily="18" charset="0"/>
              </a:rPr>
              <a:t>Pengembangan</a:t>
            </a:r>
            <a:r>
              <a:rPr lang="en-US" sz="4400" dirty="0">
                <a:solidFill>
                  <a:schemeClr val="bg1"/>
                </a:solidFill>
                <a:latin typeface="Times New Roman" panose="02020603050405020304" pitchFamily="18" charset="0"/>
                <a:cs typeface="Times New Roman" panose="02020603050405020304" pitchFamily="18" charset="0"/>
              </a:rPr>
              <a:t> </a:t>
            </a:r>
            <a:r>
              <a:rPr lang="en-US" sz="4400" dirty="0" err="1">
                <a:solidFill>
                  <a:schemeClr val="bg1"/>
                </a:solidFill>
                <a:latin typeface="Times New Roman" panose="02020603050405020304" pitchFamily="18" charset="0"/>
                <a:cs typeface="Times New Roman" panose="02020603050405020304" pitchFamily="18" charset="0"/>
              </a:rPr>
              <a:t>Arsitektur</a:t>
            </a:r>
            <a:endParaRPr lang="en-US" sz="4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508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t>Tahapan A adalah tahap pertama dari siklus ADM, yang dipicu oleh validasi/persetujuan dokumen “Request for Architecture Work”.</a:t>
            </a:r>
          </a:p>
          <a:p>
            <a:endParaRPr lang="en-US"/>
          </a:p>
          <a:p>
            <a:r>
              <a:rPr lang="en-US"/>
              <a:t>Tahapan A memiliki 2 </a:t>
            </a:r>
            <a:r>
              <a:rPr lang="en-US" i="1"/>
              <a:t>goal</a:t>
            </a:r>
            <a:r>
              <a:rPr lang="en-US"/>
              <a:t>:</a:t>
            </a:r>
          </a:p>
          <a:p>
            <a:pPr marL="850392" lvl="1" indent="-457200">
              <a:buFont typeface="+mj-lt"/>
              <a:buAutoNum type="arabicParenR"/>
            </a:pPr>
            <a:r>
              <a:rPr lang="en-US"/>
              <a:t>Mengembangkan dan memperkaya elemen2 yang dihasilkan pada tahapan </a:t>
            </a:r>
            <a:r>
              <a:rPr lang="en-US" i="1"/>
              <a:t>preliminary</a:t>
            </a:r>
            <a:r>
              <a:rPr lang="en-US"/>
              <a:t>, seperti prinsip arsitektur, indikator penting, pengorganisasian atau perencanaan kerja.</a:t>
            </a:r>
          </a:p>
          <a:p>
            <a:pPr marL="850392" lvl="1" indent="-457200">
              <a:buFont typeface="+mj-lt"/>
              <a:buAutoNum type="arabicParenR"/>
            </a:pPr>
            <a:r>
              <a:rPr lang="en-US"/>
              <a:t>Menyiapkan tahapan berikutnya dengan menyediakan gambaran umum sebagai dasar dan target arsitektur.</a:t>
            </a:r>
          </a:p>
        </p:txBody>
      </p:sp>
      <p:sp>
        <p:nvSpPr>
          <p:cNvPr id="3" name="Title 2"/>
          <p:cNvSpPr>
            <a:spLocks noGrp="1"/>
          </p:cNvSpPr>
          <p:nvPr>
            <p:ph type="title"/>
          </p:nvPr>
        </p:nvSpPr>
        <p:spPr/>
        <p:txBody>
          <a:bodyPr/>
          <a:lstStyle/>
          <a:p>
            <a:r>
              <a:rPr lang="en-US"/>
              <a:t>Tahapan A (visi)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914401"/>
            <a:ext cx="8229600" cy="5092891"/>
          </a:xfrm>
        </p:spPr>
        <p:txBody>
          <a:bodyPr>
            <a:normAutofit fontScale="92500" lnSpcReduction="20000"/>
          </a:bodyPr>
          <a:lstStyle/>
          <a:p>
            <a:r>
              <a:rPr lang="en-US"/>
              <a:t>Di bagian akhir tahapan A, hasilnya adalah pandangan yang sama mengenai:</a:t>
            </a:r>
          </a:p>
          <a:p>
            <a:pPr lvl="1"/>
            <a:r>
              <a:rPr lang="en-US"/>
              <a:t>Organisasi: </a:t>
            </a:r>
            <a:r>
              <a:rPr lang="en-US" i="1"/>
              <a:t>stakeholder</a:t>
            </a:r>
            <a:r>
              <a:rPr lang="en-US"/>
              <a:t>, peran dan keterlibatan mereka</a:t>
            </a:r>
          </a:p>
          <a:p>
            <a:pPr lvl="1"/>
            <a:r>
              <a:rPr lang="en-US"/>
              <a:t>Orientasi: kesepakatan prinsip, goal, kebutuhan utama, dan batasan</a:t>
            </a:r>
          </a:p>
          <a:p>
            <a:pPr lvl="1"/>
            <a:r>
              <a:rPr lang="en-US"/>
              <a:t>Lingkup, bagian yang paling terdampak</a:t>
            </a:r>
          </a:p>
          <a:p>
            <a:pPr lvl="1"/>
            <a:r>
              <a:rPr lang="en-US" i="1"/>
              <a:t>Roadmap</a:t>
            </a:r>
            <a:r>
              <a:rPr lang="en-US"/>
              <a:t>: rencana pengembangan siklus ADM, alokasi sumberdaya, dan biaya</a:t>
            </a:r>
          </a:p>
          <a:p>
            <a:pPr lvl="1"/>
            <a:r>
              <a:rPr lang="en-US"/>
              <a:t>Visi mengenai landasan dan target arsitektur</a:t>
            </a:r>
          </a:p>
          <a:p>
            <a:pPr lvl="1"/>
            <a:r>
              <a:rPr lang="en-US"/>
              <a:t>Tindakan untuk mengurangi resiko utama dan tambahan</a:t>
            </a:r>
          </a:p>
          <a:p>
            <a:endParaRPr lang="en-US"/>
          </a:p>
          <a:p>
            <a:r>
              <a:rPr lang="en-US"/>
              <a:t>Pada tahapan ini dilakukan secara horisontal dan mencakup semua domain arsitektur (bisnis, sistem informasi, teknologi)</a:t>
            </a:r>
          </a:p>
          <a:p>
            <a:pPr lvl="1"/>
            <a:r>
              <a:rPr lang="en-US"/>
              <a:t>3 tahapan berikutnya dilakukan secara vertikal yang berfokus pada 1 domain tertentu.</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481329"/>
            <a:ext cx="8229600" cy="3700272"/>
          </a:xfrm>
        </p:spPr>
        <p:txBody>
          <a:bodyPr>
            <a:normAutofit fontScale="92500" lnSpcReduction="10000"/>
          </a:bodyPr>
          <a:lstStyle/>
          <a:p>
            <a:r>
              <a:rPr lang="en-US"/>
              <a:t>Konten dari 3 tahapan —B (bisnis), C (sistem informasi), dan D (teknologi)— lebih mendetilkan landasan dan target arsitektur, mengukur gap diantaranya, serta mengevaluasi dampak perubahan pada semua bagian perusahaan.</a:t>
            </a:r>
          </a:p>
          <a:p>
            <a:r>
              <a:rPr lang="en-US"/>
              <a:t>Kombinasi dari elemen2 ini digunakan untuk membuat draft roadmap transisi.</a:t>
            </a:r>
          </a:p>
          <a:p>
            <a:r>
              <a:rPr lang="en-US"/>
              <a:t>Draft pertama dari roadmap dikembangkan melalui tahapan B, C, dan D, serta menjadi landasan bagi tahapan E dan F.</a:t>
            </a:r>
          </a:p>
        </p:txBody>
      </p:sp>
      <p:sp>
        <p:nvSpPr>
          <p:cNvPr id="3" name="Title 2"/>
          <p:cNvSpPr>
            <a:spLocks noGrp="1"/>
          </p:cNvSpPr>
          <p:nvPr>
            <p:ph type="title"/>
          </p:nvPr>
        </p:nvSpPr>
        <p:spPr/>
        <p:txBody>
          <a:bodyPr>
            <a:noAutofit/>
          </a:bodyPr>
          <a:lstStyle/>
          <a:p>
            <a:r>
              <a:rPr lang="en-US" sz="3200"/>
              <a:t>Tahapan B, C, dan D</a:t>
            </a:r>
            <a:br>
              <a:rPr lang="en-US" sz="2400"/>
            </a:br>
            <a:r>
              <a:rPr lang="en-US" sz="2400"/>
              <a:t>(pengembangan arsitektur bisnis, SI, dan teknologi)</a:t>
            </a:r>
          </a:p>
        </p:txBody>
      </p:sp>
      <p:pic>
        <p:nvPicPr>
          <p:cNvPr id="4098" name="Picture 2"/>
          <p:cNvPicPr>
            <a:picLocks noChangeAspect="1" noChangeArrowheads="1"/>
          </p:cNvPicPr>
          <p:nvPr/>
        </p:nvPicPr>
        <p:blipFill>
          <a:blip r:embed="rId2"/>
          <a:srcRect/>
          <a:stretch>
            <a:fillRect/>
          </a:stretch>
        </p:blipFill>
        <p:spPr bwMode="auto">
          <a:xfrm>
            <a:off x="2522220" y="5334000"/>
            <a:ext cx="7231380" cy="9906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914400"/>
            <a:ext cx="8229600" cy="5257800"/>
          </a:xfrm>
        </p:spPr>
        <p:txBody>
          <a:bodyPr>
            <a:normAutofit/>
          </a:bodyPr>
          <a:lstStyle/>
          <a:p>
            <a:pPr>
              <a:buNone/>
            </a:pPr>
            <a:r>
              <a:rPr lang="en-US" b="1"/>
              <a:t>Tahapan B (arsitektur bisnis)</a:t>
            </a:r>
          </a:p>
          <a:p>
            <a:endParaRPr lang="en-US"/>
          </a:p>
          <a:p>
            <a:r>
              <a:rPr lang="en-US"/>
              <a:t>Kemiripan struktur tahapan B, C, dan D should not detract from the determining role of phase B, since it is the business that drives the architecture in all its forms.</a:t>
            </a:r>
          </a:p>
          <a:p>
            <a:endParaRPr lang="en-US"/>
          </a:p>
          <a:p>
            <a:r>
              <a:rPr lang="en-US"/>
              <a:t>Formalisasi elemen bisnis (kebutuhan, proses, entitas) adalah pengantar bagi seluruh konstruktsi lojik atau teknis yang valid.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914400"/>
            <a:ext cx="8229600" cy="5257800"/>
          </a:xfrm>
        </p:spPr>
        <p:txBody>
          <a:bodyPr>
            <a:normAutofit fontScale="92500" lnSpcReduction="20000"/>
          </a:bodyPr>
          <a:lstStyle/>
          <a:p>
            <a:r>
              <a:rPr lang="en-US"/>
              <a:t>Terkait deskripsi arsitektur, tahapan B berpusat pada elemen:</a:t>
            </a:r>
          </a:p>
          <a:p>
            <a:pPr lvl="1"/>
            <a:r>
              <a:rPr lang="en-US"/>
              <a:t>Motivasi bisnis (pendorong, goal, objective)</a:t>
            </a:r>
          </a:p>
          <a:p>
            <a:pPr lvl="1"/>
            <a:r>
              <a:rPr lang="en-US"/>
              <a:t>Unit organisasi</a:t>
            </a:r>
          </a:p>
          <a:p>
            <a:pPr lvl="1"/>
            <a:r>
              <a:rPr lang="en-US"/>
              <a:t>Fungsi dan layanan bisnis</a:t>
            </a:r>
          </a:p>
          <a:p>
            <a:pPr lvl="1"/>
            <a:r>
              <a:rPr lang="en-US"/>
              <a:t>Proses bisnis</a:t>
            </a:r>
          </a:p>
          <a:p>
            <a:pPr lvl="1"/>
            <a:r>
              <a:rPr lang="en-US"/>
              <a:t>Peran dan actor bisnis</a:t>
            </a:r>
          </a:p>
          <a:p>
            <a:pPr lvl="1"/>
            <a:r>
              <a:rPr lang="en-US"/>
              <a:t>Entitas bisnis</a:t>
            </a:r>
          </a:p>
          <a:p>
            <a:endParaRPr lang="en-US"/>
          </a:p>
          <a:p>
            <a:r>
              <a:rPr lang="en-US"/>
              <a:t>Entitas bisnis mendeskripsikan konsep bisnis penting dan menyediakan titik masuk ke tahapan C (di dalam sub-tahapan arsitektur data).</a:t>
            </a:r>
          </a:p>
          <a:p>
            <a:endParaRPr lang="en-US"/>
          </a:p>
          <a:p>
            <a:r>
              <a:rPr lang="en-US"/>
              <a:t>Proses bisnis biasanya menjadi kunci pemahaman aktivitas nyata perusahaan.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914401"/>
            <a:ext cx="8229600" cy="5092891"/>
          </a:xfrm>
        </p:spPr>
        <p:txBody>
          <a:bodyPr>
            <a:normAutofit fontScale="92500" lnSpcReduction="10000"/>
          </a:bodyPr>
          <a:lstStyle/>
          <a:p>
            <a:pPr>
              <a:buNone/>
            </a:pPr>
            <a:r>
              <a:rPr lang="en-US" b="1"/>
              <a:t>Tahapan C (arsitektur sistem informasi)</a:t>
            </a:r>
          </a:p>
          <a:p>
            <a:endParaRPr lang="en-US"/>
          </a:p>
          <a:p>
            <a:r>
              <a:rPr lang="en-US"/>
              <a:t>Arsitektur sistem informasi adalah jembatan antara view bisnis dengan translasi fisikalnya.</a:t>
            </a:r>
          </a:p>
          <a:p>
            <a:endParaRPr lang="en-US"/>
          </a:p>
          <a:p>
            <a:r>
              <a:rPr lang="en-US"/>
              <a:t>Tahapan ini mendefinisikan komponen software (aplikasi dan data) yang mendukung otomasi atau realisasi kapabilitas dan fungsi bisnis tanpa mengintegrasikan realitas teknologi (yang akan dibahas di tahapan D).</a:t>
            </a:r>
          </a:p>
          <a:p>
            <a:endParaRPr lang="en-US"/>
          </a:p>
          <a:p>
            <a:r>
              <a:rPr lang="en-US"/>
              <a:t>Tahapan ini terdiri dari 2 sub-tahapan:</a:t>
            </a:r>
          </a:p>
          <a:p>
            <a:pPr lvl="1"/>
            <a:r>
              <a:rPr lang="en-US"/>
              <a:t>Arsitektur data,</a:t>
            </a:r>
          </a:p>
          <a:p>
            <a:pPr lvl="1"/>
            <a:r>
              <a:rPr lang="en-US"/>
              <a:t>Arsitektur aplikasi.</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914401"/>
            <a:ext cx="8229600" cy="5092891"/>
          </a:xfrm>
        </p:spPr>
        <p:txBody>
          <a:bodyPr>
            <a:normAutofit fontScale="92500" lnSpcReduction="10000"/>
          </a:bodyPr>
          <a:lstStyle/>
          <a:p>
            <a:pPr>
              <a:buNone/>
            </a:pPr>
            <a:r>
              <a:rPr lang="en-US" b="1"/>
              <a:t>Tahapan D (arsitektur teknologi)</a:t>
            </a:r>
          </a:p>
          <a:p>
            <a:endParaRPr lang="en-US"/>
          </a:p>
          <a:p>
            <a:r>
              <a:rPr lang="en-US"/>
              <a:t>Peran tahapan D adalah untuk memantapkan keterhubungan teknologi dan fisikal dari elemen2 yang telah dikembangkan selama tahapan sebelumnya.</a:t>
            </a:r>
          </a:p>
          <a:p>
            <a:endParaRPr lang="en-US"/>
          </a:p>
          <a:p>
            <a:r>
              <a:rPr lang="en-US"/>
              <a:t>Secara khusus, arsitektur teknologi menjelaskan mengenai platform dan lingkungan eksekusi dimana aplikasi dijalankan dan sumber data dihost untuk digunakan.</a:t>
            </a:r>
          </a:p>
          <a:p>
            <a:endParaRPr lang="en-US"/>
          </a:p>
          <a:p>
            <a:r>
              <a:rPr lang="en-US"/>
              <a:t>Hasil dari tahapan D adalah arsitektur teknologi, yaitu sebuah kumpulan komponen software, infrastruktur, dan platform teknis yang koheren.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a:t>Tahapan E dan F membahas penjadwalan dan pengaturan implementasi arsitektur baru.</a:t>
            </a:r>
          </a:p>
          <a:p>
            <a:pPr lvl="1"/>
            <a:r>
              <a:rPr lang="en-US"/>
              <a:t>Penekanan pada pembuatan skema migrasi yang harus memberikan manfaat bisnis.</a:t>
            </a:r>
          </a:p>
          <a:p>
            <a:endParaRPr lang="en-US"/>
          </a:p>
          <a:p>
            <a:r>
              <a:rPr lang="en-US"/>
              <a:t>Selama tahapan E, hasil dari tahapan B, C, dan D dikonsolidasi: arsitektur, kebutuhan, dan </a:t>
            </a:r>
            <a:r>
              <a:rPr lang="en-US" i="1"/>
              <a:t>gap</a:t>
            </a:r>
            <a:r>
              <a:rPr lang="en-US"/>
              <a:t>.</a:t>
            </a:r>
          </a:p>
          <a:p>
            <a:endParaRPr lang="en-US"/>
          </a:p>
          <a:p>
            <a:r>
              <a:rPr lang="en-US"/>
              <a:t>Tahapan F memantapkan penjadwalan migrasi serta dasar proyek implementasi dengan pengaturan, goal, dan biayanya.</a:t>
            </a:r>
          </a:p>
        </p:txBody>
      </p:sp>
      <p:sp>
        <p:nvSpPr>
          <p:cNvPr id="3" name="Title 2"/>
          <p:cNvSpPr>
            <a:spLocks noGrp="1"/>
          </p:cNvSpPr>
          <p:nvPr>
            <p:ph type="title"/>
          </p:nvPr>
        </p:nvSpPr>
        <p:spPr/>
        <p:txBody>
          <a:bodyPr>
            <a:noAutofit/>
          </a:bodyPr>
          <a:lstStyle/>
          <a:p>
            <a:r>
              <a:rPr lang="en-US" sz="3200"/>
              <a:t>Tahapan E dan F</a:t>
            </a:r>
            <a:br>
              <a:rPr lang="en-US" sz="2400"/>
            </a:br>
            <a:r>
              <a:rPr lang="en-US" sz="2400"/>
              <a:t>(peluang dan solusi, perencanaan migrasi)</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t>Tahapan G memantapkan kontrak final arsitektur dengan  proyek implementasi, termasuk rekomendasi dari dewan arsitektur.</a:t>
            </a:r>
          </a:p>
          <a:p>
            <a:pPr lvl="1"/>
            <a:r>
              <a:rPr lang="en-US"/>
              <a:t>Kontrak yang ditandatangani menjadi dasar untuk persetujuan proyek implementasi.</a:t>
            </a:r>
          </a:p>
          <a:p>
            <a:endParaRPr lang="en-US"/>
          </a:p>
          <a:p>
            <a:r>
              <a:rPr lang="en-US"/>
              <a:t>Tahapan H mengendalikan pengelolaan arsitektur yang dijalankan: manajemen perubahan termasuk evaluasi permintaan perubahan yang mempengaruhi arsitektur.</a:t>
            </a:r>
          </a:p>
          <a:p>
            <a:pPr lvl="1"/>
            <a:r>
              <a:rPr lang="en-US"/>
              <a:t>Perlu dicatat bahwa beberapa permintaan perubahan dapat menyebabkan siklus ADM baru.</a:t>
            </a:r>
          </a:p>
        </p:txBody>
      </p:sp>
      <p:sp>
        <p:nvSpPr>
          <p:cNvPr id="3" name="Title 2"/>
          <p:cNvSpPr>
            <a:spLocks noGrp="1"/>
          </p:cNvSpPr>
          <p:nvPr>
            <p:ph type="title"/>
          </p:nvPr>
        </p:nvSpPr>
        <p:spPr/>
        <p:txBody>
          <a:bodyPr>
            <a:noAutofit/>
          </a:bodyPr>
          <a:lstStyle/>
          <a:p>
            <a:r>
              <a:rPr lang="en-US" sz="3200"/>
              <a:t>Tahapan G dan H</a:t>
            </a:r>
            <a:br>
              <a:rPr lang="en-US" sz="2400"/>
            </a:br>
            <a:r>
              <a:rPr lang="en-US" sz="2400"/>
              <a:t>(tatakelola implementasi, manajemen perubahan arsitektur)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a:t>Apa itu </a:t>
            </a:r>
            <a:r>
              <a:rPr lang="en-US" i="1"/>
              <a:t>requirement?</a:t>
            </a:r>
          </a:p>
          <a:p>
            <a:r>
              <a:rPr lang="en-US"/>
              <a:t>TOGAF memberikan definisi: “sebuah pernyataan kuantitatif dari kebutuhan bisnis yang harus dipenuhi oleh sebuah arsitektur tertentu.”</a:t>
            </a:r>
          </a:p>
          <a:p>
            <a:endParaRPr lang="en-US"/>
          </a:p>
          <a:p>
            <a:r>
              <a:rPr lang="en-US"/>
              <a:t>Konkritnya, sebuah kumpulan requirement menentukan apa yang harus diimplementasi, dan sebaliknya, apa yang harus dihilangkan.</a:t>
            </a:r>
          </a:p>
          <a:p>
            <a:pPr lvl="1"/>
            <a:r>
              <a:rPr lang="en-US"/>
              <a:t>Berdasarkan goal bisnis, requirement yang konkrit mentranslasikan bagaimana faktor2 yang berbeda -teknikal, penganggaran, organisasional- harus dipertimbangkan.</a:t>
            </a:r>
          </a:p>
        </p:txBody>
      </p:sp>
      <p:sp>
        <p:nvSpPr>
          <p:cNvPr id="3" name="Title 2"/>
          <p:cNvSpPr>
            <a:spLocks noGrp="1"/>
          </p:cNvSpPr>
          <p:nvPr>
            <p:ph type="title"/>
          </p:nvPr>
        </p:nvSpPr>
        <p:spPr/>
        <p:txBody>
          <a:bodyPr>
            <a:normAutofit/>
          </a:bodyPr>
          <a:lstStyle/>
          <a:p>
            <a:r>
              <a:rPr lang="en-US" sz="3200"/>
              <a:t>Manajemen kebutuhan (</a:t>
            </a:r>
            <a:r>
              <a:rPr lang="en-US" sz="3200" i="1"/>
              <a:t>requirement </a:t>
            </a:r>
            <a:r>
              <a:rPr lang="en-US" sz="320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err="1"/>
              <a:t>Siklus</a:t>
            </a:r>
            <a:r>
              <a:rPr lang="en-US" dirty="0"/>
              <a:t> </a:t>
            </a:r>
            <a:r>
              <a:rPr lang="en-US" dirty="0" err="1"/>
              <a:t>metode</a:t>
            </a:r>
            <a:r>
              <a:rPr lang="en-US" dirty="0"/>
              <a:t> </a:t>
            </a:r>
            <a:r>
              <a:rPr lang="en-US" dirty="0" err="1"/>
              <a:t>pengembangan</a:t>
            </a:r>
            <a:r>
              <a:rPr lang="en-US" dirty="0"/>
              <a:t> </a:t>
            </a:r>
            <a:r>
              <a:rPr lang="en-US" dirty="0" err="1"/>
              <a:t>arsitektur</a:t>
            </a:r>
            <a:endParaRPr lang="en-US" dirty="0"/>
          </a:p>
          <a:p>
            <a:pPr marL="624078" indent="-514350">
              <a:buFont typeface="+mj-lt"/>
              <a:buAutoNum type="arabicPeriod"/>
            </a:pPr>
            <a:r>
              <a:rPr lang="en-US" dirty="0" err="1"/>
              <a:t>Proses</a:t>
            </a:r>
            <a:r>
              <a:rPr lang="en-US" dirty="0"/>
              <a:t> </a:t>
            </a:r>
            <a:r>
              <a:rPr lang="en-US" dirty="0" err="1"/>
              <a:t>iterasi</a:t>
            </a:r>
            <a:endParaRPr lang="en-US" dirty="0"/>
          </a:p>
          <a:p>
            <a:pPr marL="624078" indent="-514350">
              <a:buFont typeface="+mj-lt"/>
              <a:buAutoNum type="arabicPeriod"/>
            </a:pPr>
            <a:r>
              <a:rPr lang="en-US" dirty="0" err="1"/>
              <a:t>Teknik</a:t>
            </a:r>
            <a:r>
              <a:rPr lang="en-US" dirty="0"/>
              <a:t> dan </a:t>
            </a:r>
            <a:r>
              <a:rPr lang="en-US" dirty="0" err="1"/>
              <a:t>pedoman</a:t>
            </a:r>
            <a:r>
              <a:rPr lang="en-US" dirty="0"/>
              <a:t> </a:t>
            </a:r>
            <a:r>
              <a:rPr lang="en-US" dirty="0" err="1"/>
              <a:t>metode</a:t>
            </a:r>
            <a:r>
              <a:rPr lang="en-US" dirty="0"/>
              <a:t> </a:t>
            </a:r>
            <a:r>
              <a:rPr lang="en-US" dirty="0" err="1"/>
              <a:t>pengembangan</a:t>
            </a:r>
            <a:r>
              <a:rPr lang="en-US" dirty="0"/>
              <a:t> </a:t>
            </a:r>
            <a:r>
              <a:rPr lang="en-US" dirty="0" err="1"/>
              <a:t>arsitektur</a:t>
            </a:r>
            <a:endParaRPr lang="en-US" dirty="0"/>
          </a:p>
        </p:txBody>
      </p:sp>
      <p:sp>
        <p:nvSpPr>
          <p:cNvPr id="3" name="Title 2"/>
          <p:cNvSpPr>
            <a:spLocks noGrp="1"/>
          </p:cNvSpPr>
          <p:nvPr>
            <p:ph type="title"/>
          </p:nvPr>
        </p:nvSpPr>
        <p:spPr/>
        <p:txBody>
          <a:bodyPr/>
          <a:lstStyle/>
          <a:p>
            <a:r>
              <a:rPr lang="en-US" dirty="0" err="1"/>
              <a:t>Topik</a:t>
            </a:r>
            <a:r>
              <a:rPr lang="en-US" dirty="0"/>
              <a:t> </a:t>
            </a:r>
            <a:r>
              <a:rPr lang="en-US" dirty="0" err="1"/>
              <a:t>bahasan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914401"/>
            <a:ext cx="8229600" cy="5092891"/>
          </a:xfrm>
        </p:spPr>
        <p:txBody>
          <a:bodyPr>
            <a:normAutofit fontScale="85000" lnSpcReduction="10000"/>
          </a:bodyPr>
          <a:lstStyle/>
          <a:p>
            <a:r>
              <a:rPr lang="en-US"/>
              <a:t>Berdasarkan goal yang didefiniskan secara umum, requirement biasanya dideskripsikan dalam pernyataan singkat dan tepat.</a:t>
            </a:r>
          </a:p>
          <a:p>
            <a:pPr lvl="1"/>
            <a:r>
              <a:rPr lang="en-US"/>
              <a:t>Contoh: goal adalah “untuk menyediakan pemesanan online kepada pelanggan, untuk menggantikan pemesanan telpon,” maka requirement adalah “pelanggan harus dapat memesan produk secara online sepanjang waktu.”</a:t>
            </a:r>
          </a:p>
          <a:p>
            <a:endParaRPr lang="en-US"/>
          </a:p>
          <a:p>
            <a:r>
              <a:rPr lang="en-US"/>
              <a:t>Kenyataannya requirement ini berisi 2 requirement yang berbeda jenis:</a:t>
            </a:r>
          </a:p>
          <a:p>
            <a:pPr marL="850392" lvl="1" indent="-457200">
              <a:buFont typeface="+mj-lt"/>
              <a:buAutoNum type="arabicParenR"/>
            </a:pPr>
            <a:r>
              <a:rPr lang="en-US"/>
              <a:t>Requirement fungsional: “pelanggan harus dapat memesan produk secara online.”</a:t>
            </a:r>
          </a:p>
          <a:p>
            <a:pPr marL="850392" lvl="1" indent="-457200">
              <a:buFont typeface="+mj-lt"/>
              <a:buAutoNum type="arabicParenR"/>
            </a:pPr>
            <a:r>
              <a:rPr lang="en-US"/>
              <a:t>Requirement non-fungsional: “harus dimungkinkan untuk melakukan pemesanan sepanjang waktu.”</a:t>
            </a:r>
          </a:p>
          <a:p>
            <a:pPr marL="344488" indent="-207963"/>
            <a:endParaRPr lang="en-US"/>
          </a:p>
          <a:p>
            <a:pPr marL="344488" indent="-207963"/>
            <a:r>
              <a:rPr lang="en-US"/>
              <a:t>Fungsional mengatasi aspek “apa,” sementara non-fungsional berurusan dengan kondisi untuk menyediakan layanan.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914401"/>
            <a:ext cx="8229600" cy="5092891"/>
          </a:xfrm>
        </p:spPr>
        <p:txBody>
          <a:bodyPr>
            <a:normAutofit fontScale="85000" lnSpcReduction="20000"/>
          </a:bodyPr>
          <a:lstStyle/>
          <a:p>
            <a:pPr>
              <a:buNone/>
            </a:pPr>
            <a:r>
              <a:rPr lang="en-US" b="1"/>
              <a:t>Skenario bisnis</a:t>
            </a:r>
          </a:p>
          <a:p>
            <a:endParaRPr lang="en-US"/>
          </a:p>
          <a:p>
            <a:r>
              <a:rPr lang="en-US"/>
              <a:t>Skenario bisnis menghasilkan karakteristik arsitektur dari requirement bisnis tingkat tinggi.</a:t>
            </a:r>
          </a:p>
          <a:p>
            <a:endParaRPr lang="en-US"/>
          </a:p>
          <a:p>
            <a:r>
              <a:rPr lang="en-US"/>
              <a:t>Digunakan untuk membantu mengidentifikasi dan memahami kebutuhan bisnis untuk menghasilkan requirement bisnis yang harus dijawab oleh pengembangan arsitektur.</a:t>
            </a:r>
          </a:p>
          <a:p>
            <a:endParaRPr lang="en-US"/>
          </a:p>
          <a:p>
            <a:r>
              <a:rPr lang="en-US"/>
              <a:t>Sebuah skenario bisnis mendeskripsikan:</a:t>
            </a:r>
          </a:p>
          <a:p>
            <a:pPr lvl="1"/>
            <a:r>
              <a:rPr lang="en-US"/>
              <a:t>Sebuah proses bisnis, aplikasi, atau kumpulan aplikasi yang dapat dimungkinkan oleh arsitektur</a:t>
            </a:r>
          </a:p>
          <a:p>
            <a:pPr lvl="1"/>
            <a:r>
              <a:rPr lang="en-US"/>
              <a:t>Lingkungan bisnis dan teknologi</a:t>
            </a:r>
          </a:p>
          <a:p>
            <a:pPr lvl="1"/>
            <a:r>
              <a:rPr lang="en-US"/>
              <a:t>Komponen orang dan komputasi (“actor”) yang mengeksekusi skenario</a:t>
            </a:r>
          </a:p>
          <a:p>
            <a:pPr lvl="1"/>
            <a:r>
              <a:rPr lang="en-US"/>
              <a:t>Hasil yang diharapkan dari eksekusi yang tepat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Proses</a:t>
            </a:r>
            <a:r>
              <a:rPr lang="en-US" dirty="0"/>
              <a:t> </a:t>
            </a:r>
            <a:r>
              <a:rPr lang="en-US" dirty="0" err="1"/>
              <a:t>iterasi</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52600" y="609600"/>
            <a:ext cx="4114800" cy="6096000"/>
          </a:xfrm>
        </p:spPr>
        <p:txBody>
          <a:bodyPr>
            <a:normAutofit fontScale="77500" lnSpcReduction="20000"/>
          </a:bodyPr>
          <a:lstStyle/>
          <a:p>
            <a:r>
              <a:rPr lang="en-US"/>
              <a:t>TOGAF merekomendasikan pendekatan iterasi dan menyediakan best practice akan hal tersebut.</a:t>
            </a:r>
          </a:p>
          <a:p>
            <a:endParaRPr lang="en-US"/>
          </a:p>
          <a:p>
            <a:r>
              <a:rPr lang="en-US"/>
              <a:t>Contohnya, TOGAF mengajukan siklus 4 iterasi berdasarkan pengelompokkan tahapan2:</a:t>
            </a:r>
          </a:p>
          <a:p>
            <a:pPr marL="850392" lvl="1" indent="-457200">
              <a:buFont typeface="+mj-lt"/>
              <a:buAutoNum type="arabicParenR"/>
            </a:pPr>
            <a:r>
              <a:rPr lang="en-US"/>
              <a:t>Iterasi kapabilitas arsitektur mengelompokkan tahapan preliminary dan visi (tahapan A).</a:t>
            </a:r>
          </a:p>
          <a:p>
            <a:pPr marL="850392" lvl="1" indent="-457200">
              <a:buFont typeface="+mj-lt"/>
              <a:buAutoNum type="arabicParenR"/>
            </a:pPr>
            <a:r>
              <a:rPr lang="en-US"/>
              <a:t>Iterasi pengembangan arsitektur dalam bidang bisnis, sistem dan teknologi selama tahapan B, C, dan D.</a:t>
            </a:r>
          </a:p>
          <a:p>
            <a:pPr marL="850392" lvl="1" indent="-457200">
              <a:buFont typeface="+mj-lt"/>
              <a:buAutoNum type="arabicParenR"/>
            </a:pPr>
            <a:r>
              <a:rPr lang="en-US"/>
              <a:t>Iterasi perencanaan transisi dibentuk dari tahapan E dan F.</a:t>
            </a:r>
          </a:p>
          <a:p>
            <a:pPr marL="850392" lvl="1" indent="-457200">
              <a:buFont typeface="+mj-lt"/>
              <a:buAutoNum type="arabicParenR"/>
            </a:pPr>
            <a:r>
              <a:rPr lang="en-US"/>
              <a:t>Iterasi tatakelola arsitektur untuk implementasi dan pemantauan selama tahapan G dan H.</a:t>
            </a:r>
          </a:p>
        </p:txBody>
      </p:sp>
      <p:pic>
        <p:nvPicPr>
          <p:cNvPr id="5122" name="Picture 2"/>
          <p:cNvPicPr>
            <a:picLocks noChangeAspect="1" noChangeArrowheads="1"/>
          </p:cNvPicPr>
          <p:nvPr/>
        </p:nvPicPr>
        <p:blipFill>
          <a:blip r:embed="rId2"/>
          <a:srcRect/>
          <a:stretch>
            <a:fillRect/>
          </a:stretch>
        </p:blipFill>
        <p:spPr bwMode="auto">
          <a:xfrm>
            <a:off x="5790029" y="1143000"/>
            <a:ext cx="4877972" cy="43434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914401"/>
            <a:ext cx="8229600" cy="5092891"/>
          </a:xfrm>
        </p:spPr>
        <p:txBody>
          <a:bodyPr>
            <a:normAutofit/>
          </a:bodyPr>
          <a:lstStyle/>
          <a:p>
            <a:r>
              <a:rPr lang="en-US"/>
              <a:t>Biasanya sebuah siklus dapat menjalani beberapa iterasi pengembangan (tahapan B, C, dan D) agar dapat berhasil mengatasi arsitektur bisnis, arsitektur sistem informasi, dan arsitektur teknologi, sebelum memulai tahapan transisi dan perencanaan (E dan F).</a:t>
            </a:r>
          </a:p>
          <a:p>
            <a:endParaRPr lang="en-US"/>
          </a:p>
          <a:p>
            <a:r>
              <a:rPr lang="en-US"/>
              <a:t>Hasilnya adalah pentahapan sebagai berikut:</a:t>
            </a:r>
          </a:p>
          <a:p>
            <a:pPr lvl="1"/>
            <a:r>
              <a:rPr lang="en-US"/>
              <a:t>Tahapan visi</a:t>
            </a:r>
          </a:p>
          <a:p>
            <a:pPr lvl="1"/>
            <a:r>
              <a:rPr lang="en-US"/>
              <a:t>Iterasi 1 (bisnis1, sistem1, teknologi1)</a:t>
            </a:r>
          </a:p>
          <a:p>
            <a:pPr lvl="1"/>
            <a:r>
              <a:rPr lang="en-US"/>
              <a:t>Iterasi 2 (bisnis2, sistem2, teknologi2)</a:t>
            </a:r>
          </a:p>
          <a:p>
            <a:pPr lvl="1"/>
            <a:r>
              <a:rPr lang="en-US"/>
              <a:t>Iterasi 3 (bisnis3, sistem3, teknologi3)</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Teknik</a:t>
            </a:r>
            <a:r>
              <a:rPr lang="en-US" dirty="0"/>
              <a:t> dan </a:t>
            </a:r>
            <a:r>
              <a:rPr lang="en-US" dirty="0" err="1"/>
              <a:t>pedoman</a:t>
            </a:r>
            <a:r>
              <a:rPr lang="en-US" dirty="0"/>
              <a:t> </a:t>
            </a:r>
            <a:r>
              <a:rPr lang="en-US" dirty="0" err="1"/>
              <a:t>metode</a:t>
            </a:r>
            <a:r>
              <a:rPr lang="en-US" dirty="0"/>
              <a:t> </a:t>
            </a:r>
            <a:r>
              <a:rPr lang="en-US" dirty="0" err="1"/>
              <a:t>pengembangan</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914400"/>
            <a:ext cx="8229600" cy="5791200"/>
          </a:xfrm>
        </p:spPr>
        <p:txBody>
          <a:bodyPr>
            <a:normAutofit lnSpcReduction="10000"/>
          </a:bodyPr>
          <a:lstStyle/>
          <a:p>
            <a:pPr>
              <a:buNone/>
            </a:pPr>
            <a:r>
              <a:rPr lang="en-US"/>
              <a:t>Berikut adalah daftar teknik (14 teknik) untuk pengembangan arsitektur TOGAF:</a:t>
            </a:r>
          </a:p>
          <a:p>
            <a:pPr>
              <a:buNone/>
            </a:pPr>
            <a:endParaRPr lang="en-US"/>
          </a:p>
          <a:p>
            <a:r>
              <a:rPr lang="en-US"/>
              <a:t>Teknik untuk mengatur dan mengelola peserta/partisipan:</a:t>
            </a:r>
          </a:p>
          <a:p>
            <a:pPr lvl="1"/>
            <a:r>
              <a:rPr lang="en-US"/>
              <a:t>Manajemen stakeholder</a:t>
            </a:r>
          </a:p>
          <a:p>
            <a:pPr lvl="1"/>
            <a:r>
              <a:rPr lang="en-US"/>
              <a:t>Penilaian kesiapan transformasi bisnis (</a:t>
            </a:r>
            <a:r>
              <a:rPr lang="en-US" i="1"/>
              <a:t>business transformation readiness assessment</a:t>
            </a:r>
            <a:r>
              <a:rPr lang="en-US"/>
              <a:t>)</a:t>
            </a:r>
          </a:p>
          <a:p>
            <a:endParaRPr lang="en-US"/>
          </a:p>
          <a:p>
            <a:r>
              <a:rPr lang="en-US"/>
              <a:t>Teknik arsitektur sistem informasi:</a:t>
            </a:r>
          </a:p>
          <a:p>
            <a:pPr lvl="1"/>
            <a:r>
              <a:rPr lang="en-US"/>
              <a:t>Pola arsitektur</a:t>
            </a:r>
          </a:p>
          <a:p>
            <a:pPr lvl="1"/>
            <a:r>
              <a:rPr lang="en-US"/>
              <a:t>Prinsip arsitektur</a:t>
            </a:r>
          </a:p>
          <a:p>
            <a:pPr lvl="1"/>
            <a:r>
              <a:rPr lang="en-US"/>
              <a:t>Menggunakan TOGAF mendefinisikan dan mengelola SOA</a:t>
            </a:r>
          </a:p>
          <a:p>
            <a:pPr lvl="1"/>
            <a:r>
              <a:rPr lang="en-US"/>
              <a:t>Requirement interoperabilitas</a:t>
            </a:r>
          </a:p>
          <a:p>
            <a:pPr lvl="1"/>
            <a:r>
              <a:rPr lang="en-US"/>
              <a:t>Arsitektur keamanan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990600"/>
            <a:ext cx="8229600" cy="5715000"/>
          </a:xfrm>
        </p:spPr>
        <p:txBody>
          <a:bodyPr>
            <a:normAutofit fontScale="92500" lnSpcReduction="10000"/>
          </a:bodyPr>
          <a:lstStyle/>
          <a:p>
            <a:r>
              <a:rPr lang="en-US"/>
              <a:t>Teknik untuk mengembangkan arsitektur:</a:t>
            </a:r>
          </a:p>
          <a:p>
            <a:pPr lvl="1"/>
            <a:r>
              <a:rPr lang="en-US"/>
              <a:t>Skenario bisnis</a:t>
            </a:r>
          </a:p>
          <a:p>
            <a:pPr lvl="1"/>
            <a:r>
              <a:rPr lang="en-US"/>
              <a:t>Analisis kesenjangan (g</a:t>
            </a:r>
            <a:r>
              <a:rPr lang="en-US" i="1"/>
              <a:t>ap analysis</a:t>
            </a:r>
            <a:r>
              <a:rPr lang="en-US"/>
              <a:t>)</a:t>
            </a:r>
          </a:p>
          <a:p>
            <a:endParaRPr lang="en-US"/>
          </a:p>
          <a:p>
            <a:r>
              <a:rPr lang="en-US"/>
              <a:t>Teknik untuk merencanakan dan menjalankan arsitektur:</a:t>
            </a:r>
          </a:p>
          <a:p>
            <a:pPr lvl="1"/>
            <a:r>
              <a:rPr lang="en-US"/>
              <a:t>Teknik perencanaan migrasi</a:t>
            </a:r>
          </a:p>
          <a:p>
            <a:pPr lvl="1"/>
            <a:r>
              <a:rPr lang="en-US"/>
              <a:t>Perencanaan berbasis-kapabilitas</a:t>
            </a:r>
          </a:p>
          <a:p>
            <a:endParaRPr lang="en-US"/>
          </a:p>
          <a:p>
            <a:r>
              <a:rPr lang="en-US"/>
              <a:t>Teknik adaptasi TOGAF:</a:t>
            </a:r>
          </a:p>
          <a:p>
            <a:pPr lvl="1"/>
            <a:r>
              <a:rPr lang="en-US"/>
              <a:t>Menerapkan iterasi pada ADM</a:t>
            </a:r>
          </a:p>
          <a:p>
            <a:pPr lvl="1"/>
            <a:r>
              <a:rPr lang="en-US"/>
              <a:t>Menerapkan ADM pada level perusahaan yang berbeda</a:t>
            </a:r>
          </a:p>
          <a:p>
            <a:endParaRPr lang="en-US"/>
          </a:p>
          <a:p>
            <a:r>
              <a:rPr lang="en-US"/>
              <a:t>Teknik lintas-organisasi:</a:t>
            </a:r>
          </a:p>
          <a:p>
            <a:pPr lvl="1"/>
            <a:r>
              <a:rPr lang="en-US"/>
              <a:t>Manajemen resiko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l="1653" b="2410"/>
          <a:stretch>
            <a:fillRect/>
          </a:stretch>
        </p:blipFill>
        <p:spPr bwMode="auto">
          <a:xfrm>
            <a:off x="1524000" y="0"/>
            <a:ext cx="9144000" cy="6330462"/>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Terima</a:t>
            </a:r>
            <a:r>
              <a:rPr lang="en-US" dirty="0"/>
              <a:t> </a:t>
            </a:r>
            <a:r>
              <a:rPr lang="en-US" dirty="0" err="1"/>
              <a:t>kasih</a:t>
            </a:r>
            <a:endParaRPr lang="en-US" dirty="0"/>
          </a:p>
        </p:txBody>
      </p:sp>
      <p:sp>
        <p:nvSpPr>
          <p:cNvPr id="3" name="Text Placeholder 2"/>
          <p:cNvSpPr>
            <a:spLocks noGrp="1"/>
          </p:cNvSpPr>
          <p:nvPr>
            <p:ph type="body" idx="1"/>
          </p:nvPr>
        </p:nvSpPr>
        <p:spPr/>
        <p:txBody>
          <a:bodyPr/>
          <a:lstStyle/>
          <a:p>
            <a:r>
              <a:rPr lang="en-US" dirty="0" err="1"/>
              <a:t>Selamat</a:t>
            </a:r>
            <a:r>
              <a:rPr lang="en-US" dirty="0"/>
              <a:t> </a:t>
            </a:r>
            <a:r>
              <a:rPr lang="en-US" dirty="0" err="1"/>
              <a:t>belajar</a:t>
            </a:r>
            <a:r>
              <a:rPr lang="en-US" dirty="0"/>
              <a:t> dan </a:t>
            </a:r>
            <a:r>
              <a:rPr lang="en-US" dirty="0" err="1"/>
              <a:t>semoga</a:t>
            </a:r>
            <a:r>
              <a:rPr lang="en-US" dirty="0"/>
              <a:t> </a:t>
            </a:r>
            <a:r>
              <a:rPr lang="en-US" dirty="0" err="1"/>
              <a:t>sukses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914401"/>
            <a:ext cx="8229600" cy="5092891"/>
          </a:xfrm>
        </p:spPr>
        <p:txBody>
          <a:bodyPr/>
          <a:lstStyle/>
          <a:p>
            <a:r>
              <a:rPr lang="en-US"/>
              <a:t>Metode ADM menjadi inti dari dokumen TOGAF sebagai sebuah metode transformasi arsitektur enterprise.</a:t>
            </a:r>
          </a:p>
        </p:txBody>
      </p:sp>
      <p:pic>
        <p:nvPicPr>
          <p:cNvPr id="1026" name="Picture 2"/>
          <p:cNvPicPr>
            <a:picLocks noChangeAspect="1" noChangeArrowheads="1"/>
          </p:cNvPicPr>
          <p:nvPr/>
        </p:nvPicPr>
        <p:blipFill>
          <a:blip r:embed="rId2" cstate="email"/>
          <a:srcRect/>
          <a:stretch>
            <a:fillRect/>
          </a:stretch>
        </p:blipFill>
        <p:spPr bwMode="auto">
          <a:xfrm>
            <a:off x="2438401" y="2286001"/>
            <a:ext cx="7275945" cy="3936167"/>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51480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19800" y="838200"/>
            <a:ext cx="4191000" cy="5486400"/>
          </a:xfrm>
        </p:spPr>
        <p:txBody>
          <a:bodyPr>
            <a:normAutofit lnSpcReduction="10000"/>
          </a:bodyPr>
          <a:lstStyle/>
          <a:p>
            <a:r>
              <a:rPr lang="en-US"/>
              <a:t>Metode ADM terdiri dari 8 tahapan (A - H) dan 2 tahapan khusus:</a:t>
            </a:r>
          </a:p>
          <a:p>
            <a:pPr lvl="1"/>
            <a:r>
              <a:rPr lang="en-US"/>
              <a:t>Tahapan preliminary </a:t>
            </a:r>
          </a:p>
          <a:p>
            <a:pPr lvl="1"/>
            <a:r>
              <a:rPr lang="en-US"/>
              <a:t>Tahapan manajemen kebutuhan.</a:t>
            </a:r>
          </a:p>
          <a:p>
            <a:endParaRPr lang="en-US"/>
          </a:p>
          <a:p>
            <a:r>
              <a:rPr lang="en-US"/>
              <a:t>Referensi diagram TOGAF membagi pendekatan ini menjadi 4 bagian level:</a:t>
            </a:r>
          </a:p>
          <a:p>
            <a:pPr marL="850392" lvl="1" indent="-457200">
              <a:buFont typeface="+mj-lt"/>
              <a:buAutoNum type="arabicParenR"/>
            </a:pPr>
            <a:r>
              <a:rPr lang="en-US"/>
              <a:t>bisnis,</a:t>
            </a:r>
          </a:p>
          <a:p>
            <a:pPr marL="850392" lvl="1" indent="-457200">
              <a:buFont typeface="+mj-lt"/>
              <a:buAutoNum type="arabicParenR"/>
            </a:pPr>
            <a:r>
              <a:rPr lang="en-US"/>
              <a:t>teknologi informasi,</a:t>
            </a:r>
          </a:p>
          <a:p>
            <a:pPr marL="850392" lvl="1" indent="-457200">
              <a:buFont typeface="+mj-lt"/>
              <a:buAutoNum type="arabicParenR"/>
            </a:pPr>
            <a:r>
              <a:rPr lang="en-US"/>
              <a:t>perencanaan,</a:t>
            </a:r>
          </a:p>
          <a:p>
            <a:pPr marL="850392" lvl="1" indent="-457200">
              <a:buFont typeface="+mj-lt"/>
              <a:buAutoNum type="arabicParenR"/>
            </a:pPr>
            <a:r>
              <a:rPr lang="en-US"/>
              <a:t>perubahan.</a:t>
            </a:r>
          </a:p>
        </p:txBody>
      </p:sp>
      <p:pic>
        <p:nvPicPr>
          <p:cNvPr id="2050" name="Picture 2"/>
          <p:cNvPicPr>
            <a:picLocks noChangeAspect="1" noChangeArrowheads="1"/>
          </p:cNvPicPr>
          <p:nvPr/>
        </p:nvPicPr>
        <p:blipFill>
          <a:blip r:embed="rId2"/>
          <a:srcRect l="28111" r="26208"/>
          <a:stretch>
            <a:fillRect/>
          </a:stretch>
        </p:blipFill>
        <p:spPr bwMode="auto">
          <a:xfrm>
            <a:off x="1828801" y="762000"/>
            <a:ext cx="4333875" cy="53340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914401"/>
            <a:ext cx="8229600" cy="5092891"/>
          </a:xfrm>
        </p:spPr>
        <p:txBody>
          <a:bodyPr/>
          <a:lstStyle/>
          <a:p>
            <a:pPr>
              <a:buNone/>
            </a:pPr>
            <a:r>
              <a:rPr lang="en-US"/>
              <a:t>Urutan tahapan A - H dipecah menjadi:</a:t>
            </a:r>
          </a:p>
          <a:p>
            <a:r>
              <a:rPr lang="en-US"/>
              <a:t>Tahapan A: Visi</a:t>
            </a:r>
          </a:p>
          <a:p>
            <a:r>
              <a:rPr lang="en-US"/>
              <a:t>Tahapan B: Arsitektur Bisnis</a:t>
            </a:r>
          </a:p>
          <a:p>
            <a:r>
              <a:rPr lang="en-US"/>
              <a:t>Tahapan C: Arsitektur Sistem Informasi</a:t>
            </a:r>
          </a:p>
          <a:p>
            <a:r>
              <a:rPr lang="en-US"/>
              <a:t>Tahapan D: Arsitektur Teknologi</a:t>
            </a:r>
          </a:p>
          <a:p>
            <a:r>
              <a:rPr lang="en-US"/>
              <a:t>Tahapan E: Peluang dan Solusi</a:t>
            </a:r>
          </a:p>
          <a:p>
            <a:r>
              <a:rPr lang="en-US"/>
              <a:t>Tahapan F: Perencanaan Migrasi</a:t>
            </a:r>
          </a:p>
          <a:p>
            <a:r>
              <a:rPr lang="en-US"/>
              <a:t>Tahapan G: Tatakelola Implementasi</a:t>
            </a:r>
          </a:p>
          <a:p>
            <a:r>
              <a:rPr lang="en-US"/>
              <a:t>Tahapan H: Manajemen Perubahan Arsitektur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914401"/>
            <a:ext cx="8229600" cy="5092891"/>
          </a:xfrm>
        </p:spPr>
        <p:txBody>
          <a:bodyPr>
            <a:normAutofit fontScale="92500" lnSpcReduction="10000"/>
          </a:bodyPr>
          <a:lstStyle/>
          <a:p>
            <a:pPr>
              <a:buNone/>
            </a:pPr>
            <a:r>
              <a:rPr lang="en-US"/>
              <a:t>Semua tahapan dideskripsikan dengan cara yang sama:</a:t>
            </a:r>
          </a:p>
          <a:p>
            <a:r>
              <a:rPr lang="en-US"/>
              <a:t>Tujuan, yang mendefinisikan hasil yang diharapkan</a:t>
            </a:r>
          </a:p>
          <a:p>
            <a:r>
              <a:rPr lang="en-US"/>
              <a:t>Pendekatan, yang mejadi panduan dan strategi rekomendasi</a:t>
            </a:r>
          </a:p>
          <a:p>
            <a:r>
              <a:rPr lang="en-US"/>
              <a:t>Input dan output, yang menspesifikasikan apa yang dikonsumsi dan dimodifikasi oleh setiap tahapan</a:t>
            </a:r>
          </a:p>
          <a:p>
            <a:r>
              <a:rPr lang="en-US"/>
              <a:t>Langkah2, dalam bentuk penurunan tugas/pekerjaan yang harus dilakukan</a:t>
            </a:r>
          </a:p>
          <a:p>
            <a:endParaRPr lang="en-US"/>
          </a:p>
          <a:p>
            <a:pPr>
              <a:buNone/>
            </a:pPr>
            <a:r>
              <a:rPr lang="en-US"/>
              <a:t>Walaupun pelaksanaan tahapan dilakukan secara berurutan (dari A - H), namun urutan ini dapat ditinjau ulang dan diadaptasi berdasarkan konteks dalam bentuk iterasi dalam siklus ADM.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5181601"/>
            <a:ext cx="8229600" cy="825691"/>
          </a:xfrm>
        </p:spPr>
        <p:txBody>
          <a:bodyPr>
            <a:normAutofit fontScale="77500" lnSpcReduction="20000"/>
          </a:bodyPr>
          <a:lstStyle/>
          <a:p>
            <a:r>
              <a:rPr lang="en-US"/>
              <a:t>Jalur di atas dipandu oleh 1 </a:t>
            </a:r>
            <a:r>
              <a:rPr lang="en-US" i="1"/>
              <a:t>goal </a:t>
            </a:r>
            <a:r>
              <a:rPr lang="en-US"/>
              <a:t>utama: kebutuhan untuk mendapat hasil yang diharapkan dengan menguasai setiap tahapan proses.</a:t>
            </a:r>
          </a:p>
        </p:txBody>
      </p:sp>
      <p:pic>
        <p:nvPicPr>
          <p:cNvPr id="3074" name="Picture 2"/>
          <p:cNvPicPr>
            <a:picLocks noChangeAspect="1" noChangeArrowheads="1"/>
          </p:cNvPicPr>
          <p:nvPr/>
        </p:nvPicPr>
        <p:blipFill>
          <a:blip r:embed="rId2" cstate="email"/>
          <a:srcRect/>
          <a:stretch>
            <a:fillRect/>
          </a:stretch>
        </p:blipFill>
        <p:spPr bwMode="auto">
          <a:xfrm>
            <a:off x="2286001" y="381001"/>
            <a:ext cx="5054009" cy="47244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Siklus</a:t>
            </a:r>
            <a:r>
              <a:rPr lang="en-US" dirty="0"/>
              <a:t> </a:t>
            </a:r>
            <a:r>
              <a:rPr lang="en-US" dirty="0" err="1"/>
              <a:t>metode</a:t>
            </a:r>
            <a:r>
              <a:rPr lang="en-US" dirty="0"/>
              <a:t> </a:t>
            </a:r>
            <a:r>
              <a:rPr lang="en-US" dirty="0" err="1"/>
              <a:t>pengembangan</a:t>
            </a:r>
            <a:r>
              <a:rPr lang="en-US" dirty="0"/>
              <a:t> </a:t>
            </a:r>
            <a:r>
              <a:rPr lang="en-US" dirty="0" err="1"/>
              <a:t>arsitektur</a:t>
            </a:r>
            <a:endParaRPr lang="en-US" dirty="0"/>
          </a:p>
        </p:txBody>
      </p:sp>
      <p:sp>
        <p:nvSpPr>
          <p:cNvPr id="3" name="Text Placeholder 2"/>
          <p:cNvSpPr>
            <a:spLocks noGrp="1"/>
          </p:cNvSpPr>
          <p:nvPr>
            <p:ph type="body" idx="1"/>
          </p:nvPr>
        </p:nvSpPr>
        <p:spPr/>
        <p:txBody>
          <a:bodyPr>
            <a:normAutofit/>
          </a:bodyPr>
          <a:lstStyle/>
          <a:p>
            <a:pPr>
              <a:buFont typeface="Arial" pitchFamily="34" charset="0"/>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buNone/>
            </a:pPr>
            <a:r>
              <a:rPr lang="en-US"/>
              <a:t>Goal dari tahapan ini adalah mempersiapkan perusahaan untuk realisasi pekerjaan arsitektur:</a:t>
            </a:r>
          </a:p>
          <a:p>
            <a:r>
              <a:rPr lang="en-US"/>
              <a:t>Pengorganisasian dan tatakelola arsitektur</a:t>
            </a:r>
          </a:p>
          <a:p>
            <a:r>
              <a:rPr lang="en-US"/>
              <a:t>Prinsip umum</a:t>
            </a:r>
          </a:p>
          <a:p>
            <a:r>
              <a:rPr lang="en-US"/>
              <a:t>Metode</a:t>
            </a:r>
          </a:p>
          <a:p>
            <a:r>
              <a:rPr lang="en-US"/>
              <a:t>Tool</a:t>
            </a:r>
          </a:p>
          <a:p>
            <a:r>
              <a:rPr lang="en-US" i="1"/>
              <a:t>Repository</a:t>
            </a:r>
            <a:r>
              <a:rPr lang="en-US"/>
              <a:t> arsitektur</a:t>
            </a:r>
          </a:p>
          <a:p>
            <a:r>
              <a:rPr lang="en-US"/>
              <a:t>Mulainya siklus ADM</a:t>
            </a:r>
          </a:p>
          <a:p>
            <a:endParaRPr lang="en-US"/>
          </a:p>
          <a:p>
            <a:pPr>
              <a:buNone/>
            </a:pPr>
            <a:r>
              <a:rPr lang="en-US"/>
              <a:t>Elemen2 ini secara langsung berkaitan dengan adaptasi framework arsitektur, yaitu TOGAF.</a:t>
            </a:r>
          </a:p>
          <a:p>
            <a:pPr>
              <a:buNone/>
            </a:pPr>
            <a:r>
              <a:rPr lang="en-US"/>
              <a:t>Dengan cara ini, tahapan preliminary bukan bagian dari siklus ADM namun dapat dipertimbangkan setiap saat selama siklus ADM.</a:t>
            </a:r>
          </a:p>
        </p:txBody>
      </p:sp>
      <p:sp>
        <p:nvSpPr>
          <p:cNvPr id="3" name="Title 2"/>
          <p:cNvSpPr>
            <a:spLocks noGrp="1"/>
          </p:cNvSpPr>
          <p:nvPr>
            <p:ph type="title"/>
          </p:nvPr>
        </p:nvSpPr>
        <p:spPr/>
        <p:txBody>
          <a:bodyPr>
            <a:normAutofit/>
          </a:bodyPr>
          <a:lstStyle/>
          <a:p>
            <a:r>
              <a:rPr lang="en-US"/>
              <a:t>Tahapan </a:t>
            </a:r>
            <a:r>
              <a:rPr lang="en-US" i="1"/>
              <a:t>preliminary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4E0C0F1F20D84AA745AA4F2F9F87B5" ma:contentTypeVersion="3" ma:contentTypeDescription="Create a new document." ma:contentTypeScope="" ma:versionID="0cd5074c25b2c528cee37efa1a8e7b60">
  <xsd:schema xmlns:xsd="http://www.w3.org/2001/XMLSchema" xmlns:xs="http://www.w3.org/2001/XMLSchema" xmlns:p="http://schemas.microsoft.com/office/2006/metadata/properties" xmlns:ns2="c0efcfce-2116-400f-ab52-279e91fc6017" targetNamespace="http://schemas.microsoft.com/office/2006/metadata/properties" ma:root="true" ma:fieldsID="8ea21b5fd61224c6bbfec34d69e547b4" ns2:_="">
    <xsd:import namespace="c0efcfce-2116-400f-ab52-279e91fc6017"/>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efcfce-2116-400f-ab52-279e91fc60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3830C88-0C81-432F-89A4-8FC7EE4150C7}"/>
</file>

<file path=customXml/itemProps2.xml><?xml version="1.0" encoding="utf-8"?>
<ds:datastoreItem xmlns:ds="http://schemas.openxmlformats.org/officeDocument/2006/customXml" ds:itemID="{BEF46DEA-34BA-4B80-AE16-CC557D589C83}"/>
</file>

<file path=customXml/itemProps3.xml><?xml version="1.0" encoding="utf-8"?>
<ds:datastoreItem xmlns:ds="http://schemas.openxmlformats.org/officeDocument/2006/customXml" ds:itemID="{43C23121-CC6A-4595-AE3E-464622FCBCC0}"/>
</file>

<file path=docProps/app.xml><?xml version="1.0" encoding="utf-8"?>
<Properties xmlns="http://schemas.openxmlformats.org/officeDocument/2006/extended-properties" xmlns:vt="http://schemas.openxmlformats.org/officeDocument/2006/docPropsVTypes">
  <TotalTime>277</TotalTime>
  <Words>1444</Words>
  <Application>Microsoft Office PowerPoint</Application>
  <PresentationFormat>Widescreen</PresentationFormat>
  <Paragraphs>179</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Times New Roman</vt:lpstr>
      <vt:lpstr>Office Theme</vt:lpstr>
      <vt:lpstr>ENTERPRISE ARCHITECTURE</vt:lpstr>
      <vt:lpstr>Topik bahasan</vt:lpstr>
      <vt:lpstr>PowerPoint Presentation</vt:lpstr>
      <vt:lpstr>PowerPoint Presentation</vt:lpstr>
      <vt:lpstr>PowerPoint Presentation</vt:lpstr>
      <vt:lpstr>PowerPoint Presentation</vt:lpstr>
      <vt:lpstr>PowerPoint Presentation</vt:lpstr>
      <vt:lpstr>Siklus metode pengembangan arsitektur</vt:lpstr>
      <vt:lpstr>Tahapan preliminary</vt:lpstr>
      <vt:lpstr>Tahapan A (visi)</vt:lpstr>
      <vt:lpstr>PowerPoint Presentation</vt:lpstr>
      <vt:lpstr>Tahapan B, C, dan D (pengembangan arsitektur bisnis, SI, dan teknologi)</vt:lpstr>
      <vt:lpstr>PowerPoint Presentation</vt:lpstr>
      <vt:lpstr>PowerPoint Presentation</vt:lpstr>
      <vt:lpstr>PowerPoint Presentation</vt:lpstr>
      <vt:lpstr>PowerPoint Presentation</vt:lpstr>
      <vt:lpstr>Tahapan E dan F (peluang dan solusi, perencanaan migrasi)</vt:lpstr>
      <vt:lpstr>Tahapan G dan H (tatakelola implementasi, manajemen perubahan arsitektur)</vt:lpstr>
      <vt:lpstr>Manajemen kebutuhan (requirement )</vt:lpstr>
      <vt:lpstr>PowerPoint Presentation</vt:lpstr>
      <vt:lpstr>PowerPoint Presentation</vt:lpstr>
      <vt:lpstr>Proses iterasi</vt:lpstr>
      <vt:lpstr>PowerPoint Presentation</vt:lpstr>
      <vt:lpstr>PowerPoint Presentation</vt:lpstr>
      <vt:lpstr>Teknik dan pedoman metode pengembangan</vt:lpstr>
      <vt:lpstr>PowerPoint Presentation</vt:lpstr>
      <vt:lpstr>PowerPoint Presentation</vt:lpstr>
      <vt:lpstr>PowerPoint Presentation</vt:lpstr>
      <vt:lpstr>Terima kasih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KOSMAYANDI 625170025</dc:creator>
  <cp:lastModifiedBy>Novario Jaya Perdana S.Kom M.T</cp:lastModifiedBy>
  <cp:revision>27</cp:revision>
  <dcterms:created xsi:type="dcterms:W3CDTF">2020-06-08T01:30:48Z</dcterms:created>
  <dcterms:modified xsi:type="dcterms:W3CDTF">2021-04-15T11:18:43Z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0x010100F44E0C0F1F20D84AA745AA4F2F9F87B5</vt:lpwstr>
  </property>
</Properties>
</file>