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7412" y="131062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ARCHITECTURE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Tatakelola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Manajemen arsitektur enterprise memerlukan penetapan organisasi tertentu: aturan tatakelola, proses, peran dan tanggung jawab, dan tool.</a:t>
            </a:r>
          </a:p>
          <a:p>
            <a:endParaRPr lang="en-US"/>
          </a:p>
          <a:p>
            <a:r>
              <a:rPr lang="en-US"/>
              <a:t>Hal ini berkaitan dengan bagian VII dokumen TOGAF, “Architecture Capability Framework” yang mendeskripsikan kapabilitas yang diperlukan untuk manajemen arsitektur enterprise.</a:t>
            </a:r>
          </a:p>
          <a:p>
            <a:endParaRPr lang="en-US"/>
          </a:p>
          <a:p>
            <a:r>
              <a:rPr lang="en-US"/>
              <a:t>Pada level dasar, tatakelola arsitektur memiliki 2 sisi: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Sisi strategis, yang menangani manajemen repository dan view keseluruhan dari arsitektur enterprise dalam jangka panjang.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Sisi operasional, yang mengelola transformasi tertentu, menyediakan bantuan pada entitas, serta memastikan kepatuhan dan konsistensi solusi yang diimplementasi.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/>
          </a:bodyPr>
          <a:lstStyle/>
          <a:p>
            <a:r>
              <a:rPr lang="en-US"/>
              <a:t>Hal2 yang didiskusikan adalah:</a:t>
            </a:r>
          </a:p>
          <a:p>
            <a:pPr lvl="1"/>
            <a:r>
              <a:rPr lang="en-US"/>
              <a:t>Dewan arsitektur</a:t>
            </a:r>
          </a:p>
          <a:p>
            <a:pPr lvl="1"/>
            <a:r>
              <a:rPr lang="en-US"/>
              <a:t>Kontrak arsitektur</a:t>
            </a:r>
          </a:p>
          <a:p>
            <a:pPr lvl="1"/>
            <a:r>
              <a:rPr lang="en-US"/>
              <a:t>Manajemen kepatuhan (</a:t>
            </a:r>
            <a:r>
              <a:rPr lang="en-US" i="1"/>
              <a:t>compliance</a:t>
            </a:r>
            <a:r>
              <a:rPr lang="en-US"/>
              <a:t>)</a:t>
            </a:r>
            <a:endParaRPr lang="en-US" i="1"/>
          </a:p>
          <a:p>
            <a:pPr lvl="1"/>
            <a:r>
              <a:rPr lang="en-US"/>
              <a:t>Tatakelola arsitektur</a:t>
            </a:r>
          </a:p>
          <a:p>
            <a:pPr lvl="1"/>
            <a:r>
              <a:rPr lang="en-US"/>
              <a:t>Model </a:t>
            </a:r>
            <a:r>
              <a:rPr lang="en-US" i="1"/>
              <a:t>maturity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Arsitektur enterprise memerlukan organisasi yang tersentralisasi.</a:t>
            </a:r>
          </a:p>
          <a:p>
            <a:endParaRPr lang="en-US"/>
          </a:p>
          <a:p>
            <a:r>
              <a:rPr lang="en-US"/>
              <a:t>Namun dimungkinkan delegasi operasional, walaupun keputusan dari pusat adalah yang paling penting.</a:t>
            </a:r>
          </a:p>
          <a:p>
            <a:endParaRPr lang="en-US"/>
          </a:p>
          <a:p>
            <a:r>
              <a:rPr lang="en-US"/>
              <a:t>Inilah peran dewan arsitektur, yang melaporkan kembali kepada manajemen pimpinan mengenai kepatuhan solusi yang diimplementasi terhadap prinsip dan keputusan arsitektur enterprise.</a:t>
            </a:r>
          </a:p>
          <a:p>
            <a:pPr lvl="1"/>
            <a:r>
              <a:rPr lang="en-US"/>
              <a:t>Dewan arsitektur juga mengelola repository arsitektur serta menjamin konsistensi dan kualitas konten didalamnya.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Dewan arsitektur (</a:t>
            </a:r>
            <a:r>
              <a:rPr lang="en-US" sz="3200" i="1"/>
              <a:t>architecture board</a:t>
            </a:r>
            <a:r>
              <a:rPr lang="en-US" sz="3200"/>
              <a:t>  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 lnSpcReduction="10000"/>
          </a:bodyPr>
          <a:lstStyle/>
          <a:p>
            <a:r>
              <a:rPr lang="en-US"/>
              <a:t>Sebagai bagian yang lintas-organisasional, fungsi utama dewan arsitektur: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Membuat dan mengelola proyek arsitektur, bertanggung jawab menjalankan siklus ADM,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Mengendalikan dan memvalidasi solusi yang diimplementasi,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Menjamin konsistensi dan konvergensi arsitektur,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Mengelola konflik,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Mengembangkan dan mengkomunikasikan norma, referensi, dan panduan,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Mengelola repository arsitektur,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Mengatur pekerjaan untuk mengurangi divergensi terkait prinsip dan tujuan (</a:t>
            </a:r>
            <a:r>
              <a:rPr lang="en-US" i="1"/>
              <a:t>goal</a:t>
            </a:r>
            <a:r>
              <a:rPr lang="en-US"/>
              <a:t>),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Memastikan follow-up rutin terhadap aktivitas dan melaporkannya kepada manajemen pimpinan.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Kontrak arsitektur memantapkan relationship di antara dewan arsitektur dan seluruh stakeholder yang terlibat di dalam proyek arsitektur.</a:t>
            </a:r>
          </a:p>
          <a:p>
            <a:endParaRPr lang="en-US"/>
          </a:p>
          <a:p>
            <a:r>
              <a:rPr lang="en-US"/>
              <a:t>Kontrak ini memformalkan harapan (</a:t>
            </a:r>
            <a:r>
              <a:rPr lang="en-US" i="1"/>
              <a:t>expectation</a:t>
            </a:r>
            <a:r>
              <a:rPr lang="en-US"/>
              <a:t>), batasan (</a:t>
            </a:r>
            <a:r>
              <a:rPr lang="en-US" i="1"/>
              <a:t>constraint</a:t>
            </a:r>
            <a:r>
              <a:rPr lang="en-US"/>
              <a:t>), sasaran (</a:t>
            </a:r>
            <a:r>
              <a:rPr lang="en-US" i="1"/>
              <a:t>goal</a:t>
            </a:r>
            <a:r>
              <a:rPr lang="en-US"/>
              <a:t>), dan cara pengukuran (</a:t>
            </a:r>
            <a:r>
              <a:rPr lang="en-US" i="1"/>
              <a:t>measurement</a:t>
            </a:r>
            <a:r>
              <a:rPr lang="en-US"/>
              <a:t>) yang tepat.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Kontrak arsitektur (</a:t>
            </a:r>
            <a:r>
              <a:rPr lang="en-US" sz="3200" i="1"/>
              <a:t>architecture contract</a:t>
            </a:r>
            <a:r>
              <a:rPr lang="en-US" sz="3200"/>
              <a:t>  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/>
          </a:bodyPr>
          <a:lstStyle/>
          <a:p>
            <a:r>
              <a:rPr lang="en-US"/>
              <a:t>Kontrak arsitektur digunakan pada beberapa bagian dalam siklus ADM:</a:t>
            </a:r>
          </a:p>
          <a:p>
            <a:pPr lvl="1"/>
            <a:r>
              <a:rPr lang="en-US"/>
              <a:t>Selama tahapan A, antara sponsor dan dewan arsitektur, yang menentukan jadwal dan sasaran dari siklus ADM: hasil akhir, pengaturan, </a:t>
            </a:r>
            <a:r>
              <a:rPr lang="en-US" i="1"/>
              <a:t>milestone</a:t>
            </a:r>
            <a:r>
              <a:rPr lang="en-US"/>
              <a:t>, dan indikator kunci. Konten dari hasil akhir berupa “Statement of Architecture Work” ada di dalam kontrak ini.</a:t>
            </a:r>
          </a:p>
          <a:p>
            <a:pPr lvl="1"/>
            <a:r>
              <a:rPr lang="en-US"/>
              <a:t>Selama tahapan F, sejalan dengan elaborasi kontrak arsitektur yang diakhiri dengan proyek implementasi.</a:t>
            </a:r>
          </a:p>
          <a:p>
            <a:pPr lvl="1"/>
            <a:r>
              <a:rPr lang="en-US"/>
              <a:t>Selama tahapan G, sejalan dengan validasi dan penandatanganan kontrak ini.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Sebagai salah satu aktivitas utama dari dewan arsitektur, tinjauan kepatuhan digunakan untuk mengevaluasi apakah solusi telah atau belum layak terkait dengan aturan umum dan kontrak yang disertakan dengan proyek implementasi.</a:t>
            </a:r>
          </a:p>
          <a:p>
            <a:endParaRPr lang="en-US"/>
          </a:p>
          <a:p>
            <a:r>
              <a:rPr lang="en-US"/>
              <a:t>Tinjauan dilakukan dengan menggunakan daftar tilik (</a:t>
            </a:r>
            <a:r>
              <a:rPr lang="en-US" i="1"/>
              <a:t>checklist</a:t>
            </a:r>
            <a:r>
              <a:rPr lang="en-US"/>
              <a:t>) yang tepat agar hasilnya obyektif.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Tinjauan kepatuhan (</a:t>
            </a:r>
            <a:r>
              <a:rPr lang="en-US" sz="3200" i="1"/>
              <a:t>compliance review</a:t>
            </a:r>
            <a:r>
              <a:rPr lang="en-US" sz="3200"/>
              <a:t>  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/>
          <a:lstStyle/>
          <a:p>
            <a:r>
              <a:rPr lang="en-US"/>
              <a:t>TOGAF menyediakan contoh checklist detil dengan hampir 200 pertanyaan yang dibagi dalam 8 tema besar: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Hardware dan sistem operasi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Layanan software dan middleware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Aplikasi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Manajemen informasi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Keamanan/sekuriti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Manajemen sistem informasi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Rekayasa sistem – keseluruhan arsitektur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Rekayasa sistem – metode dan tool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Pendekatan pragmatis akan mendorong kolaborasi yang lebih erat antara dewan arsitektur dan timnya.</a:t>
            </a:r>
          </a:p>
          <a:p>
            <a:endParaRPr lang="en-US"/>
          </a:p>
          <a:p>
            <a:r>
              <a:rPr lang="en-US"/>
              <a:t>Komunikasi yang efisien juga harus diperhatikan.</a:t>
            </a:r>
          </a:p>
          <a:p>
            <a:endParaRPr lang="en-US"/>
          </a:p>
          <a:p>
            <a:r>
              <a:rPr lang="en-US"/>
              <a:t>Perhatian khusus harus diberikan saat mendistribusikan elemen2 strategis di dalam repository arsitektur.</a:t>
            </a:r>
          </a:p>
          <a:p>
            <a:endParaRPr lang="en-US"/>
          </a:p>
          <a:p>
            <a:r>
              <a:rPr lang="en-US"/>
              <a:t>Mutu informasi (legibility, availability, pertinence, etc.) akan mempengaruhi efisiensi penggunaannya.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Tatakelola “baik” (</a:t>
            </a:r>
            <a:r>
              <a:rPr lang="en-US" sz="3200" i="1"/>
              <a:t>“Good” governance </a:t>
            </a:r>
            <a:r>
              <a:rPr lang="en-US" sz="320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err="1"/>
              <a:t>Tatakelola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dan </a:t>
            </a:r>
            <a:r>
              <a:rPr lang="en-US" dirty="0" err="1"/>
              <a:t>semoga</a:t>
            </a:r>
            <a:r>
              <a:rPr lang="en-US" dirty="0"/>
              <a:t> </a:t>
            </a:r>
            <a:r>
              <a:rPr lang="en-US" dirty="0" err="1"/>
              <a:t>sukses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3886201"/>
            <a:ext cx="8229600" cy="2121091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Pertama, tentukan relationship antara repository arsitektur dan siklus ADM serta struktur dinamis konten didalamnya.</a:t>
            </a:r>
          </a:p>
          <a:p>
            <a:r>
              <a:rPr lang="en-US"/>
              <a:t>Kedua, lakukan tatakelola (</a:t>
            </a:r>
            <a:r>
              <a:rPr lang="en-US" i="1"/>
              <a:t>governance</a:t>
            </a:r>
            <a:r>
              <a:rPr lang="en-US"/>
              <a:t>) arsitektur, termasuk manajemen repository dan pengaturan pemantauan (</a:t>
            </a:r>
            <a:r>
              <a:rPr lang="en-US" i="1"/>
              <a:t>monitoring</a:t>
            </a:r>
            <a:r>
              <a:rPr lang="en-US"/>
              <a:t>) dan pemeriksaan (</a:t>
            </a:r>
            <a:r>
              <a:rPr lang="en-US" i="1"/>
              <a:t>checking</a:t>
            </a:r>
            <a:r>
              <a:rPr lang="en-US"/>
              <a:t>) pekerjaan arsitektur.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124200" y="620486"/>
            <a:ext cx="5486400" cy="303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Penyimpanan</a:t>
            </a:r>
            <a:r>
              <a:rPr lang="en-US"/>
              <a:t> arsitektur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Repository arsitektur memainkan posisi sentral dalam TOGAF sebagai tool untuk mengkapitalisasi, menggunakan ulang, dan menstruktur informasi.</a:t>
            </a:r>
          </a:p>
          <a:p>
            <a:endParaRPr lang="en-US"/>
          </a:p>
          <a:p>
            <a:r>
              <a:rPr lang="en-US"/>
              <a:t>Tujuannya adalah menemukan hal2 yang telah dilakukan selama siklus ADM sebelumnya sehingga terkumpul dan menjadi aset yang tersedia bagi seluruh perusahaan.</a:t>
            </a:r>
          </a:p>
          <a:p>
            <a:endParaRPr lang="en-US"/>
          </a:p>
          <a:p>
            <a:r>
              <a:rPr lang="en-US"/>
              <a:t>Siklus ADM TOGAF dapat dipandang dari 2 cara: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Sebagai penyedia informasi yang mengisi repository selama masa pengembangan, atau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Sebagai pengguna yang mengambil elemen2 dari repository sesuai dengan kebutuhannya.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28"/>
            <a:ext cx="5105400" cy="50718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/>
              <a:t>Susunan repository TOGAF:</a:t>
            </a:r>
          </a:p>
          <a:p>
            <a:pPr lvl="1"/>
            <a:r>
              <a:rPr lang="en-US" b="1" i="1"/>
              <a:t>Metamodel</a:t>
            </a:r>
            <a:r>
              <a:rPr lang="en-US"/>
              <a:t>, berisi elemen2 arsitektur dan relationship di antara mereka.</a:t>
            </a:r>
          </a:p>
          <a:p>
            <a:pPr lvl="1"/>
            <a:r>
              <a:rPr lang="en-US"/>
              <a:t>“</a:t>
            </a:r>
            <a:r>
              <a:rPr lang="en-US" b="1" i="1"/>
              <a:t>Architecture landscape</a:t>
            </a:r>
            <a:r>
              <a:rPr lang="en-US"/>
              <a:t>,” yang mendeksripsikan arsitektur yang sudah ada.</a:t>
            </a:r>
          </a:p>
          <a:p>
            <a:pPr lvl="1"/>
            <a:r>
              <a:rPr lang="en-US" b="1" i="1"/>
              <a:t>Reference library</a:t>
            </a:r>
            <a:r>
              <a:rPr lang="en-US"/>
              <a:t>, berisi template, pola, panduan, dan seluruh elemen yang sudah diimplementasi dan tersedia untuk reuse.</a:t>
            </a:r>
          </a:p>
          <a:p>
            <a:pPr lvl="1"/>
            <a:r>
              <a:rPr lang="en-US" b="1"/>
              <a:t>Standard information </a:t>
            </a:r>
            <a:r>
              <a:rPr lang="en-US" b="1" i="1"/>
              <a:t>base</a:t>
            </a:r>
            <a:r>
              <a:rPr lang="en-US"/>
              <a:t>, berisi norma, tool, dan layanan standar internasional yang harus diikuti.</a:t>
            </a:r>
          </a:p>
          <a:p>
            <a:pPr lvl="1"/>
            <a:r>
              <a:rPr lang="en-US" b="1" i="1"/>
              <a:t>Governance log </a:t>
            </a:r>
            <a:r>
              <a:rPr lang="en-US"/>
              <a:t>dan </a:t>
            </a:r>
            <a:r>
              <a:rPr lang="en-US" b="1" i="1"/>
              <a:t>architecture capability </a:t>
            </a:r>
            <a:r>
              <a:rPr lang="en-US"/>
              <a:t>adalah bagian yang berkaitan dengan tatakelola repository tersebut</a:t>
            </a:r>
            <a:endParaRPr lang="en-US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Struktur repository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39518" y="1447800"/>
            <a:ext cx="337608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/>
          <a:lstStyle/>
          <a:p>
            <a:r>
              <a:rPr lang="en-US"/>
              <a:t>Bagian VI dokumen TOGAF (TOGAF </a:t>
            </a:r>
            <a:r>
              <a:rPr lang="en-US" i="1"/>
              <a:t>reference models</a:t>
            </a:r>
            <a:r>
              <a:rPr lang="en-US"/>
              <a:t>), berisi 2 contoh detil elemen kontinuum arsitektur:</a:t>
            </a:r>
          </a:p>
          <a:p>
            <a:pPr lvl="1"/>
            <a:r>
              <a:rPr lang="en-US"/>
              <a:t>TRM (</a:t>
            </a:r>
            <a:r>
              <a:rPr lang="en-US" i="1"/>
              <a:t>technical reference model</a:t>
            </a:r>
            <a:r>
              <a:rPr lang="en-US"/>
              <a:t>)</a:t>
            </a:r>
          </a:p>
          <a:p>
            <a:pPr lvl="1"/>
            <a:r>
              <a:rPr lang="en-US"/>
              <a:t>III-RM (</a:t>
            </a:r>
            <a:r>
              <a:rPr lang="en-US" i="1"/>
              <a:t>integrated information infrastructure reference model</a:t>
            </a:r>
            <a:r>
              <a:rPr lang="en-US"/>
              <a:t>).</a:t>
            </a:r>
          </a:p>
          <a:p>
            <a:endParaRPr lang="en-US"/>
          </a:p>
          <a:p>
            <a:r>
              <a:rPr lang="en-US"/>
              <a:t>TRM digunakan sebagai landasan arsitektur di dalam kontinuum arsitektur.</a:t>
            </a:r>
          </a:p>
          <a:p>
            <a:pPr lvl="1"/>
            <a:r>
              <a:rPr lang="en-US"/>
              <a:t>TRM mendefinisikan komponen2 infrastruktur sistem informasi dengan menyediakan terminologi, struktur, dan aturan untuk interkoneksi di antara komponen2 yang berbeda.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67000" y="-1"/>
            <a:ext cx="8001000" cy="6419407"/>
            <a:chOff x="1143000" y="-1"/>
            <a:chExt cx="8001000" cy="641940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 l="25183" t="13542" r="24451" b="14583"/>
            <a:stretch>
              <a:fillRect/>
            </a:stretch>
          </p:blipFill>
          <p:spPr bwMode="auto">
            <a:xfrm>
              <a:off x="1143000" y="-1"/>
              <a:ext cx="8001000" cy="6419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ctangle 2"/>
            <p:cNvSpPr/>
            <p:nvPr/>
          </p:nvSpPr>
          <p:spPr>
            <a:xfrm>
              <a:off x="1295400" y="5638800"/>
              <a:ext cx="8382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/>
          </a:bodyPr>
          <a:lstStyle/>
          <a:p>
            <a:r>
              <a:rPr lang="en-US"/>
              <a:t>Model referensi yang kedua (IIIRM) dapat dianggap sebagai sub-bagian dari model referensi pertama (TRM) yang fokus pada aplikasi dengan mendeskripsikan elemen2 berikut:</a:t>
            </a:r>
          </a:p>
          <a:p>
            <a:pPr lvl="1"/>
            <a:r>
              <a:rPr lang="en-US"/>
              <a:t>Aplikasi bisnis</a:t>
            </a:r>
          </a:p>
          <a:p>
            <a:pPr lvl="1"/>
            <a:r>
              <a:rPr lang="en-US"/>
              <a:t>Aplikasi infrastruktur, seperti utiliti atau tool development</a:t>
            </a:r>
          </a:p>
          <a:p>
            <a:pPr lvl="1"/>
            <a:r>
              <a:rPr lang="en-US"/>
              <a:t>Platform aplikasi, yang menangani layanan manajemen aplikasi seperti akses, pengimplementasian, atau lokasi</a:t>
            </a:r>
          </a:p>
          <a:p>
            <a:pPr lvl="1"/>
            <a:r>
              <a:rPr lang="en-US"/>
              <a:t>Antarmuka di antara komponen2, dengan detil pada protokol, exchange, dan pemrograman antarmuka</a:t>
            </a:r>
          </a:p>
          <a:p>
            <a:pPr lvl="1"/>
            <a:r>
              <a:rPr lang="en-US"/>
              <a:t>Mutu layanan (</a:t>
            </a:r>
            <a:r>
              <a:rPr lang="en-US" i="1"/>
              <a:t>service quality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3" ma:contentTypeDescription="Create a new document." ma:contentTypeScope="" ma:versionID="0cd5074c25b2c528cee37efa1a8e7b60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8ea21b5fd61224c6bbfec34d69e547b4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141281-A5E3-48EF-86B5-05F7AC5FF8E0}"/>
</file>

<file path=customXml/itemProps2.xml><?xml version="1.0" encoding="utf-8"?>
<ds:datastoreItem xmlns:ds="http://schemas.openxmlformats.org/officeDocument/2006/customXml" ds:itemID="{7ABFE189-1D82-4305-A8B5-9E4CB8BEF0F6}"/>
</file>

<file path=customXml/itemProps3.xml><?xml version="1.0" encoding="utf-8"?>
<ds:datastoreItem xmlns:ds="http://schemas.openxmlformats.org/officeDocument/2006/customXml" ds:itemID="{BB81CC2E-B72A-4891-BE56-B6BA68724AAC}"/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887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ENTERPRISE ARCHITECTURE</vt:lpstr>
      <vt:lpstr>Topik bahasan</vt:lpstr>
      <vt:lpstr>PowerPoint Presentation</vt:lpstr>
      <vt:lpstr>Penyimpanan arsitektur</vt:lpstr>
      <vt:lpstr>PowerPoint Presentation</vt:lpstr>
      <vt:lpstr>Struktur repository</vt:lpstr>
      <vt:lpstr>PowerPoint Presentation</vt:lpstr>
      <vt:lpstr>PowerPoint Presentation</vt:lpstr>
      <vt:lpstr>PowerPoint Presentation</vt:lpstr>
      <vt:lpstr>Tatakelola arsitektur</vt:lpstr>
      <vt:lpstr>PowerPoint Presentation</vt:lpstr>
      <vt:lpstr>PowerPoint Presentation</vt:lpstr>
      <vt:lpstr>Dewan arsitektur (architecture board  )</vt:lpstr>
      <vt:lpstr>PowerPoint Presentation</vt:lpstr>
      <vt:lpstr>Kontrak arsitektur (architecture contract  )</vt:lpstr>
      <vt:lpstr>PowerPoint Presentation</vt:lpstr>
      <vt:lpstr>Tinjauan kepatuhan (compliance review  )</vt:lpstr>
      <vt:lpstr>PowerPoint Presentation</vt:lpstr>
      <vt:lpstr>Tatakelola “baik” (“Good” governance )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Novario Jaya Perdana S.Kom M.T</cp:lastModifiedBy>
  <cp:revision>26</cp:revision>
  <dcterms:created xsi:type="dcterms:W3CDTF">2020-06-08T01:30:48Z</dcterms:created>
  <dcterms:modified xsi:type="dcterms:W3CDTF">2021-04-22T10:19:09Z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