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412" y="131062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b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778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Contoh matriks </a:t>
            </a:r>
            <a:r>
              <a:rPr lang="en-US" i="1"/>
              <a:t>stakeholder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Pada contoh di atas, misalnya </a:t>
            </a:r>
            <a:r>
              <a:rPr lang="en-US" b="1"/>
              <a:t>CEO</a:t>
            </a:r>
            <a:r>
              <a:rPr lang="en-US"/>
              <a:t> adalah aktor yang harus membuat diagram sasaran (</a:t>
            </a:r>
            <a:r>
              <a:rPr lang="en-US" i="1"/>
              <a:t>goal diagram</a:t>
            </a:r>
            <a:r>
              <a:rPr lang="en-US"/>
              <a:t>) untuk perusahaan, sebagai pimpinan tertinggi dia memiliki kekuasaan dan kepentingan yang tinggi terhadap pembuatan arsitektur </a:t>
            </a:r>
            <a:r>
              <a:rPr lang="en-US" i="1"/>
              <a:t>enterprise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99060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Partisipan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Keahlian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Kekuasaan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Kepentingan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Menentukan tujuan perusahaan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Tinggi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Tinggi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Manajer Bisnis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Bisnis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Cukup tinggi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Tinggi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Manajer Teknik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Peralatan teknis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Cukup tinggi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Cukup Tinggi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dan</a:t>
                      </a:r>
                      <a:r>
                        <a:rPr lang="en-US" sz="2000" baseline="0">
                          <a:latin typeface="Arial Narrow" pitchFamily="34" charset="0"/>
                        </a:rPr>
                        <a:t> seterusnya…</a:t>
                      </a:r>
                      <a:endParaRPr lang="en-US" sz="200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Tujuan</a:t>
            </a:r>
          </a:p>
          <a:p>
            <a:r>
              <a:rPr lang="en-US"/>
              <a:t>Menjelaskan sasaran/tujuan yang akan memandu perubahan pada perusahaan dan SI yang digunakan</a:t>
            </a:r>
          </a:p>
          <a:p>
            <a:r>
              <a:rPr lang="en-US"/>
              <a:t>Mengkuantifikasi tujuan dan alokasinya</a:t>
            </a:r>
          </a:p>
          <a:p>
            <a:r>
              <a:rPr lang="en-US"/>
              <a:t>Menyediakan landasan untuk menentukan tingkat prioritas sasaran/tujuan</a:t>
            </a:r>
          </a:p>
          <a:p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Informasi dalam diagram</a:t>
            </a:r>
          </a:p>
          <a:p>
            <a:r>
              <a:rPr lang="en-US"/>
              <a:t>Sasaran (</a:t>
            </a:r>
            <a:r>
              <a:rPr lang="en-US" i="1"/>
              <a:t>goal</a:t>
            </a:r>
            <a:r>
              <a:rPr lang="en-US"/>
              <a:t>) dan tujuan (</a:t>
            </a:r>
            <a:r>
              <a:rPr lang="en-US" i="1"/>
              <a:t>objective</a:t>
            </a:r>
            <a:r>
              <a:rPr lang="en-US"/>
              <a:t>) yang telah ditetapkan perusahaan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Penyusun</a:t>
            </a:r>
          </a:p>
          <a:p>
            <a:r>
              <a:rPr lang="en-US"/>
              <a:t>Analis Bisnis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2# Diagram </a:t>
            </a:r>
            <a:r>
              <a:rPr lang="en-US">
                <a:solidFill>
                  <a:srgbClr val="C00000"/>
                </a:solidFill>
              </a:rPr>
              <a:t>sasaran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778691"/>
          </a:xfrm>
        </p:spPr>
        <p:txBody>
          <a:bodyPr/>
          <a:lstStyle/>
          <a:p>
            <a:pPr>
              <a:buNone/>
            </a:pPr>
            <a:r>
              <a:rPr lang="en-US"/>
              <a:t>Perbedaan sasaran dan tujuan: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1295400"/>
          <a:ext cx="76962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itchFamily="34" charset="0"/>
                        </a:rPr>
                        <a:t>Sasaran/ </a:t>
                      </a:r>
                      <a:r>
                        <a:rPr lang="en-US" sz="2400" i="1">
                          <a:latin typeface="Arial Narrow" pitchFamily="34" charset="0"/>
                        </a:rPr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itchFamily="34" charset="0"/>
                        </a:rPr>
                        <a:t>Tujuan/ </a:t>
                      </a:r>
                      <a:r>
                        <a:rPr lang="en-US" sz="2400" i="1">
                          <a:latin typeface="Arial Narrow" pitchFamily="34" charset="0"/>
                        </a:rPr>
                        <a:t>objective</a:t>
                      </a:r>
                      <a:endParaRPr lang="en-US" sz="2400">
                        <a:latin typeface="Arial Narrow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kern="1200" baseline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Sasaran adalah “what,” atau hasil akhir yang diinginkan</a:t>
                      </a:r>
                      <a:endParaRPr lang="en-US" sz="240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baseline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Tujuan adalah “how,” atau arah tindakan yang akan mengarah tercapainya sasaran</a:t>
                      </a:r>
                      <a:endParaRPr lang="en-US" sz="2400">
                        <a:latin typeface="Arial Narrow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itchFamily="34" charset="0"/>
                        </a:rPr>
                        <a:t>Contoh </a:t>
                      </a:r>
                      <a:r>
                        <a:rPr kumimoji="0" lang="en-US" sz="2400" kern="1200" baseline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“menjadi satu perusahaan 5 besar di Batam dalam 5 tahun”</a:t>
                      </a:r>
                      <a:endParaRPr lang="en-US" sz="240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itchFamily="34" charset="0"/>
                        </a:rPr>
                        <a:t>Contoh </a:t>
                      </a:r>
                      <a:r>
                        <a:rPr kumimoji="0" lang="en-US" sz="2400" kern="1200" baseline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“meningkatkan kemampuan produksi sebanyak 30% pada akhir tahun depan”</a:t>
                      </a:r>
                      <a:endParaRPr lang="en-US" sz="2400">
                        <a:latin typeface="Arial Narrow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kern="1200" baseline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Sasaran ada di tingkat perusahaan, atau berlaku di seluruh perusahaan</a:t>
                      </a:r>
                      <a:endParaRPr lang="en-US" sz="240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baseline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Tujuan ditujukan ke orang/bagian yang lebih spesifik</a:t>
                      </a:r>
                      <a:endParaRPr lang="en-US" sz="2400">
                        <a:latin typeface="Arial Narrow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itchFamily="34" charset="0"/>
                        </a:rPr>
                        <a:t>Sasaran berada di puncak diagram sasaran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itchFamily="34" charset="0"/>
                        </a:rPr>
                        <a:t>Tujuan berada di bawah sasaran (merupakan “part”) pada diagram sasaran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778691"/>
          </a:xfrm>
        </p:spPr>
        <p:txBody>
          <a:bodyPr/>
          <a:lstStyle/>
          <a:p>
            <a:pPr>
              <a:buNone/>
            </a:pPr>
            <a:r>
              <a:rPr lang="en-US"/>
              <a:t>Contoh diagram sasaran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00201" y="762000"/>
            <a:ext cx="7148513" cy="6019800"/>
            <a:chOff x="533400" y="762000"/>
            <a:chExt cx="7148513" cy="60198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28331" t="5208" r="27160" b="28125"/>
            <a:stretch>
              <a:fillRect/>
            </a:stretch>
          </p:blipFill>
          <p:spPr bwMode="auto">
            <a:xfrm>
              <a:off x="533400" y="762000"/>
              <a:ext cx="7148513" cy="601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438400" y="7620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(1)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2133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(2)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41910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(4)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7800" y="37338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(3)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5791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(6)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4400" y="3276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(5)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3000" y="5562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(8)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5867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(7)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67600" y="1143000"/>
            <a:ext cx="30937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Nomor (1) merupakan sasaran dari keseluruhan perusahaan pada diagram sasaran di samping ini</a:t>
            </a:r>
          </a:p>
          <a:p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Nomor (2) merupakan tujuan yang menjadi “part” dan turunan dari nomor (1)</a:t>
            </a: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Demikian seterusnya dengan nomor (3) hingga (8) merupakan tujuan yang menjadi turunan nomor diatasnya</a:t>
            </a: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Sasaran dapat tercapai apabila tujuan telah terpenuhi, mulai dari bawah hingga ke atas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Tujuan</a:t>
            </a:r>
          </a:p>
          <a:p>
            <a:r>
              <a:rPr lang="en-US"/>
              <a:t>Membagikan visi awal kepada seluruh </a:t>
            </a:r>
            <a:r>
              <a:rPr lang="en-US" i="1"/>
              <a:t>stakeholder </a:t>
            </a:r>
            <a:r>
              <a:rPr lang="en-US"/>
              <a:t>dengan menyediakan informasi umum mengenai perubahan yang akan diimplementasikan melalui arsitektur </a:t>
            </a:r>
            <a:r>
              <a:rPr lang="en-US" i="1"/>
              <a:t>enterprise</a:t>
            </a:r>
          </a:p>
          <a:p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Informasi dalam diagram</a:t>
            </a:r>
          </a:p>
          <a:p>
            <a:r>
              <a:rPr lang="en-US"/>
              <a:t>Sasaran (</a:t>
            </a:r>
            <a:r>
              <a:rPr lang="en-US" i="1"/>
              <a:t>goal</a:t>
            </a:r>
            <a:r>
              <a:rPr lang="en-US"/>
              <a:t>), pengaturan, serta arsitektur bisnis dan aplikasi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Penyusun</a:t>
            </a:r>
          </a:p>
          <a:p>
            <a:r>
              <a:rPr lang="en-US"/>
              <a:t>Arsitek Bisnis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3# Diagram </a:t>
            </a:r>
            <a:r>
              <a:rPr lang="en-US">
                <a:solidFill>
                  <a:srgbClr val="C00000"/>
                </a:solidFill>
              </a:rPr>
              <a:t>konsep solusi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778691"/>
          </a:xfrm>
        </p:spPr>
        <p:txBody>
          <a:bodyPr/>
          <a:lstStyle/>
          <a:p>
            <a:pPr>
              <a:buNone/>
            </a:pPr>
            <a:r>
              <a:rPr lang="en-US"/>
              <a:t>Contoh diagram konsep solusi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66442" y="1143000"/>
            <a:ext cx="8601559" cy="5638800"/>
            <a:chOff x="542441" y="1143000"/>
            <a:chExt cx="8601559" cy="5638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6896" t="11458" r="10395" b="27083"/>
            <a:stretch>
              <a:fillRect/>
            </a:stretch>
          </p:blipFill>
          <p:spPr bwMode="auto">
            <a:xfrm>
              <a:off x="542441" y="1143000"/>
              <a:ext cx="8601559" cy="563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5867400" y="1371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(2)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2057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(7)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133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(4)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1200" y="5486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(a)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60960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(b)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53200" y="5867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(c)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06824" y="762000"/>
            <a:ext cx="3093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Nomor (4), (2), dan (7) diambil dari diagram solusi yang diterapkan (“assigned”) melalui proses bisnis </a:t>
            </a:r>
            <a:r>
              <a:rPr lang="en-US" b="1">
                <a:solidFill>
                  <a:srgbClr val="C00000"/>
                </a:solidFill>
                <a:latin typeface="Arial Narrow" pitchFamily="34" charset="0"/>
              </a:rPr>
              <a:t>Reserve trip</a:t>
            </a: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endParaRPr lang="en-US">
              <a:solidFill>
                <a:srgbClr val="C00000"/>
              </a:solidFill>
              <a:latin typeface="Arial Narrow" pitchFamily="34" charset="0"/>
            </a:endParaRPr>
          </a:p>
          <a:p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Proses bisnis </a:t>
            </a:r>
            <a:r>
              <a:rPr lang="en-US" b="1">
                <a:solidFill>
                  <a:srgbClr val="C00000"/>
                </a:solidFill>
                <a:latin typeface="Arial Narrow" pitchFamily="34" charset="0"/>
              </a:rPr>
              <a:t>Reserve trip </a:t>
            </a:r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diwujudkan (“realizes”) oleh program </a:t>
            </a:r>
            <a:r>
              <a:rPr lang="en-US" b="1">
                <a:solidFill>
                  <a:srgbClr val="C00000"/>
                </a:solidFill>
                <a:latin typeface="Arial Narrow" pitchFamily="34" charset="0"/>
              </a:rPr>
              <a:t>ReserveTrip </a:t>
            </a:r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yang akan memenuhi (“satisfy”) kebutuhan:</a:t>
            </a:r>
          </a:p>
          <a:p>
            <a:pPr marL="342900" indent="-342900">
              <a:buAutoNum type="alphaLcParenBoth"/>
            </a:pPr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Purchase automation</a:t>
            </a:r>
          </a:p>
          <a:p>
            <a:pPr marL="342900" indent="-342900">
              <a:buAutoNum type="alphaLcParenBoth"/>
            </a:pPr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Accounting ERP connection</a:t>
            </a:r>
          </a:p>
          <a:p>
            <a:pPr marL="342900" indent="-342900">
              <a:buAutoNum type="alphaLcParenBoth"/>
            </a:pPr>
            <a:r>
              <a:rPr lang="en-US">
                <a:solidFill>
                  <a:srgbClr val="C00000"/>
                </a:solidFill>
                <a:latin typeface="Arial Narrow" pitchFamily="34" charset="0"/>
              </a:rPr>
              <a:t>Trip reservation process 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Ketiga diagram yang telah dijelaskan menggambarkan keterkaitan antara: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pelaku (</a:t>
            </a:r>
            <a:r>
              <a:rPr lang="en-US" i="1"/>
              <a:t>stakeholder</a:t>
            </a:r>
            <a:r>
              <a:rPr lang="en-US"/>
              <a:t>),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apa yang ingin dicapai (</a:t>
            </a:r>
            <a:r>
              <a:rPr lang="en-US" i="1"/>
              <a:t>goal/objective</a:t>
            </a:r>
            <a:r>
              <a:rPr lang="en-US"/>
              <a:t>),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serta apa yang harus dilakukan (</a:t>
            </a:r>
            <a:r>
              <a:rPr lang="en-US" i="1"/>
              <a:t>solution concept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Perlu bagi perusahaan untuk melakukan pengembangan model tahap A, yaitu Visi, sebagai landasan untuk melakukan pengembangan model tahap-tahap selanjutnya pada siklus ADM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Kesimpulan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TUTORIAL </a:t>
            </a:r>
            <a:r>
              <a:rPr lang="en-US"/>
              <a:t>aplikasi Archi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/>
              <a:t>Matriks </a:t>
            </a:r>
            <a:r>
              <a:rPr lang="en-US" i="1"/>
              <a:t>stakeholder </a:t>
            </a:r>
            <a:r>
              <a:rPr lang="en-US"/>
              <a:t>tidak perlu dibuat di aplikasi Archi karena hanya berupa tabel saja </a:t>
            </a:r>
            <a:r>
              <a:rPr lang="en-US">
                <a:sym typeface="Wingdings"/>
              </a:rPr>
              <a:t> tabel dapat dibuat di aplikasi Word atau Excel saja</a:t>
            </a:r>
          </a:p>
          <a:p>
            <a:endParaRPr lang="en-US">
              <a:sym typeface="Wingdings"/>
            </a:endParaRPr>
          </a:p>
          <a:p>
            <a:pPr>
              <a:buNone/>
            </a:pPr>
            <a:r>
              <a:rPr lang="en-US"/>
              <a:t>Yang dapat dibuat di aplikasi Archi adalah: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 i="1"/>
              <a:t>goal diagram 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 i="1"/>
              <a:t>solution concept diagram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1481329"/>
            <a:ext cx="4114800" cy="4525963"/>
          </a:xfrm>
        </p:spPr>
        <p:txBody>
          <a:bodyPr/>
          <a:lstStyle/>
          <a:p>
            <a:pPr>
              <a:buNone/>
            </a:pPr>
            <a:r>
              <a:rPr lang="en-US"/>
              <a:t>Klik 2x icon aplikasi Archi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Saya menggunakan aplikasi yang portable, sehingga memudahkan eksekusi dan tidak perlu diinstal di harddisk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Memulai aplikasi </a:t>
            </a:r>
            <a:r>
              <a:rPr lang="en-US">
                <a:solidFill>
                  <a:srgbClr val="C00000"/>
                </a:solidFill>
              </a:rPr>
              <a:t>Archi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7400" y="14478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038600" y="1752600"/>
            <a:ext cx="2057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rgbClr val="C00000"/>
                </a:solidFill>
              </a:rPr>
              <a:t>Konsep</a:t>
            </a:r>
            <a:r>
              <a:rPr lang="en-US"/>
              <a:t> dasar</a:t>
            </a:r>
            <a:endParaRPr lang="en-US" dirty="0"/>
          </a:p>
          <a:p>
            <a:pPr marL="624078" indent="-514350">
              <a:buSzPct val="100000"/>
              <a:buFont typeface="+mj-lt"/>
              <a:buAutoNum type="arabicPeriod"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chemeClr val="accent4"/>
                </a:solidFill>
              </a:rPr>
              <a:t>Artefak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1481329"/>
            <a:ext cx="4114800" cy="4525963"/>
          </a:xfrm>
        </p:spPr>
        <p:txBody>
          <a:bodyPr/>
          <a:lstStyle/>
          <a:p>
            <a:pPr>
              <a:buNone/>
            </a:pPr>
            <a:r>
              <a:rPr lang="en-US"/>
              <a:t>Klik menu File &gt; New &gt; Empty Model, atau ketik Ctrl-N</a:t>
            </a:r>
          </a:p>
          <a:p>
            <a:pPr>
              <a:buNone/>
            </a:pPr>
            <a:r>
              <a:rPr lang="en-US"/>
              <a:t>Beri nama model </a:t>
            </a:r>
            <a:r>
              <a:rPr lang="en-US" b="1">
                <a:solidFill>
                  <a:srgbClr val="C00000"/>
                </a:solidFill>
              </a:rPr>
              <a:t>AE-TOGAF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Simpan melalui menu File &gt; Save As, beri nama </a:t>
            </a:r>
            <a:r>
              <a:rPr lang="en-US" b="1">
                <a:solidFill>
                  <a:srgbClr val="C00000"/>
                </a:solidFill>
              </a:rPr>
              <a:t>AE-TOGAF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>
                <a:solidFill>
                  <a:srgbClr val="C00000"/>
                </a:solidFill>
              </a:rPr>
              <a:t>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28800" y="1295401"/>
            <a:ext cx="2667000" cy="260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00400" y="3352800"/>
            <a:ext cx="2667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819400" y="2133600"/>
            <a:ext cx="32766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48200" y="4495800"/>
            <a:ext cx="1524000" cy="16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7400" y="1295400"/>
            <a:ext cx="510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2200" y="2590801"/>
            <a:ext cx="4114800" cy="37974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/>
              <a:t>Secara otomatis view default akan muncul di layar utama dan di folder Views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Rename dengan klik kanan pada Default View atau ketik F2</a:t>
            </a:r>
          </a:p>
          <a:p>
            <a:pPr>
              <a:buNone/>
            </a:pPr>
            <a:r>
              <a:rPr lang="en-US"/>
              <a:t>Beri nama </a:t>
            </a:r>
            <a:r>
              <a:rPr lang="en-US" b="1">
                <a:solidFill>
                  <a:srgbClr val="C00000"/>
                </a:solidFill>
              </a:rPr>
              <a:t>Tahap A Visi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Jangan lupa untuk sering menyimpan dengan ketik Ctrl-S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view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791200" y="2209800"/>
            <a:ext cx="3810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200400" y="2819400"/>
            <a:ext cx="2971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38600" y="4191000"/>
            <a:ext cx="22098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1481329"/>
            <a:ext cx="4114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/>
              <a:t>Bagian </a:t>
            </a:r>
            <a:r>
              <a:rPr lang="en-US" i="1"/>
              <a:t>palette </a:t>
            </a:r>
            <a:r>
              <a:rPr lang="en-US"/>
              <a:t>di sisi kanan berisi ikon-ikon yang digunakan untuk membuat model:</a:t>
            </a:r>
          </a:p>
          <a:p>
            <a:pPr>
              <a:buNone/>
            </a:pPr>
            <a:endParaRPr lang="en-US"/>
          </a:p>
          <a:p>
            <a:pPr>
              <a:buClr>
                <a:srgbClr val="C00000"/>
              </a:buClr>
              <a:buSzPct val="100000"/>
            </a:pPr>
            <a:r>
              <a:rPr lang="en-US">
                <a:solidFill>
                  <a:srgbClr val="C00000"/>
                </a:solidFill>
              </a:rPr>
              <a:t>Panah penghubung</a:t>
            </a:r>
          </a:p>
          <a:p>
            <a:pPr>
              <a:buClr>
                <a:srgbClr val="C00000"/>
              </a:buClr>
              <a:buSzPct val="100000"/>
            </a:pPr>
            <a:r>
              <a:rPr lang="en-US">
                <a:solidFill>
                  <a:srgbClr val="C00000"/>
                </a:solidFill>
              </a:rPr>
              <a:t>Bisnis</a:t>
            </a:r>
          </a:p>
          <a:p>
            <a:pPr>
              <a:buClr>
                <a:srgbClr val="C00000"/>
              </a:buClr>
              <a:buSzPct val="100000"/>
            </a:pPr>
            <a:r>
              <a:rPr lang="en-US">
                <a:solidFill>
                  <a:srgbClr val="C00000"/>
                </a:solidFill>
              </a:rPr>
              <a:t>Sistem Informasi (aplikasi dan data)</a:t>
            </a:r>
          </a:p>
          <a:p>
            <a:pPr>
              <a:buClr>
                <a:srgbClr val="C00000"/>
              </a:buClr>
              <a:buSzPct val="100000"/>
            </a:pPr>
            <a:r>
              <a:rPr lang="en-US">
                <a:solidFill>
                  <a:srgbClr val="C00000"/>
                </a:solidFill>
              </a:rPr>
              <a:t>Teknologi</a:t>
            </a:r>
          </a:p>
          <a:p>
            <a:pPr>
              <a:buClr>
                <a:srgbClr val="C00000"/>
              </a:buClr>
              <a:buSzPct val="100000"/>
            </a:pPr>
            <a:r>
              <a:rPr lang="en-US">
                <a:solidFill>
                  <a:srgbClr val="C00000"/>
                </a:solidFill>
              </a:rPr>
              <a:t>Visi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Bagian </a:t>
            </a:r>
            <a:r>
              <a:rPr lang="en-US" i="1">
                <a:solidFill>
                  <a:srgbClr val="C00000"/>
                </a:solidFill>
              </a:rPr>
              <a:t>Palette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79176" y="1219200"/>
            <a:ext cx="282622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953000" y="37338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953000" y="4267200"/>
            <a:ext cx="1371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953000" y="4876800"/>
            <a:ext cx="13716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53000" y="5562600"/>
            <a:ext cx="13716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953000" y="2209800"/>
            <a:ext cx="13716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00400" y="1219200"/>
            <a:ext cx="7239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76401"/>
            <a:ext cx="3352800" cy="4330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Klik dan tarik ikon untuk </a:t>
            </a:r>
            <a:r>
              <a:rPr lang="en-US" i="1"/>
              <a:t>goal</a:t>
            </a:r>
            <a:r>
              <a:rPr lang="en-US"/>
              <a:t> dari </a:t>
            </a:r>
            <a:r>
              <a:rPr lang="en-US" i="1"/>
              <a:t>palette</a:t>
            </a:r>
            <a:r>
              <a:rPr lang="en-US"/>
              <a:t> ke layar utama </a:t>
            </a:r>
            <a:r>
              <a:rPr lang="en-US" b="1">
                <a:solidFill>
                  <a:srgbClr val="C00000"/>
                </a:solidFill>
              </a:rPr>
              <a:t>AE-TOGAF: Tahap A Visi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i="1"/>
              <a:t>Rename</a:t>
            </a:r>
            <a:r>
              <a:rPr lang="en-US"/>
              <a:t> Goal menjadi </a:t>
            </a:r>
            <a:r>
              <a:rPr lang="en-US" b="1">
                <a:solidFill>
                  <a:srgbClr val="C00000"/>
                </a:solidFill>
              </a:rPr>
              <a:t>Sasaran Utama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goal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00600" y="2895600"/>
            <a:ext cx="4191000" cy="2438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l="35725" t="25000" r="54319" b="66667"/>
          <a:stretch>
            <a:fillRect/>
          </a:stretch>
        </p:blipFill>
        <p:spPr bwMode="auto">
          <a:xfrm>
            <a:off x="6096000" y="5715000"/>
            <a:ext cx="129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/>
          <p:nvPr/>
        </p:nvCxnSpPr>
        <p:spPr>
          <a:xfrm flipV="1">
            <a:off x="4800600" y="2590800"/>
            <a:ext cx="5334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29200" y="5486400"/>
            <a:ext cx="9906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48400" y="3200400"/>
            <a:ext cx="304800" cy="228600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29000" y="1295400"/>
            <a:ext cx="6934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905001"/>
            <a:ext cx="3962400" cy="4102291"/>
          </a:xfrm>
        </p:spPr>
        <p:txBody>
          <a:bodyPr/>
          <a:lstStyle/>
          <a:p>
            <a:pPr>
              <a:buNone/>
            </a:pPr>
            <a:r>
              <a:rPr lang="en-US"/>
              <a:t>Untuk membuat </a:t>
            </a:r>
            <a:r>
              <a:rPr lang="en-US" i="1"/>
              <a:t>objective</a:t>
            </a:r>
            <a:r>
              <a:rPr lang="en-US"/>
              <a:t> gunakan ikon </a:t>
            </a:r>
            <a:r>
              <a:rPr lang="en-US" i="1"/>
              <a:t>goal</a:t>
            </a:r>
            <a:r>
              <a:rPr lang="en-US"/>
              <a:t> yang sama, dan lakukan seperti slide sebelumnya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i="1"/>
              <a:t>Rename</a:t>
            </a:r>
            <a:r>
              <a:rPr lang="en-US"/>
              <a:t> menjadi </a:t>
            </a:r>
            <a:r>
              <a:rPr lang="en-US" b="1">
                <a:solidFill>
                  <a:srgbClr val="C00000"/>
                </a:solidFill>
              </a:rPr>
              <a:t>Tujuan 1 </a:t>
            </a:r>
            <a:r>
              <a:rPr lang="en-US"/>
              <a:t>dan letakkan di bawah Sasaran Utama</a:t>
            </a:r>
          </a:p>
          <a:p>
            <a:pPr>
              <a:buNone/>
            </a:pP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objective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3600" y="2667000"/>
            <a:ext cx="12192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67400" y="4572000"/>
            <a:ext cx="12954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771900" y="1371600"/>
            <a:ext cx="66675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752601"/>
            <a:ext cx="4800600" cy="42546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Untuk membuat garis penghubung klik ikon </a:t>
            </a:r>
            <a:r>
              <a:rPr lang="en-US" i="1"/>
              <a:t>magic connector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Kemudian klik pada kotak Tujuan 1 dan klik lagi pada kotak Sasaran Utama, akan muncul pilihan jenis hubungan: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Pilih “Part of” untuk menunjukkan bahwa Tujuan 1 merupakan bagian dari Sasaran Utama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>
                <a:solidFill>
                  <a:srgbClr val="C00000"/>
                </a:solidFill>
              </a:rPr>
              <a:t>garis penghubung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209800"/>
            <a:ext cx="3124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553200" y="3124200"/>
            <a:ext cx="1066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53200" y="3581400"/>
            <a:ext cx="10668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781800" y="4648200"/>
            <a:ext cx="15240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/>
          <a:srcRect b="26087"/>
          <a:stretch>
            <a:fillRect/>
          </a:stretch>
        </p:blipFill>
        <p:spPr bwMode="auto">
          <a:xfrm>
            <a:off x="2085622" y="1219200"/>
            <a:ext cx="804897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5334000"/>
            <a:ext cx="8229600" cy="106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/>
              <a:t>Silahkan Anda mencoba sendiri dengan sasaran dan tujuan yang dikehendaki. Tambahkan beberapa tujuan turunan dan diberi nomor untuk memudahkan identifikasi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Hasil akhir: </a:t>
            </a:r>
            <a:r>
              <a:rPr lang="en-US" i="1">
                <a:solidFill>
                  <a:srgbClr val="C00000"/>
                </a:solidFill>
              </a:rPr>
              <a:t>goal diagram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28801" y="1371600"/>
            <a:ext cx="576813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43800" y="2590801"/>
            <a:ext cx="2667000" cy="34164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/>
              <a:t>Diagram di aplikasi archi dapat dikonversi ke file image: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Klik menu File &gt; Export &gt; View as Image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Konversi ke </a:t>
            </a:r>
            <a:r>
              <a:rPr lang="en-US" i="1">
                <a:solidFill>
                  <a:srgbClr val="C00000"/>
                </a:solidFill>
              </a:rPr>
              <a:t>file image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48400" y="4953000"/>
            <a:ext cx="1295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486400" y="24384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304801"/>
            <a:ext cx="3276600" cy="4525963"/>
          </a:xfrm>
        </p:spPr>
        <p:txBody>
          <a:bodyPr/>
          <a:lstStyle/>
          <a:p>
            <a:pPr>
              <a:buNone/>
            </a:pPr>
            <a:r>
              <a:rPr lang="en-US"/>
              <a:t>Anda dapat: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Pilih lokasi simpan file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Pilih format file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Pilih ukuran file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05400" y="1600200"/>
            <a:ext cx="45720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2514600"/>
            <a:ext cx="19050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3429000"/>
            <a:ext cx="14478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19800" y="1524000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4114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/>
              <a:t>Untuk membuat diagram konsep solusi ada beberapa ikon tambahan yang digunakan (lihat slide 16), yaitu:</a:t>
            </a:r>
          </a:p>
          <a:p>
            <a:pPr>
              <a:buNone/>
            </a:pPr>
            <a:endParaRPr lang="en-US"/>
          </a:p>
          <a:p>
            <a:pPr marL="623888" indent="-279400">
              <a:buSzPct val="100000"/>
              <a:buFont typeface="+mj-lt"/>
              <a:buAutoNum type="arabicParenR"/>
            </a:pPr>
            <a:r>
              <a:rPr lang="en-US"/>
              <a:t>Proses bisnis</a:t>
            </a:r>
          </a:p>
          <a:p>
            <a:pPr marL="623888" indent="-279400">
              <a:buSzPct val="100000"/>
              <a:buFont typeface="+mj-lt"/>
              <a:buAutoNum type="arabicParenR"/>
            </a:pPr>
            <a:endParaRPr lang="en-US"/>
          </a:p>
          <a:p>
            <a:pPr marL="623888" indent="-279400">
              <a:buSzPct val="100000"/>
              <a:buFont typeface="+mj-lt"/>
              <a:buAutoNum type="arabicParenR"/>
            </a:pPr>
            <a:r>
              <a:rPr lang="en-US"/>
              <a:t>Komponen Program</a:t>
            </a:r>
          </a:p>
          <a:p>
            <a:pPr marL="623888" indent="-279400">
              <a:buSzPct val="100000"/>
              <a:buFont typeface="+mj-lt"/>
              <a:buAutoNum type="arabicParenR"/>
            </a:pPr>
            <a:endParaRPr lang="en-US"/>
          </a:p>
          <a:p>
            <a:pPr marL="623888" indent="-279400">
              <a:buSzPct val="100000"/>
              <a:buFont typeface="+mj-lt"/>
              <a:buAutoNum type="arabicParenR"/>
            </a:pPr>
            <a:r>
              <a:rPr lang="en-US"/>
              <a:t>Kebutuhan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Ikon tambahan: </a:t>
            </a:r>
            <a:r>
              <a:rPr lang="en-US" i="1">
                <a:solidFill>
                  <a:srgbClr val="C00000"/>
                </a:solidFill>
              </a:rPr>
              <a:t>solution concept diagram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19600" y="3352800"/>
            <a:ext cx="17526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81600" y="4343400"/>
            <a:ext cx="1066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114800" y="5410200"/>
            <a:ext cx="20574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67600" y="3352800"/>
            <a:ext cx="18288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467600" y="4114800"/>
            <a:ext cx="609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82590" y="5380220"/>
            <a:ext cx="24384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Konsep</a:t>
            </a:r>
            <a:r>
              <a:rPr lang="en-US"/>
              <a:t> dasar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LATIHAN 1: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Pada slide berikut diperlihatkan sebuah diagram sederhana yang menggambarkan konsep solusi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Ada 5 komponen (sasaran, tujuan, proses bisnis, program, dan kebutuhan) dengan 4 aturan garis penghubung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Silahkan mencoba berlatih untuk membuat komponen dan garis penghubungnya. Pastikan bentuk garisnya sesuai dengan gambar tersebut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</a:t>
            </a:r>
            <a:r>
              <a:rPr lang="en-US">
                <a:solidFill>
                  <a:srgbClr val="C00000"/>
                </a:solidFill>
              </a:rPr>
              <a:t>Konsep Solusi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email"/>
          <a:srcRect l="3276" t="12500"/>
          <a:stretch>
            <a:fillRect/>
          </a:stretch>
        </p:blipFill>
        <p:spPr bwMode="auto">
          <a:xfrm>
            <a:off x="1752600" y="304800"/>
            <a:ext cx="474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762000"/>
            <a:ext cx="4114800" cy="5867400"/>
          </a:xfrm>
        </p:spPr>
        <p:txBody>
          <a:bodyPr/>
          <a:lstStyle/>
          <a:p>
            <a:pPr>
              <a:buNone/>
            </a:pPr>
            <a:r>
              <a:rPr lang="en-US"/>
              <a:t>Tujuan 1 “part of” Sasaran Utama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Tujuan 1 “realised by” Proses Bisnis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Proses Bisnis “realised by” Komponen Program 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Kebutuhan “realised by” Komponen Program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sukses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0166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>
                <a:solidFill>
                  <a:schemeClr val="accent4"/>
                </a:solidFill>
              </a:rPr>
              <a:t>Goal</a:t>
            </a:r>
            <a:r>
              <a:rPr lang="en-US"/>
              <a:t> </a:t>
            </a:r>
            <a:r>
              <a:rPr lang="en-US">
                <a:sym typeface="Wingdings"/>
              </a:rPr>
              <a:t> </a:t>
            </a:r>
            <a:r>
              <a:rPr lang="en-US"/>
              <a:t>menentukan arah dari perusahaan (</a:t>
            </a:r>
            <a:r>
              <a:rPr lang="en-US" i="1"/>
              <a:t>enterprise</a:t>
            </a:r>
            <a:r>
              <a:rPr lang="en-US"/>
              <a:t>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i="1">
                <a:solidFill>
                  <a:schemeClr val="accent4"/>
                </a:solidFill>
              </a:rPr>
              <a:t>Objective</a:t>
            </a:r>
            <a:r>
              <a:rPr lang="en-US"/>
              <a:t> </a:t>
            </a:r>
            <a:r>
              <a:rPr lang="en-US">
                <a:sym typeface="Wingdings"/>
              </a:rPr>
              <a:t> </a:t>
            </a:r>
            <a:r>
              <a:rPr lang="en-US"/>
              <a:t>merupakan pecahan </a:t>
            </a:r>
            <a:r>
              <a:rPr lang="en-US" i="1"/>
              <a:t>goal </a:t>
            </a:r>
            <a:r>
              <a:rPr lang="en-US"/>
              <a:t>untuk menentukan titik tertentu yang berhubungan dengan perkembangan/progres terkait dengan pencapaian </a:t>
            </a:r>
            <a:r>
              <a:rPr lang="en-US" i="1"/>
              <a:t>goal </a:t>
            </a:r>
            <a:r>
              <a:rPr lang="en-US"/>
              <a:t>utama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i="1">
                <a:solidFill>
                  <a:schemeClr val="accent4"/>
                </a:solidFill>
              </a:rPr>
              <a:t>Requirement</a:t>
            </a:r>
            <a:r>
              <a:rPr lang="en-US"/>
              <a:t> </a:t>
            </a:r>
            <a:r>
              <a:rPr lang="en-US">
                <a:sym typeface="Wingdings"/>
              </a:rPr>
              <a:t> </a:t>
            </a:r>
            <a:r>
              <a:rPr lang="en-US"/>
              <a:t>kemampuan yang dibutukan pada tingkat perusahaan (</a:t>
            </a:r>
            <a:r>
              <a:rPr lang="en-US" i="1"/>
              <a:t>enterprise</a:t>
            </a:r>
            <a:r>
              <a:rPr lang="en-US"/>
              <a:t>) atau SI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i="1">
                <a:solidFill>
                  <a:schemeClr val="accent4"/>
                </a:solidFill>
              </a:rPr>
              <a:t>Application component</a:t>
            </a:r>
            <a:r>
              <a:rPr lang="en-US"/>
              <a:t> </a:t>
            </a:r>
            <a:r>
              <a:rPr lang="en-US">
                <a:sym typeface="Wingdings"/>
              </a:rPr>
              <a:t> </a:t>
            </a:r>
            <a:r>
              <a:rPr lang="en-US"/>
              <a:t>kumpulan fungsionalitas aplikasi yang selaras dengan struktur implementasi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940491"/>
          </a:xfrm>
        </p:spPr>
        <p:txBody>
          <a:bodyPr/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Tahap Visi </a:t>
            </a:r>
            <a:r>
              <a:rPr lang="en-US"/>
              <a:t>menyiapkan tahap-tahap berikutnya melalui gambaran umum dari arsitektur yang ada (</a:t>
            </a:r>
            <a:r>
              <a:rPr lang="en-US" i="1"/>
              <a:t>baseline</a:t>
            </a:r>
            <a:r>
              <a:rPr lang="en-US"/>
              <a:t>) dan arsitektur yang diinginkan (target)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solidFill>
                  <a:schemeClr val="accent4"/>
                </a:solidFill>
              </a:rPr>
              <a:t>Yang dilakukan pada tahap Visi </a:t>
            </a:r>
            <a:r>
              <a:rPr lang="en-US"/>
              <a:t>adalah:</a:t>
            </a:r>
          </a:p>
          <a:p>
            <a:pPr marL="624078" indent="-514350">
              <a:buSzPct val="100000"/>
              <a:buFont typeface="+mj-lt"/>
              <a:buAutoNum type="arabicParenR"/>
            </a:pPr>
            <a:r>
              <a:rPr lang="en-US"/>
              <a:t>Menyiapkan siklus ADM </a:t>
            </a:r>
          </a:p>
          <a:p>
            <a:pPr marL="624078" indent="-514350">
              <a:buSzPct val="100000"/>
              <a:buFont typeface="+mj-lt"/>
              <a:buAutoNum type="arabicParenR"/>
            </a:pPr>
            <a:r>
              <a:rPr lang="en-US"/>
              <a:t>Sasaran (</a:t>
            </a:r>
            <a:r>
              <a:rPr lang="en-US" i="1"/>
              <a:t>goal</a:t>
            </a:r>
            <a:r>
              <a:rPr lang="en-US"/>
              <a:t>) bisnis yang utama juga harus disiapkan dan divalidasi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Artefak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Artefak</a:t>
            </a:r>
            <a:r>
              <a:rPr lang="en-US"/>
              <a:t> </a:t>
            </a:r>
            <a:r>
              <a:rPr lang="en-US">
                <a:sym typeface="Wingdings"/>
              </a:rPr>
              <a:t> </a:t>
            </a:r>
            <a:r>
              <a:rPr lang="en-US">
                <a:solidFill>
                  <a:schemeClr val="accent4"/>
                </a:solidFill>
                <a:sym typeface="Wingdings"/>
              </a:rPr>
              <a:t>deskripsi dari suatu bagian arsitektur</a:t>
            </a:r>
            <a:r>
              <a:rPr lang="en-US">
                <a:sym typeface="Wingdings"/>
              </a:rPr>
              <a:t>, biasanya dibuat dalam bentuk: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Katalog (daftar objek)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Matriks (hubungan antar objek)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Diagram (dalam bentuk gambar)</a:t>
            </a:r>
          </a:p>
          <a:p>
            <a:pPr marL="630238" indent="-569913">
              <a:buSzPct val="100000"/>
              <a:buNone/>
            </a:pPr>
            <a:endParaRPr lang="en-US"/>
          </a:p>
          <a:p>
            <a:pPr marL="630238" indent="-569913">
              <a:buSzPct val="100000"/>
              <a:buNone/>
            </a:pPr>
            <a:r>
              <a:rPr lang="en-US"/>
              <a:t>Artefak bisa dibuat secara informal dengan berbagai notasi apapun yang ada, sebelum nantinya dibuatkan diagram formal dalam aplikasi Archi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/>
          <a:lstStyle/>
          <a:p>
            <a:pPr marL="630238" indent="-569913">
              <a:buSzPct val="100000"/>
              <a:buNone/>
            </a:pPr>
            <a:r>
              <a:rPr lang="en-US"/>
              <a:t>Beberapa artefak yang digunakan dalam tahap Visi adalah: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>
                <a:solidFill>
                  <a:schemeClr val="accent4"/>
                </a:solidFill>
              </a:rPr>
              <a:t>Matriks </a:t>
            </a:r>
            <a:r>
              <a:rPr lang="en-US" i="1">
                <a:solidFill>
                  <a:schemeClr val="accent4"/>
                </a:solidFill>
              </a:rPr>
              <a:t>stakeholder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>
                <a:solidFill>
                  <a:schemeClr val="accent4"/>
                </a:solidFill>
              </a:rPr>
              <a:t>Diagram sasaran </a:t>
            </a:r>
            <a:r>
              <a:rPr lang="en-US"/>
              <a:t>(</a:t>
            </a:r>
            <a:r>
              <a:rPr lang="en-US" i="1"/>
              <a:t>goal diagram</a:t>
            </a:r>
            <a:r>
              <a:rPr lang="en-US"/>
              <a:t>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>
                <a:solidFill>
                  <a:schemeClr val="accent4"/>
                </a:solidFill>
              </a:rPr>
              <a:t>Diagram konsep solusi </a:t>
            </a:r>
            <a:r>
              <a:rPr lang="en-US"/>
              <a:t>(</a:t>
            </a:r>
            <a:r>
              <a:rPr lang="en-US" i="1"/>
              <a:t>solution concept diagram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Tujuan</a:t>
            </a:r>
          </a:p>
          <a:p>
            <a:r>
              <a:rPr lang="en-US"/>
              <a:t>Menjelaskan aktor-aktor yang berpartisipasi dalam pembuatan arsitektur enterprise untuk membantu pelaksanaan siklus ADM </a:t>
            </a:r>
          </a:p>
          <a:p>
            <a:r>
              <a:rPr lang="en-US"/>
              <a:t>Menentukan artefak apa yang harus dibuat dan oleh siapa</a:t>
            </a:r>
          </a:p>
          <a:p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Informasi dalam matriks</a:t>
            </a:r>
          </a:p>
          <a:p>
            <a:r>
              <a:rPr lang="en-US"/>
              <a:t>Siapa saja Aktor dan sumberdaya manusia dalam perusahaan (</a:t>
            </a:r>
            <a:r>
              <a:rPr lang="en-US" i="1"/>
              <a:t>enterprise</a:t>
            </a:r>
            <a:r>
              <a:rPr lang="en-US"/>
              <a:t>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Penyusun</a:t>
            </a:r>
          </a:p>
          <a:p>
            <a:r>
              <a:rPr lang="en-US"/>
              <a:t>Analis Bisnis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1# Matriks </a:t>
            </a:r>
            <a:r>
              <a:rPr lang="en-US" i="1">
                <a:solidFill>
                  <a:srgbClr val="C00000"/>
                </a:solidFill>
              </a:rPr>
              <a:t>stakeholder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BDAF09-C7D1-44FB-B278-14BA57CD0B5F}"/>
</file>

<file path=customXml/itemProps2.xml><?xml version="1.0" encoding="utf-8"?>
<ds:datastoreItem xmlns:ds="http://schemas.openxmlformats.org/officeDocument/2006/customXml" ds:itemID="{4EC33663-3831-403E-88F6-B197EB6E703F}"/>
</file>

<file path=customXml/itemProps3.xml><?xml version="1.0" encoding="utf-8"?>
<ds:datastoreItem xmlns:ds="http://schemas.openxmlformats.org/officeDocument/2006/customXml" ds:itemID="{26E8A831-CD73-4D5A-97B3-C385BCBBC422}"/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1147</Words>
  <Application>Microsoft Office PowerPoint</Application>
  <PresentationFormat>Widescreen</PresentationFormat>
  <Paragraphs>222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Times New Roman</vt:lpstr>
      <vt:lpstr>Office Theme</vt:lpstr>
      <vt:lpstr>ENTERPRISE ARCHITECTURE</vt:lpstr>
      <vt:lpstr>Topik bahasan</vt:lpstr>
      <vt:lpstr>Konsep dasar</vt:lpstr>
      <vt:lpstr>PowerPoint Presentation</vt:lpstr>
      <vt:lpstr>PowerPoint Presentation</vt:lpstr>
      <vt:lpstr>Artefak</vt:lpstr>
      <vt:lpstr>PowerPoint Presentation</vt:lpstr>
      <vt:lpstr>PowerPoint Presentation</vt:lpstr>
      <vt:lpstr>1# Matriks stakeholder</vt:lpstr>
      <vt:lpstr>PowerPoint Presentation</vt:lpstr>
      <vt:lpstr>2# Diagram sasaran</vt:lpstr>
      <vt:lpstr>PowerPoint Presentation</vt:lpstr>
      <vt:lpstr>PowerPoint Presentation</vt:lpstr>
      <vt:lpstr>3# Diagram konsep solusi</vt:lpstr>
      <vt:lpstr>PowerPoint Presentation</vt:lpstr>
      <vt:lpstr>Kesimpulan</vt:lpstr>
      <vt:lpstr>TUTORIAL aplikasi Archi</vt:lpstr>
      <vt:lpstr>PowerPoint Presentation</vt:lpstr>
      <vt:lpstr>Memulai aplikasi Archi</vt:lpstr>
      <vt:lpstr>Membuat model</vt:lpstr>
      <vt:lpstr>Membuat view</vt:lpstr>
      <vt:lpstr>Bagian Palette</vt:lpstr>
      <vt:lpstr>Membuat goal</vt:lpstr>
      <vt:lpstr>Membuat objective</vt:lpstr>
      <vt:lpstr>Membuat garis penghubung</vt:lpstr>
      <vt:lpstr>Hasil akhir: goal diagram</vt:lpstr>
      <vt:lpstr>Konversi ke file image</vt:lpstr>
      <vt:lpstr>PowerPoint Presentation</vt:lpstr>
      <vt:lpstr>Ikon tambahan: solution concept diagram</vt:lpstr>
      <vt:lpstr>LATIHAN 1:</vt:lpstr>
      <vt:lpstr>Diagram Konsep Solusi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Novario Jaya Perdana S.Kom M.T</cp:lastModifiedBy>
  <cp:revision>27</cp:revision>
  <dcterms:created xsi:type="dcterms:W3CDTF">2020-06-08T01:30:48Z</dcterms:created>
  <dcterms:modified xsi:type="dcterms:W3CDTF">2021-04-29T10:39:21Z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