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06-May-21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06-May-21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06-May-21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06-May-21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06-May-21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06-May-21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06-May-21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06-May-21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06-May-21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06-May-21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06-May-21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06-May-21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412" y="1310622"/>
            <a:ext cx="9535718" cy="2387600"/>
          </a:xfrm>
        </p:spPr>
        <p:txBody>
          <a:bodyPr>
            <a:normAutofit/>
          </a:bodyPr>
          <a:lstStyle/>
          <a:p>
            <a:r>
              <a:rPr lang="en-US" sz="4800" b="1" dirty="0">
                <a:solidFill>
                  <a:schemeClr val="bg1"/>
                </a:solidFill>
                <a:latin typeface="Times New Roman" panose="02020603050405020304" pitchFamily="18" charset="0"/>
                <a:cs typeface="Times New Roman" panose="02020603050405020304" pitchFamily="18" charset="0"/>
              </a:rPr>
              <a:t>ENTERPRISE ARCHITECTURE</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800" b="1" dirty="0" err="1">
                <a:solidFill>
                  <a:schemeClr val="bg1"/>
                </a:solidFill>
                <a:latin typeface="Times New Roman" panose="02020603050405020304" pitchFamily="18" charset="0"/>
                <a:cs typeface="Times New Roman" panose="02020603050405020304" pitchFamily="18" charset="0"/>
              </a:rPr>
              <a:t>Pengembangan</a:t>
            </a:r>
            <a:r>
              <a:rPr lang="en-US" sz="4800" b="1" dirty="0">
                <a:solidFill>
                  <a:schemeClr val="bg1"/>
                </a:solidFill>
                <a:latin typeface="Times New Roman" panose="02020603050405020304" pitchFamily="18" charset="0"/>
                <a:cs typeface="Times New Roman" panose="02020603050405020304" pitchFamily="18" charset="0"/>
              </a:rPr>
              <a:t> Model</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err="1">
                <a:solidFill>
                  <a:schemeClr val="bg1"/>
                </a:solidFill>
                <a:latin typeface="Times New Roman" panose="02020603050405020304" pitchFamily="18" charset="0"/>
                <a:cs typeface="Times New Roman" panose="02020603050405020304" pitchFamily="18" charset="0"/>
              </a:rPr>
              <a:t>Tahap</a:t>
            </a:r>
            <a:r>
              <a:rPr lang="en-US" sz="4800" b="1" dirty="0">
                <a:solidFill>
                  <a:schemeClr val="bg1"/>
                </a:solidFill>
                <a:latin typeface="Times New Roman" panose="02020603050405020304" pitchFamily="18" charset="0"/>
                <a:cs typeface="Times New Roman" panose="02020603050405020304" pitchFamily="18" charset="0"/>
              </a:rPr>
              <a:t> B: </a:t>
            </a:r>
            <a:r>
              <a:rPr lang="en-US" sz="4800" b="1" dirty="0" err="1">
                <a:solidFill>
                  <a:schemeClr val="bg1"/>
                </a:solidFill>
                <a:latin typeface="Times New Roman" panose="02020603050405020304" pitchFamily="18" charset="0"/>
                <a:cs typeface="Times New Roman" panose="02020603050405020304" pitchFamily="18" charset="0"/>
              </a:rPr>
              <a:t>Arsitektur</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Bisnis</a:t>
            </a:r>
            <a:endParaRPr lang="en-US"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a:solidFill>
                  <a:schemeClr val="accent4"/>
                </a:solidFill>
              </a:rPr>
              <a:t>Tujuan</a:t>
            </a:r>
          </a:p>
          <a:p>
            <a:r>
              <a:rPr lang="en-US"/>
              <a:t>Memantapkan dan menentukan terminologi atau istilah bisnis untuk menjadi referensi bagi seluruh peserta</a:t>
            </a:r>
          </a:p>
          <a:p>
            <a:endParaRPr lang="en-US"/>
          </a:p>
          <a:p>
            <a:pPr>
              <a:buNone/>
            </a:pPr>
            <a:r>
              <a:rPr lang="en-US" b="1">
                <a:solidFill>
                  <a:schemeClr val="accent4"/>
                </a:solidFill>
              </a:rPr>
              <a:t>Informasi dalam matriks</a:t>
            </a:r>
          </a:p>
          <a:p>
            <a:r>
              <a:rPr lang="en-US"/>
              <a:t>Istilah-istilah bisnis</a:t>
            </a:r>
          </a:p>
          <a:p>
            <a:pPr>
              <a:buNone/>
            </a:pPr>
            <a:endParaRPr lang="en-US"/>
          </a:p>
          <a:p>
            <a:pPr>
              <a:buNone/>
            </a:pPr>
            <a:r>
              <a:rPr lang="en-US" b="1">
                <a:solidFill>
                  <a:schemeClr val="accent4"/>
                </a:solidFill>
              </a:rPr>
              <a:t>Penyusun</a:t>
            </a:r>
          </a:p>
          <a:p>
            <a:r>
              <a:rPr lang="en-US"/>
              <a:t>Analis Bisnis, Ahli Bisnis</a:t>
            </a:r>
          </a:p>
        </p:txBody>
      </p:sp>
      <p:sp>
        <p:nvSpPr>
          <p:cNvPr id="3" name="Title 2"/>
          <p:cNvSpPr>
            <a:spLocks noGrp="1"/>
          </p:cNvSpPr>
          <p:nvPr>
            <p:ph type="title"/>
          </p:nvPr>
        </p:nvSpPr>
        <p:spPr/>
        <p:txBody>
          <a:bodyPr/>
          <a:lstStyle/>
          <a:p>
            <a:r>
              <a:rPr lang="en-US"/>
              <a:t>1# Kamus </a:t>
            </a:r>
            <a:r>
              <a:rPr lang="en-US">
                <a:solidFill>
                  <a:srgbClr val="C00000"/>
                </a:solidFill>
              </a:rPr>
              <a:t>bisnis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457200"/>
            <a:ext cx="8229600" cy="6019800"/>
          </a:xfrm>
        </p:spPr>
        <p:txBody>
          <a:bodyPr>
            <a:normAutofit fontScale="92500" lnSpcReduction="20000"/>
          </a:bodyPr>
          <a:lstStyle/>
          <a:p>
            <a:pPr>
              <a:buNone/>
            </a:pPr>
            <a:r>
              <a:rPr lang="en-US"/>
              <a:t>Contoh kamus bisnis:</a:t>
            </a:r>
            <a:endParaRPr lang="en-US" i="1"/>
          </a:p>
          <a:p>
            <a:pPr>
              <a:buNone/>
            </a:pPr>
            <a:r>
              <a:rPr lang="en-US"/>
              <a:t>Dalam sebuah perusahaan yang bergerak di bidang perjalanan wisata atau biro perjalanan dikenal beberapa istilah bisnis seperti</a:t>
            </a:r>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r>
              <a:rPr lang="en-US" u="sng">
                <a:solidFill>
                  <a:srgbClr val="C00000"/>
                </a:solidFill>
              </a:rPr>
              <a:t>Catatan</a:t>
            </a:r>
          </a:p>
          <a:p>
            <a:pPr>
              <a:buNone/>
            </a:pPr>
            <a:r>
              <a:rPr lang="en-US"/>
              <a:t>Tidak ada diagram khusus yang digunakan, namun bentuk tabel memudahkan dalam memahami istilah dan artinya</a:t>
            </a:r>
          </a:p>
        </p:txBody>
      </p:sp>
      <p:graphicFrame>
        <p:nvGraphicFramePr>
          <p:cNvPr id="4" name="Table 3"/>
          <p:cNvGraphicFramePr>
            <a:graphicFrameLocks noGrp="1"/>
          </p:cNvGraphicFramePr>
          <p:nvPr/>
        </p:nvGraphicFramePr>
        <p:xfrm>
          <a:off x="2209800" y="1981200"/>
          <a:ext cx="7696200" cy="29870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sz="2000">
                          <a:latin typeface="Arial Narrow" pitchFamily="34" charset="0"/>
                        </a:rPr>
                        <a:t>Istilah</a:t>
                      </a:r>
                    </a:p>
                  </a:txBody>
                  <a:tcPr/>
                </a:tc>
                <a:tc>
                  <a:txBody>
                    <a:bodyPr/>
                    <a:lstStyle/>
                    <a:p>
                      <a:r>
                        <a:rPr lang="en-US" sz="2000">
                          <a:latin typeface="Arial Narrow" pitchFamily="34" charset="0"/>
                        </a:rPr>
                        <a:t>Pengertian</a:t>
                      </a:r>
                    </a:p>
                  </a:txBody>
                  <a:tcPr/>
                </a:tc>
                <a:extLst>
                  <a:ext uri="{0D108BD9-81ED-4DB2-BD59-A6C34878D82A}">
                    <a16:rowId xmlns:a16="http://schemas.microsoft.com/office/drawing/2014/main" val="10000"/>
                  </a:ext>
                </a:extLst>
              </a:tr>
              <a:tr h="370840">
                <a:tc>
                  <a:txBody>
                    <a:bodyPr/>
                    <a:lstStyle/>
                    <a:p>
                      <a:r>
                        <a:rPr lang="en-US" sz="2000">
                          <a:latin typeface="Arial Narrow" pitchFamily="34" charset="0"/>
                        </a:rPr>
                        <a:t>Perjalanan</a:t>
                      </a:r>
                    </a:p>
                  </a:txBody>
                  <a:tcPr/>
                </a:tc>
                <a:tc>
                  <a:txBody>
                    <a:bodyPr/>
                    <a:lstStyle/>
                    <a:p>
                      <a:r>
                        <a:rPr lang="en-US" sz="2000">
                          <a:latin typeface="Arial Narrow" pitchFamily="34" charset="0"/>
                        </a:rPr>
                        <a:t>Sebuah pengaturan perjalanan, tujuan, dan akomodasinya</a:t>
                      </a:r>
                    </a:p>
                  </a:txBody>
                  <a:tcPr/>
                </a:tc>
                <a:extLst>
                  <a:ext uri="{0D108BD9-81ED-4DB2-BD59-A6C34878D82A}">
                    <a16:rowId xmlns:a16="http://schemas.microsoft.com/office/drawing/2014/main" val="10001"/>
                  </a:ext>
                </a:extLst>
              </a:tr>
              <a:tr h="370840">
                <a:tc>
                  <a:txBody>
                    <a:bodyPr/>
                    <a:lstStyle/>
                    <a:p>
                      <a:r>
                        <a:rPr lang="en-US" sz="2000">
                          <a:latin typeface="Arial Narrow" pitchFamily="34" charset="0"/>
                        </a:rPr>
                        <a:t>Paket tur</a:t>
                      </a:r>
                    </a:p>
                  </a:txBody>
                  <a:tcPr/>
                </a:tc>
                <a:tc>
                  <a:txBody>
                    <a:bodyPr/>
                    <a:lstStyle/>
                    <a:p>
                      <a:r>
                        <a:rPr lang="en-US" sz="2000">
                          <a:latin typeface="Arial Narrow" pitchFamily="34" charset="0"/>
                        </a:rPr>
                        <a:t>Sebuah layanan perjalanan yang diberikan untuk 1 atau</a:t>
                      </a:r>
                      <a:r>
                        <a:rPr lang="en-US" sz="2000" baseline="0">
                          <a:latin typeface="Arial Narrow" pitchFamily="34" charset="0"/>
                        </a:rPr>
                        <a:t> lebih klien</a:t>
                      </a:r>
                      <a:endParaRPr lang="en-US" sz="2000">
                        <a:latin typeface="Arial Narrow" pitchFamily="34" charset="0"/>
                      </a:endParaRPr>
                    </a:p>
                  </a:txBody>
                  <a:tcPr/>
                </a:tc>
                <a:extLst>
                  <a:ext uri="{0D108BD9-81ED-4DB2-BD59-A6C34878D82A}">
                    <a16:rowId xmlns:a16="http://schemas.microsoft.com/office/drawing/2014/main" val="10002"/>
                  </a:ext>
                </a:extLst>
              </a:tr>
              <a:tr h="370840">
                <a:tc>
                  <a:txBody>
                    <a:bodyPr/>
                    <a:lstStyle/>
                    <a:p>
                      <a:r>
                        <a:rPr lang="en-US" sz="2000">
                          <a:latin typeface="Arial Narrow" pitchFamily="34" charset="0"/>
                        </a:rPr>
                        <a:t>Peserta</a:t>
                      </a:r>
                    </a:p>
                  </a:txBody>
                  <a:tcPr/>
                </a:tc>
                <a:tc>
                  <a:txBody>
                    <a:bodyPr/>
                    <a:lstStyle/>
                    <a:p>
                      <a:r>
                        <a:rPr lang="en-US" sz="2000">
                          <a:latin typeface="Arial Narrow" pitchFamily="34" charset="0"/>
                        </a:rPr>
                        <a:t>Orang yang akan memesan paket tur</a:t>
                      </a:r>
                    </a:p>
                  </a:txBody>
                  <a:tcPr/>
                </a:tc>
                <a:extLst>
                  <a:ext uri="{0D108BD9-81ED-4DB2-BD59-A6C34878D82A}">
                    <a16:rowId xmlns:a16="http://schemas.microsoft.com/office/drawing/2014/main" val="10003"/>
                  </a:ext>
                </a:extLst>
              </a:tr>
              <a:tr h="370840">
                <a:tc>
                  <a:txBody>
                    <a:bodyPr/>
                    <a:lstStyle/>
                    <a:p>
                      <a:r>
                        <a:rPr lang="en-US" sz="2000">
                          <a:latin typeface="Arial Narrow" pitchFamily="34" charset="0"/>
                        </a:rPr>
                        <a:t>Klien</a:t>
                      </a:r>
                    </a:p>
                  </a:txBody>
                  <a:tcPr/>
                </a:tc>
                <a:tc>
                  <a:txBody>
                    <a:bodyPr/>
                    <a:lstStyle/>
                    <a:p>
                      <a:r>
                        <a:rPr lang="en-US" sz="2000">
                          <a:latin typeface="Arial Narrow" pitchFamily="34" charset="0"/>
                        </a:rPr>
                        <a:t>Orang yang telah memesan paket tur</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Arial Narrow" pitchFamily="34" charset="0"/>
                        </a:rPr>
                        <a:t>dan</a:t>
                      </a:r>
                      <a:r>
                        <a:rPr lang="en-US" sz="2000" baseline="0">
                          <a:latin typeface="Arial Narrow" pitchFamily="34" charset="0"/>
                        </a:rPr>
                        <a:t> seterusnya…</a:t>
                      </a:r>
                      <a:endParaRPr lang="en-US" sz="2000">
                        <a:latin typeface="Arial Narrow" pitchFamily="34" charset="0"/>
                      </a:endParaRPr>
                    </a:p>
                  </a:txBody>
                  <a:tcPr/>
                </a:tc>
                <a:tc>
                  <a:txBody>
                    <a:bodyPr/>
                    <a:lstStyle/>
                    <a:p>
                      <a:endParaRPr lang="en-US" sz="2000">
                        <a:latin typeface="Arial Narrow"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b="1">
                <a:solidFill>
                  <a:schemeClr val="accent4"/>
                </a:solidFill>
              </a:rPr>
              <a:t>Tujuan</a:t>
            </a:r>
          </a:p>
          <a:p>
            <a:r>
              <a:rPr lang="en-US"/>
              <a:t>Menetapkan jenis posisi dalam perusahaan</a:t>
            </a:r>
          </a:p>
          <a:p>
            <a:r>
              <a:rPr lang="en-US"/>
              <a:t>Menjelaskan tanggung jawab posisi tersebut dalam perusahaan</a:t>
            </a:r>
          </a:p>
          <a:p>
            <a:r>
              <a:rPr lang="en-US"/>
              <a:t>Mengidentifikasi peserta di luar perusahaan</a:t>
            </a:r>
          </a:p>
          <a:p>
            <a:endParaRPr lang="en-US"/>
          </a:p>
          <a:p>
            <a:pPr>
              <a:buNone/>
            </a:pPr>
            <a:r>
              <a:rPr lang="en-US" b="1">
                <a:solidFill>
                  <a:schemeClr val="accent4"/>
                </a:solidFill>
              </a:rPr>
              <a:t>Informasi dalam diagram</a:t>
            </a:r>
          </a:p>
          <a:p>
            <a:r>
              <a:rPr lang="en-US"/>
              <a:t>Pengetahuan mengenai perusahaan, struktur organisasi</a:t>
            </a:r>
          </a:p>
          <a:p>
            <a:pPr>
              <a:buNone/>
            </a:pPr>
            <a:endParaRPr lang="en-US"/>
          </a:p>
          <a:p>
            <a:pPr>
              <a:buNone/>
            </a:pPr>
            <a:r>
              <a:rPr lang="en-US" b="1">
                <a:solidFill>
                  <a:schemeClr val="accent4"/>
                </a:solidFill>
              </a:rPr>
              <a:t>Penyusun</a:t>
            </a:r>
          </a:p>
          <a:p>
            <a:r>
              <a:rPr lang="en-US"/>
              <a:t>Analis Bisnis Ahli Bisnis</a:t>
            </a:r>
          </a:p>
        </p:txBody>
      </p:sp>
      <p:sp>
        <p:nvSpPr>
          <p:cNvPr id="3" name="Title 2"/>
          <p:cNvSpPr>
            <a:spLocks noGrp="1"/>
          </p:cNvSpPr>
          <p:nvPr>
            <p:ph type="title"/>
          </p:nvPr>
        </p:nvSpPr>
        <p:spPr/>
        <p:txBody>
          <a:bodyPr/>
          <a:lstStyle/>
          <a:p>
            <a:r>
              <a:rPr lang="en-US"/>
              <a:t>2# Diagram </a:t>
            </a:r>
            <a:r>
              <a:rPr lang="en-US">
                <a:solidFill>
                  <a:srgbClr val="C00000"/>
                </a:solidFill>
              </a:rPr>
              <a:t>organisasi aktor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Uvers_DOSEN\2019-2020\01 Pendidikan\02 MATERI\02 SI402 Arsitektur Enterprise\diagram-aktor.jpg"/>
          <p:cNvPicPr>
            <a:picLocks noChangeAspect="1" noChangeArrowheads="1"/>
          </p:cNvPicPr>
          <p:nvPr/>
        </p:nvPicPr>
        <p:blipFill>
          <a:blip r:embed="rId2" cstate="print"/>
          <a:srcRect/>
          <a:stretch>
            <a:fillRect/>
          </a:stretch>
        </p:blipFill>
        <p:spPr bwMode="auto">
          <a:xfrm>
            <a:off x="2971800" y="1071903"/>
            <a:ext cx="7391400" cy="5576547"/>
          </a:xfrm>
          <a:prstGeom prst="rect">
            <a:avLst/>
          </a:prstGeom>
          <a:noFill/>
        </p:spPr>
      </p:pic>
      <p:sp>
        <p:nvSpPr>
          <p:cNvPr id="2" name="Content Placeholder 1"/>
          <p:cNvSpPr>
            <a:spLocks noGrp="1"/>
          </p:cNvSpPr>
          <p:nvPr>
            <p:ph idx="1"/>
          </p:nvPr>
        </p:nvSpPr>
        <p:spPr>
          <a:xfrm>
            <a:off x="1981200" y="228601"/>
            <a:ext cx="8229600" cy="5778691"/>
          </a:xfrm>
        </p:spPr>
        <p:txBody>
          <a:bodyPr/>
          <a:lstStyle/>
          <a:p>
            <a:pPr>
              <a:buNone/>
            </a:pPr>
            <a:r>
              <a:rPr lang="en-US"/>
              <a:t>Contoh diagram organisasi aktor</a:t>
            </a:r>
          </a:p>
        </p:txBody>
      </p:sp>
      <p:sp>
        <p:nvSpPr>
          <p:cNvPr id="39" name="TextBox 38"/>
          <p:cNvSpPr txBox="1"/>
          <p:nvPr/>
        </p:nvSpPr>
        <p:spPr>
          <a:xfrm>
            <a:off x="2164024" y="795278"/>
            <a:ext cx="3093776" cy="5909310"/>
          </a:xfrm>
          <a:prstGeom prst="rect">
            <a:avLst/>
          </a:prstGeom>
          <a:noFill/>
        </p:spPr>
        <p:txBody>
          <a:bodyPr wrap="square" rtlCol="0">
            <a:spAutoFit/>
          </a:bodyPr>
          <a:lstStyle/>
          <a:p>
            <a:r>
              <a:rPr lang="en-US">
                <a:solidFill>
                  <a:srgbClr val="C00000"/>
                </a:solidFill>
                <a:latin typeface="Arial Narrow" pitchFamily="34" charset="0"/>
              </a:rPr>
              <a:t>Diagram disamping memperlihatkan orang-orang yang dapat menjadi aktor dalam arsitektur bisnis yang akan dibuat nanti</a:t>
            </a:r>
          </a:p>
          <a:p>
            <a:endParaRPr lang="en-US">
              <a:solidFill>
                <a:srgbClr val="C00000"/>
              </a:solidFill>
              <a:latin typeface="Arial Narrow" pitchFamily="34" charset="0"/>
            </a:endParaRPr>
          </a:p>
          <a:p>
            <a:r>
              <a:rPr lang="en-US" u="sng">
                <a:solidFill>
                  <a:srgbClr val="C00000"/>
                </a:solidFill>
                <a:latin typeface="Arial Narrow" pitchFamily="34" charset="0"/>
              </a:rPr>
              <a:t>Huruf I menunjukkan orang internal di dalam perusahaan</a:t>
            </a:r>
          </a:p>
          <a:p>
            <a:endParaRPr lang="en-US">
              <a:solidFill>
                <a:srgbClr val="C00000"/>
              </a:solidFill>
              <a:latin typeface="Arial Narrow" pitchFamily="34" charset="0"/>
            </a:endParaRPr>
          </a:p>
          <a:p>
            <a:r>
              <a:rPr lang="en-US" u="sng">
                <a:solidFill>
                  <a:srgbClr val="C00000"/>
                </a:solidFill>
                <a:latin typeface="Arial Narrow" pitchFamily="34" charset="0"/>
              </a:rPr>
              <a:t>Huruf X menunjukkan orang eksternal di luar perusahaan</a:t>
            </a:r>
          </a:p>
          <a:p>
            <a:endParaRPr lang="en-US">
              <a:solidFill>
                <a:srgbClr val="C00000"/>
              </a:solidFill>
              <a:latin typeface="Arial Narrow" pitchFamily="34" charset="0"/>
            </a:endParaRPr>
          </a:p>
          <a:p>
            <a:endParaRPr lang="en-US">
              <a:solidFill>
                <a:srgbClr val="C00000"/>
              </a:solidFill>
              <a:latin typeface="Arial Narrow" pitchFamily="34" charset="0"/>
            </a:endParaRPr>
          </a:p>
          <a:p>
            <a:endParaRPr lang="en-US">
              <a:solidFill>
                <a:srgbClr val="C00000"/>
              </a:solidFill>
              <a:latin typeface="Arial Narrow" pitchFamily="34" charset="0"/>
            </a:endParaRPr>
          </a:p>
          <a:p>
            <a:endParaRPr lang="en-US">
              <a:solidFill>
                <a:srgbClr val="C00000"/>
              </a:solidFill>
              <a:latin typeface="Arial Narrow" pitchFamily="34" charset="0"/>
            </a:endParaRPr>
          </a:p>
          <a:p>
            <a:endParaRPr lang="en-US">
              <a:solidFill>
                <a:srgbClr val="C00000"/>
              </a:solidFill>
              <a:latin typeface="Arial Narrow" pitchFamily="34" charset="0"/>
            </a:endParaRPr>
          </a:p>
          <a:p>
            <a:endParaRPr lang="en-US">
              <a:solidFill>
                <a:srgbClr val="C00000"/>
              </a:solidFill>
              <a:latin typeface="Arial Narrow" pitchFamily="34" charset="0"/>
            </a:endParaRPr>
          </a:p>
          <a:p>
            <a:r>
              <a:rPr lang="en-US">
                <a:solidFill>
                  <a:srgbClr val="C00000"/>
                </a:solidFill>
                <a:latin typeface="Arial Narrow" pitchFamily="34" charset="0"/>
              </a:rPr>
              <a:t>Diagram dapat dibuat menggunakan aplikasi apa saja, atau berupa sketsa buatan tangan biasa</a:t>
            </a:r>
          </a:p>
        </p:txBody>
      </p:sp>
      <p:cxnSp>
        <p:nvCxnSpPr>
          <p:cNvPr id="17" name="Straight Arrow Connector 16"/>
          <p:cNvCxnSpPr/>
          <p:nvPr/>
        </p:nvCxnSpPr>
        <p:spPr>
          <a:xfrm>
            <a:off x="4648200" y="2667000"/>
            <a:ext cx="13716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a:off x="2971800" y="3962400"/>
            <a:ext cx="457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b="1">
                <a:solidFill>
                  <a:schemeClr val="accent4"/>
                </a:solidFill>
              </a:rPr>
              <a:t>Tujuan</a:t>
            </a:r>
          </a:p>
          <a:p>
            <a:r>
              <a:rPr lang="en-US"/>
              <a:t>Menentukan fungsi penting dalam perusahaan, dan selanjutnya dapat menentukan bagaimana fungsi-fungsi ini dapat dijalankan dengan lebih baik</a:t>
            </a:r>
            <a:endParaRPr lang="en-US" i="1"/>
          </a:p>
          <a:p>
            <a:endParaRPr lang="en-US"/>
          </a:p>
          <a:p>
            <a:pPr>
              <a:buNone/>
            </a:pPr>
            <a:r>
              <a:rPr lang="en-US" b="1">
                <a:solidFill>
                  <a:schemeClr val="accent4"/>
                </a:solidFill>
              </a:rPr>
              <a:t>Informasi dalam diagram</a:t>
            </a:r>
          </a:p>
          <a:p>
            <a:r>
              <a:rPr lang="en-US"/>
              <a:t>Pengaturan dalam perusahaan</a:t>
            </a:r>
          </a:p>
          <a:p>
            <a:pPr>
              <a:buNone/>
            </a:pPr>
            <a:endParaRPr lang="en-US"/>
          </a:p>
          <a:p>
            <a:pPr>
              <a:buNone/>
            </a:pPr>
            <a:r>
              <a:rPr lang="en-US" b="1">
                <a:solidFill>
                  <a:schemeClr val="accent4"/>
                </a:solidFill>
              </a:rPr>
              <a:t>Penyusun</a:t>
            </a:r>
          </a:p>
          <a:p>
            <a:r>
              <a:rPr lang="en-US"/>
              <a:t>Analis Bisnis, Ahli Bisnis</a:t>
            </a:r>
          </a:p>
        </p:txBody>
      </p:sp>
      <p:sp>
        <p:nvSpPr>
          <p:cNvPr id="3" name="Title 2"/>
          <p:cNvSpPr>
            <a:spLocks noGrp="1"/>
          </p:cNvSpPr>
          <p:nvPr>
            <p:ph type="title"/>
          </p:nvPr>
        </p:nvSpPr>
        <p:spPr/>
        <p:txBody>
          <a:bodyPr/>
          <a:lstStyle/>
          <a:p>
            <a:r>
              <a:rPr lang="en-US"/>
              <a:t>3# Diagram </a:t>
            </a:r>
            <a:r>
              <a:rPr lang="en-US">
                <a:solidFill>
                  <a:srgbClr val="C00000"/>
                </a:solidFill>
              </a:rPr>
              <a:t>dekomposisi fungsi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8200" y="2027238"/>
            <a:ext cx="5562600" cy="4525963"/>
          </a:xfrm>
        </p:spPr>
        <p:txBody>
          <a:bodyPr>
            <a:normAutofit fontScale="92500" lnSpcReduction="20000"/>
          </a:bodyPr>
          <a:lstStyle/>
          <a:p>
            <a:r>
              <a:rPr lang="en-US"/>
              <a:t>Sebuah </a:t>
            </a:r>
            <a:r>
              <a:rPr lang="en-US" b="1">
                <a:solidFill>
                  <a:schemeClr val="accent4"/>
                </a:solidFill>
              </a:rPr>
              <a:t>fungsi bisnis </a:t>
            </a:r>
            <a:r>
              <a:rPr lang="en-US">
                <a:solidFill>
                  <a:schemeClr val="accent4"/>
                </a:solidFill>
              </a:rPr>
              <a:t>bertanggungjawab untuk menjalankan sebuah kapasitas atau kemampuan tertentu</a:t>
            </a:r>
            <a:r>
              <a:rPr lang="en-US"/>
              <a:t> dari perusahaan</a:t>
            </a:r>
          </a:p>
          <a:p>
            <a:endParaRPr lang="en-US"/>
          </a:p>
          <a:p>
            <a:r>
              <a:rPr lang="en-US"/>
              <a:t>Sebuah perusahaan dapat dijelaskan melalui kapasitas dan layanan yang menjalankan kapasitas tersebut</a:t>
            </a:r>
          </a:p>
          <a:p>
            <a:endParaRPr lang="en-US"/>
          </a:p>
          <a:p>
            <a:r>
              <a:rPr lang="en-US"/>
              <a:t>Sebuah fungsi bisnis dilakukan secara terus menerus dalam rangka </a:t>
            </a:r>
            <a:r>
              <a:rPr lang="en-US">
                <a:solidFill>
                  <a:schemeClr val="accent4"/>
                </a:solidFill>
              </a:rPr>
              <a:t>memastikan tercapainya sebuah misi</a:t>
            </a:r>
            <a:r>
              <a:rPr lang="en-US"/>
              <a:t> dari perusahaan</a:t>
            </a:r>
          </a:p>
        </p:txBody>
      </p:sp>
      <p:pic>
        <p:nvPicPr>
          <p:cNvPr id="2050" name="Picture 2" descr="C:\Program Files (x86)\Microsoft Office\MEDIA\CAGCAT10\j0233018.wmf"/>
          <p:cNvPicPr>
            <a:picLocks noChangeAspect="1" noChangeArrowheads="1"/>
          </p:cNvPicPr>
          <p:nvPr/>
        </p:nvPicPr>
        <p:blipFill>
          <a:blip r:embed="rId2" cstate="print"/>
          <a:srcRect/>
          <a:stretch>
            <a:fillRect/>
          </a:stretch>
        </p:blipFill>
        <p:spPr bwMode="auto">
          <a:xfrm>
            <a:off x="2133600" y="533401"/>
            <a:ext cx="2574202" cy="261494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66764" t="14583" r="10395" b="29167"/>
          <a:stretch>
            <a:fillRect/>
          </a:stretch>
        </p:blipFill>
        <p:spPr bwMode="auto">
          <a:xfrm>
            <a:off x="1905000" y="685801"/>
            <a:ext cx="4191000" cy="5802923"/>
          </a:xfrm>
          <a:prstGeom prst="rect">
            <a:avLst/>
          </a:prstGeom>
          <a:noFill/>
          <a:ln w="9525">
            <a:noFill/>
            <a:miter lim="800000"/>
            <a:headEnd/>
            <a:tailEnd/>
          </a:ln>
        </p:spPr>
      </p:pic>
      <p:sp>
        <p:nvSpPr>
          <p:cNvPr id="4" name="Content Placeholder 1"/>
          <p:cNvSpPr>
            <a:spLocks noGrp="1"/>
          </p:cNvSpPr>
          <p:nvPr>
            <p:ph idx="1"/>
          </p:nvPr>
        </p:nvSpPr>
        <p:spPr>
          <a:xfrm>
            <a:off x="1981200" y="228601"/>
            <a:ext cx="8229600" cy="5778691"/>
          </a:xfrm>
        </p:spPr>
        <p:txBody>
          <a:bodyPr/>
          <a:lstStyle/>
          <a:p>
            <a:pPr>
              <a:buNone/>
            </a:pPr>
            <a:r>
              <a:rPr lang="en-US"/>
              <a:t>Contoh diagram dekomposisi fungsi</a:t>
            </a:r>
          </a:p>
        </p:txBody>
      </p:sp>
      <p:sp>
        <p:nvSpPr>
          <p:cNvPr id="15" name="TextBox 14"/>
          <p:cNvSpPr txBox="1"/>
          <p:nvPr/>
        </p:nvSpPr>
        <p:spPr>
          <a:xfrm>
            <a:off x="6964624" y="1066087"/>
            <a:ext cx="3093776" cy="5324535"/>
          </a:xfrm>
          <a:prstGeom prst="rect">
            <a:avLst/>
          </a:prstGeom>
          <a:noFill/>
        </p:spPr>
        <p:txBody>
          <a:bodyPr wrap="square" rtlCol="0">
            <a:spAutoFit/>
          </a:bodyPr>
          <a:lstStyle/>
          <a:p>
            <a:r>
              <a:rPr lang="en-US" sz="2000">
                <a:solidFill>
                  <a:srgbClr val="C00000"/>
                </a:solidFill>
                <a:latin typeface="Arial Narrow" pitchFamily="34" charset="0"/>
              </a:rPr>
              <a:t>Bagian </a:t>
            </a:r>
            <a:r>
              <a:rPr lang="en-US" sz="2000" b="1">
                <a:solidFill>
                  <a:srgbClr val="C00000"/>
                </a:solidFill>
                <a:latin typeface="Arial Narrow" pitchFamily="34" charset="0"/>
              </a:rPr>
              <a:t>Penjualan </a:t>
            </a:r>
            <a:r>
              <a:rPr lang="en-US" sz="2000">
                <a:solidFill>
                  <a:srgbClr val="C00000"/>
                </a:solidFill>
                <a:latin typeface="Arial Narrow" pitchFamily="34" charset="0"/>
              </a:rPr>
              <a:t>memiliki dekomposisi fungsi bisnis:</a:t>
            </a:r>
          </a:p>
          <a:p>
            <a:pPr marL="342900" indent="-342900">
              <a:buFont typeface="+mj-lt"/>
              <a:buAutoNum type="arabicParenR"/>
            </a:pPr>
            <a:r>
              <a:rPr lang="en-US" sz="2000">
                <a:solidFill>
                  <a:srgbClr val="C00000"/>
                </a:solidFill>
                <a:latin typeface="Arial Narrow" pitchFamily="34" charset="0"/>
              </a:rPr>
              <a:t>Penjualan (</a:t>
            </a:r>
            <a:r>
              <a:rPr lang="en-US" sz="2000" i="1">
                <a:solidFill>
                  <a:srgbClr val="C00000"/>
                </a:solidFill>
                <a:latin typeface="Arial Narrow" pitchFamily="34" charset="0"/>
              </a:rPr>
              <a:t>sales</a:t>
            </a:r>
            <a:r>
              <a:rPr lang="en-US" sz="2000">
                <a:solidFill>
                  <a:srgbClr val="C00000"/>
                </a:solidFill>
                <a:latin typeface="Arial Narrow" pitchFamily="34" charset="0"/>
              </a:rPr>
              <a:t>)</a:t>
            </a:r>
          </a:p>
          <a:p>
            <a:pPr marL="342900" indent="-342900">
              <a:buFont typeface="+mj-lt"/>
              <a:buAutoNum type="arabicParenR"/>
            </a:pPr>
            <a:r>
              <a:rPr lang="en-US" sz="2000">
                <a:solidFill>
                  <a:srgbClr val="C00000"/>
                </a:solidFill>
                <a:latin typeface="Arial Narrow" pitchFamily="34" charset="0"/>
              </a:rPr>
              <a:t>Manajemen keluhan klien </a:t>
            </a:r>
            <a:r>
              <a:rPr lang="en-US" sz="2000" i="1">
                <a:solidFill>
                  <a:srgbClr val="C00000"/>
                </a:solidFill>
                <a:latin typeface="Arial Narrow" pitchFamily="34" charset="0"/>
              </a:rPr>
              <a:t>(client problem manajemen)</a:t>
            </a:r>
          </a:p>
          <a:p>
            <a:pPr marL="342900" indent="-342900"/>
            <a:endParaRPr lang="en-US" sz="2000">
              <a:solidFill>
                <a:srgbClr val="C00000"/>
              </a:solidFill>
              <a:latin typeface="Arial Narrow" pitchFamily="34" charset="0"/>
            </a:endParaRPr>
          </a:p>
          <a:p>
            <a:r>
              <a:rPr lang="en-US" sz="2000">
                <a:solidFill>
                  <a:srgbClr val="C00000"/>
                </a:solidFill>
                <a:latin typeface="Arial Narrow" pitchFamily="34" charset="0"/>
              </a:rPr>
              <a:t>Bagian </a:t>
            </a:r>
            <a:r>
              <a:rPr lang="en-US" sz="2000" b="1">
                <a:solidFill>
                  <a:srgbClr val="C00000"/>
                </a:solidFill>
                <a:latin typeface="Arial Narrow" pitchFamily="34" charset="0"/>
              </a:rPr>
              <a:t>TI</a:t>
            </a:r>
            <a:r>
              <a:rPr lang="en-US" sz="2000">
                <a:solidFill>
                  <a:srgbClr val="C00000"/>
                </a:solidFill>
                <a:latin typeface="Arial Narrow" pitchFamily="34" charset="0"/>
              </a:rPr>
              <a:t> memiliki dekomposisi fungsi bisnis:</a:t>
            </a:r>
          </a:p>
          <a:p>
            <a:pPr marL="342900" indent="-342900">
              <a:buFont typeface="+mj-lt"/>
              <a:buAutoNum type="arabicParenR"/>
            </a:pPr>
            <a:r>
              <a:rPr lang="en-US" sz="2000">
                <a:solidFill>
                  <a:srgbClr val="C00000"/>
                </a:solidFill>
                <a:latin typeface="Arial Narrow" pitchFamily="34" charset="0"/>
              </a:rPr>
              <a:t>Pengembangan </a:t>
            </a:r>
            <a:r>
              <a:rPr lang="en-US" sz="2000" i="1">
                <a:solidFill>
                  <a:srgbClr val="C00000"/>
                </a:solidFill>
                <a:latin typeface="Arial Narrow" pitchFamily="34" charset="0"/>
              </a:rPr>
              <a:t>(development)</a:t>
            </a:r>
          </a:p>
          <a:p>
            <a:pPr marL="342900" indent="-342900">
              <a:buFont typeface="+mj-lt"/>
              <a:buAutoNum type="arabicParenR"/>
            </a:pPr>
            <a:r>
              <a:rPr lang="en-US" sz="2000">
                <a:solidFill>
                  <a:srgbClr val="C00000"/>
                </a:solidFill>
                <a:latin typeface="Arial Narrow" pitchFamily="34" charset="0"/>
              </a:rPr>
              <a:t>Penerapan </a:t>
            </a:r>
            <a:r>
              <a:rPr lang="en-US" sz="2000" i="1">
                <a:solidFill>
                  <a:srgbClr val="C00000"/>
                </a:solidFill>
                <a:latin typeface="Arial Narrow" pitchFamily="34" charset="0"/>
              </a:rPr>
              <a:t>(deployment)</a:t>
            </a:r>
          </a:p>
          <a:p>
            <a:pPr marL="342900" indent="-342900">
              <a:buFont typeface="+mj-lt"/>
              <a:buAutoNum type="arabicParenR"/>
            </a:pPr>
            <a:r>
              <a:rPr lang="en-US" sz="2000">
                <a:solidFill>
                  <a:srgbClr val="C00000"/>
                </a:solidFill>
                <a:latin typeface="Arial Narrow" pitchFamily="34" charset="0"/>
              </a:rPr>
              <a:t>Perawatan </a:t>
            </a:r>
            <a:r>
              <a:rPr lang="en-US" sz="2000" i="1">
                <a:solidFill>
                  <a:srgbClr val="C00000"/>
                </a:solidFill>
                <a:latin typeface="Arial Narrow" pitchFamily="34" charset="0"/>
              </a:rPr>
              <a:t>(maintenance)</a:t>
            </a:r>
          </a:p>
          <a:p>
            <a:pPr marL="342900" indent="-342900">
              <a:buFont typeface="+mj-lt"/>
              <a:buAutoNum type="arabicParenR"/>
            </a:pPr>
            <a:r>
              <a:rPr lang="en-US" sz="2000">
                <a:solidFill>
                  <a:srgbClr val="C00000"/>
                </a:solidFill>
                <a:latin typeface="Arial Narrow" pitchFamily="34" charset="0"/>
              </a:rPr>
              <a:t>Manajemen infrastruktur </a:t>
            </a:r>
            <a:r>
              <a:rPr lang="en-US" sz="2000" i="1">
                <a:solidFill>
                  <a:srgbClr val="C00000"/>
                </a:solidFill>
                <a:latin typeface="Arial Narrow" pitchFamily="34" charset="0"/>
              </a:rPr>
              <a:t>(infrastructure management)</a:t>
            </a:r>
          </a:p>
          <a:p>
            <a:pPr marL="342900" indent="-342900">
              <a:buFont typeface="+mj-lt"/>
              <a:buAutoNum type="arabicParenR"/>
            </a:pPr>
            <a:r>
              <a:rPr lang="en-US" sz="2000">
                <a:solidFill>
                  <a:srgbClr val="C00000"/>
                </a:solidFill>
                <a:latin typeface="Arial Narrow" pitchFamily="34" charset="0"/>
              </a:rPr>
              <a:t>Dukungan </a:t>
            </a:r>
            <a:r>
              <a:rPr lang="en-US" sz="2000" i="1">
                <a:solidFill>
                  <a:srgbClr val="C00000"/>
                </a:solidFill>
                <a:latin typeface="Arial Narrow" pitchFamily="34" charset="0"/>
              </a:rPr>
              <a:t>(support)</a:t>
            </a:r>
          </a:p>
        </p:txBody>
      </p:sp>
      <p:cxnSp>
        <p:nvCxnSpPr>
          <p:cNvPr id="13" name="Straight Arrow Connector 12"/>
          <p:cNvCxnSpPr/>
          <p:nvPr/>
        </p:nvCxnSpPr>
        <p:spPr>
          <a:xfrm flipH="1">
            <a:off x="5715000" y="1295400"/>
            <a:ext cx="1219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a:off x="6096000" y="34290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a:solidFill>
                  <a:schemeClr val="accent4"/>
                </a:solidFill>
              </a:rPr>
              <a:t>Tujuan</a:t>
            </a:r>
          </a:p>
          <a:p>
            <a:r>
              <a:rPr lang="en-US"/>
              <a:t>Mendetilkan bagaimana cara kerja sebuah proses bisnis (perubahan, optimasi, otomasi, dll.)</a:t>
            </a:r>
          </a:p>
          <a:p>
            <a:endParaRPr lang="en-US"/>
          </a:p>
          <a:p>
            <a:pPr>
              <a:buNone/>
            </a:pPr>
            <a:r>
              <a:rPr lang="en-US" b="1">
                <a:solidFill>
                  <a:schemeClr val="accent4"/>
                </a:solidFill>
              </a:rPr>
              <a:t>Informasi dalam matriks</a:t>
            </a:r>
          </a:p>
          <a:p>
            <a:r>
              <a:rPr lang="en-US"/>
              <a:t>Alur kerja proses bisnis</a:t>
            </a:r>
          </a:p>
          <a:p>
            <a:pPr>
              <a:buNone/>
            </a:pPr>
            <a:endParaRPr lang="en-US"/>
          </a:p>
          <a:p>
            <a:pPr>
              <a:buNone/>
            </a:pPr>
            <a:r>
              <a:rPr lang="en-US" b="1">
                <a:solidFill>
                  <a:schemeClr val="accent4"/>
                </a:solidFill>
              </a:rPr>
              <a:t>Penyusun</a:t>
            </a:r>
          </a:p>
          <a:p>
            <a:r>
              <a:rPr lang="en-US"/>
              <a:t>Analis Proses Bisnis</a:t>
            </a:r>
          </a:p>
        </p:txBody>
      </p:sp>
      <p:sp>
        <p:nvSpPr>
          <p:cNvPr id="3" name="Title 2"/>
          <p:cNvSpPr>
            <a:spLocks noGrp="1"/>
          </p:cNvSpPr>
          <p:nvPr>
            <p:ph type="title"/>
          </p:nvPr>
        </p:nvSpPr>
        <p:spPr/>
        <p:txBody>
          <a:bodyPr/>
          <a:lstStyle/>
          <a:p>
            <a:r>
              <a:rPr lang="en-US"/>
              <a:t>4# Diagram </a:t>
            </a:r>
            <a:r>
              <a:rPr lang="en-US">
                <a:solidFill>
                  <a:srgbClr val="C00000"/>
                </a:solidFill>
              </a:rPr>
              <a:t>alur proses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457200"/>
            <a:ext cx="8229600" cy="6019800"/>
          </a:xfrm>
        </p:spPr>
        <p:txBody>
          <a:bodyPr>
            <a:normAutofit fontScale="92500" lnSpcReduction="10000"/>
          </a:bodyPr>
          <a:lstStyle/>
          <a:p>
            <a:pPr>
              <a:buNone/>
            </a:pPr>
            <a:r>
              <a:rPr lang="en-US"/>
              <a:t>Contoh diagram alur proses:</a:t>
            </a:r>
            <a:endParaRPr lang="en-US" i="1"/>
          </a:p>
          <a:p>
            <a:pPr>
              <a:buNone/>
            </a:pPr>
            <a:r>
              <a:rPr lang="en-US"/>
              <a:t>Dalam bentuk sederhana alur proses digambarkan berikut ini (</a:t>
            </a:r>
            <a:r>
              <a:rPr lang="en-US" u="sng">
                <a:solidFill>
                  <a:srgbClr val="C00000"/>
                </a:solidFill>
              </a:rPr>
              <a:t>ingat kembali materi pertemuan 4 !!!</a:t>
            </a:r>
            <a:r>
              <a:rPr lang="en-US"/>
              <a:t>)</a:t>
            </a:r>
          </a:p>
          <a:p>
            <a:pPr>
              <a:buNone/>
            </a:pPr>
            <a:endParaRPr lang="en-US"/>
          </a:p>
          <a:p>
            <a:pPr>
              <a:buNone/>
            </a:pPr>
            <a:endParaRPr lang="en-US"/>
          </a:p>
          <a:p>
            <a:pPr>
              <a:buNone/>
            </a:pPr>
            <a:endParaRPr lang="en-US"/>
          </a:p>
          <a:p>
            <a:pPr>
              <a:buNone/>
            </a:pPr>
            <a:r>
              <a:rPr lang="en-US"/>
              <a:t>Dalam bentuk lengkap, disertakan juga siapa aktor yang melakukan alur prosesnya</a:t>
            </a:r>
          </a:p>
          <a:p>
            <a:pPr>
              <a:buNone/>
            </a:pPr>
            <a:endParaRPr lang="en-US"/>
          </a:p>
          <a:p>
            <a:pPr>
              <a:buNone/>
            </a:pPr>
            <a:endParaRPr lang="en-US"/>
          </a:p>
          <a:p>
            <a:pPr>
              <a:buNone/>
            </a:pPr>
            <a:endParaRPr lang="en-US"/>
          </a:p>
          <a:p>
            <a:pPr>
              <a:buNone/>
            </a:pPr>
            <a:endParaRPr lang="en-US"/>
          </a:p>
          <a:p>
            <a:pPr>
              <a:buNone/>
            </a:pPr>
            <a:endParaRPr lang="en-US"/>
          </a:p>
          <a:p>
            <a:pPr>
              <a:buNone/>
            </a:pPr>
            <a:r>
              <a:rPr lang="en-US"/>
              <a:t>.</a:t>
            </a:r>
          </a:p>
        </p:txBody>
      </p:sp>
      <p:pic>
        <p:nvPicPr>
          <p:cNvPr id="5" name="Picture 2"/>
          <p:cNvPicPr>
            <a:picLocks noChangeAspect="1" noChangeArrowheads="1"/>
          </p:cNvPicPr>
          <p:nvPr/>
        </p:nvPicPr>
        <p:blipFill>
          <a:blip r:embed="rId2" cstate="email"/>
          <a:srcRect b="77510"/>
          <a:stretch>
            <a:fillRect/>
          </a:stretch>
        </p:blipFill>
        <p:spPr bwMode="auto">
          <a:xfrm>
            <a:off x="1828800" y="1676401"/>
            <a:ext cx="8534400" cy="1143001"/>
          </a:xfrm>
          <a:prstGeom prst="rect">
            <a:avLst/>
          </a:prstGeom>
          <a:noFill/>
          <a:ln w="9525">
            <a:noFill/>
            <a:miter lim="800000"/>
            <a:headEnd/>
            <a:tailEnd/>
          </a:ln>
        </p:spPr>
      </p:pic>
      <p:pic>
        <p:nvPicPr>
          <p:cNvPr id="4098" name="Picture 2" descr="D:\Uvers_DOSEN\2019-2020\01 Pendidikan\02 MATERI\02 SI402 Arsitektur Enterprise\diagram-alur-proses.jpg"/>
          <p:cNvPicPr>
            <a:picLocks noChangeAspect="1" noChangeArrowheads="1"/>
          </p:cNvPicPr>
          <p:nvPr/>
        </p:nvPicPr>
        <p:blipFill>
          <a:blip r:embed="rId3" cstate="print"/>
          <a:srcRect/>
          <a:stretch>
            <a:fillRect/>
          </a:stretch>
        </p:blipFill>
        <p:spPr bwMode="auto">
          <a:xfrm>
            <a:off x="1676401" y="3743326"/>
            <a:ext cx="8867775" cy="1590675"/>
          </a:xfrm>
          <a:prstGeom prst="rect">
            <a:avLst/>
          </a:prstGeom>
          <a:noFill/>
        </p:spPr>
      </p:pic>
      <p:sp>
        <p:nvSpPr>
          <p:cNvPr id="6" name="TextBox 5"/>
          <p:cNvSpPr txBox="1"/>
          <p:nvPr/>
        </p:nvSpPr>
        <p:spPr>
          <a:xfrm>
            <a:off x="2087824" y="5867400"/>
            <a:ext cx="3093776" cy="400110"/>
          </a:xfrm>
          <a:prstGeom prst="rect">
            <a:avLst/>
          </a:prstGeom>
          <a:noFill/>
        </p:spPr>
        <p:txBody>
          <a:bodyPr wrap="square" rtlCol="0">
            <a:spAutoFit/>
          </a:bodyPr>
          <a:lstStyle/>
          <a:p>
            <a:r>
              <a:rPr lang="en-US" sz="2000">
                <a:solidFill>
                  <a:srgbClr val="C00000"/>
                </a:solidFill>
                <a:latin typeface="Arial Narrow" pitchFamily="34" charset="0"/>
              </a:rPr>
              <a:t>Aktor                      Alur proses</a:t>
            </a:r>
            <a:endParaRPr lang="en-US" sz="2000" i="1">
              <a:solidFill>
                <a:srgbClr val="C00000"/>
              </a:solidFill>
              <a:latin typeface="Arial Narrow" pitchFamily="34" charset="0"/>
            </a:endParaRPr>
          </a:p>
        </p:txBody>
      </p:sp>
      <p:cxnSp>
        <p:nvCxnSpPr>
          <p:cNvPr id="7" name="Straight Arrow Connector 6"/>
          <p:cNvCxnSpPr/>
          <p:nvPr/>
        </p:nvCxnSpPr>
        <p:spPr>
          <a:xfrm flipH="1" flipV="1">
            <a:off x="1981200" y="4876800"/>
            <a:ext cx="381000" cy="990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4343400" y="5029200"/>
            <a:ext cx="3810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t>Ketiga diagram yang telah dijelaskan menggambarkan keterkaitan antara:</a:t>
            </a:r>
          </a:p>
          <a:p>
            <a:pPr marL="688975" indent="-344488">
              <a:buSzPct val="100000"/>
              <a:buFont typeface="+mj-lt"/>
              <a:buAutoNum type="arabicParenR"/>
            </a:pPr>
            <a:r>
              <a:rPr lang="en-US"/>
              <a:t>siapa yang melakukan apa (aktor),</a:t>
            </a:r>
          </a:p>
          <a:p>
            <a:pPr marL="688975" indent="-344488">
              <a:buSzPct val="100000"/>
              <a:buFont typeface="+mj-lt"/>
              <a:buAutoNum type="arabicParenR"/>
            </a:pPr>
            <a:r>
              <a:rPr lang="en-US"/>
              <a:t>apa yang dilakukan perusahaan (fungsi bisnis),</a:t>
            </a:r>
          </a:p>
          <a:p>
            <a:pPr marL="688975" indent="-344488">
              <a:buSzPct val="100000"/>
              <a:buFont typeface="+mj-lt"/>
              <a:buAutoNum type="arabicParenR"/>
            </a:pPr>
            <a:r>
              <a:rPr lang="en-US"/>
              <a:t>serta aktivitas bisnis yang dilakukan (alur proses)</a:t>
            </a:r>
          </a:p>
          <a:p>
            <a:pPr>
              <a:buNone/>
            </a:pPr>
            <a:r>
              <a:rPr lang="en-US"/>
              <a:t>Kamus bisnis hanya berisi penjelasan istilah bisnis saja</a:t>
            </a:r>
          </a:p>
          <a:p>
            <a:pPr>
              <a:buNone/>
            </a:pPr>
            <a:endParaRPr lang="en-US"/>
          </a:p>
          <a:p>
            <a:r>
              <a:rPr lang="en-US"/>
              <a:t>Dalam setiap fungsi bisnis terdapat proses bisnis yang perlu dijabarkan dalam bentuk alur proses bisnis </a:t>
            </a:r>
            <a:r>
              <a:rPr lang="en-US">
                <a:sym typeface="Wingdings"/>
              </a:rPr>
              <a:t> disinilah seorang Analis Bisnis dapat melihat apa yang harus dilakukan untuk memperbaiki sistem agar berfungsi lebih baik (efisien dan efektif)</a:t>
            </a:r>
            <a:endParaRPr lang="en-US"/>
          </a:p>
        </p:txBody>
      </p:sp>
      <p:sp>
        <p:nvSpPr>
          <p:cNvPr id="3" name="Title 2"/>
          <p:cNvSpPr>
            <a:spLocks noGrp="1"/>
          </p:cNvSpPr>
          <p:nvPr>
            <p:ph type="title"/>
          </p:nvPr>
        </p:nvSpPr>
        <p:spPr/>
        <p:txBody>
          <a:bodyPr/>
          <a:lstStyle/>
          <a:p>
            <a:r>
              <a:rPr lang="en-US">
                <a:solidFill>
                  <a:srgbClr val="C00000"/>
                </a:solidFill>
              </a:rPr>
              <a:t>Kesimpulan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SzPct val="100000"/>
              <a:buFont typeface="+mj-lt"/>
              <a:buAutoNum type="arabicPeriod"/>
            </a:pPr>
            <a:r>
              <a:rPr lang="en-US" b="1">
                <a:solidFill>
                  <a:srgbClr val="C00000"/>
                </a:solidFill>
              </a:rPr>
              <a:t>Konsep</a:t>
            </a:r>
            <a:r>
              <a:rPr lang="en-US"/>
              <a:t> dasar</a:t>
            </a:r>
            <a:endParaRPr lang="en-US" dirty="0"/>
          </a:p>
          <a:p>
            <a:pPr marL="624078" indent="-514350">
              <a:buSzPct val="100000"/>
              <a:buFont typeface="+mj-lt"/>
              <a:buAutoNum type="arabicPeriod"/>
            </a:pPr>
            <a:endParaRPr lang="en-US"/>
          </a:p>
          <a:p>
            <a:pPr marL="624078" indent="-514350">
              <a:buSzPct val="100000"/>
              <a:buFont typeface="+mj-lt"/>
              <a:buAutoNum type="arabicPeriod"/>
            </a:pPr>
            <a:r>
              <a:rPr lang="en-US" b="1">
                <a:solidFill>
                  <a:schemeClr val="accent4"/>
                </a:solidFill>
              </a:rPr>
              <a:t>Artefak</a:t>
            </a:r>
          </a:p>
        </p:txBody>
      </p:sp>
      <p:sp>
        <p:nvSpPr>
          <p:cNvPr id="3" name="Title 2"/>
          <p:cNvSpPr>
            <a:spLocks noGrp="1"/>
          </p:cNvSpPr>
          <p:nvPr>
            <p:ph type="title"/>
          </p:nvPr>
        </p:nvSpPr>
        <p:spPr/>
        <p:txBody>
          <a:bodyPr/>
          <a:lstStyle/>
          <a:p>
            <a:r>
              <a:rPr lang="en-US" dirty="0" err="1"/>
              <a:t>Topik</a:t>
            </a:r>
            <a:r>
              <a:rPr lang="en-US" dirty="0"/>
              <a:t> </a:t>
            </a:r>
            <a:r>
              <a:rPr lang="en-US" dirty="0" err="1"/>
              <a:t>bahasan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TUTORIAL </a:t>
            </a:r>
            <a:r>
              <a:rPr lang="en-US"/>
              <a:t>aplikasi Archi</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864291"/>
          </a:xfrm>
        </p:spPr>
        <p:txBody>
          <a:bodyPr/>
          <a:lstStyle/>
          <a:p>
            <a:pPr>
              <a:buNone/>
            </a:pPr>
            <a:r>
              <a:rPr lang="en-US"/>
              <a:t>Kamus bisnis tidak dapat dibuat di aplikasi Archi karena hanya berupa tabel saja </a:t>
            </a:r>
            <a:r>
              <a:rPr lang="en-US">
                <a:sym typeface="Wingdings"/>
              </a:rPr>
              <a:t> tabel dapat dibuat menggunakan Word atau Excel saja</a:t>
            </a:r>
          </a:p>
          <a:p>
            <a:endParaRPr lang="en-US">
              <a:sym typeface="Wingdings"/>
            </a:endParaRPr>
          </a:p>
          <a:p>
            <a:pPr>
              <a:buNone/>
            </a:pPr>
            <a:r>
              <a:rPr lang="en-US"/>
              <a:t>Yang dapat dibuat di aplikasi Archi adalah:</a:t>
            </a:r>
          </a:p>
          <a:p>
            <a:pPr marL="688975" indent="-344488">
              <a:buSzPct val="100000"/>
              <a:buFont typeface="+mj-lt"/>
              <a:buAutoNum type="arabicParenR"/>
            </a:pPr>
            <a:r>
              <a:rPr lang="en-US" i="1"/>
              <a:t>Actor organization diagram </a:t>
            </a:r>
          </a:p>
          <a:p>
            <a:pPr marL="688975" indent="-344488">
              <a:buSzPct val="100000"/>
              <a:buFont typeface="+mj-lt"/>
              <a:buAutoNum type="arabicParenR"/>
            </a:pPr>
            <a:r>
              <a:rPr lang="en-US" i="1"/>
              <a:t>Functional decomposition diagram</a:t>
            </a:r>
          </a:p>
          <a:p>
            <a:pPr marL="688975" indent="-344488">
              <a:buSzPct val="100000"/>
              <a:buFont typeface="+mj-lt"/>
              <a:buAutoNum type="arabicParenR"/>
            </a:pPr>
            <a:r>
              <a:rPr lang="en-US" i="1"/>
              <a:t>Process flow diagram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email"/>
          <a:srcRect/>
          <a:stretch>
            <a:fillRect/>
          </a:stretch>
        </p:blipFill>
        <p:spPr bwMode="auto">
          <a:xfrm>
            <a:off x="1828800" y="1371600"/>
            <a:ext cx="5715000" cy="4495800"/>
          </a:xfrm>
          <a:prstGeom prst="rect">
            <a:avLst/>
          </a:prstGeom>
          <a:noFill/>
          <a:ln w="9525">
            <a:noFill/>
            <a:miter lim="800000"/>
            <a:headEnd/>
            <a:tailEnd/>
          </a:ln>
        </p:spPr>
      </p:pic>
      <p:sp>
        <p:nvSpPr>
          <p:cNvPr id="2" name="Content Placeholder 1"/>
          <p:cNvSpPr>
            <a:spLocks noGrp="1"/>
          </p:cNvSpPr>
          <p:nvPr>
            <p:ph idx="1"/>
          </p:nvPr>
        </p:nvSpPr>
        <p:spPr>
          <a:xfrm>
            <a:off x="7543800" y="1481329"/>
            <a:ext cx="2667000" cy="4525963"/>
          </a:xfrm>
        </p:spPr>
        <p:txBody>
          <a:bodyPr>
            <a:normAutofit fontScale="85000" lnSpcReduction="20000"/>
          </a:bodyPr>
          <a:lstStyle/>
          <a:p>
            <a:pPr>
              <a:buNone/>
            </a:pPr>
            <a:r>
              <a:rPr lang="en-US"/>
              <a:t>Klik kanan pada View &gt; New &gt; ArchiMate View</a:t>
            </a:r>
          </a:p>
          <a:p>
            <a:pPr>
              <a:buNone/>
            </a:pPr>
            <a:endParaRPr lang="en-US"/>
          </a:p>
          <a:p>
            <a:pPr>
              <a:buNone/>
            </a:pPr>
            <a:r>
              <a:rPr lang="en-US"/>
              <a:t>Beri nama view </a:t>
            </a:r>
            <a:r>
              <a:rPr lang="en-US" b="1">
                <a:solidFill>
                  <a:srgbClr val="C00000"/>
                </a:solidFill>
              </a:rPr>
              <a:t>AE-TOGAF : Tahap B Bisnis - Aktor </a:t>
            </a:r>
            <a:r>
              <a:rPr lang="en-US"/>
              <a:t>dengan cara rename (lihat slide pertemuan lalu)</a:t>
            </a:r>
            <a:endParaRPr lang="en-US" b="1">
              <a:solidFill>
                <a:srgbClr val="C00000"/>
              </a:solidFill>
            </a:endParaRPr>
          </a:p>
          <a:p>
            <a:pPr>
              <a:buNone/>
            </a:pPr>
            <a:endParaRPr lang="en-US"/>
          </a:p>
          <a:p>
            <a:pPr>
              <a:buNone/>
            </a:pPr>
            <a:r>
              <a:rPr lang="en-US"/>
              <a:t>Jangan lupa disimpan (</a:t>
            </a:r>
            <a:r>
              <a:rPr lang="en-US" i="1"/>
              <a:t>save</a:t>
            </a:r>
            <a:r>
              <a:rPr lang="en-US"/>
              <a:t>)</a:t>
            </a:r>
            <a:endParaRPr lang="en-US" b="1">
              <a:solidFill>
                <a:srgbClr val="C00000"/>
              </a:solidFill>
            </a:endParaRPr>
          </a:p>
        </p:txBody>
      </p:sp>
      <p:sp>
        <p:nvSpPr>
          <p:cNvPr id="3" name="Title 2"/>
          <p:cNvSpPr>
            <a:spLocks noGrp="1"/>
          </p:cNvSpPr>
          <p:nvPr>
            <p:ph type="title"/>
          </p:nvPr>
        </p:nvSpPr>
        <p:spPr/>
        <p:txBody>
          <a:bodyPr/>
          <a:lstStyle/>
          <a:p>
            <a:r>
              <a:rPr lang="en-US"/>
              <a:t>Membuat </a:t>
            </a:r>
            <a:r>
              <a:rPr lang="en-US" i="1">
                <a:solidFill>
                  <a:srgbClr val="C00000"/>
                </a:solidFill>
              </a:rPr>
              <a:t>view</a:t>
            </a:r>
          </a:p>
        </p:txBody>
      </p:sp>
      <p:cxnSp>
        <p:nvCxnSpPr>
          <p:cNvPr id="6" name="Straight Arrow Connector 5"/>
          <p:cNvCxnSpPr/>
          <p:nvPr/>
        </p:nvCxnSpPr>
        <p:spPr>
          <a:xfrm flipH="1">
            <a:off x="5486400" y="2286000"/>
            <a:ext cx="2362200" cy="2362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6629400" y="1752600"/>
            <a:ext cx="1219200" cy="1676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email"/>
          <a:srcRect/>
          <a:stretch>
            <a:fillRect/>
          </a:stretch>
        </p:blipFill>
        <p:spPr bwMode="auto">
          <a:xfrm>
            <a:off x="5293442" y="1219200"/>
            <a:ext cx="5298358" cy="5562600"/>
          </a:xfrm>
          <a:prstGeom prst="rect">
            <a:avLst/>
          </a:prstGeom>
          <a:noFill/>
          <a:ln w="9525">
            <a:noFill/>
            <a:miter lim="800000"/>
            <a:headEnd/>
            <a:tailEnd/>
          </a:ln>
        </p:spPr>
      </p:pic>
      <p:sp>
        <p:nvSpPr>
          <p:cNvPr id="2" name="Content Placeholder 1"/>
          <p:cNvSpPr>
            <a:spLocks noGrp="1"/>
          </p:cNvSpPr>
          <p:nvPr>
            <p:ph idx="1"/>
          </p:nvPr>
        </p:nvSpPr>
        <p:spPr>
          <a:xfrm>
            <a:off x="1981200" y="1676401"/>
            <a:ext cx="3352800" cy="4330891"/>
          </a:xfrm>
        </p:spPr>
        <p:txBody>
          <a:bodyPr>
            <a:normAutofit/>
          </a:bodyPr>
          <a:lstStyle/>
          <a:p>
            <a:pPr>
              <a:buNone/>
            </a:pPr>
            <a:r>
              <a:rPr lang="en-US"/>
              <a:t>Klik dan tarik ikon untuk aktor dari </a:t>
            </a:r>
            <a:r>
              <a:rPr lang="en-US" i="1"/>
              <a:t>palette</a:t>
            </a:r>
            <a:endParaRPr lang="en-US" b="1">
              <a:solidFill>
                <a:srgbClr val="C00000"/>
              </a:solidFill>
            </a:endParaRPr>
          </a:p>
          <a:p>
            <a:pPr>
              <a:buNone/>
            </a:pPr>
            <a:endParaRPr lang="en-US"/>
          </a:p>
          <a:p>
            <a:pPr>
              <a:buNone/>
            </a:pPr>
            <a:endParaRPr lang="en-US"/>
          </a:p>
          <a:p>
            <a:pPr>
              <a:buNone/>
            </a:pPr>
            <a:r>
              <a:rPr lang="en-US" i="1"/>
              <a:t>Rename</a:t>
            </a:r>
            <a:r>
              <a:rPr lang="en-US"/>
              <a:t> Business Actor menjadi </a:t>
            </a:r>
            <a:r>
              <a:rPr lang="en-US" b="1">
                <a:solidFill>
                  <a:srgbClr val="C00000"/>
                </a:solidFill>
              </a:rPr>
              <a:t>Aktor</a:t>
            </a:r>
          </a:p>
        </p:txBody>
      </p:sp>
      <p:sp>
        <p:nvSpPr>
          <p:cNvPr id="3" name="Title 2"/>
          <p:cNvSpPr>
            <a:spLocks noGrp="1"/>
          </p:cNvSpPr>
          <p:nvPr>
            <p:ph type="title"/>
          </p:nvPr>
        </p:nvSpPr>
        <p:spPr/>
        <p:txBody>
          <a:bodyPr/>
          <a:lstStyle/>
          <a:p>
            <a:r>
              <a:rPr lang="en-US"/>
              <a:t>Membuat </a:t>
            </a:r>
            <a:r>
              <a:rPr lang="en-US">
                <a:solidFill>
                  <a:srgbClr val="C00000"/>
                </a:solidFill>
              </a:rPr>
              <a:t>aktor</a:t>
            </a:r>
          </a:p>
        </p:txBody>
      </p:sp>
      <p:cxnSp>
        <p:nvCxnSpPr>
          <p:cNvPr id="6" name="Straight Arrow Connector 5"/>
          <p:cNvCxnSpPr/>
          <p:nvPr/>
        </p:nvCxnSpPr>
        <p:spPr>
          <a:xfrm>
            <a:off x="3657600" y="2667000"/>
            <a:ext cx="4114800" cy="1524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876800" y="4876800"/>
            <a:ext cx="12954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6477000" y="3429000"/>
            <a:ext cx="304800" cy="22860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email"/>
          <a:srcRect/>
          <a:stretch>
            <a:fillRect/>
          </a:stretch>
        </p:blipFill>
        <p:spPr bwMode="auto">
          <a:xfrm>
            <a:off x="6400800" y="1143000"/>
            <a:ext cx="4038600" cy="5410200"/>
          </a:xfrm>
          <a:prstGeom prst="rect">
            <a:avLst/>
          </a:prstGeom>
          <a:noFill/>
          <a:ln w="9525">
            <a:noFill/>
            <a:miter lim="800000"/>
            <a:headEnd/>
            <a:tailEnd/>
          </a:ln>
        </p:spPr>
      </p:pic>
      <p:sp>
        <p:nvSpPr>
          <p:cNvPr id="2" name="Content Placeholder 1"/>
          <p:cNvSpPr>
            <a:spLocks noGrp="1"/>
          </p:cNvSpPr>
          <p:nvPr>
            <p:ph idx="1"/>
          </p:nvPr>
        </p:nvSpPr>
        <p:spPr>
          <a:xfrm>
            <a:off x="1981200" y="1905001"/>
            <a:ext cx="3962400" cy="4102291"/>
          </a:xfrm>
        </p:spPr>
        <p:txBody>
          <a:bodyPr/>
          <a:lstStyle/>
          <a:p>
            <a:pPr>
              <a:buNone/>
            </a:pPr>
            <a:r>
              <a:rPr lang="en-US"/>
              <a:t>Tambahkan aktor dengan cara yang sama seperti slide sebelumnya</a:t>
            </a:r>
          </a:p>
          <a:p>
            <a:pPr>
              <a:buNone/>
            </a:pPr>
            <a:endParaRPr lang="en-US"/>
          </a:p>
          <a:p>
            <a:pPr>
              <a:buNone/>
            </a:pPr>
            <a:r>
              <a:rPr lang="en-US" i="1"/>
              <a:t>Rename</a:t>
            </a:r>
            <a:r>
              <a:rPr lang="en-US"/>
              <a:t> menjadi </a:t>
            </a:r>
            <a:r>
              <a:rPr lang="en-US" b="1">
                <a:solidFill>
                  <a:srgbClr val="C00000"/>
                </a:solidFill>
              </a:rPr>
              <a:t>Aktor 1 </a:t>
            </a:r>
            <a:r>
              <a:rPr lang="en-US"/>
              <a:t>dan letakkan di bawah Aktor</a:t>
            </a:r>
          </a:p>
          <a:p>
            <a:pPr>
              <a:buNone/>
            </a:pPr>
            <a:endParaRPr lang="en-US"/>
          </a:p>
        </p:txBody>
      </p:sp>
      <p:cxnSp>
        <p:nvCxnSpPr>
          <p:cNvPr id="8" name="Straight Arrow Connector 7"/>
          <p:cNvCxnSpPr/>
          <p:nvPr/>
        </p:nvCxnSpPr>
        <p:spPr>
          <a:xfrm flipV="1">
            <a:off x="5562600" y="3886200"/>
            <a:ext cx="9906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7" name="Title 6"/>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email"/>
          <a:srcRect/>
          <a:stretch>
            <a:fillRect/>
          </a:stretch>
        </p:blipFill>
        <p:spPr bwMode="auto">
          <a:xfrm>
            <a:off x="7010400" y="1219200"/>
            <a:ext cx="3352800" cy="5410200"/>
          </a:xfrm>
          <a:prstGeom prst="rect">
            <a:avLst/>
          </a:prstGeom>
          <a:noFill/>
          <a:ln w="9525">
            <a:noFill/>
            <a:miter lim="800000"/>
            <a:headEnd/>
            <a:tailEnd/>
          </a:ln>
        </p:spPr>
      </p:pic>
      <p:sp>
        <p:nvSpPr>
          <p:cNvPr id="2" name="Content Placeholder 1"/>
          <p:cNvSpPr>
            <a:spLocks noGrp="1"/>
          </p:cNvSpPr>
          <p:nvPr>
            <p:ph idx="1"/>
          </p:nvPr>
        </p:nvSpPr>
        <p:spPr>
          <a:xfrm>
            <a:off x="1981200" y="1371601"/>
            <a:ext cx="4800600" cy="4254691"/>
          </a:xfrm>
        </p:spPr>
        <p:txBody>
          <a:bodyPr>
            <a:normAutofit fontScale="92500" lnSpcReduction="20000"/>
          </a:bodyPr>
          <a:lstStyle/>
          <a:p>
            <a:pPr>
              <a:buNone/>
            </a:pPr>
            <a:r>
              <a:rPr lang="en-US"/>
              <a:t>Untuk membuat garis penghubung klik ikon </a:t>
            </a:r>
            <a:r>
              <a:rPr lang="en-US" i="1"/>
              <a:t>magic connector</a:t>
            </a:r>
          </a:p>
          <a:p>
            <a:pPr>
              <a:buNone/>
            </a:pPr>
            <a:endParaRPr lang="en-US"/>
          </a:p>
          <a:p>
            <a:pPr>
              <a:buNone/>
            </a:pPr>
            <a:r>
              <a:rPr lang="en-US"/>
              <a:t>Kemudian klik pada kotak Aktor dan klik lagi pada kotak Aktor 1, akan muncul pilihan jenis hubungan:</a:t>
            </a:r>
          </a:p>
          <a:p>
            <a:pPr>
              <a:buNone/>
            </a:pPr>
            <a:endParaRPr lang="en-US"/>
          </a:p>
          <a:p>
            <a:pPr>
              <a:buNone/>
            </a:pPr>
            <a:r>
              <a:rPr lang="en-US"/>
              <a:t>Pilih “Serves” untuk menunjukkan bahwa Aktor memberikan layanan kepada Aktor 1</a:t>
            </a:r>
          </a:p>
        </p:txBody>
      </p:sp>
      <p:sp>
        <p:nvSpPr>
          <p:cNvPr id="3" name="Title 2"/>
          <p:cNvSpPr>
            <a:spLocks noGrp="1"/>
          </p:cNvSpPr>
          <p:nvPr>
            <p:ph type="title"/>
          </p:nvPr>
        </p:nvSpPr>
        <p:spPr/>
        <p:txBody>
          <a:bodyPr/>
          <a:lstStyle/>
          <a:p>
            <a:r>
              <a:rPr lang="en-US"/>
              <a:t>Membuat </a:t>
            </a:r>
            <a:r>
              <a:rPr lang="en-US">
                <a:solidFill>
                  <a:srgbClr val="C00000"/>
                </a:solidFill>
              </a:rPr>
              <a:t>garis penghubung</a:t>
            </a:r>
          </a:p>
        </p:txBody>
      </p:sp>
      <p:cxnSp>
        <p:nvCxnSpPr>
          <p:cNvPr id="5" name="Straight Arrow Connector 4"/>
          <p:cNvCxnSpPr/>
          <p:nvPr/>
        </p:nvCxnSpPr>
        <p:spPr>
          <a:xfrm>
            <a:off x="5638800" y="1981200"/>
            <a:ext cx="39624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V="1">
            <a:off x="6553200" y="2438400"/>
            <a:ext cx="10668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a:off x="6553200" y="2895600"/>
            <a:ext cx="1066800" cy="609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6400800" y="4038600"/>
            <a:ext cx="1752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81200" y="3810000"/>
            <a:ext cx="8229600" cy="2590800"/>
          </a:xfrm>
        </p:spPr>
        <p:txBody>
          <a:bodyPr>
            <a:normAutofit lnSpcReduction="10000"/>
          </a:bodyPr>
          <a:lstStyle/>
          <a:p>
            <a:pPr>
              <a:buNone/>
            </a:pPr>
            <a:r>
              <a:rPr lang="en-US"/>
              <a:t>Dalam konteks di atas, “serve” berarti aktor yang di atas memberikan layanan atau bertanggung jawab terhadap aktor di bawahnya </a:t>
            </a:r>
            <a:r>
              <a:rPr lang="en-US">
                <a:sym typeface="Wingdings"/>
              </a:rPr>
              <a:t> hubungan atasan dan bawahan dimana atasan melayani kebutuhan bawahan agar dapat menjalankan proses dengan lebih baik, serta atasan bertanggung jawab terhadap hasil kerja bawahan</a:t>
            </a:r>
            <a:endParaRPr lang="en-US"/>
          </a:p>
        </p:txBody>
      </p:sp>
      <p:sp>
        <p:nvSpPr>
          <p:cNvPr id="3" name="Title 2"/>
          <p:cNvSpPr>
            <a:spLocks noGrp="1"/>
          </p:cNvSpPr>
          <p:nvPr>
            <p:ph type="title"/>
          </p:nvPr>
        </p:nvSpPr>
        <p:spPr/>
        <p:txBody>
          <a:bodyPr>
            <a:normAutofit/>
          </a:bodyPr>
          <a:lstStyle/>
          <a:p>
            <a:r>
              <a:rPr lang="en-US"/>
              <a:t>Hasil akhir: </a:t>
            </a:r>
            <a:r>
              <a:rPr lang="en-US" i="1">
                <a:solidFill>
                  <a:srgbClr val="C00000"/>
                </a:solidFill>
              </a:rPr>
              <a:t>actor organization diagram</a:t>
            </a:r>
          </a:p>
        </p:txBody>
      </p:sp>
      <p:pic>
        <p:nvPicPr>
          <p:cNvPr id="9218" name="Picture 2"/>
          <p:cNvPicPr>
            <a:picLocks noChangeAspect="1" noChangeArrowheads="1"/>
          </p:cNvPicPr>
          <p:nvPr/>
        </p:nvPicPr>
        <p:blipFill>
          <a:blip r:embed="rId2" cstate="email"/>
          <a:srcRect/>
          <a:stretch>
            <a:fillRect/>
          </a:stretch>
        </p:blipFill>
        <p:spPr bwMode="auto">
          <a:xfrm>
            <a:off x="2438400" y="1219201"/>
            <a:ext cx="5715000" cy="23018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idx="1"/>
          </p:nvPr>
        </p:nvSpPr>
        <p:spPr>
          <a:xfrm>
            <a:off x="1981200" y="3886201"/>
            <a:ext cx="8229600" cy="2121091"/>
          </a:xfrm>
        </p:spPr>
        <p:txBody>
          <a:bodyPr>
            <a:normAutofit fontScale="85000" lnSpcReduction="10000"/>
          </a:bodyPr>
          <a:lstStyle/>
          <a:p>
            <a:pPr>
              <a:buNone/>
            </a:pPr>
            <a:r>
              <a:rPr lang="en-US"/>
              <a:t>Silahkan Anda mencoba sendiri dengan membuat diagram sesuai slide 14 diagram organisasi aktor di atas dengan ketentuan:</a:t>
            </a:r>
          </a:p>
          <a:p>
            <a:pPr>
              <a:buNone/>
            </a:pPr>
            <a:endParaRPr lang="en-US"/>
          </a:p>
          <a:p>
            <a:r>
              <a:rPr lang="en-US"/>
              <a:t>Hubungan “responsible for” diganti “serves”</a:t>
            </a:r>
          </a:p>
          <a:p>
            <a:r>
              <a:rPr lang="en-US"/>
              <a:t>Hubungan “communicates with” diganti “associated to”</a:t>
            </a:r>
          </a:p>
        </p:txBody>
      </p:sp>
      <p:pic>
        <p:nvPicPr>
          <p:cNvPr id="5" name="Picture 3" descr="D:\Uvers_DOSEN\2019-2020\01 Pendidikan\02 MATERI\02 SI402 Arsitektur Enterprise\diagram-aktor.jpg"/>
          <p:cNvPicPr>
            <a:picLocks noChangeAspect="1" noChangeArrowheads="1"/>
          </p:cNvPicPr>
          <p:nvPr/>
        </p:nvPicPr>
        <p:blipFill>
          <a:blip r:embed="rId2" cstate="print"/>
          <a:srcRect/>
          <a:stretch>
            <a:fillRect/>
          </a:stretch>
        </p:blipFill>
        <p:spPr bwMode="auto">
          <a:xfrm>
            <a:off x="1981200" y="304801"/>
            <a:ext cx="4572000" cy="344941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email"/>
          <a:srcRect/>
          <a:stretch>
            <a:fillRect/>
          </a:stretch>
        </p:blipFill>
        <p:spPr bwMode="auto">
          <a:xfrm>
            <a:off x="5638800" y="1600200"/>
            <a:ext cx="4724400" cy="4038600"/>
          </a:xfrm>
          <a:prstGeom prst="rect">
            <a:avLst/>
          </a:prstGeom>
          <a:noFill/>
          <a:ln w="9525">
            <a:noFill/>
            <a:miter lim="800000"/>
            <a:headEnd/>
            <a:tailEnd/>
          </a:ln>
        </p:spPr>
      </p:pic>
      <p:sp>
        <p:nvSpPr>
          <p:cNvPr id="2" name="Content Placeholder 1"/>
          <p:cNvSpPr>
            <a:spLocks noGrp="1"/>
          </p:cNvSpPr>
          <p:nvPr>
            <p:ph idx="1"/>
          </p:nvPr>
        </p:nvSpPr>
        <p:spPr>
          <a:xfrm>
            <a:off x="1981200" y="1481329"/>
            <a:ext cx="3581400" cy="4525963"/>
          </a:xfrm>
        </p:spPr>
        <p:txBody>
          <a:bodyPr>
            <a:normAutofit/>
          </a:bodyPr>
          <a:lstStyle/>
          <a:p>
            <a:pPr>
              <a:buNone/>
            </a:pPr>
            <a:r>
              <a:rPr lang="en-US"/>
              <a:t>Buat view baru dan diberi nama </a:t>
            </a:r>
            <a:r>
              <a:rPr lang="en-US" b="1">
                <a:solidFill>
                  <a:srgbClr val="C00000"/>
                </a:solidFill>
              </a:rPr>
              <a:t>AE-TOGAF : Tahap B Bisnis – Fungsi Bisnis</a:t>
            </a:r>
          </a:p>
          <a:p>
            <a:pPr>
              <a:buNone/>
            </a:pPr>
            <a:endParaRPr lang="en-US"/>
          </a:p>
          <a:p>
            <a:pPr>
              <a:buNone/>
            </a:pPr>
            <a:r>
              <a:rPr lang="en-US"/>
              <a:t>Gunakan ikon Business Function untuk membuat fungsi bisnis, beri nama Fungsi Bisnis</a:t>
            </a:r>
          </a:p>
        </p:txBody>
      </p:sp>
      <p:sp>
        <p:nvSpPr>
          <p:cNvPr id="3" name="Title 2"/>
          <p:cNvSpPr>
            <a:spLocks noGrp="1"/>
          </p:cNvSpPr>
          <p:nvPr>
            <p:ph type="title"/>
          </p:nvPr>
        </p:nvSpPr>
        <p:spPr/>
        <p:txBody>
          <a:bodyPr>
            <a:normAutofit/>
          </a:bodyPr>
          <a:lstStyle/>
          <a:p>
            <a:r>
              <a:rPr lang="en-US"/>
              <a:t>Membuat</a:t>
            </a:r>
            <a:br>
              <a:rPr lang="en-US"/>
            </a:br>
            <a:r>
              <a:rPr lang="en-US" i="1">
                <a:solidFill>
                  <a:srgbClr val="C00000"/>
                </a:solidFill>
              </a:rPr>
              <a:t>functional decomposition diagram</a:t>
            </a:r>
          </a:p>
        </p:txBody>
      </p:sp>
      <p:cxnSp>
        <p:nvCxnSpPr>
          <p:cNvPr id="5" name="Straight Arrow Connector 4"/>
          <p:cNvCxnSpPr/>
          <p:nvPr/>
        </p:nvCxnSpPr>
        <p:spPr>
          <a:xfrm flipV="1">
            <a:off x="4953000" y="1981200"/>
            <a:ext cx="1752600" cy="685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V="1">
            <a:off x="5334000" y="3886200"/>
            <a:ext cx="434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V="1">
            <a:off x="4876800" y="4953000"/>
            <a:ext cx="1676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l="66764" t="14583" r="12471" b="66212"/>
          <a:stretch>
            <a:fillRect/>
          </a:stretch>
        </p:blipFill>
        <p:spPr bwMode="auto">
          <a:xfrm>
            <a:off x="1905000" y="685800"/>
            <a:ext cx="3810000" cy="1981200"/>
          </a:xfrm>
          <a:prstGeom prst="rect">
            <a:avLst/>
          </a:prstGeom>
          <a:noFill/>
          <a:ln w="9525">
            <a:noFill/>
            <a:miter lim="800000"/>
            <a:headEnd/>
            <a:tailEnd/>
          </a:ln>
        </p:spPr>
      </p:pic>
      <p:sp>
        <p:nvSpPr>
          <p:cNvPr id="3" name="Content Placeholder 1"/>
          <p:cNvSpPr txBox="1">
            <a:spLocks/>
          </p:cNvSpPr>
          <p:nvPr/>
        </p:nvSpPr>
        <p:spPr>
          <a:xfrm>
            <a:off x="1981200" y="2819400"/>
            <a:ext cx="4572000" cy="3810000"/>
          </a:xfrm>
          <a:prstGeom prst="rect">
            <a:avLst/>
          </a:prstGeom>
        </p:spPr>
        <p:txBody>
          <a:bodyPr>
            <a:normAutofit fontScale="92500" lnSpcReduction="10000"/>
          </a:bodyPr>
          <a:lstStyle/>
          <a:p>
            <a:pPr marL="365760" indent="-256032">
              <a:spcBef>
                <a:spcPts val="400"/>
              </a:spcBef>
              <a:buClr>
                <a:schemeClr val="accent1"/>
              </a:buClr>
              <a:buSzPct val="68000"/>
              <a:defRPr/>
            </a:pPr>
            <a:r>
              <a:rPr lang="en-US" sz="2800">
                <a:latin typeface="Arial Narrow" pitchFamily="34" charset="0"/>
              </a:rPr>
              <a:t>Konversikan diagram di atas ke dalam notasi aplikasi Archi seperti di samping ini</a:t>
            </a:r>
          </a:p>
          <a:p>
            <a:pPr marL="365760" indent="-256032">
              <a:spcBef>
                <a:spcPts val="400"/>
              </a:spcBef>
              <a:buClr>
                <a:schemeClr val="accent1"/>
              </a:buClr>
              <a:buSzPct val="68000"/>
              <a:defRPr/>
            </a:pPr>
            <a:endParaRPr lang="en-US" sz="2800">
              <a:latin typeface="Arial Narrow" pitchFamily="34" charset="0"/>
            </a:endParaRPr>
          </a:p>
          <a:p>
            <a:pPr marL="365760" indent="-256032">
              <a:spcBef>
                <a:spcPts val="400"/>
              </a:spcBef>
              <a:buClr>
                <a:schemeClr val="accent1"/>
              </a:buClr>
              <a:buSzPct val="68000"/>
              <a:defRPr/>
            </a:pPr>
            <a:r>
              <a:rPr lang="en-US" sz="2800">
                <a:latin typeface="Arial Narrow" pitchFamily="34" charset="0"/>
              </a:rPr>
              <a:t>Gunakan penghubung:</a:t>
            </a:r>
          </a:p>
          <a:p>
            <a:pPr marL="365760" indent="-256032">
              <a:spcBef>
                <a:spcPts val="400"/>
              </a:spcBef>
              <a:buClr>
                <a:schemeClr val="accent1"/>
              </a:buClr>
              <a:buSzPct val="68000"/>
              <a:buFont typeface="Arial" pitchFamily="34" charset="0"/>
              <a:buChar char="•"/>
            </a:pPr>
            <a:r>
              <a:rPr lang="en-US" sz="2800">
                <a:latin typeface="Arial Narrow" pitchFamily="34" charset="0"/>
              </a:rPr>
              <a:t>Sales management “is composed of” Sales</a:t>
            </a:r>
          </a:p>
          <a:p>
            <a:pPr marL="365760" indent="-256032">
              <a:spcBef>
                <a:spcPts val="400"/>
              </a:spcBef>
              <a:buClr>
                <a:schemeClr val="accent1"/>
              </a:buClr>
              <a:buSzPct val="68000"/>
              <a:buFont typeface="Arial" pitchFamily="34" charset="0"/>
              <a:buChar char="•"/>
            </a:pPr>
            <a:r>
              <a:rPr lang="en-US" sz="2800">
                <a:latin typeface="Arial Narrow" pitchFamily="34" charset="0"/>
              </a:rPr>
              <a:t>Sales management “is composed of” Client problem management</a:t>
            </a:r>
          </a:p>
        </p:txBody>
      </p:sp>
      <p:pic>
        <p:nvPicPr>
          <p:cNvPr id="11266" name="Picture 2"/>
          <p:cNvPicPr>
            <a:picLocks noChangeAspect="1" noChangeArrowheads="1"/>
          </p:cNvPicPr>
          <p:nvPr/>
        </p:nvPicPr>
        <p:blipFill>
          <a:blip r:embed="rId3" cstate="email"/>
          <a:srcRect l="15731" t="9375" r="59590" b="51042"/>
          <a:stretch>
            <a:fillRect/>
          </a:stretch>
        </p:blipFill>
        <p:spPr bwMode="auto">
          <a:xfrm>
            <a:off x="6705600" y="3276601"/>
            <a:ext cx="3733800" cy="3366977"/>
          </a:xfrm>
          <a:prstGeom prst="rect">
            <a:avLst/>
          </a:prstGeom>
          <a:noFill/>
          <a:ln w="9525">
            <a:noFill/>
            <a:miter lim="800000"/>
            <a:headEnd/>
            <a:tailEnd/>
          </a:ln>
        </p:spPr>
      </p:pic>
      <p:sp>
        <p:nvSpPr>
          <p:cNvPr id="5" name="Bent Arrow 4"/>
          <p:cNvSpPr/>
          <p:nvPr/>
        </p:nvSpPr>
        <p:spPr>
          <a:xfrm rot="5400000">
            <a:off x="6457950" y="666750"/>
            <a:ext cx="1790700" cy="3124200"/>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Konsep</a:t>
            </a:r>
            <a:r>
              <a:rPr lang="en-US"/>
              <a:t> dasar</a:t>
            </a:r>
            <a:endParaRPr lang="en-US" dirty="0"/>
          </a:p>
        </p:txBody>
      </p:sp>
      <p:sp>
        <p:nvSpPr>
          <p:cNvPr id="3" name="Text Placeholder 2"/>
          <p:cNvSpPr>
            <a:spLocks noGrp="1"/>
          </p:cNvSpPr>
          <p:nvPr>
            <p:ph type="body" idx="1"/>
          </p:nvPr>
        </p:nvSpPr>
        <p:spPr/>
        <p:txBody>
          <a:bodyPr/>
          <a:lstStyle/>
          <a:p>
            <a:pPr>
              <a:buFont typeface="Arial"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838201"/>
            <a:ext cx="8229600" cy="5169091"/>
          </a:xfrm>
        </p:spPr>
        <p:txBody>
          <a:bodyPr>
            <a:normAutofit lnSpcReduction="10000"/>
          </a:bodyPr>
          <a:lstStyle/>
          <a:p>
            <a:pPr>
              <a:buNone/>
            </a:pPr>
            <a:r>
              <a:rPr lang="en-US" dirty="0"/>
              <a:t>Dari tutorial yang </a:t>
            </a:r>
            <a:r>
              <a:rPr lang="en-US" dirty="0" err="1"/>
              <a:t>sudah</a:t>
            </a:r>
            <a:r>
              <a:rPr lang="en-US" dirty="0"/>
              <a:t> </a:t>
            </a:r>
            <a:r>
              <a:rPr lang="en-US" dirty="0" err="1"/>
              <a:t>diberikan</a:t>
            </a:r>
            <a:r>
              <a:rPr lang="en-US" dirty="0"/>
              <a:t> </a:t>
            </a:r>
            <a:r>
              <a:rPr lang="en-US" dirty="0" err="1"/>
              <a:t>harusnya</a:t>
            </a:r>
            <a:r>
              <a:rPr lang="en-US" dirty="0"/>
              <a:t> </a:t>
            </a:r>
            <a:r>
              <a:rPr lang="en-US" dirty="0" err="1"/>
              <a:t>Anda</a:t>
            </a:r>
            <a:r>
              <a:rPr lang="en-US" dirty="0"/>
              <a:t> </a:t>
            </a:r>
            <a:r>
              <a:rPr lang="en-US" dirty="0" err="1"/>
              <a:t>sudah</a:t>
            </a:r>
            <a:r>
              <a:rPr lang="en-US" dirty="0"/>
              <a:t> </a:t>
            </a:r>
            <a:r>
              <a:rPr lang="en-US" dirty="0" err="1"/>
              <a:t>semakin</a:t>
            </a:r>
            <a:r>
              <a:rPr lang="en-US" dirty="0"/>
              <a:t> </a:t>
            </a:r>
            <a:r>
              <a:rPr lang="en-US" dirty="0" err="1"/>
              <a:t>mengenal</a:t>
            </a:r>
            <a:r>
              <a:rPr lang="en-US" dirty="0"/>
              <a:t> </a:t>
            </a:r>
            <a:r>
              <a:rPr lang="en-US" dirty="0" err="1"/>
              <a:t>dan</a:t>
            </a:r>
            <a:r>
              <a:rPr lang="en-US" dirty="0"/>
              <a:t> </a:t>
            </a:r>
            <a:r>
              <a:rPr lang="en-US" dirty="0" err="1"/>
              <a:t>memahami</a:t>
            </a:r>
            <a:r>
              <a:rPr lang="en-US" dirty="0"/>
              <a:t> </a:t>
            </a:r>
            <a:r>
              <a:rPr lang="en-US" dirty="0" err="1"/>
              <a:t>konsep</a:t>
            </a:r>
            <a:r>
              <a:rPr lang="en-US" dirty="0"/>
              <a:t> </a:t>
            </a:r>
            <a:r>
              <a:rPr lang="en-US" dirty="0" err="1"/>
              <a:t>penggunaan</a:t>
            </a:r>
            <a:r>
              <a:rPr lang="en-US" dirty="0"/>
              <a:t> </a:t>
            </a:r>
            <a:r>
              <a:rPr lang="en-US" dirty="0" err="1"/>
              <a:t>aplikasi</a:t>
            </a:r>
            <a:r>
              <a:rPr lang="en-US" dirty="0"/>
              <a:t> Archi </a:t>
            </a:r>
            <a:r>
              <a:rPr lang="en-US" dirty="0" err="1"/>
              <a:t>dalam</a:t>
            </a:r>
            <a:r>
              <a:rPr lang="en-US" dirty="0"/>
              <a:t> </a:t>
            </a:r>
            <a:r>
              <a:rPr lang="en-US" dirty="0" err="1"/>
              <a:t>membuat</a:t>
            </a:r>
            <a:r>
              <a:rPr lang="en-US" dirty="0"/>
              <a:t> diagram-diagram yang </a:t>
            </a:r>
            <a:r>
              <a:rPr lang="en-US" dirty="0" err="1"/>
              <a:t>diperlukan</a:t>
            </a:r>
            <a:endParaRPr lang="en-US" dirty="0"/>
          </a:p>
          <a:p>
            <a:endParaRPr lang="en-US" dirty="0"/>
          </a:p>
          <a:p>
            <a:pPr>
              <a:buNone/>
            </a:pPr>
            <a:r>
              <a:rPr lang="en-US" dirty="0" err="1"/>
              <a:t>Prinsipnya</a:t>
            </a:r>
            <a:r>
              <a:rPr lang="en-US" dirty="0"/>
              <a:t>:</a:t>
            </a:r>
          </a:p>
          <a:p>
            <a:pPr marL="624078" indent="-514350">
              <a:buSzPct val="100000"/>
              <a:buFont typeface="+mj-lt"/>
              <a:buAutoNum type="arabicParenR"/>
            </a:pPr>
            <a:r>
              <a:rPr lang="en-US" dirty="0" err="1"/>
              <a:t>Buat</a:t>
            </a:r>
            <a:r>
              <a:rPr lang="en-US" dirty="0"/>
              <a:t> model – </a:t>
            </a:r>
            <a:r>
              <a:rPr lang="en-US" dirty="0" err="1"/>
              <a:t>untuk</a:t>
            </a:r>
            <a:r>
              <a:rPr lang="en-US" dirty="0"/>
              <a:t> </a:t>
            </a:r>
            <a:r>
              <a:rPr lang="en-US" dirty="0" err="1"/>
              <a:t>menampung</a:t>
            </a:r>
            <a:r>
              <a:rPr lang="en-US" dirty="0"/>
              <a:t> view diagram </a:t>
            </a:r>
            <a:r>
              <a:rPr lang="en-US" dirty="0" err="1"/>
              <a:t>arsitektur</a:t>
            </a:r>
            <a:r>
              <a:rPr lang="en-US" dirty="0"/>
              <a:t> </a:t>
            </a:r>
            <a:r>
              <a:rPr lang="en-US" i="1" dirty="0"/>
              <a:t>enterprise</a:t>
            </a:r>
          </a:p>
          <a:p>
            <a:pPr marL="624078" indent="-514350">
              <a:buSzPct val="100000"/>
              <a:buFont typeface="+mj-lt"/>
              <a:buAutoNum type="arabicParenR"/>
            </a:pPr>
            <a:r>
              <a:rPr lang="en-US" dirty="0" err="1"/>
              <a:t>Buat</a:t>
            </a:r>
            <a:r>
              <a:rPr lang="en-US" dirty="0"/>
              <a:t> view – </a:t>
            </a:r>
            <a:r>
              <a:rPr lang="en-US" dirty="0" err="1"/>
              <a:t>untuk</a:t>
            </a:r>
            <a:r>
              <a:rPr lang="en-US" dirty="0"/>
              <a:t> diagram yang </a:t>
            </a:r>
            <a:r>
              <a:rPr lang="en-US" dirty="0" err="1"/>
              <a:t>akan</a:t>
            </a:r>
            <a:r>
              <a:rPr lang="en-US" dirty="0"/>
              <a:t> </a:t>
            </a:r>
            <a:r>
              <a:rPr lang="en-US" dirty="0" err="1"/>
              <a:t>dibuat</a:t>
            </a:r>
            <a:endParaRPr lang="en-US" dirty="0"/>
          </a:p>
          <a:p>
            <a:pPr marL="624078" indent="-514350">
              <a:buSzPct val="100000"/>
              <a:buFont typeface="+mj-lt"/>
              <a:buAutoNum type="arabicParenR"/>
            </a:pPr>
            <a:r>
              <a:rPr lang="en-US" dirty="0" err="1"/>
              <a:t>Buat</a:t>
            </a:r>
            <a:r>
              <a:rPr lang="en-US" dirty="0"/>
              <a:t> </a:t>
            </a:r>
            <a:r>
              <a:rPr lang="en-US" dirty="0" err="1"/>
              <a:t>simbol</a:t>
            </a:r>
            <a:r>
              <a:rPr lang="en-US" dirty="0"/>
              <a:t> diagram yang </a:t>
            </a:r>
            <a:r>
              <a:rPr lang="en-US" dirty="0" err="1"/>
              <a:t>diperlukan</a:t>
            </a:r>
            <a:r>
              <a:rPr lang="en-US" dirty="0"/>
              <a:t> </a:t>
            </a:r>
            <a:r>
              <a:rPr lang="en-US" dirty="0" err="1"/>
              <a:t>dari</a:t>
            </a:r>
            <a:r>
              <a:rPr lang="en-US" dirty="0"/>
              <a:t> </a:t>
            </a:r>
            <a:r>
              <a:rPr lang="en-US" dirty="0" err="1"/>
              <a:t>pallete</a:t>
            </a:r>
            <a:r>
              <a:rPr lang="en-US" dirty="0"/>
              <a:t> – click n drag</a:t>
            </a:r>
          </a:p>
          <a:p>
            <a:pPr marL="624078" indent="-514350">
              <a:buSzPct val="100000"/>
              <a:buFont typeface="+mj-lt"/>
              <a:buAutoNum type="arabicParenR"/>
            </a:pPr>
            <a:r>
              <a:rPr lang="en-US" dirty="0" err="1"/>
              <a:t>Buat</a:t>
            </a:r>
            <a:r>
              <a:rPr lang="en-US" dirty="0"/>
              <a:t> </a:t>
            </a:r>
            <a:r>
              <a:rPr lang="en-US" dirty="0" err="1"/>
              <a:t>garis</a:t>
            </a:r>
            <a:r>
              <a:rPr lang="en-US" dirty="0"/>
              <a:t> </a:t>
            </a:r>
            <a:r>
              <a:rPr lang="en-US" dirty="0" err="1"/>
              <a:t>penghubung</a:t>
            </a:r>
            <a:r>
              <a:rPr lang="en-US" dirty="0"/>
              <a:t> yang </a:t>
            </a:r>
            <a:r>
              <a:rPr lang="en-US" dirty="0" err="1"/>
              <a:t>sesuai</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LATIHAN 2:</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a:t>Pada slide berikut diperlihatkan sebuah diagram sederhana yang menggambarkan layer bisnis</a:t>
            </a:r>
          </a:p>
          <a:p>
            <a:pPr>
              <a:buNone/>
            </a:pPr>
            <a:endParaRPr lang="en-US"/>
          </a:p>
          <a:p>
            <a:pPr>
              <a:buNone/>
            </a:pPr>
            <a:r>
              <a:rPr lang="en-US"/>
              <a:t>Silahkan mencoba berlatih dan bereksperimen untuk membuat simbol dan garis penghubungsesuai diagram tersebut. Pastikan bentuk garisnya sesuai dengan gambar tersebut. Semua simbol dan garis penghubung ada di pallete yang tersedia di aplikasi Archi.</a:t>
            </a:r>
          </a:p>
        </p:txBody>
      </p:sp>
      <p:sp>
        <p:nvSpPr>
          <p:cNvPr id="3" name="Title 2"/>
          <p:cNvSpPr>
            <a:spLocks noGrp="1"/>
          </p:cNvSpPr>
          <p:nvPr>
            <p:ph type="title"/>
          </p:nvPr>
        </p:nvSpPr>
        <p:spPr/>
        <p:txBody>
          <a:bodyPr/>
          <a:lstStyle/>
          <a:p>
            <a:r>
              <a:rPr lang="en-US"/>
              <a:t>Diagram </a:t>
            </a:r>
            <a:r>
              <a:rPr lang="en-US">
                <a:solidFill>
                  <a:srgbClr val="C00000"/>
                </a:solidFill>
              </a:rPr>
              <a:t>Konsep Solusi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email"/>
          <a:srcRect/>
          <a:stretch>
            <a:fillRect/>
          </a:stretch>
        </p:blipFill>
        <p:spPr bwMode="auto">
          <a:xfrm>
            <a:off x="1615190" y="1143001"/>
            <a:ext cx="8915400" cy="506306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Terima</a:t>
            </a:r>
            <a:r>
              <a:rPr lang="en-US" dirty="0"/>
              <a:t> </a:t>
            </a:r>
            <a:r>
              <a:rPr lang="en-US" dirty="0" err="1"/>
              <a:t>kasih</a:t>
            </a:r>
            <a:endParaRPr lang="en-US" dirty="0"/>
          </a:p>
        </p:txBody>
      </p:sp>
      <p:sp>
        <p:nvSpPr>
          <p:cNvPr id="3" name="Text Placeholder 2"/>
          <p:cNvSpPr>
            <a:spLocks noGrp="1"/>
          </p:cNvSpPr>
          <p:nvPr>
            <p:ph type="body" idx="1"/>
          </p:nvPr>
        </p:nvSpPr>
        <p:spPr/>
        <p:txBody>
          <a:bodyPr/>
          <a:lstStyle/>
          <a:p>
            <a:r>
              <a:rPr lang="en-US" dirty="0" err="1"/>
              <a:t>Selamat</a:t>
            </a:r>
            <a:r>
              <a:rPr lang="en-US" dirty="0"/>
              <a:t> </a:t>
            </a:r>
            <a:r>
              <a:rPr lang="en-US" dirty="0" err="1"/>
              <a:t>belajar</a:t>
            </a:r>
            <a:r>
              <a:rPr lang="en-US" dirty="0"/>
              <a:t> dan </a:t>
            </a:r>
            <a:r>
              <a:rPr lang="en-US" dirty="0" err="1"/>
              <a:t>semoga</a:t>
            </a:r>
            <a:r>
              <a:rPr lang="en-US" dirty="0"/>
              <a:t> </a:t>
            </a:r>
            <a:r>
              <a:rPr lang="en-US" dirty="0" err="1"/>
              <a:t>sukses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1"/>
            <a:ext cx="8229600" cy="5016691"/>
          </a:xfrm>
        </p:spPr>
        <p:txBody>
          <a:bodyPr>
            <a:normAutofit/>
          </a:bodyPr>
          <a:lstStyle/>
          <a:p>
            <a:pPr>
              <a:buNone/>
            </a:pPr>
            <a:r>
              <a:rPr lang="en-US" b="1" i="1">
                <a:solidFill>
                  <a:schemeClr val="accent4"/>
                </a:solidFill>
              </a:rPr>
              <a:t>Business architecture </a:t>
            </a:r>
            <a:r>
              <a:rPr lang="en-US">
                <a:sym typeface="Wingdings"/>
              </a:rPr>
              <a:t></a:t>
            </a:r>
            <a:r>
              <a:rPr lang="en-US"/>
              <a:t> </a:t>
            </a:r>
            <a:r>
              <a:rPr lang="en-US" b="1"/>
              <a:t>arsitektur bisnis </a:t>
            </a:r>
            <a:r>
              <a:rPr lang="en-US"/>
              <a:t>yang menjelaskan strategi bisnis, tatakelola, organisasi, dan proses bisnis yang penting</a:t>
            </a:r>
          </a:p>
          <a:p>
            <a:endParaRPr lang="en-US"/>
          </a:p>
          <a:p>
            <a:pPr>
              <a:buNone/>
            </a:pPr>
            <a:r>
              <a:rPr lang="en-US" b="1" i="1">
                <a:solidFill>
                  <a:schemeClr val="accent4"/>
                </a:solidFill>
              </a:rPr>
              <a:t>Business function</a:t>
            </a:r>
            <a:r>
              <a:rPr lang="en-US"/>
              <a:t> </a:t>
            </a:r>
            <a:r>
              <a:rPr lang="en-US">
                <a:sym typeface="Wingdings"/>
              </a:rPr>
              <a:t> </a:t>
            </a:r>
            <a:r>
              <a:rPr lang="en-US" b="1">
                <a:sym typeface="Wingdings"/>
              </a:rPr>
              <a:t>fungsi bisnis</a:t>
            </a:r>
            <a:r>
              <a:rPr lang="en-US">
                <a:sym typeface="Wingdings"/>
              </a:rPr>
              <a:t> yang dapat menghasilkan kemampuan/kapabilitas perusahaan, misalnya: fungsi bisnis “pemasaran”, “penjualan” dan lain-lain</a:t>
            </a:r>
            <a:endParaRPr lang="en-US"/>
          </a:p>
          <a:p>
            <a:endParaRPr lang="en-US"/>
          </a:p>
          <a:p>
            <a:pPr>
              <a:buNone/>
            </a:pPr>
            <a:r>
              <a:rPr lang="en-US" b="1" i="1">
                <a:solidFill>
                  <a:schemeClr val="accent4"/>
                </a:solidFill>
              </a:rPr>
              <a:t>Business entity</a:t>
            </a:r>
            <a:r>
              <a:rPr lang="en-US"/>
              <a:t> </a:t>
            </a:r>
            <a:r>
              <a:rPr lang="en-US">
                <a:sym typeface="Wingdings"/>
              </a:rPr>
              <a:t> </a:t>
            </a:r>
            <a:r>
              <a:rPr lang="en-US" b="1">
                <a:sym typeface="Wingdings"/>
              </a:rPr>
              <a:t>entitas bisnis </a:t>
            </a:r>
            <a:r>
              <a:rPr lang="en-US">
                <a:sym typeface="Wingdings"/>
              </a:rPr>
              <a:t>yang menggambarkan </a:t>
            </a:r>
            <a:r>
              <a:rPr lang="en-US"/>
              <a:t>semantik dari entitas bisnis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1"/>
            <a:ext cx="8229600" cy="5016691"/>
          </a:xfrm>
        </p:spPr>
        <p:txBody>
          <a:bodyPr>
            <a:normAutofit/>
          </a:bodyPr>
          <a:lstStyle/>
          <a:p>
            <a:pPr>
              <a:buNone/>
            </a:pPr>
            <a:r>
              <a:rPr lang="en-US" b="1" i="1">
                <a:solidFill>
                  <a:schemeClr val="accent4"/>
                </a:solidFill>
              </a:rPr>
              <a:t>Business dictionary</a:t>
            </a:r>
            <a:r>
              <a:rPr lang="en-US"/>
              <a:t> </a:t>
            </a:r>
            <a:r>
              <a:rPr lang="en-US">
                <a:sym typeface="Wingdings"/>
              </a:rPr>
              <a:t> </a:t>
            </a:r>
            <a:r>
              <a:rPr lang="en-US" b="1">
                <a:sym typeface="Wingdings"/>
              </a:rPr>
              <a:t>kamus bisnis </a:t>
            </a:r>
            <a:r>
              <a:rPr lang="en-US">
                <a:sym typeface="Wingdings"/>
              </a:rPr>
              <a:t>yang menjelaskan istilah bisnis sebagai referensi bagi perusahaan</a:t>
            </a:r>
            <a:endParaRPr lang="en-US"/>
          </a:p>
          <a:p>
            <a:endParaRPr lang="en-US"/>
          </a:p>
          <a:p>
            <a:pPr>
              <a:buNone/>
            </a:pPr>
            <a:r>
              <a:rPr lang="en-US" b="1" i="1">
                <a:solidFill>
                  <a:schemeClr val="accent4"/>
                </a:solidFill>
              </a:rPr>
              <a:t>Actor</a:t>
            </a:r>
            <a:r>
              <a:rPr lang="en-US"/>
              <a:t> </a:t>
            </a:r>
            <a:r>
              <a:rPr lang="en-US">
                <a:sym typeface="Wingdings"/>
              </a:rPr>
              <a:t> </a:t>
            </a:r>
            <a:r>
              <a:rPr lang="en-US" b="1">
                <a:sym typeface="Wingdings"/>
              </a:rPr>
              <a:t>aktor </a:t>
            </a:r>
            <a:r>
              <a:rPr lang="en-US">
                <a:sym typeface="Wingdings"/>
              </a:rPr>
              <a:t>merupakan peserta aktif dari perusahaan </a:t>
            </a:r>
            <a:r>
              <a:rPr lang="en-US"/>
              <a:t>(orang, sistem, atau organisasi) yang mengambil bagian dalam melakukan aktivitas di perusahaan</a:t>
            </a:r>
          </a:p>
          <a:p>
            <a:endParaRPr lang="en-US"/>
          </a:p>
          <a:p>
            <a:pPr>
              <a:buNone/>
            </a:pPr>
            <a:r>
              <a:rPr lang="en-US" b="1" i="1">
                <a:solidFill>
                  <a:schemeClr val="accent4"/>
                </a:solidFill>
              </a:rPr>
              <a:t>Role</a:t>
            </a:r>
            <a:r>
              <a:rPr lang="en-US"/>
              <a:t> </a:t>
            </a:r>
            <a:r>
              <a:rPr lang="en-US">
                <a:sym typeface="Wingdings"/>
              </a:rPr>
              <a:t> </a:t>
            </a:r>
            <a:r>
              <a:rPr lang="en-US" b="1">
                <a:sym typeface="Wingdings"/>
              </a:rPr>
              <a:t>peran </a:t>
            </a:r>
            <a:r>
              <a:rPr lang="en-US">
                <a:sym typeface="Wingdings"/>
              </a:rPr>
              <a:t>yang biasanya dilakukan oleh sebuah aktor yang diharapkan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66801"/>
            <a:ext cx="8229600" cy="4940491"/>
          </a:xfrm>
        </p:spPr>
        <p:txBody>
          <a:bodyPr>
            <a:normAutofit fontScale="92500" lnSpcReduction="10000"/>
          </a:bodyPr>
          <a:lstStyle/>
          <a:p>
            <a:pPr>
              <a:buNone/>
            </a:pPr>
            <a:r>
              <a:rPr lang="en-US">
                <a:solidFill>
                  <a:schemeClr val="accent4"/>
                </a:solidFill>
              </a:rPr>
              <a:t>Arsitektur </a:t>
            </a:r>
            <a:r>
              <a:rPr lang="en-US" i="1">
                <a:solidFill>
                  <a:schemeClr val="accent4"/>
                </a:solidFill>
              </a:rPr>
              <a:t>enterprise </a:t>
            </a:r>
            <a:r>
              <a:rPr lang="en-US">
                <a:solidFill>
                  <a:schemeClr val="accent4"/>
                </a:solidFill>
              </a:rPr>
              <a:t>menganggap </a:t>
            </a:r>
            <a:r>
              <a:rPr lang="en-US" b="1">
                <a:solidFill>
                  <a:schemeClr val="accent4"/>
                </a:solidFill>
              </a:rPr>
              <a:t>arsitektur bisnis </a:t>
            </a:r>
            <a:r>
              <a:rPr lang="en-US">
                <a:solidFill>
                  <a:schemeClr val="accent4"/>
                </a:solidFill>
              </a:rPr>
              <a:t>sebagai bagian sangat penting</a:t>
            </a:r>
            <a:r>
              <a:rPr lang="en-US"/>
              <a:t> yang nantinya akan membentuk keseluruhan siklus ADM</a:t>
            </a:r>
          </a:p>
          <a:p>
            <a:pPr>
              <a:buNone/>
            </a:pPr>
            <a:endParaRPr lang="en-US"/>
          </a:p>
          <a:p>
            <a:pPr>
              <a:buNone/>
            </a:pPr>
            <a:r>
              <a:rPr lang="en-US"/>
              <a:t>Aspek penting dalam model selama tahapan arsitektur bisnis:</a:t>
            </a:r>
          </a:p>
          <a:p>
            <a:pPr marL="688975" indent="-344488">
              <a:buSzPct val="100000"/>
              <a:buFont typeface="+mj-lt"/>
              <a:buAutoNum type="arabicParenR"/>
            </a:pPr>
            <a:r>
              <a:rPr lang="en-US"/>
              <a:t>sasaran,</a:t>
            </a:r>
          </a:p>
          <a:p>
            <a:pPr marL="688975" indent="-344488">
              <a:buSzPct val="100000"/>
              <a:buFont typeface="+mj-lt"/>
              <a:buAutoNum type="arabicParenR"/>
            </a:pPr>
            <a:r>
              <a:rPr lang="en-US"/>
              <a:t>tujuan,</a:t>
            </a:r>
          </a:p>
          <a:p>
            <a:pPr marL="688975" indent="-344488">
              <a:buSzPct val="100000"/>
              <a:buFont typeface="+mj-lt"/>
              <a:buAutoNum type="arabicParenR"/>
            </a:pPr>
            <a:r>
              <a:rPr lang="en-US"/>
              <a:t>organisasi,</a:t>
            </a:r>
          </a:p>
          <a:p>
            <a:pPr marL="688975" indent="-344488">
              <a:buSzPct val="100000"/>
              <a:buFont typeface="+mj-lt"/>
              <a:buAutoNum type="arabicParenR"/>
            </a:pPr>
            <a:r>
              <a:rPr lang="en-US"/>
              <a:t>proses bisnis,</a:t>
            </a:r>
          </a:p>
          <a:p>
            <a:pPr marL="688975" indent="-344488">
              <a:buSzPct val="100000"/>
              <a:buFont typeface="+mj-lt"/>
              <a:buAutoNum type="arabicParenR"/>
            </a:pPr>
            <a:r>
              <a:rPr lang="en-US"/>
              <a:t>fungsi dan kapasitas,</a:t>
            </a:r>
          </a:p>
          <a:p>
            <a:pPr marL="688975" indent="-344488">
              <a:buSzPct val="100000"/>
              <a:buFont typeface="+mj-lt"/>
              <a:buAutoNum type="arabicParenR"/>
            </a:pPr>
            <a:r>
              <a:rPr lang="en-US"/>
              <a:t>entitas bisnis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Artefak</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43001"/>
            <a:ext cx="8229600" cy="4864291"/>
          </a:xfrm>
        </p:spPr>
        <p:txBody>
          <a:bodyPr/>
          <a:lstStyle/>
          <a:p>
            <a:pPr>
              <a:buNone/>
            </a:pPr>
            <a:r>
              <a:rPr lang="en-US" b="1">
                <a:solidFill>
                  <a:schemeClr val="accent4"/>
                </a:solidFill>
              </a:rPr>
              <a:t>Artefak</a:t>
            </a:r>
            <a:r>
              <a:rPr lang="en-US"/>
              <a:t> </a:t>
            </a:r>
            <a:r>
              <a:rPr lang="en-US">
                <a:sym typeface="Wingdings"/>
              </a:rPr>
              <a:t> </a:t>
            </a:r>
            <a:r>
              <a:rPr lang="en-US">
                <a:solidFill>
                  <a:schemeClr val="accent4"/>
                </a:solidFill>
                <a:sym typeface="Wingdings"/>
              </a:rPr>
              <a:t>deskripsi dari suatu bagian arsitektur</a:t>
            </a:r>
            <a:r>
              <a:rPr lang="en-US">
                <a:sym typeface="Wingdings"/>
              </a:rPr>
              <a:t>, biasanya dibuat dalam bentuk:</a:t>
            </a:r>
          </a:p>
          <a:p>
            <a:pPr marL="688975" indent="-344488">
              <a:buSzPct val="100000"/>
              <a:buFont typeface="+mj-lt"/>
              <a:buAutoNum type="arabicParenR"/>
            </a:pPr>
            <a:r>
              <a:rPr lang="en-US"/>
              <a:t>Katalog (daftar objek)</a:t>
            </a:r>
          </a:p>
          <a:p>
            <a:pPr marL="688975" indent="-344488">
              <a:buSzPct val="100000"/>
              <a:buFont typeface="+mj-lt"/>
              <a:buAutoNum type="arabicParenR"/>
            </a:pPr>
            <a:r>
              <a:rPr lang="en-US"/>
              <a:t>Matriks (hubungan antar objek)</a:t>
            </a:r>
          </a:p>
          <a:p>
            <a:pPr marL="688975" indent="-344488">
              <a:buSzPct val="100000"/>
              <a:buFont typeface="+mj-lt"/>
              <a:buAutoNum type="arabicParenR"/>
            </a:pPr>
            <a:r>
              <a:rPr lang="en-US"/>
              <a:t>Diagram (dalam bentuk gambar)</a:t>
            </a:r>
          </a:p>
          <a:p>
            <a:pPr marL="630238" indent="-569913">
              <a:buSzPct val="100000"/>
              <a:buNone/>
            </a:pPr>
            <a:endParaRPr lang="en-US"/>
          </a:p>
          <a:p>
            <a:pPr marL="630238" indent="-569913">
              <a:buSzPct val="100000"/>
              <a:buNone/>
            </a:pPr>
            <a:r>
              <a:rPr lang="en-US"/>
              <a:t>Artefak bisa dibuat secara informal dengan berbagai notasi apapun yang ada, sebelum nantinya dibuatkan diagram formal dalam aplikasi Archi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43001"/>
            <a:ext cx="8229600" cy="4864291"/>
          </a:xfrm>
        </p:spPr>
        <p:txBody>
          <a:bodyPr/>
          <a:lstStyle/>
          <a:p>
            <a:pPr marL="630238" indent="-569913">
              <a:buSzPct val="100000"/>
              <a:buNone/>
            </a:pPr>
            <a:r>
              <a:rPr lang="en-US"/>
              <a:t>Beberapa artefak yang digunakan dalam tahap Arsitektur Bisnis adalah:</a:t>
            </a:r>
          </a:p>
          <a:p>
            <a:pPr marL="688975" indent="-344488">
              <a:buSzPct val="100000"/>
              <a:buFont typeface="+mj-lt"/>
              <a:buAutoNum type="arabicParenR"/>
            </a:pPr>
            <a:r>
              <a:rPr lang="en-US">
                <a:solidFill>
                  <a:schemeClr val="accent4"/>
                </a:solidFill>
              </a:rPr>
              <a:t>Kamus bisnis </a:t>
            </a:r>
            <a:r>
              <a:rPr lang="en-US"/>
              <a:t>(</a:t>
            </a:r>
            <a:r>
              <a:rPr lang="en-US" i="1"/>
              <a:t>business dictionary</a:t>
            </a:r>
            <a:r>
              <a:rPr lang="en-US"/>
              <a:t>)</a:t>
            </a:r>
          </a:p>
          <a:p>
            <a:pPr marL="688975" indent="-344488">
              <a:buSzPct val="100000"/>
              <a:buFont typeface="+mj-lt"/>
              <a:buAutoNum type="arabicParenR"/>
            </a:pPr>
            <a:r>
              <a:rPr lang="en-US">
                <a:solidFill>
                  <a:schemeClr val="accent4"/>
                </a:solidFill>
              </a:rPr>
              <a:t>Diagram organisasi aktor </a:t>
            </a:r>
            <a:r>
              <a:rPr lang="en-US"/>
              <a:t>(</a:t>
            </a:r>
            <a:r>
              <a:rPr lang="en-US" i="1"/>
              <a:t>actor organization diagram</a:t>
            </a:r>
            <a:r>
              <a:rPr lang="en-US"/>
              <a:t>)</a:t>
            </a:r>
          </a:p>
          <a:p>
            <a:pPr marL="688975" indent="-344488">
              <a:buSzPct val="100000"/>
              <a:buFont typeface="+mj-lt"/>
              <a:buAutoNum type="arabicParenR"/>
            </a:pPr>
            <a:r>
              <a:rPr lang="en-US">
                <a:solidFill>
                  <a:schemeClr val="accent4"/>
                </a:solidFill>
              </a:rPr>
              <a:t>Diagram dekomposisi fungsi </a:t>
            </a:r>
            <a:r>
              <a:rPr lang="en-US"/>
              <a:t>(</a:t>
            </a:r>
            <a:r>
              <a:rPr lang="en-US" i="1"/>
              <a:t>functional decomposition diagram</a:t>
            </a:r>
            <a:r>
              <a:rPr lang="en-US"/>
              <a:t>)</a:t>
            </a:r>
          </a:p>
          <a:p>
            <a:pPr marL="688975" indent="-344488">
              <a:buSzPct val="100000"/>
              <a:buFont typeface="+mj-lt"/>
              <a:buAutoNum type="arabicParenR"/>
            </a:pPr>
            <a:r>
              <a:rPr lang="en-US">
                <a:solidFill>
                  <a:schemeClr val="accent4"/>
                </a:solidFill>
              </a:rPr>
              <a:t>Diagram alur proses </a:t>
            </a:r>
            <a:r>
              <a:rPr lang="en-US"/>
              <a:t>(</a:t>
            </a:r>
            <a:r>
              <a:rPr lang="en-US" i="1"/>
              <a:t>process flow diagram</a:t>
            </a:r>
            <a:r>
              <a:rPr lang="en-US"/>
              <a:t>)</a:t>
            </a:r>
          </a:p>
          <a:p>
            <a:pPr marL="688975" indent="-344488">
              <a:buSzPct val="100000"/>
              <a:buFont typeface="+mj-lt"/>
              <a:buAutoNum type="arabicParen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3" ma:contentTypeDescription="Create a new document." ma:contentTypeScope="" ma:versionID="0cd5074c25b2c528cee37efa1a8e7b60">
  <xsd:schema xmlns:xsd="http://www.w3.org/2001/XMLSchema" xmlns:xs="http://www.w3.org/2001/XMLSchema" xmlns:p="http://schemas.microsoft.com/office/2006/metadata/properties" xmlns:ns2="c0efcfce-2116-400f-ab52-279e91fc6017" targetNamespace="http://schemas.microsoft.com/office/2006/metadata/properties" ma:root="true" ma:fieldsID="8ea21b5fd61224c6bbfec34d69e547b4"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F3A9D6-F7B3-4EA1-A31B-2E239CBC86C2}"/>
</file>

<file path=customXml/itemProps2.xml><?xml version="1.0" encoding="utf-8"?>
<ds:datastoreItem xmlns:ds="http://schemas.openxmlformats.org/officeDocument/2006/customXml" ds:itemID="{B42F7629-EFCC-4058-AA3C-2B387F023730}"/>
</file>

<file path=customXml/itemProps3.xml><?xml version="1.0" encoding="utf-8"?>
<ds:datastoreItem xmlns:ds="http://schemas.openxmlformats.org/officeDocument/2006/customXml" ds:itemID="{7F7E7291-198F-4B5D-AB35-79355EB24EC0}"/>
</file>

<file path=docProps/app.xml><?xml version="1.0" encoding="utf-8"?>
<Properties xmlns="http://schemas.openxmlformats.org/officeDocument/2006/extended-properties" xmlns:vt="http://schemas.openxmlformats.org/officeDocument/2006/docPropsVTypes">
  <TotalTime>279</TotalTime>
  <Words>1148</Words>
  <Application>Microsoft Office PowerPoint</Application>
  <PresentationFormat>Widescreen</PresentationFormat>
  <Paragraphs>205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Narrow</vt:lpstr>
      <vt:lpstr>Calibri</vt:lpstr>
      <vt:lpstr>Calibri Light</vt:lpstr>
      <vt:lpstr>Times New Roman</vt:lpstr>
      <vt:lpstr>Office Theme</vt:lpstr>
      <vt:lpstr>ENTERPRISE ARCHITECTURE</vt:lpstr>
      <vt:lpstr>Topik bahasan</vt:lpstr>
      <vt:lpstr>Konsep dasar</vt:lpstr>
      <vt:lpstr>PowerPoint Presentation</vt:lpstr>
      <vt:lpstr>PowerPoint Presentation</vt:lpstr>
      <vt:lpstr>PowerPoint Presentation</vt:lpstr>
      <vt:lpstr>Artefak</vt:lpstr>
      <vt:lpstr>PowerPoint Presentation</vt:lpstr>
      <vt:lpstr>PowerPoint Presentation</vt:lpstr>
      <vt:lpstr>1# Kamus bisnis</vt:lpstr>
      <vt:lpstr>PowerPoint Presentation</vt:lpstr>
      <vt:lpstr>2# Diagram organisasi aktor</vt:lpstr>
      <vt:lpstr>PowerPoint Presentation</vt:lpstr>
      <vt:lpstr>3# Diagram dekomposisi fungsi</vt:lpstr>
      <vt:lpstr>PowerPoint Presentation</vt:lpstr>
      <vt:lpstr>PowerPoint Presentation</vt:lpstr>
      <vt:lpstr>4# Diagram alur proses</vt:lpstr>
      <vt:lpstr>PowerPoint Presentation</vt:lpstr>
      <vt:lpstr>Kesimpulan</vt:lpstr>
      <vt:lpstr>TUTORIAL aplikasi Archi</vt:lpstr>
      <vt:lpstr>PowerPoint Presentation</vt:lpstr>
      <vt:lpstr>Membuat view</vt:lpstr>
      <vt:lpstr>Membuat aktor</vt:lpstr>
      <vt:lpstr>PowerPoint Presentation</vt:lpstr>
      <vt:lpstr>Membuat garis penghubung</vt:lpstr>
      <vt:lpstr>Hasil akhir: actor organization diagram</vt:lpstr>
      <vt:lpstr>PowerPoint Presentation</vt:lpstr>
      <vt:lpstr>Membuat functional decomposition diagram</vt:lpstr>
      <vt:lpstr>PowerPoint Presentation</vt:lpstr>
      <vt:lpstr>PowerPoint Presentation</vt:lpstr>
      <vt:lpstr>LATIHAN 2:</vt:lpstr>
      <vt:lpstr>Diagram Konsep Solusi</vt:lpstr>
      <vt:lpstr>PowerPoint Presentation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Novario Jaya Perdana S.Kom M.T</cp:lastModifiedBy>
  <cp:revision>27</cp:revision>
  <dcterms:created xsi:type="dcterms:W3CDTF">2020-06-08T01:30:48Z</dcterms:created>
  <dcterms:modified xsi:type="dcterms:W3CDTF">2021-05-06T09:28:30Z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