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539" y="1310622"/>
            <a:ext cx="9308873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b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C: </a:t>
            </a:r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Artefak</a:t>
            </a:r>
            <a:r>
              <a:rPr lang="en-US"/>
              <a:t> </a:t>
            </a:r>
            <a:r>
              <a:rPr lang="en-US">
                <a:sym typeface="Wingdings"/>
              </a:rPr>
              <a:t> </a:t>
            </a:r>
            <a:r>
              <a:rPr lang="en-US">
                <a:solidFill>
                  <a:schemeClr val="accent4"/>
                </a:solidFill>
                <a:sym typeface="Wingdings"/>
              </a:rPr>
              <a:t>deskripsi dari suatu bagian arsitektur</a:t>
            </a:r>
            <a:r>
              <a:rPr lang="en-US">
                <a:sym typeface="Wingdings"/>
              </a:rPr>
              <a:t>, biasanya dibuat dalam bentuk: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Katalog (daftar objek)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Matriks (hubungan antar objek)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Diagram (dalam bentuk gambar)</a:t>
            </a:r>
          </a:p>
          <a:p>
            <a:pPr marL="630238" indent="-569913">
              <a:buSzPct val="100000"/>
              <a:buNone/>
            </a:pPr>
            <a:endParaRPr lang="en-US"/>
          </a:p>
          <a:p>
            <a:pPr marL="630238" indent="-569913">
              <a:buSzPct val="100000"/>
              <a:buNone/>
            </a:pPr>
            <a:r>
              <a:rPr lang="en-US"/>
              <a:t>Artefak bisa dibuat secara informal dengan berbagai notasi apapun yang ada, sebelum nantinya dibuatkan diagram formal dalam aplikasi Archi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 marL="630238" indent="-569913">
              <a:buSzPct val="100000"/>
              <a:buNone/>
            </a:pPr>
            <a:r>
              <a:rPr lang="en-US"/>
              <a:t>Beberapa artefak yang digunakan dalam tahap Arsitektur Bisnis adalah: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Diagram </a:t>
            </a:r>
            <a:r>
              <a:rPr lang="en-US" i="1">
                <a:solidFill>
                  <a:schemeClr val="accent4"/>
                </a:solidFill>
              </a:rPr>
              <a:t>use case </a:t>
            </a:r>
            <a:r>
              <a:rPr lang="en-US">
                <a:solidFill>
                  <a:schemeClr val="accent4"/>
                </a:solidFill>
              </a:rPr>
              <a:t>sistem </a:t>
            </a:r>
            <a:r>
              <a:rPr lang="en-US"/>
              <a:t>(system </a:t>
            </a:r>
            <a:r>
              <a:rPr lang="en-US" i="1"/>
              <a:t>use case diagram</a:t>
            </a:r>
            <a:r>
              <a:rPr lang="en-US"/>
              <a:t>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Diagram data lojikal </a:t>
            </a:r>
            <a:r>
              <a:rPr lang="en-US"/>
              <a:t>(</a:t>
            </a:r>
            <a:r>
              <a:rPr lang="en-US" i="1"/>
              <a:t>logical data diagram</a:t>
            </a:r>
            <a:r>
              <a:rPr lang="en-US"/>
              <a:t>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Diagram penggunaan aplikasi </a:t>
            </a:r>
            <a:r>
              <a:rPr lang="en-US"/>
              <a:t>(</a:t>
            </a:r>
            <a:r>
              <a:rPr lang="en-US" i="1"/>
              <a:t>application usage diagram</a:t>
            </a:r>
            <a:r>
              <a:rPr lang="en-US"/>
              <a:t>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Diagram struktur aplikasi </a:t>
            </a:r>
            <a:r>
              <a:rPr lang="en-US"/>
              <a:t>(</a:t>
            </a:r>
            <a:r>
              <a:rPr lang="en-US" i="1"/>
              <a:t>application structure diagram</a:t>
            </a:r>
            <a:r>
              <a:rPr lang="en-US"/>
              <a:t>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Tujuan</a:t>
            </a:r>
          </a:p>
          <a:p>
            <a:r>
              <a:rPr lang="en-US"/>
              <a:t>Menetapkan fungsi yang diharapkan dari komponen aplikasi (</a:t>
            </a:r>
            <a:r>
              <a:rPr lang="en-US" i="1"/>
              <a:t>application component</a:t>
            </a:r>
            <a:r>
              <a:rPr lang="en-US"/>
              <a:t>) dan penggunaannya yang berbeda</a:t>
            </a:r>
          </a:p>
          <a:p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Informasi dalam matriks</a:t>
            </a:r>
          </a:p>
          <a:p>
            <a:r>
              <a:rPr lang="en-US" i="1"/>
              <a:t>Use case </a:t>
            </a:r>
            <a:r>
              <a:rPr lang="en-US"/>
              <a:t>bisnis, aktor, proses bisnis, layanan bisnis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Penyusun</a:t>
            </a:r>
          </a:p>
          <a:p>
            <a:r>
              <a:rPr lang="en-US"/>
              <a:t>Analis Bisnis, Arsitek Aplikasi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1# Diagram </a:t>
            </a:r>
            <a:r>
              <a:rPr lang="en-US" i="1">
                <a:solidFill>
                  <a:srgbClr val="C00000"/>
                </a:solidFill>
              </a:rPr>
              <a:t>use case</a:t>
            </a:r>
            <a:r>
              <a:rPr lang="en-US">
                <a:solidFill>
                  <a:srgbClr val="C00000"/>
                </a:solidFill>
              </a:rPr>
              <a:t>  sistem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52600" y="732020"/>
            <a:ext cx="6705600" cy="3306580"/>
            <a:chOff x="762000" y="1295400"/>
            <a:chExt cx="6705600" cy="330658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8653" t="16667" r="9810" b="45833"/>
            <a:stretch>
              <a:fillRect/>
            </a:stretch>
          </p:blipFill>
          <p:spPr bwMode="auto">
            <a:xfrm>
              <a:off x="762000" y="1447800"/>
              <a:ext cx="67056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676400" y="1295400"/>
              <a:ext cx="5791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0800" y="1600200"/>
              <a:ext cx="4724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81800" y="19812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4068580"/>
              <a:ext cx="25908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6019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/>
              <a:t>Contoh diagram </a:t>
            </a:r>
            <a:r>
              <a:rPr lang="en-US" i="1"/>
              <a:t>use case </a:t>
            </a:r>
            <a:r>
              <a:rPr lang="en-US"/>
              <a:t>sistem:</a:t>
            </a:r>
            <a:endParaRPr lang="en-US" i="1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Dalam diagram di atas terlihat 2 aktor: </a:t>
            </a:r>
            <a:r>
              <a:rPr lang="en-US" b="1"/>
              <a:t>Client</a:t>
            </a:r>
            <a:r>
              <a:rPr lang="en-US"/>
              <a:t> (eksternal) dan </a:t>
            </a:r>
            <a:r>
              <a:rPr lang="en-US" b="1"/>
              <a:t>Account Manager </a:t>
            </a:r>
            <a:r>
              <a:rPr lang="en-US"/>
              <a:t>(internal) yang dapat melakukan 2 fungsi/proses (</a:t>
            </a:r>
            <a:r>
              <a:rPr lang="en-US" b="1"/>
              <a:t>Reserve trip </a:t>
            </a:r>
            <a:r>
              <a:rPr lang="en-US"/>
              <a:t>dan </a:t>
            </a:r>
            <a:r>
              <a:rPr lang="en-US" b="1"/>
              <a:t>Cancel trip</a:t>
            </a:r>
            <a:r>
              <a:rPr lang="en-US"/>
              <a:t>) yang direalisasikan melalui aplikasi </a:t>
            </a:r>
            <a:r>
              <a:rPr lang="en-US" b="1"/>
              <a:t>ReserveTrip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u="sng">
                <a:solidFill>
                  <a:srgbClr val="C00000"/>
                </a:solidFill>
              </a:rPr>
              <a:t>Catatan</a:t>
            </a:r>
          </a:p>
          <a:p>
            <a:pPr>
              <a:buNone/>
            </a:pPr>
            <a:r>
              <a:rPr lang="en-US"/>
              <a:t>Biasanya diagram ini menggunakan UML, yaitu diagram </a:t>
            </a:r>
            <a:r>
              <a:rPr lang="en-US" i="1"/>
              <a:t>use case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Tujuan</a:t>
            </a:r>
          </a:p>
          <a:p>
            <a:r>
              <a:rPr lang="en-US"/>
              <a:t>Memperlihatkan pandangan lojikal terhadap relasi/hubungan antar entitas</a:t>
            </a:r>
          </a:p>
          <a:p>
            <a:r>
              <a:rPr lang="en-US"/>
              <a:t>Menyiapkan rancangan basisdata atau </a:t>
            </a:r>
            <a:r>
              <a:rPr lang="en-US" i="1"/>
              <a:t>database</a:t>
            </a:r>
            <a:endParaRPr lang="en-US"/>
          </a:p>
          <a:p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Informasi dalam diagram</a:t>
            </a:r>
          </a:p>
          <a:p>
            <a:r>
              <a:rPr lang="en-US"/>
              <a:t>Arsitektur aplikasi, diagram entitas, skema </a:t>
            </a:r>
            <a:r>
              <a:rPr lang="en-US" i="1"/>
              <a:t>database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Penyusun</a:t>
            </a:r>
          </a:p>
          <a:p>
            <a:r>
              <a:rPr lang="en-US"/>
              <a:t>Arsitek Aplikasi, Arsitek Data, Arsitek Teknikal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2# Diagram </a:t>
            </a:r>
            <a:r>
              <a:rPr lang="en-US">
                <a:solidFill>
                  <a:srgbClr val="C00000"/>
                </a:solidFill>
              </a:rPr>
              <a:t>data lojikal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3670" y="228600"/>
            <a:ext cx="10230678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diagram data </a:t>
            </a:r>
            <a:r>
              <a:rPr lang="en-US" dirty="0" err="1"/>
              <a:t>logikal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 err="1">
                <a:solidFill>
                  <a:srgbClr val="C00000"/>
                </a:solidFill>
              </a:rPr>
              <a:t>Catatan</a:t>
            </a:r>
            <a:endParaRPr lang="en-US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Diagram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diagram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(ERD, </a:t>
            </a:r>
            <a:r>
              <a:rPr lang="en-US" i="1" dirty="0"/>
              <a:t>entity relationship diagram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81944" y="762000"/>
            <a:ext cx="620485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Diagram </a:t>
            </a:r>
            <a:r>
              <a:rPr lang="en-US" b="1" i="1">
                <a:solidFill>
                  <a:schemeClr val="accent4"/>
                </a:solidFill>
              </a:rPr>
              <a:t>Application Usage </a:t>
            </a:r>
            <a:r>
              <a:rPr lang="en-US">
                <a:solidFill>
                  <a:schemeClr val="accent4"/>
                </a:solidFill>
              </a:rPr>
              <a:t>menggambarkan bagaimana aplikasi digunakan untuk mendukung satu atau lebih proses bisnis</a:t>
            </a:r>
            <a:r>
              <a:rPr lang="en-US"/>
              <a:t>, serta bagaimana aplikasi digunakan oleh aplikasi lainnya</a:t>
            </a:r>
          </a:p>
          <a:p>
            <a:endParaRPr lang="en-US"/>
          </a:p>
          <a:p>
            <a:r>
              <a:rPr lang="en-US"/>
              <a:t>Diagram dapat juga digunakan untuk merancang aplikasi dengan mengidentifikasi layanan yang dibutuhkan oleh proses bisnis dan aplikasi lain, atau untuk merancang proses bisnis dengan menjelaskan layanan apa saja yang tersedia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3# Diagram </a:t>
            </a:r>
            <a:r>
              <a:rPr lang="en-US">
                <a:solidFill>
                  <a:srgbClr val="C00000"/>
                </a:solidFill>
              </a:rPr>
              <a:t>penggunaan aplikasi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81200" y="228600"/>
            <a:ext cx="8229600" cy="6400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/>
              <a:t>Contoh diagram penggunaan aplikasi: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Diagram menggunakan contoh seperti tugas pertemuan lalu, yaitu </a:t>
            </a:r>
            <a:r>
              <a:rPr lang="en-US" b="1">
                <a:solidFill>
                  <a:srgbClr val="C00000"/>
                </a:solidFill>
              </a:rPr>
              <a:t>proses bisnis </a:t>
            </a:r>
            <a:r>
              <a:rPr lang="en-US"/>
              <a:t>Handle Claim (lihat Layer bisnis)</a:t>
            </a:r>
          </a:p>
          <a:p>
            <a:pPr>
              <a:buNone/>
            </a:pPr>
            <a:r>
              <a:rPr lang="en-US"/>
              <a:t>Setiap proses bisnis akan dilayani oleh </a:t>
            </a:r>
            <a:r>
              <a:rPr lang="en-US" b="1" i="1">
                <a:solidFill>
                  <a:srgbClr val="C00000"/>
                </a:solidFill>
              </a:rPr>
              <a:t>application service </a:t>
            </a:r>
            <a:r>
              <a:rPr lang="en-US"/>
              <a:t>tertentu (Scanning service, Customer administration service, dll)</a:t>
            </a:r>
          </a:p>
          <a:p>
            <a:pPr>
              <a:buNone/>
            </a:pPr>
            <a:r>
              <a:rPr lang="en-US"/>
              <a:t>Setiap </a:t>
            </a:r>
            <a:r>
              <a:rPr lang="en-US" i="1"/>
              <a:t>application service </a:t>
            </a:r>
            <a:r>
              <a:rPr lang="en-US"/>
              <a:t>akan direalisasi oleh </a:t>
            </a:r>
            <a:r>
              <a:rPr lang="en-US" b="1" i="1">
                <a:solidFill>
                  <a:srgbClr val="C00000"/>
                </a:solidFill>
              </a:rPr>
              <a:t>application component</a:t>
            </a:r>
            <a:r>
              <a:rPr lang="en-US" b="1" i="1"/>
              <a:t> </a:t>
            </a:r>
            <a:r>
              <a:rPr lang="en-US"/>
              <a:t>(Document management system, CRM application, dll.)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7800" y="1182232"/>
            <a:ext cx="1546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 Narrow" pitchFamily="34" charset="0"/>
              </a:rPr>
              <a:t>Layer bisnis</a:t>
            </a: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Arial Narrow" pitchFamily="34" charset="0"/>
              </a:rPr>
              <a:t>Layer SI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76400" y="762000"/>
            <a:ext cx="6858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8686800" y="762000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686800" y="2209800"/>
            <a:ext cx="3048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19400" y="1676400"/>
            <a:ext cx="228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676400" y="4122296"/>
            <a:ext cx="567128" cy="2278505"/>
          </a:xfrm>
          <a:custGeom>
            <a:avLst/>
            <a:gdLst>
              <a:gd name="connsiteX0" fmla="*/ 1976203 w 1976203"/>
              <a:gd name="connsiteY0" fmla="*/ 2278505 h 2278505"/>
              <a:gd name="connsiteX1" fmla="*/ 117423 w 1976203"/>
              <a:gd name="connsiteY1" fmla="*/ 989351 h 2278505"/>
              <a:gd name="connsiteX2" fmla="*/ 1271665 w 1976203"/>
              <a:gd name="connsiteY2" fmla="*/ 0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203" h="2278505">
                <a:moveTo>
                  <a:pt x="1976203" y="2278505"/>
                </a:moveTo>
                <a:cubicBezTo>
                  <a:pt x="1105524" y="1823803"/>
                  <a:pt x="234846" y="1369102"/>
                  <a:pt x="117423" y="989351"/>
                </a:cubicBezTo>
                <a:cubicBezTo>
                  <a:pt x="0" y="609600"/>
                  <a:pt x="635832" y="304800"/>
                  <a:pt x="12716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20770324" flipH="1">
            <a:off x="7739394" y="2466679"/>
            <a:ext cx="1981200" cy="2514600"/>
          </a:xfrm>
          <a:custGeom>
            <a:avLst/>
            <a:gdLst>
              <a:gd name="connsiteX0" fmla="*/ 1976203 w 1976203"/>
              <a:gd name="connsiteY0" fmla="*/ 2278505 h 2278505"/>
              <a:gd name="connsiteX1" fmla="*/ 117423 w 1976203"/>
              <a:gd name="connsiteY1" fmla="*/ 989351 h 2278505"/>
              <a:gd name="connsiteX2" fmla="*/ 1271665 w 1976203"/>
              <a:gd name="connsiteY2" fmla="*/ 0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203" h="2278505">
                <a:moveTo>
                  <a:pt x="1976203" y="2278505"/>
                </a:moveTo>
                <a:cubicBezTo>
                  <a:pt x="1105524" y="1823803"/>
                  <a:pt x="234846" y="1369102"/>
                  <a:pt x="117423" y="989351"/>
                </a:cubicBezTo>
                <a:cubicBezTo>
                  <a:pt x="0" y="609600"/>
                  <a:pt x="635832" y="304800"/>
                  <a:pt x="12716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Diagram </a:t>
            </a:r>
            <a:r>
              <a:rPr lang="en-US" b="1" i="1">
                <a:solidFill>
                  <a:schemeClr val="accent4"/>
                </a:solidFill>
              </a:rPr>
              <a:t>Application Structure </a:t>
            </a:r>
            <a:r>
              <a:rPr lang="en-US">
                <a:solidFill>
                  <a:schemeClr val="accent4"/>
                </a:solidFill>
              </a:rPr>
              <a:t>memperlihatkan struktur satu atau lebih aplikasi atau komponen aplikasi</a:t>
            </a:r>
          </a:p>
          <a:p>
            <a:endParaRPr lang="en-US"/>
          </a:p>
          <a:p>
            <a:r>
              <a:rPr lang="en-US"/>
              <a:t>Diagram ini berguna untuk merancang atau memahami struktur utama aplikasi atau komponennya beserta data yang berhubungan dengannya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4# Diagram </a:t>
            </a:r>
            <a:r>
              <a:rPr lang="en-US">
                <a:solidFill>
                  <a:srgbClr val="C00000"/>
                </a:solidFill>
              </a:rPr>
              <a:t>struktur aplikasi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Contoh diagram struktur aplikasi:</a:t>
            </a:r>
            <a:endParaRPr lang="en-US" i="1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Diagram di atas merupakan turunan dari contoh diagram penggunaan aplikasi (perhatikan </a:t>
            </a:r>
            <a:r>
              <a:rPr lang="en-US" i="1"/>
              <a:t>application componen </a:t>
            </a:r>
            <a:r>
              <a:rPr lang="en-US"/>
              <a:t>Home &amp; Away Policy administration)</a:t>
            </a:r>
          </a:p>
          <a:p>
            <a:pPr>
              <a:buNone/>
            </a:pPr>
            <a:r>
              <a:rPr lang="en-US"/>
              <a:t>Apabila didetilkan, di dalam </a:t>
            </a:r>
            <a:r>
              <a:rPr lang="en-US" i="1"/>
              <a:t>application component </a:t>
            </a:r>
            <a:r>
              <a:rPr lang="en-US"/>
              <a:t>Home &amp; Away Policy administration berisi 4 sub </a:t>
            </a:r>
            <a:r>
              <a:rPr lang="en-US" b="1" i="1">
                <a:solidFill>
                  <a:srgbClr val="C00000"/>
                </a:solidFill>
              </a:rPr>
              <a:t>application component </a:t>
            </a:r>
            <a:r>
              <a:rPr lang="en-US"/>
              <a:t>(Risk Assessment, Clain data management, dll)</a:t>
            </a:r>
          </a:p>
          <a:p>
            <a:pPr>
              <a:buNone/>
            </a:pPr>
            <a:r>
              <a:rPr lang="en-US"/>
              <a:t>Terlihat juga bahwa setiap </a:t>
            </a:r>
            <a:r>
              <a:rPr lang="en-US" i="1"/>
              <a:t>application component </a:t>
            </a:r>
            <a:r>
              <a:rPr lang="en-US"/>
              <a:t>berinteraksi dengan </a:t>
            </a:r>
            <a:r>
              <a:rPr lang="en-US" b="1" i="1">
                <a:solidFill>
                  <a:srgbClr val="C00000"/>
                </a:solidFill>
              </a:rPr>
              <a:t>data object</a:t>
            </a:r>
            <a:r>
              <a:rPr lang="en-US"/>
              <a:t> (Insurance request data, Damage claim data, dll.)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5000" y="838200"/>
            <a:ext cx="6934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 rot="20770324" flipH="1">
            <a:off x="8415007" y="1952921"/>
            <a:ext cx="1981200" cy="2514600"/>
          </a:xfrm>
          <a:custGeom>
            <a:avLst/>
            <a:gdLst>
              <a:gd name="connsiteX0" fmla="*/ 1976203 w 1976203"/>
              <a:gd name="connsiteY0" fmla="*/ 2278505 h 2278505"/>
              <a:gd name="connsiteX1" fmla="*/ 117423 w 1976203"/>
              <a:gd name="connsiteY1" fmla="*/ 989351 h 2278505"/>
              <a:gd name="connsiteX2" fmla="*/ 1271665 w 1976203"/>
              <a:gd name="connsiteY2" fmla="*/ 0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203" h="2278505">
                <a:moveTo>
                  <a:pt x="1976203" y="2278505"/>
                </a:moveTo>
                <a:cubicBezTo>
                  <a:pt x="1105524" y="1823803"/>
                  <a:pt x="234846" y="1369102"/>
                  <a:pt x="117423" y="989351"/>
                </a:cubicBezTo>
                <a:cubicBezTo>
                  <a:pt x="0" y="609600"/>
                  <a:pt x="635832" y="304800"/>
                  <a:pt x="12716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981200" y="3048001"/>
            <a:ext cx="1981200" cy="2671435"/>
          </a:xfrm>
          <a:custGeom>
            <a:avLst/>
            <a:gdLst>
              <a:gd name="connsiteX0" fmla="*/ 1976203 w 1976203"/>
              <a:gd name="connsiteY0" fmla="*/ 2278505 h 2278505"/>
              <a:gd name="connsiteX1" fmla="*/ 117423 w 1976203"/>
              <a:gd name="connsiteY1" fmla="*/ 989351 h 2278505"/>
              <a:gd name="connsiteX2" fmla="*/ 1271665 w 1976203"/>
              <a:gd name="connsiteY2" fmla="*/ 0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203" h="2278505">
                <a:moveTo>
                  <a:pt x="1976203" y="2278505"/>
                </a:moveTo>
                <a:cubicBezTo>
                  <a:pt x="1105524" y="1823803"/>
                  <a:pt x="234846" y="1369102"/>
                  <a:pt x="117423" y="989351"/>
                </a:cubicBezTo>
                <a:cubicBezTo>
                  <a:pt x="0" y="609600"/>
                  <a:pt x="635832" y="304800"/>
                  <a:pt x="12716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rgbClr val="C00000"/>
                </a:solidFill>
              </a:rPr>
              <a:t>Konsep</a:t>
            </a:r>
            <a:r>
              <a:rPr lang="en-US"/>
              <a:t> dasar</a:t>
            </a:r>
            <a:endParaRPr lang="en-US" dirty="0"/>
          </a:p>
          <a:p>
            <a:pPr marL="624078" indent="-514350">
              <a:buSzPct val="100000"/>
              <a:buFont typeface="+mj-lt"/>
              <a:buAutoNum type="arabicPeriod"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chemeClr val="accent4"/>
                </a:solidFill>
              </a:rPr>
              <a:t>Artefak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4"/>
                </a:solidFill>
              </a:rPr>
              <a:t>Mengembangkan arsitektur SI tidak ada bedanya dengan melakukan perancangan sebuah sistem informasi</a:t>
            </a:r>
            <a:r>
              <a:rPr lang="en-US"/>
              <a:t>, dalam hal ini 4 diagram yang digunakan dapat menggambarkan seperti apa sistem yang ingin dibuat: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/>
              <a:t>Fungsi/proses apa yang diperlukan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/>
              <a:t>Struktur basisdata untuk informasi yang diperlukan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/>
              <a:t>Komponen aplikasi apa yang diperlukan</a:t>
            </a:r>
          </a:p>
          <a:p>
            <a:pPr marL="624078" indent="-514350">
              <a:buNone/>
            </a:pPr>
            <a:endParaRPr lang="en-US"/>
          </a:p>
          <a:p>
            <a:pPr marL="404813" indent="-295275"/>
            <a:r>
              <a:rPr lang="en-US"/>
              <a:t>Tujuan akhirnya adalah </a:t>
            </a:r>
            <a:r>
              <a:rPr lang="en-US">
                <a:solidFill>
                  <a:schemeClr val="accent4"/>
                </a:solidFill>
              </a:rPr>
              <a:t>mendukung bisnis agar dapat berjalan secara lebih efektif dan efisien </a:t>
            </a:r>
            <a:r>
              <a:rPr lang="en-US"/>
              <a:t>dengan bantuan sistem informasi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Kesimpulan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TUTORIAL </a:t>
            </a:r>
            <a:r>
              <a:rPr lang="en-US"/>
              <a:t>aplikasi Archi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/>
              <a:t>Diagram </a:t>
            </a:r>
            <a:r>
              <a:rPr lang="en-US" i="1"/>
              <a:t>use case </a:t>
            </a:r>
            <a:r>
              <a:rPr lang="en-US"/>
              <a:t>dan ERD tidak dapat dibuat di aplikasi Archi karena notasi tidak tersedia secara khusus </a:t>
            </a:r>
            <a:r>
              <a:rPr lang="en-US">
                <a:sym typeface="Wingdings"/>
              </a:rPr>
              <a:t> </a:t>
            </a:r>
            <a:r>
              <a:rPr lang="en-US"/>
              <a:t>namun dapat dibuat menggunakan aplikasi Ms Visio dengan template yang sesuai</a:t>
            </a:r>
            <a:endParaRPr lang="en-US">
              <a:sym typeface="Wingdings"/>
            </a:endParaRPr>
          </a:p>
          <a:p>
            <a:endParaRPr lang="en-US">
              <a:sym typeface="Wingdings"/>
            </a:endParaRPr>
          </a:p>
          <a:p>
            <a:pPr>
              <a:buNone/>
            </a:pPr>
            <a:r>
              <a:rPr lang="en-US"/>
              <a:t>Yang dapat dibuat di aplikasi Archi adalah: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 i="1"/>
              <a:t>Application usage diagram 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 i="1"/>
              <a:t>Application structure diagram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52600" y="1219200"/>
            <a:ext cx="5791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43800" y="1481329"/>
            <a:ext cx="26670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/>
              <a:t>Klik kanan pada View &gt; New &gt; ArchiMate View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Beri nama view </a:t>
            </a:r>
            <a:r>
              <a:rPr lang="en-US" b="1">
                <a:solidFill>
                  <a:srgbClr val="C00000"/>
                </a:solidFill>
              </a:rPr>
              <a:t>AE-TOGAF : Tahap C SI - AppUse </a:t>
            </a:r>
            <a:r>
              <a:rPr lang="en-US"/>
              <a:t>dengan cara rename (lihat slide pertemuan lalu)</a:t>
            </a:r>
            <a:endParaRPr lang="en-US" b="1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Jangan lupa disimpan (</a:t>
            </a:r>
            <a:r>
              <a:rPr lang="en-US" i="1"/>
              <a:t>save</a:t>
            </a:r>
            <a:r>
              <a:rPr lang="en-US"/>
              <a:t>)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view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2286000"/>
            <a:ext cx="36576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400800" y="1524000"/>
            <a:ext cx="1447800" cy="1905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91200" y="1248104"/>
            <a:ext cx="4724400" cy="545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76401"/>
            <a:ext cx="3352800" cy="433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Klik dan tarik ikon untuk </a:t>
            </a:r>
            <a:r>
              <a:rPr lang="en-US" i="1"/>
              <a:t>application service</a:t>
            </a:r>
            <a:r>
              <a:rPr lang="en-US"/>
              <a:t> dari </a:t>
            </a:r>
            <a:r>
              <a:rPr lang="en-US" i="1"/>
              <a:t>palette</a:t>
            </a:r>
            <a:endParaRPr lang="en-US" b="1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i="1"/>
              <a:t>Rename</a:t>
            </a:r>
            <a:r>
              <a:rPr lang="en-US"/>
              <a:t> Application Service menjadi </a:t>
            </a:r>
            <a:r>
              <a:rPr lang="en-US" b="1">
                <a:solidFill>
                  <a:srgbClr val="C00000"/>
                </a:solidFill>
              </a:rPr>
              <a:t>Layanan Pendaftaran Online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application service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3048000"/>
            <a:ext cx="4343400" cy="2133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7800" y="5562600"/>
            <a:ext cx="14478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15200" y="3352800"/>
            <a:ext cx="152400" cy="17526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867400" y="1324304"/>
            <a:ext cx="4724400" cy="545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76401"/>
            <a:ext cx="3352800" cy="433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Klik dan tarik ikon untuk </a:t>
            </a:r>
            <a:r>
              <a:rPr lang="en-US" i="1"/>
              <a:t>application component </a:t>
            </a:r>
            <a:r>
              <a:rPr lang="en-US"/>
              <a:t>dari </a:t>
            </a:r>
            <a:r>
              <a:rPr lang="en-US" i="1"/>
              <a:t>palette</a:t>
            </a:r>
            <a:endParaRPr lang="en-US" b="1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i="1"/>
              <a:t>Rename</a:t>
            </a:r>
            <a:r>
              <a:rPr lang="en-US"/>
              <a:t> Application Component menjadi </a:t>
            </a:r>
            <a:r>
              <a:rPr lang="en-US" b="1">
                <a:solidFill>
                  <a:srgbClr val="C00000"/>
                </a:solidFill>
              </a:rPr>
              <a:t>Sistem e-Register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application component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3048000"/>
            <a:ext cx="4038600" cy="198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5486400"/>
            <a:ext cx="18288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91400" y="3657600"/>
            <a:ext cx="152400" cy="17526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email"/>
          <a:srcRect t="12329" r="17241"/>
          <a:stretch>
            <a:fillRect/>
          </a:stretch>
        </p:blipFill>
        <p:spPr bwMode="auto">
          <a:xfrm>
            <a:off x="6477000" y="1320800"/>
            <a:ext cx="40386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371600"/>
            <a:ext cx="45720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/>
              <a:t>Untuk membuat garis penghubung klik ikon </a:t>
            </a:r>
            <a:r>
              <a:rPr lang="en-US" i="1"/>
              <a:t>magic connector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Kemudian klik pada komponen Sistem e-Register dan klik lagi pada kotak Layanan Pendaftaran Online, akan muncul pilihan jenis hubungan: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Pilih “Realizes” untuk menunjukkan bahwa Sistem e-Register merealisasikan Layanan Pendaftaran Online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>
                <a:solidFill>
                  <a:srgbClr val="C00000"/>
                </a:solidFill>
              </a:rPr>
              <a:t>garis penghubung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800" y="1981200"/>
            <a:ext cx="34290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172200" y="3048000"/>
            <a:ext cx="1066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72200" y="3505200"/>
            <a:ext cx="10668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486400" y="3359046"/>
            <a:ext cx="3740046" cy="2813154"/>
          </a:xfrm>
          <a:custGeom>
            <a:avLst/>
            <a:gdLst>
              <a:gd name="connsiteX0" fmla="*/ 0 w 3740046"/>
              <a:gd name="connsiteY0" fmla="*/ 2578308 h 2813154"/>
              <a:gd name="connsiteX1" fmla="*/ 3207895 w 3740046"/>
              <a:gd name="connsiteY1" fmla="*/ 2383436 h 2813154"/>
              <a:gd name="connsiteX2" fmla="*/ 3192905 w 3740046"/>
              <a:gd name="connsiteY2" fmla="*/ 0 h 281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0046" h="2813154">
                <a:moveTo>
                  <a:pt x="0" y="2578308"/>
                </a:moveTo>
                <a:cubicBezTo>
                  <a:pt x="1337872" y="2695731"/>
                  <a:pt x="2675744" y="2813154"/>
                  <a:pt x="3207895" y="2383436"/>
                </a:cubicBezTo>
                <a:cubicBezTo>
                  <a:pt x="3740046" y="1953718"/>
                  <a:pt x="3466475" y="976859"/>
                  <a:pt x="3192905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0" y="1219200"/>
            <a:ext cx="41148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Dengan menambahkan proses bisnis “Pendaftaran Member” dan memberi garis hubungan “Serves” dari Layanan Pendaftaran Online maka lengkap sudah diagram penggunaan aplikasi di samping ini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Hal ini yang disebut dengan “menyelaraskan” antara layer bisnis dan layer SI, dimana ada saling keterkaitan antara proses bisnis – layanan aplikasi – komponen aplikasi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Hasil akhir: </a:t>
            </a:r>
            <a:r>
              <a:rPr lang="en-US" i="1">
                <a:solidFill>
                  <a:srgbClr val="C00000"/>
                </a:solidFill>
              </a:rPr>
              <a:t>application  usage diagram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7400" y="1219200"/>
            <a:ext cx="3276600" cy="54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191000" y="1752600"/>
            <a:ext cx="21336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81400" y="2362200"/>
            <a:ext cx="28194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38400" y="2209800"/>
            <a:ext cx="2209800" cy="4495800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2" idx="6"/>
          </p:cNvCxnSpPr>
          <p:nvPr/>
        </p:nvCxnSpPr>
        <p:spPr>
          <a:xfrm flipH="1" flipV="1">
            <a:off x="4648200" y="4457700"/>
            <a:ext cx="1600200" cy="190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981200" y="4648201"/>
            <a:ext cx="8229600" cy="135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Silahkan Anda mencoba sendiri dengan membuat diagram penggunaan aplikasi sesuai slide 18 gambar di atas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86000" y="883920"/>
            <a:ext cx="7543800" cy="36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/>
          <a:srcRect t="12304"/>
          <a:stretch>
            <a:fillRect/>
          </a:stretch>
        </p:blipFill>
        <p:spPr bwMode="auto">
          <a:xfrm>
            <a:off x="6248400" y="1371600"/>
            <a:ext cx="403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3581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Buat view baru dan diberi nama </a:t>
            </a:r>
            <a:r>
              <a:rPr lang="en-US" b="1">
                <a:solidFill>
                  <a:srgbClr val="C00000"/>
                </a:solidFill>
              </a:rPr>
              <a:t>AE-TOGAF : Tahap C SI – AppStruc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Gunakan ikon Data Object untuk membuat objek data, beri nama Data Pelanggan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data object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38800" y="1676400"/>
            <a:ext cx="16002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52578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724402" y="3733802"/>
            <a:ext cx="4800599" cy="1981199"/>
          </a:xfrm>
          <a:custGeom>
            <a:avLst/>
            <a:gdLst>
              <a:gd name="connsiteX0" fmla="*/ 0 w 5151619"/>
              <a:gd name="connsiteY0" fmla="*/ 189876 h 2138597"/>
              <a:gd name="connsiteX1" fmla="*/ 4362137 w 5151619"/>
              <a:gd name="connsiteY1" fmla="*/ 324787 h 2138597"/>
              <a:gd name="connsiteX2" fmla="*/ 4736892 w 5151619"/>
              <a:gd name="connsiteY2" fmla="*/ 2138597 h 213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1619" h="2138597">
                <a:moveTo>
                  <a:pt x="0" y="189876"/>
                </a:moveTo>
                <a:cubicBezTo>
                  <a:pt x="1786327" y="94938"/>
                  <a:pt x="3572655" y="0"/>
                  <a:pt x="4362137" y="324787"/>
                </a:cubicBezTo>
                <a:cubicBezTo>
                  <a:pt x="5151619" y="649574"/>
                  <a:pt x="4944255" y="1394085"/>
                  <a:pt x="4736892" y="2138597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Konsep</a:t>
            </a:r>
            <a:r>
              <a:rPr lang="en-US"/>
              <a:t> dasar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00800" y="1258057"/>
            <a:ext cx="3657600" cy="547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295400"/>
            <a:ext cx="45720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/>
              <a:t>Untuk membuat garis penghubung klik ikon </a:t>
            </a:r>
            <a:r>
              <a:rPr lang="en-US" i="1"/>
              <a:t>magic connector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Kemudian klik pada kotak Data Pelanggan dan klik lagi pada komponen Sistem e-Register, akan muncul pilihan jenis hubungan: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Pilih “Associated to” untuk menunjukkan bahwa Data Pelanggan merupakan data object yang terasosiasi kepada Sistem e-Register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>
                <a:solidFill>
                  <a:srgbClr val="C00000"/>
                </a:solidFill>
              </a:rPr>
              <a:t>garis penghubung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62600" y="1828800"/>
            <a:ext cx="3962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48400" y="3581400"/>
            <a:ext cx="1066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4038600"/>
            <a:ext cx="10668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 flipV="1">
            <a:off x="5562600" y="3886200"/>
            <a:ext cx="4038600" cy="1676400"/>
          </a:xfrm>
          <a:custGeom>
            <a:avLst/>
            <a:gdLst>
              <a:gd name="connsiteX0" fmla="*/ 0 w 5151619"/>
              <a:gd name="connsiteY0" fmla="*/ 189876 h 2138597"/>
              <a:gd name="connsiteX1" fmla="*/ 4362137 w 5151619"/>
              <a:gd name="connsiteY1" fmla="*/ 324787 h 2138597"/>
              <a:gd name="connsiteX2" fmla="*/ 4736892 w 5151619"/>
              <a:gd name="connsiteY2" fmla="*/ 2138597 h 213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1619" h="2138597">
                <a:moveTo>
                  <a:pt x="0" y="189876"/>
                </a:moveTo>
                <a:cubicBezTo>
                  <a:pt x="1786327" y="94938"/>
                  <a:pt x="3572655" y="0"/>
                  <a:pt x="4362137" y="324787"/>
                </a:cubicBezTo>
                <a:cubicBezTo>
                  <a:pt x="5151619" y="649574"/>
                  <a:pt x="4944255" y="1394085"/>
                  <a:pt x="4736892" y="2138597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81200" y="1295400"/>
            <a:ext cx="3200400" cy="527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0" y="1219200"/>
            <a:ext cx="4114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Diagram di samping menggambarkan secara sederhana struktur aplikasi sistem informasi, dimana ada komponen aplikasi (Sistem e-Register) dan objeck data (Data Pelanggan) yang behubungan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Hasil akhir: </a:t>
            </a:r>
            <a:r>
              <a:rPr lang="en-US" i="1">
                <a:solidFill>
                  <a:srgbClr val="C00000"/>
                </a:solidFill>
              </a:rPr>
              <a:t>application  structure diagram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LATIHAN 3: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/>
              <a:t>Buatlah diagram arsitektur layer sistem informasi seperti pada slide berikut ini dengan ketentuan:</a:t>
            </a:r>
          </a:p>
          <a:p>
            <a:pPr>
              <a:buNone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/>
              <a:t>Ada 3 item, yaitu </a:t>
            </a:r>
            <a:r>
              <a:rPr lang="en-US" i="1"/>
              <a:t>application service</a:t>
            </a:r>
            <a:r>
              <a:rPr lang="en-US"/>
              <a:t>, </a:t>
            </a:r>
            <a:r>
              <a:rPr lang="en-US" i="1"/>
              <a:t>application component</a:t>
            </a:r>
            <a:r>
              <a:rPr lang="en-US"/>
              <a:t>, dan </a:t>
            </a:r>
            <a:r>
              <a:rPr lang="en-US" i="1"/>
              <a:t>data object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/>
              <a:t>Komponen aplikasi berisi 4 sub komponen aplikasi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/>
              <a:t>Gunakan penghubung “is composed of” pada saat memindahkan sub komponen aplikasi ke dalam komponen aplikasi yang lebih besar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/>
              <a:t>Masing-masing sub komponen aplikasi terasosiasi dengan sebuah objek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Diagram </a:t>
            </a:r>
            <a:r>
              <a:rPr lang="en-US">
                <a:solidFill>
                  <a:srgbClr val="C00000"/>
                </a:solidFill>
              </a:rPr>
              <a:t>Arsitektur Layer Sistem Informasi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28801" y="2667000"/>
            <a:ext cx="86079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044190" y="990600"/>
            <a:ext cx="1890010" cy="1752600"/>
            <a:chOff x="3352800" y="990600"/>
            <a:chExt cx="1890010" cy="17526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 l="39394" t="42844" r="46465" b="22140"/>
            <a:stretch>
              <a:fillRect/>
            </a:stretch>
          </p:blipFill>
          <p:spPr bwMode="auto">
            <a:xfrm>
              <a:off x="3429000" y="990600"/>
              <a:ext cx="14478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3352800" y="2286000"/>
              <a:ext cx="914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28410" y="2286000"/>
              <a:ext cx="914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sukses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016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Arsitektur bisnis yang telah dilakukan pada tahap sebelumnya telah membantu menetapkan bagaimana perusahaan harus diatur dan harus berfungsi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Antara lain telah memulai:</a:t>
            </a:r>
          </a:p>
          <a:p>
            <a:pPr marL="624078" indent="-514350">
              <a:buSzPct val="100000"/>
              <a:buFont typeface="+mj-lt"/>
              <a:buAutoNum type="arabicParenR"/>
            </a:pPr>
            <a:r>
              <a:rPr lang="en-US"/>
              <a:t>Arsitektur data di tingkat konseptual</a:t>
            </a:r>
          </a:p>
          <a:p>
            <a:pPr marL="624078" indent="-514350">
              <a:buSzPct val="100000"/>
              <a:buFont typeface="+mj-lt"/>
              <a:buAutoNum type="arabicParenR"/>
            </a:pPr>
            <a:r>
              <a:rPr lang="en-US"/>
              <a:t>Kebutuhan akan sistem informasi dan menetapkan pengembangan SI yang diharapkan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245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Arsitektur SI/aplikasi </a:t>
            </a:r>
            <a:r>
              <a:rPr lang="en-US">
                <a:sym typeface="Wingdings"/>
              </a:rPr>
              <a:t> </a:t>
            </a:r>
          </a:p>
          <a:p>
            <a:r>
              <a:rPr lang="en-US">
                <a:sym typeface="Wingdings"/>
              </a:rPr>
              <a:t>Mengidentifikasi komponen SI dan interaksinya dalam rangka memenuhi harapan arsitektur bisnis</a:t>
            </a:r>
            <a:r>
              <a:rPr lang="en-US"/>
              <a:t>,</a:t>
            </a:r>
          </a:p>
          <a:p>
            <a:r>
              <a:rPr lang="en-US"/>
              <a:t>Menjamin konsistensi dan aturan dalam kerangka kerja arsitektur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Komponen SI/aplikasi adalah konsep penting dalam arsitektur SI/aplikasi</a:t>
            </a:r>
            <a:endParaRPr lang="en-US">
              <a:solidFill>
                <a:schemeClr val="accent4"/>
              </a:solidFill>
            </a:endParaRPr>
          </a:p>
          <a:p>
            <a:pPr>
              <a:buNone/>
            </a:pPr>
            <a:endParaRPr lang="en-US" b="1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/>
              <a:t>Arsitektur SI akan menjadi penghubung antara arsitektur bisnis (di atas) dengan arsitektur teknologi (di bawah) seperti yang terlihat pada </a:t>
            </a:r>
            <a:r>
              <a:rPr lang="en-US" b="1">
                <a:solidFill>
                  <a:srgbClr val="C00000"/>
                </a:solidFill>
              </a:rPr>
              <a:t>diagram pengenalan dasar </a:t>
            </a:r>
            <a:r>
              <a:rPr lang="en-US"/>
              <a:t>berikut ini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0" y="1066800"/>
            <a:ext cx="27432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700"/>
          </a:p>
          <a:p>
            <a:pPr>
              <a:buNone/>
            </a:pPr>
            <a:endParaRPr lang="en-US" sz="2700"/>
          </a:p>
          <a:p>
            <a:pPr>
              <a:buNone/>
            </a:pPr>
            <a:r>
              <a:rPr lang="en-US" sz="2700">
                <a:solidFill>
                  <a:srgbClr val="FF0000"/>
                </a:solidFill>
              </a:rPr>
              <a:t>Arsitektur bisnis</a:t>
            </a:r>
          </a:p>
          <a:p>
            <a:pPr>
              <a:buNone/>
            </a:pPr>
            <a:endParaRPr lang="en-US" sz="2700"/>
          </a:p>
          <a:p>
            <a:pPr>
              <a:buNone/>
            </a:pPr>
            <a:endParaRPr lang="en-US" sz="2700"/>
          </a:p>
          <a:p>
            <a:pPr>
              <a:buNone/>
            </a:pPr>
            <a:endParaRPr lang="en-US" sz="2700"/>
          </a:p>
          <a:p>
            <a:pPr>
              <a:buNone/>
            </a:pPr>
            <a:endParaRPr lang="en-US" sz="2700"/>
          </a:p>
          <a:p>
            <a:pPr>
              <a:buNone/>
            </a:pPr>
            <a:r>
              <a:rPr lang="en-US" sz="2700">
                <a:solidFill>
                  <a:srgbClr val="00B050"/>
                </a:solidFill>
              </a:rPr>
              <a:t>Arsitektur SI</a:t>
            </a:r>
          </a:p>
          <a:p>
            <a:pPr>
              <a:buNone/>
            </a:pPr>
            <a:endParaRPr lang="en-US" sz="2700"/>
          </a:p>
          <a:p>
            <a:pPr>
              <a:buNone/>
            </a:pPr>
            <a:endParaRPr lang="en-US" sz="2700"/>
          </a:p>
          <a:p>
            <a:pPr>
              <a:buNone/>
            </a:pPr>
            <a:r>
              <a:rPr lang="en-US" sz="2700">
                <a:solidFill>
                  <a:srgbClr val="00B0F0"/>
                </a:solidFill>
              </a:rPr>
              <a:t>Arsitektur teknologi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2600" y="1143000"/>
            <a:ext cx="5867400" cy="5410200"/>
            <a:chOff x="228600" y="1143000"/>
            <a:chExt cx="5867400" cy="5410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28600" y="1143000"/>
              <a:ext cx="5257800" cy="541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ight Brace 6"/>
            <p:cNvSpPr/>
            <p:nvPr/>
          </p:nvSpPr>
          <p:spPr>
            <a:xfrm>
              <a:off x="5638800" y="1143000"/>
              <a:ext cx="457200" cy="2286000"/>
            </a:xfrm>
            <a:prstGeom prst="righ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5638800" y="3581400"/>
              <a:ext cx="457200" cy="1905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5638800" y="5638800"/>
              <a:ext cx="4572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1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4646" y="2209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25146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25146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2766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8400" y="4191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4572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8400" y="5334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57912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  <a:latin typeface="Arial Black" pitchFamily="34" charset="0"/>
                </a:rPr>
                <a:t>9</a:t>
              </a:r>
            </a:p>
          </p:txBody>
        </p:sp>
      </p:grp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/>
              <a:t>Diagram </a:t>
            </a:r>
            <a:r>
              <a:rPr lang="en-US">
                <a:solidFill>
                  <a:srgbClr val="C00000"/>
                </a:solidFill>
              </a:rPr>
              <a:t>pengenalan dasar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324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/>
              <a:t>Penjelasannya adalah sebagai berikut:</a:t>
            </a:r>
          </a:p>
          <a:p>
            <a:pPr>
              <a:buNone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FF0000"/>
                </a:solidFill>
              </a:rPr>
              <a:t>Business actor/role </a:t>
            </a:r>
            <a:r>
              <a:rPr lang="en-US">
                <a:solidFill>
                  <a:srgbClr val="FF0000"/>
                </a:solidFill>
              </a:rPr>
              <a:t>menggunakan </a:t>
            </a:r>
            <a:r>
              <a:rPr lang="en-US" b="1" i="1">
                <a:solidFill>
                  <a:srgbClr val="FF0000"/>
                </a:solidFill>
              </a:rPr>
              <a:t>business service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FF0000"/>
                </a:solidFill>
              </a:rPr>
              <a:t>Business service </a:t>
            </a:r>
            <a:r>
              <a:rPr lang="en-US">
                <a:solidFill>
                  <a:srgbClr val="FF0000"/>
                </a:solidFill>
              </a:rPr>
              <a:t>direalisasikan melalui </a:t>
            </a:r>
            <a:r>
              <a:rPr lang="en-US" b="1" i="1">
                <a:solidFill>
                  <a:srgbClr val="FF0000"/>
                </a:solidFill>
              </a:rPr>
              <a:t>business process/function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FF0000"/>
                </a:solidFill>
              </a:rPr>
              <a:t>Event </a:t>
            </a:r>
            <a:r>
              <a:rPr lang="en-US">
                <a:solidFill>
                  <a:srgbClr val="FF0000"/>
                </a:solidFill>
              </a:rPr>
              <a:t>akan memicu dijalankannya </a:t>
            </a:r>
            <a:r>
              <a:rPr lang="en-US" b="1" i="1">
                <a:solidFill>
                  <a:srgbClr val="FF0000"/>
                </a:solidFill>
              </a:rPr>
              <a:t>business process/function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FF0000"/>
                </a:solidFill>
              </a:rPr>
              <a:t>Business process/function </a:t>
            </a:r>
            <a:r>
              <a:rPr lang="en-US">
                <a:solidFill>
                  <a:srgbClr val="FF0000"/>
                </a:solidFill>
              </a:rPr>
              <a:t>akan menghasilkan output </a:t>
            </a:r>
            <a:r>
              <a:rPr lang="en-US" b="1" i="1">
                <a:solidFill>
                  <a:srgbClr val="FF0000"/>
                </a:solidFill>
              </a:rPr>
              <a:t>business object</a:t>
            </a:r>
          </a:p>
          <a:p>
            <a:pPr marL="624078" indent="-514350">
              <a:buSzPct val="100000"/>
              <a:buFont typeface="+mj-lt"/>
              <a:buAutoNum type="arabicPeriod"/>
            </a:pPr>
            <a:endParaRPr lang="en-US" b="1" i="1">
              <a:solidFill>
                <a:srgbClr val="00B050"/>
              </a:solidFill>
            </a:endParaRP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00B050"/>
                </a:solidFill>
              </a:rPr>
              <a:t>Application service </a:t>
            </a:r>
            <a:r>
              <a:rPr lang="en-US">
                <a:solidFill>
                  <a:srgbClr val="00B050"/>
                </a:solidFill>
              </a:rPr>
              <a:t>akan melayani </a:t>
            </a:r>
            <a:r>
              <a:rPr lang="en-US" b="1" i="1">
                <a:solidFill>
                  <a:srgbClr val="00B050"/>
                </a:solidFill>
              </a:rPr>
              <a:t>business process/function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00B050"/>
                </a:solidFill>
              </a:rPr>
              <a:t>Application component </a:t>
            </a:r>
            <a:r>
              <a:rPr lang="en-US">
                <a:solidFill>
                  <a:srgbClr val="00B050"/>
                </a:solidFill>
              </a:rPr>
              <a:t>merupakan sistem informasi yang merealisasikan </a:t>
            </a:r>
            <a:r>
              <a:rPr lang="en-US" b="1" i="1">
                <a:solidFill>
                  <a:srgbClr val="00B050"/>
                </a:solidFill>
              </a:rPr>
              <a:t>application service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00B050"/>
                </a:solidFill>
              </a:rPr>
              <a:t>Application component </a:t>
            </a:r>
            <a:r>
              <a:rPr lang="en-US">
                <a:solidFill>
                  <a:srgbClr val="00B050"/>
                </a:solidFill>
              </a:rPr>
              <a:t>akan menggunakan/menghasilkan </a:t>
            </a:r>
            <a:r>
              <a:rPr lang="en-US" b="1" i="1">
                <a:solidFill>
                  <a:srgbClr val="00B050"/>
                </a:solidFill>
              </a:rPr>
              <a:t>data object </a:t>
            </a:r>
            <a:r>
              <a:rPr lang="en-US">
                <a:solidFill>
                  <a:srgbClr val="00B050"/>
                </a:solidFill>
              </a:rPr>
              <a:t>(= basis data)</a:t>
            </a:r>
          </a:p>
          <a:p>
            <a:pPr marL="624078" indent="-514350">
              <a:buSzPct val="100000"/>
              <a:buFont typeface="+mj-lt"/>
              <a:buAutoNum type="arabicPeriod"/>
            </a:pPr>
            <a:endParaRPr lang="en-US" b="1" i="1">
              <a:solidFill>
                <a:srgbClr val="00B0F0"/>
              </a:solidFill>
            </a:endParaRP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00B0F0"/>
                </a:solidFill>
              </a:rPr>
              <a:t>Application component </a:t>
            </a:r>
            <a:r>
              <a:rPr lang="en-US">
                <a:solidFill>
                  <a:srgbClr val="00B0F0"/>
                </a:solidFill>
              </a:rPr>
              <a:t>diinstal/dijalankan pada </a:t>
            </a:r>
            <a:r>
              <a:rPr lang="en-US" b="1" i="1">
                <a:solidFill>
                  <a:srgbClr val="00B0F0"/>
                </a:solidFill>
              </a:rPr>
              <a:t>device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i="1">
                <a:solidFill>
                  <a:srgbClr val="00B0F0"/>
                </a:solidFill>
              </a:rPr>
              <a:t>Device </a:t>
            </a:r>
            <a:r>
              <a:rPr lang="en-US">
                <a:solidFill>
                  <a:srgbClr val="00B0F0"/>
                </a:solidFill>
              </a:rPr>
              <a:t>terhubung ke </a:t>
            </a:r>
            <a:r>
              <a:rPr lang="en-US" b="1" i="1">
                <a:solidFill>
                  <a:srgbClr val="00B0F0"/>
                </a:solidFill>
              </a:rPr>
              <a:t>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940491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chemeClr val="accent4"/>
                </a:solidFill>
              </a:rPr>
              <a:t>Diagram pengenalan dasar ini menjadi pedoman dan acuan dalam mengembangkan arsitektur layer Bisnis, layer Sistem Informasi, dan layer Teknologi untuk perusahaan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>
                <a:solidFill>
                  <a:srgbClr val="C00000"/>
                </a:solidFill>
              </a:rPr>
              <a:t>Perlu diingat bahwa setiap layer harus memiliki keselarasan dan konsistensi</a:t>
            </a:r>
            <a:r>
              <a:rPr lang="en-US"/>
              <a:t>, seperti halnya membuat rancangan sistem menggunakan diagram alir data (DFD, data flow diagram) mulai dari diagram konteks, diagram level 0, diagram level 1, dst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Artefak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225A9D-7E97-43D8-A6C3-69D0697FDBD2}"/>
</file>

<file path=customXml/itemProps2.xml><?xml version="1.0" encoding="utf-8"?>
<ds:datastoreItem xmlns:ds="http://schemas.openxmlformats.org/officeDocument/2006/customXml" ds:itemID="{E462B733-CD15-4F8F-8FFE-64A9D44CFC33}"/>
</file>

<file path=customXml/itemProps3.xml><?xml version="1.0" encoding="utf-8"?>
<ds:datastoreItem xmlns:ds="http://schemas.openxmlformats.org/officeDocument/2006/customXml" ds:itemID="{E5ECED22-257F-49B4-A6FB-EB8B5DE8AC6C}"/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1258</Words>
  <Application>Microsoft Office PowerPoint</Application>
  <PresentationFormat>Widescreen</PresentationFormat>
  <Paragraphs>221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Arial Narrow</vt:lpstr>
      <vt:lpstr>Calibri</vt:lpstr>
      <vt:lpstr>Calibri Light</vt:lpstr>
      <vt:lpstr>Times New Roman</vt:lpstr>
      <vt:lpstr>Office Theme</vt:lpstr>
      <vt:lpstr>ENTERPRISE ARCHITECTURE</vt:lpstr>
      <vt:lpstr>Topik bahasan</vt:lpstr>
      <vt:lpstr>Konsep dasar</vt:lpstr>
      <vt:lpstr>PowerPoint Presentation</vt:lpstr>
      <vt:lpstr>PowerPoint Presentation</vt:lpstr>
      <vt:lpstr>Diagram pengenalan dasar </vt:lpstr>
      <vt:lpstr>PowerPoint Presentation</vt:lpstr>
      <vt:lpstr>PowerPoint Presentation</vt:lpstr>
      <vt:lpstr>Artefak</vt:lpstr>
      <vt:lpstr>PowerPoint Presentation</vt:lpstr>
      <vt:lpstr>PowerPoint Presentation</vt:lpstr>
      <vt:lpstr>1# Diagram use case  sistem</vt:lpstr>
      <vt:lpstr>PowerPoint Presentation</vt:lpstr>
      <vt:lpstr>2# Diagram data lojikal</vt:lpstr>
      <vt:lpstr>PowerPoint Presentation</vt:lpstr>
      <vt:lpstr>3# Diagram penggunaan aplikasi</vt:lpstr>
      <vt:lpstr>PowerPoint Presentation</vt:lpstr>
      <vt:lpstr>4# Diagram struktur aplikasi</vt:lpstr>
      <vt:lpstr>PowerPoint Presentation</vt:lpstr>
      <vt:lpstr>Kesimpulan</vt:lpstr>
      <vt:lpstr>TUTORIAL aplikasi Archi</vt:lpstr>
      <vt:lpstr>PowerPoint Presentation</vt:lpstr>
      <vt:lpstr>Membuat view</vt:lpstr>
      <vt:lpstr>Membuat application service</vt:lpstr>
      <vt:lpstr>Membuat application component</vt:lpstr>
      <vt:lpstr>Membuat garis penghubung</vt:lpstr>
      <vt:lpstr>Hasil akhir: application  usage diagram</vt:lpstr>
      <vt:lpstr>PowerPoint Presentation</vt:lpstr>
      <vt:lpstr>Membuat data object</vt:lpstr>
      <vt:lpstr>Membuat garis penghubung</vt:lpstr>
      <vt:lpstr>Hasil akhir: application  structure diagram</vt:lpstr>
      <vt:lpstr>LATIHAN 3: </vt:lpstr>
      <vt:lpstr>Diagram Arsitektur Layer Sistem Informasi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29</cp:revision>
  <dcterms:created xsi:type="dcterms:W3CDTF">2020-06-08T01:30:48Z</dcterms:created>
  <dcterms:modified xsi:type="dcterms:W3CDTF">2021-05-06T10:31:13Z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