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943" y="1310622"/>
            <a:ext cx="9351469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b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D: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 marL="630238" indent="-569913">
              <a:buSzPct val="100000"/>
              <a:buNone/>
            </a:pPr>
            <a:r>
              <a:rPr lang="en-US"/>
              <a:t>Beberapa artefak yang digunakan dalam tahap Arsitektur Teknologi adalah: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infrastruktur </a:t>
            </a:r>
            <a:r>
              <a:rPr lang="en-US"/>
              <a:t>(</a:t>
            </a:r>
            <a:r>
              <a:rPr lang="en-US" i="1"/>
              <a:t>infrastructure diagram</a:t>
            </a:r>
            <a:r>
              <a:rPr lang="en-US"/>
              <a:t>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>
                <a:solidFill>
                  <a:schemeClr val="accent4"/>
                </a:solidFill>
              </a:rPr>
              <a:t>Diagram penggunaan infrastruktur </a:t>
            </a:r>
            <a:r>
              <a:rPr lang="en-US"/>
              <a:t>(</a:t>
            </a:r>
            <a:r>
              <a:rPr lang="en-US" i="1"/>
              <a:t>infrastructure usage diagram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Diagram infrastruktur </a:t>
            </a:r>
            <a:r>
              <a:rPr lang="en-US">
                <a:solidFill>
                  <a:schemeClr val="accent4"/>
                </a:solidFill>
              </a:rPr>
              <a:t>memperlihatkan infrastruktur </a:t>
            </a:r>
            <a:r>
              <a:rPr lang="en-US" i="1">
                <a:solidFill>
                  <a:schemeClr val="accent4"/>
                </a:solidFill>
              </a:rPr>
              <a:t>hardware</a:t>
            </a:r>
            <a:r>
              <a:rPr lang="en-US">
                <a:solidFill>
                  <a:schemeClr val="accent4"/>
                </a:solidFill>
              </a:rPr>
              <a:t> dan </a:t>
            </a:r>
            <a:r>
              <a:rPr lang="en-US" i="1">
                <a:solidFill>
                  <a:schemeClr val="accent4"/>
                </a:solidFill>
              </a:rPr>
              <a:t>software</a:t>
            </a:r>
            <a:r>
              <a:rPr lang="en-US">
                <a:solidFill>
                  <a:schemeClr val="accent4"/>
                </a:solidFill>
              </a:rPr>
              <a:t> yang mendukung layer aplikasi/sistem informasi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Diagram tersebut berisi perangkat (</a:t>
            </a:r>
            <a:r>
              <a:rPr lang="en-US" i="1"/>
              <a:t>device</a:t>
            </a:r>
            <a:r>
              <a:rPr lang="en-US"/>
              <a:t>) dan jaringan (</a:t>
            </a:r>
            <a:r>
              <a:rPr lang="en-US" i="1"/>
              <a:t>network</a:t>
            </a:r>
            <a:r>
              <a:rPr lang="en-US"/>
              <a:t>) secara fisik, serta software sistem yang mendukungnya, seperti sistem operasi, basisdata (</a:t>
            </a:r>
            <a:r>
              <a:rPr lang="en-US" i="1"/>
              <a:t>database</a:t>
            </a:r>
            <a:r>
              <a:rPr lang="en-US"/>
              <a:t>), dan </a:t>
            </a:r>
            <a:r>
              <a:rPr lang="en-US" i="1"/>
              <a:t>middleware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1# Diagram </a:t>
            </a:r>
            <a:r>
              <a:rPr lang="en-US">
                <a:solidFill>
                  <a:srgbClr val="C00000"/>
                </a:solidFill>
              </a:rPr>
              <a:t>infrastruktur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228600"/>
            <a:ext cx="43434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Contoh diagram infrastruktur:</a:t>
            </a:r>
          </a:p>
          <a:p>
            <a:pPr>
              <a:buNone/>
            </a:pPr>
            <a:endParaRPr lang="en-US" i="1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Diagram di atas memperlihatkan teknologi yang digunakan di perusahaan ArchiSurance.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7482" t="32292" r="28680" b="26042"/>
          <a:stretch>
            <a:fillRect/>
          </a:stretch>
        </p:blipFill>
        <p:spPr bwMode="auto">
          <a:xfrm>
            <a:off x="2133600" y="838200"/>
            <a:ext cx="495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1751351" y="1199214"/>
            <a:ext cx="3115456" cy="5731239"/>
          </a:xfrm>
          <a:custGeom>
            <a:avLst/>
            <a:gdLst>
              <a:gd name="connsiteX0" fmla="*/ 3115456 w 3115456"/>
              <a:gd name="connsiteY0" fmla="*/ 5021705 h 5731239"/>
              <a:gd name="connsiteX1" fmla="*/ 791980 w 3115456"/>
              <a:gd name="connsiteY1" fmla="*/ 5381469 h 5731239"/>
              <a:gd name="connsiteX2" fmla="*/ 42472 w 3115456"/>
              <a:gd name="connsiteY2" fmla="*/ 2923082 h 5731239"/>
              <a:gd name="connsiteX3" fmla="*/ 537147 w 3115456"/>
              <a:gd name="connsiteY3" fmla="*/ 0 h 573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456" h="5731239">
                <a:moveTo>
                  <a:pt x="3115456" y="5021705"/>
                </a:moveTo>
                <a:cubicBezTo>
                  <a:pt x="2209800" y="5376472"/>
                  <a:pt x="1304144" y="5731239"/>
                  <a:pt x="791980" y="5381469"/>
                </a:cubicBezTo>
                <a:cubicBezTo>
                  <a:pt x="279816" y="5031699"/>
                  <a:pt x="84944" y="3819994"/>
                  <a:pt x="42472" y="2923082"/>
                </a:cubicBezTo>
                <a:cubicBezTo>
                  <a:pt x="0" y="2026171"/>
                  <a:pt x="268573" y="1013085"/>
                  <a:pt x="53714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76800" y="1295400"/>
            <a:ext cx="2743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800600" y="2514600"/>
            <a:ext cx="2895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81800" y="2667000"/>
            <a:ext cx="8382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487712" y="4137285"/>
            <a:ext cx="4227227" cy="497174"/>
          </a:xfrm>
          <a:custGeom>
            <a:avLst/>
            <a:gdLst>
              <a:gd name="connsiteX0" fmla="*/ 4227227 w 4227227"/>
              <a:gd name="connsiteY0" fmla="*/ 194872 h 497174"/>
              <a:gd name="connsiteX1" fmla="*/ 1364105 w 4227227"/>
              <a:gd name="connsiteY1" fmla="*/ 464695 h 497174"/>
              <a:gd name="connsiteX2" fmla="*/ 0 w 4227227"/>
              <a:gd name="connsiteY2" fmla="*/ 0 h 49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7227" h="497174">
                <a:moveTo>
                  <a:pt x="4227227" y="194872"/>
                </a:moveTo>
                <a:cubicBezTo>
                  <a:pt x="3147935" y="346023"/>
                  <a:pt x="2068643" y="497174"/>
                  <a:pt x="1364105" y="464695"/>
                </a:cubicBezTo>
                <a:cubicBezTo>
                  <a:pt x="659567" y="432216"/>
                  <a:pt x="329783" y="216108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8A5BE-084D-49FC-A03B-8ADA89321285}"/>
              </a:ext>
            </a:extLst>
          </p:cNvPr>
          <p:cNvSpPr txBox="1"/>
          <p:nvPr/>
        </p:nvSpPr>
        <p:spPr>
          <a:xfrm>
            <a:off x="7724932" y="741908"/>
            <a:ext cx="387072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Terdapat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5 </a:t>
            </a:r>
            <a:r>
              <a:rPr lang="en-US" sz="2000" i="1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device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,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yaitu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:</a:t>
            </a:r>
          </a:p>
          <a:p>
            <a:pPr marL="788988" indent="-355600">
              <a:spcBef>
                <a:spcPts val="4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NAS File Server</a:t>
            </a:r>
          </a:p>
          <a:p>
            <a:pPr marL="788988" indent="-355600">
              <a:spcBef>
                <a:spcPts val="4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Mainframe</a:t>
            </a:r>
          </a:p>
          <a:p>
            <a:pPr marL="788988" indent="-355600">
              <a:spcBef>
                <a:spcPts val="4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Unix server (2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buah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)</a:t>
            </a:r>
          </a:p>
          <a:p>
            <a:pPr marL="788988" indent="-355600">
              <a:spcBef>
                <a:spcPts val="40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Firewall</a:t>
            </a:r>
          </a:p>
          <a:p>
            <a:pPr marL="160338" indent="-9525">
              <a:spcBef>
                <a:spcPts val="400"/>
              </a:spcBef>
              <a:buSzPct val="100000"/>
              <a:defRPr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yang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semuanya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terhubung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ke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jaringan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LAN di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dalam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(internal)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perusahaan</a:t>
            </a:r>
            <a:endParaRPr lang="en-US" sz="2000" dirty="0">
              <a:ln>
                <a:solidFill>
                  <a:sysClr val="windowText" lastClr="000000"/>
                </a:solidFill>
              </a:ln>
              <a:latin typeface="Arial Narrow" pitchFamily="34" charset="0"/>
            </a:endParaRPr>
          </a:p>
          <a:p>
            <a:pPr marL="160338" indent="-9525">
              <a:spcBef>
                <a:spcPts val="400"/>
              </a:spcBef>
              <a:buSzPct val="100000"/>
              <a:defRPr/>
            </a:pPr>
            <a:endParaRPr lang="en-US" sz="2000" dirty="0">
              <a:ln>
                <a:solidFill>
                  <a:sysClr val="windowText" lastClr="000000"/>
                </a:solidFill>
              </a:ln>
              <a:latin typeface="Arial Narrow" pitchFamily="34" charset="0"/>
            </a:endParaRPr>
          </a:p>
          <a:p>
            <a:pPr marL="160338" indent="-9525">
              <a:spcBef>
                <a:spcPts val="400"/>
              </a:spcBef>
              <a:buSzPct val="100000"/>
              <a:defRPr/>
            </a:pP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Dalam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Mainframe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terinstall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3 </a:t>
            </a:r>
            <a:r>
              <a:rPr lang="en-US" sz="2000" i="1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software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sistem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(Message queuing, DBMS, CICS)</a:t>
            </a:r>
          </a:p>
          <a:p>
            <a:pPr marL="160338" indent="-9525">
              <a:spcBef>
                <a:spcPts val="400"/>
              </a:spcBef>
              <a:buSzPct val="100000"/>
              <a:defRPr/>
            </a:pPr>
            <a:endParaRPr lang="en-US" sz="2000" dirty="0">
              <a:ln>
                <a:solidFill>
                  <a:sysClr val="windowText" lastClr="000000"/>
                </a:solidFill>
              </a:ln>
              <a:latin typeface="Arial Narrow" pitchFamily="34" charset="0"/>
            </a:endParaRPr>
          </a:p>
          <a:p>
            <a:pPr marL="160338" indent="-9525">
              <a:spcBef>
                <a:spcPts val="400"/>
              </a:spcBef>
              <a:buSzPct val="100000"/>
              <a:defRPr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Firewall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merupakan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server yang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terhubung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ke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jaringan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internet (TCP/IP Network) di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luar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 (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eksternal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)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latin typeface="Arial Narrow" pitchFamily="34" charset="0"/>
              </a:rPr>
              <a:t>perusahaan</a:t>
            </a:r>
            <a:endParaRPr lang="en-US" sz="2000" dirty="0">
              <a:ln>
                <a:solidFill>
                  <a:sysClr val="windowText" lastClr="000000"/>
                </a:solidFill>
              </a:ln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Diagram penggunaan infrastruktur </a:t>
            </a:r>
            <a:r>
              <a:rPr lang="en-US">
                <a:solidFill>
                  <a:schemeClr val="accent4"/>
                </a:solidFill>
              </a:rPr>
              <a:t>memperlihatkan bagaimana aplikasi didukung oleh infrastruktur </a:t>
            </a:r>
            <a:r>
              <a:rPr lang="en-US" i="1">
                <a:solidFill>
                  <a:schemeClr val="accent4"/>
                </a:solidFill>
              </a:rPr>
              <a:t>software</a:t>
            </a:r>
            <a:r>
              <a:rPr lang="en-US">
                <a:solidFill>
                  <a:schemeClr val="accent4"/>
                </a:solidFill>
              </a:rPr>
              <a:t> dan </a:t>
            </a:r>
            <a:r>
              <a:rPr lang="en-US" i="1">
                <a:solidFill>
                  <a:schemeClr val="accent4"/>
                </a:solidFill>
              </a:rPr>
              <a:t>hardware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/>
              <a:t>layanan infrastruktur (</a:t>
            </a:r>
            <a:r>
              <a:rPr lang="en-US" i="1"/>
              <a:t>infrastructure service</a:t>
            </a:r>
            <a:r>
              <a:rPr lang="en-US"/>
              <a:t>) yang diberikan untuk aplikasi oleh </a:t>
            </a:r>
            <a:r>
              <a:rPr lang="en-US" i="1"/>
              <a:t>device</a:t>
            </a:r>
            <a:r>
              <a:rPr lang="en-US"/>
              <a:t>, </a:t>
            </a:r>
            <a:r>
              <a:rPr lang="en-US" i="1"/>
              <a:t>software</a:t>
            </a:r>
            <a:r>
              <a:rPr lang="en-US"/>
              <a:t> sistem, dan </a:t>
            </a:r>
            <a:r>
              <a:rPr lang="en-US" i="1"/>
              <a:t>network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Diagram ini memiliki peran penting dalam analisis kinerja dan skalabilitas karena berhubungan dengan infrastruktur fisik yang digunakan untuk mendukung aplikasi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2# Diagram </a:t>
            </a:r>
            <a:r>
              <a:rPr lang="en-US">
                <a:solidFill>
                  <a:srgbClr val="C00000"/>
                </a:solidFill>
              </a:rPr>
              <a:t>penggunaan infrastruktur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400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Contoh diagram penggunaan aplikasi: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Diagram menggunakan 4 contoh komponen aplikasi pada layer aplikasi/SI seperti pada pertemuan lalu</a:t>
            </a:r>
          </a:p>
          <a:p>
            <a:pPr>
              <a:buNone/>
            </a:pPr>
            <a:r>
              <a:rPr lang="en-US"/>
              <a:t>Setiap komponen aplikasi akan dilayani oleh </a:t>
            </a:r>
            <a:r>
              <a:rPr lang="en-US" b="1" i="1">
                <a:solidFill>
                  <a:srgbClr val="C00000"/>
                </a:solidFill>
              </a:rPr>
              <a:t>infrastructure service </a:t>
            </a:r>
            <a:r>
              <a:rPr lang="en-US"/>
              <a:t>tertentu (Messaging service, Data access service)</a:t>
            </a:r>
          </a:p>
          <a:p>
            <a:pPr>
              <a:buNone/>
            </a:pPr>
            <a:r>
              <a:rPr lang="en-US"/>
              <a:t>Setiap </a:t>
            </a:r>
            <a:r>
              <a:rPr lang="en-US" i="1"/>
              <a:t>infrastructure service </a:t>
            </a:r>
            <a:r>
              <a:rPr lang="en-US"/>
              <a:t>akan direalisasi oleh </a:t>
            </a:r>
            <a:r>
              <a:rPr lang="en-US" b="1" i="1">
                <a:solidFill>
                  <a:srgbClr val="C00000"/>
                </a:solidFill>
              </a:rPr>
              <a:t>software sistem</a:t>
            </a:r>
            <a:r>
              <a:rPr lang="en-US" b="1" i="1"/>
              <a:t> </a:t>
            </a:r>
            <a:r>
              <a:rPr lang="en-US"/>
              <a:t>(Message queing, DBMS DB2) yang terinstall pada </a:t>
            </a:r>
            <a:r>
              <a:rPr lang="en-US" b="1" i="1">
                <a:solidFill>
                  <a:srgbClr val="C00000"/>
                </a:solidFill>
              </a:rPr>
              <a:t>device </a:t>
            </a:r>
            <a:r>
              <a:rPr lang="en-US"/>
              <a:t>(Mainframe)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482" t="25000" r="9810" b="23958"/>
          <a:stretch>
            <a:fillRect/>
          </a:stretch>
        </p:blipFill>
        <p:spPr bwMode="auto">
          <a:xfrm>
            <a:off x="2057400" y="817034"/>
            <a:ext cx="6477000" cy="352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067800" y="1182232"/>
            <a:ext cx="1546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Narrow" pitchFamily="34" charset="0"/>
              </a:rPr>
              <a:t>Layer aplikasi/SI</a:t>
            </a: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Arial Narrow" pitchFamily="34" charset="0"/>
              </a:rPr>
              <a:t>Layer Teknologi</a:t>
            </a:r>
          </a:p>
        </p:txBody>
      </p:sp>
      <p:sp>
        <p:nvSpPr>
          <p:cNvPr id="8" name="Right Brace 7"/>
          <p:cNvSpPr/>
          <p:nvPr/>
        </p:nvSpPr>
        <p:spPr>
          <a:xfrm>
            <a:off x="8686800" y="7620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686800" y="2438400"/>
            <a:ext cx="3048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1676400"/>
            <a:ext cx="1524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9305381" flipH="1">
            <a:off x="6484960" y="2042602"/>
            <a:ext cx="2038860" cy="2467999"/>
          </a:xfrm>
          <a:custGeom>
            <a:avLst/>
            <a:gdLst>
              <a:gd name="connsiteX0" fmla="*/ 1976203 w 1976203"/>
              <a:gd name="connsiteY0" fmla="*/ 2278505 h 2278505"/>
              <a:gd name="connsiteX1" fmla="*/ 117423 w 1976203"/>
              <a:gd name="connsiteY1" fmla="*/ 989351 h 2278505"/>
              <a:gd name="connsiteX2" fmla="*/ 1271665 w 1976203"/>
              <a:gd name="connsiteY2" fmla="*/ 0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203" h="2278505">
                <a:moveTo>
                  <a:pt x="1976203" y="2278505"/>
                </a:moveTo>
                <a:cubicBezTo>
                  <a:pt x="1105524" y="1823803"/>
                  <a:pt x="234846" y="1369102"/>
                  <a:pt x="117423" y="989351"/>
                </a:cubicBezTo>
                <a:cubicBezTo>
                  <a:pt x="0" y="609600"/>
                  <a:pt x="635832" y="304800"/>
                  <a:pt x="127166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307363">
            <a:off x="1392287" y="3593815"/>
            <a:ext cx="2086130" cy="2263515"/>
          </a:xfrm>
          <a:custGeom>
            <a:avLst/>
            <a:gdLst>
              <a:gd name="connsiteX0" fmla="*/ 811967 w 2086130"/>
              <a:gd name="connsiteY0" fmla="*/ 2263515 h 2263515"/>
              <a:gd name="connsiteX1" fmla="*/ 212360 w 2086130"/>
              <a:gd name="connsiteY1" fmla="*/ 734518 h 2263515"/>
              <a:gd name="connsiteX2" fmla="*/ 2086130 w 2086130"/>
              <a:gd name="connsiteY2" fmla="*/ 0 h 226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130" h="2263515">
                <a:moveTo>
                  <a:pt x="811967" y="2263515"/>
                </a:moveTo>
                <a:cubicBezTo>
                  <a:pt x="405983" y="1687642"/>
                  <a:pt x="0" y="1111770"/>
                  <a:pt x="212360" y="734518"/>
                </a:cubicBezTo>
                <a:cubicBezTo>
                  <a:pt x="424720" y="357266"/>
                  <a:pt x="1255425" y="178633"/>
                  <a:pt x="208613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Seperti halnya pada pertemuan sebelumnya dinyatakan bahwa antara layer bisnis dan aplikasi/SI harus ada </a:t>
            </a:r>
            <a:r>
              <a:rPr lang="en-US" b="1">
                <a:solidFill>
                  <a:schemeClr val="accent4"/>
                </a:solidFill>
              </a:rPr>
              <a:t>penyelarasan untuk memperlihatkan bahwa aplikasi/SI yang ada harus mendukung proses bisnis yang dijalankan </a:t>
            </a:r>
            <a:r>
              <a:rPr lang="en-US">
                <a:sym typeface="Wingdings"/>
              </a:rPr>
              <a:t> maka antara layer aplikasi/SI dan teknologi juga harus ada penyelarasan, maksudnya adalah bahwa </a:t>
            </a:r>
            <a:r>
              <a:rPr lang="en-US" b="1">
                <a:solidFill>
                  <a:schemeClr val="accent4"/>
                </a:solidFill>
                <a:sym typeface="Wingdings"/>
              </a:rPr>
              <a:t>teknologi yang digunakan harus dapat mendukung berjalannya aplikasi/SI yang digunakan </a:t>
            </a:r>
            <a:r>
              <a:rPr lang="en-US">
                <a:sym typeface="Wingdings"/>
              </a:rPr>
              <a:t> maka secara tidak langsung, </a:t>
            </a:r>
            <a:r>
              <a:rPr lang="en-US" b="1">
                <a:solidFill>
                  <a:schemeClr val="accent4"/>
                </a:solidFill>
                <a:sym typeface="Wingdings"/>
              </a:rPr>
              <a:t>layer bisnis akan didukung oleh layer teknologi melalui layer aplikasi/SI</a:t>
            </a: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Peyelarasan layer </a:t>
            </a:r>
            <a:r>
              <a:rPr lang="en-US">
                <a:solidFill>
                  <a:srgbClr val="C00000"/>
                </a:solidFill>
              </a:rPr>
              <a:t>aplikasi - teknologi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4584510"/>
            <a:ext cx="8229600" cy="1968691"/>
          </a:xfrm>
        </p:spPr>
        <p:txBody>
          <a:bodyPr/>
          <a:lstStyle/>
          <a:p>
            <a:pPr>
              <a:buNone/>
            </a:pPr>
            <a:r>
              <a:rPr lang="en-US"/>
              <a:t>Diagram di atas memperlihatkan contoh lain penyelarasan antara layer aplikasi/SI dengan layer teknologi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63112" y="827184"/>
            <a:ext cx="5638800" cy="366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511512" y="1066801"/>
            <a:ext cx="1546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Narrow" pitchFamily="34" charset="0"/>
              </a:rPr>
              <a:t>Layer aplikasi/SI</a:t>
            </a: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b="1">
              <a:solidFill>
                <a:srgbClr val="C00000"/>
              </a:solidFill>
              <a:latin typeface="Arial Narrow" pitchFamily="34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Arial Narrow" pitchFamily="34" charset="0"/>
              </a:rPr>
              <a:t>Layer Teknologi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130512" y="914400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130512" y="1981200"/>
            <a:ext cx="3048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160-9DFB-4AF3-BC07-7A05CB83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Pembuatan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92F0-84BE-4501-8F63-195DA11B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Reference Models, Viewpoints, and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Baseline Technology Architecture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Target Technology Architecture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gap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candidate roadmap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impacts across the Architecture Landscape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 formal stakeholder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Finalize the Technology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Architecture Definition Document</a:t>
            </a:r>
          </a:p>
        </p:txBody>
      </p:sp>
    </p:spTree>
    <p:extLst>
      <p:ext uri="{BB962C8B-B14F-4D97-AF65-F5344CB8AC3E}">
        <p14:creationId xmlns:p14="http://schemas.microsoft.com/office/powerpoint/2010/main" val="424359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TUTORIAL </a:t>
            </a:r>
            <a:r>
              <a:rPr lang="en-US"/>
              <a:t>aplikasi Archi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1143001"/>
            <a:ext cx="9548191" cy="4864291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Kedua</a:t>
            </a:r>
            <a:r>
              <a:rPr lang="en-US" dirty="0"/>
              <a:t> diagram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model </a:t>
            </a:r>
            <a:r>
              <a:rPr lang="en-US" dirty="0" err="1"/>
              <a:t>asitektur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Archi:</a:t>
            </a:r>
          </a:p>
          <a:p>
            <a:pPr>
              <a:buNone/>
            </a:pPr>
            <a:endParaRPr lang="en-US" dirty="0"/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 i="1" dirty="0"/>
              <a:t>Infrastructure diagram 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 i="1" dirty="0"/>
              <a:t>Infrastructure usage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rgbClr val="C00000"/>
                </a:solidFill>
              </a:rPr>
              <a:t>Konsep</a:t>
            </a:r>
            <a:r>
              <a:rPr lang="en-US"/>
              <a:t> dasar</a:t>
            </a:r>
            <a:endParaRPr lang="en-US" dirty="0"/>
          </a:p>
          <a:p>
            <a:pPr marL="624078" indent="-514350">
              <a:buSzPct val="100000"/>
              <a:buFont typeface="+mj-lt"/>
              <a:buAutoNum type="arabicPeriod"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b="1">
                <a:solidFill>
                  <a:schemeClr val="accent4"/>
                </a:solidFill>
              </a:rPr>
              <a:t>Artefak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31430" y="1219200"/>
            <a:ext cx="583617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3800" y="1481329"/>
            <a:ext cx="2667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Klik kanan pada View &gt; New &gt; ArchiMate View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Beri nama view </a:t>
            </a:r>
            <a:r>
              <a:rPr lang="en-US" b="1">
                <a:solidFill>
                  <a:srgbClr val="C00000"/>
                </a:solidFill>
              </a:rPr>
              <a:t>AE-TOGAF : Tahap D Tech </a:t>
            </a:r>
            <a:r>
              <a:rPr lang="en-US"/>
              <a:t>dengan cara rename (lihat slide pertemuan lalu)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Jangan lupa disimpan (</a:t>
            </a:r>
            <a:r>
              <a:rPr lang="en-US" i="1"/>
              <a:t>save</a:t>
            </a:r>
            <a:r>
              <a:rPr lang="en-US"/>
              <a:t>)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view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86200" y="2286000"/>
            <a:ext cx="39624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400800" y="1524000"/>
            <a:ext cx="1447800" cy="1905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53200" y="1156996"/>
            <a:ext cx="3886200" cy="547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76401"/>
            <a:ext cx="3352800" cy="433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Klik dan tarik ikon untuk </a:t>
            </a:r>
            <a:r>
              <a:rPr lang="en-US" i="1"/>
              <a:t>device </a:t>
            </a:r>
            <a:r>
              <a:rPr lang="en-US"/>
              <a:t>dari </a:t>
            </a:r>
            <a:r>
              <a:rPr lang="en-US" i="1"/>
              <a:t>palette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i="1"/>
              <a:t>Rename</a:t>
            </a:r>
            <a:r>
              <a:rPr lang="en-US"/>
              <a:t> Device menjadi </a:t>
            </a:r>
            <a:r>
              <a:rPr lang="en-US" b="1">
                <a:solidFill>
                  <a:srgbClr val="C00000"/>
                </a:solidFill>
              </a:rPr>
              <a:t>Server Utama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device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2895600"/>
            <a:ext cx="5791200" cy="2819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05200" y="5029200"/>
            <a:ext cx="4038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01000" y="3657600"/>
            <a:ext cx="152400" cy="17526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29400" y="1233196"/>
            <a:ext cx="3886200" cy="547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76401"/>
            <a:ext cx="3352800" cy="43308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/>
              <a:t>Perbesar ukuran </a:t>
            </a:r>
            <a:r>
              <a:rPr lang="en-US" i="1"/>
              <a:t>device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Klik dan tarik ikon untuk </a:t>
            </a:r>
            <a:r>
              <a:rPr lang="en-US" i="1"/>
              <a:t>system software </a:t>
            </a:r>
            <a:r>
              <a:rPr lang="en-US"/>
              <a:t>dari </a:t>
            </a:r>
            <a:r>
              <a:rPr lang="en-US" i="1"/>
              <a:t>palette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Buat 2 </a:t>
            </a:r>
            <a:r>
              <a:rPr lang="en-US" i="1"/>
              <a:t>system software </a:t>
            </a:r>
            <a:r>
              <a:rPr lang="en-US"/>
              <a:t>dan </a:t>
            </a:r>
            <a:r>
              <a:rPr lang="en-US" i="1"/>
              <a:t>rename</a:t>
            </a:r>
            <a:r>
              <a:rPr lang="en-US"/>
              <a:t> menjadi </a:t>
            </a:r>
            <a:r>
              <a:rPr lang="en-US" b="1">
                <a:solidFill>
                  <a:srgbClr val="C00000"/>
                </a:solidFill>
              </a:rPr>
              <a:t>Windows Server </a:t>
            </a:r>
            <a:r>
              <a:rPr lang="en-US"/>
              <a:t>dan </a:t>
            </a:r>
            <a:r>
              <a:rPr lang="en-US" b="1">
                <a:solidFill>
                  <a:srgbClr val="C00000"/>
                </a:solidFill>
              </a:rPr>
              <a:t>Database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software sistem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438400"/>
            <a:ext cx="3581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57800" y="5181600"/>
            <a:ext cx="2438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57800" y="5410200"/>
            <a:ext cx="2438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105400" y="2438401"/>
            <a:ext cx="4845571" cy="3272852"/>
          </a:xfrm>
          <a:custGeom>
            <a:avLst/>
            <a:gdLst>
              <a:gd name="connsiteX0" fmla="*/ 0 w 5998564"/>
              <a:gd name="connsiteY0" fmla="*/ 609600 h 2738203"/>
              <a:gd name="connsiteX1" fmla="*/ 5006715 w 5998564"/>
              <a:gd name="connsiteY1" fmla="*/ 354767 h 2738203"/>
              <a:gd name="connsiteX2" fmla="*/ 5951095 w 5998564"/>
              <a:gd name="connsiteY2" fmla="*/ 2738203 h 2738203"/>
              <a:gd name="connsiteX3" fmla="*/ 5951095 w 5998564"/>
              <a:gd name="connsiteY3" fmla="*/ 2738203 h 273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8564" h="2738203">
                <a:moveTo>
                  <a:pt x="0" y="609600"/>
                </a:moveTo>
                <a:cubicBezTo>
                  <a:pt x="2007433" y="304800"/>
                  <a:pt x="4014866" y="0"/>
                  <a:pt x="5006715" y="354767"/>
                </a:cubicBezTo>
                <a:cubicBezTo>
                  <a:pt x="5998564" y="709534"/>
                  <a:pt x="5951095" y="2738203"/>
                  <a:pt x="5951095" y="2738203"/>
                </a:cubicBezTo>
                <a:lnTo>
                  <a:pt x="5951095" y="2738203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05600" y="1112196"/>
            <a:ext cx="3810000" cy="559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1"/>
          <p:cNvSpPr txBox="1">
            <a:spLocks/>
          </p:cNvSpPr>
          <p:nvPr/>
        </p:nvSpPr>
        <p:spPr>
          <a:xfrm>
            <a:off x="1981200" y="381001"/>
            <a:ext cx="3352800" cy="562629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>
                <a:latin typeface="Arial Narrow" pitchFamily="34" charset="0"/>
              </a:rPr>
              <a:t>Pindahkan </a:t>
            </a:r>
            <a:r>
              <a:rPr lang="en-US" sz="2800" i="1">
                <a:latin typeface="Arial Narrow" pitchFamily="34" charset="0"/>
              </a:rPr>
              <a:t>system software </a:t>
            </a:r>
            <a:r>
              <a:rPr lang="en-US" sz="2800">
                <a:latin typeface="Arial Narrow" pitchFamily="34" charset="0"/>
              </a:rPr>
              <a:t>Windows Server ke dalam </a:t>
            </a:r>
            <a:r>
              <a:rPr lang="en-US" sz="2800" i="1">
                <a:latin typeface="Arial Narrow" pitchFamily="34" charset="0"/>
              </a:rPr>
              <a:t>device</a:t>
            </a:r>
            <a:r>
              <a:rPr lang="en-US" sz="2800">
                <a:latin typeface="Arial Narrow" pitchFamily="34" charset="0"/>
              </a:rPr>
              <a:t> Server Utama</a:t>
            </a:r>
            <a:endParaRPr lang="en-US" sz="2800" b="1">
              <a:solidFill>
                <a:srgbClr val="C00000"/>
              </a:solidFill>
              <a:latin typeface="Arial Narrow" pitchFamily="34" charset="0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>
                <a:latin typeface="Arial Narrow" pitchFamily="34" charset="0"/>
              </a:rPr>
              <a:t>Gunakan hubungan “composed of” bila ditanyakan</a:t>
            </a:r>
            <a:endParaRPr lang="en-US" sz="2800" b="1">
              <a:solidFill>
                <a:srgbClr val="C00000"/>
              </a:solidFill>
              <a:latin typeface="Arial Narrow" pitchFamily="34" charset="0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sz="2800">
              <a:latin typeface="Arial Narrow" pitchFamily="34" charset="0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>
                <a:latin typeface="Arial Narrow" pitchFamily="34" charset="0"/>
              </a:rPr>
              <a:t>Pindahkan juga </a:t>
            </a:r>
            <a:r>
              <a:rPr lang="en-US" sz="2800" i="1">
                <a:latin typeface="Arial Narrow" pitchFamily="34" charset="0"/>
              </a:rPr>
              <a:t>system software </a:t>
            </a:r>
            <a:r>
              <a:rPr lang="en-US" sz="2800">
                <a:latin typeface="Arial Narrow" pitchFamily="34" charset="0"/>
              </a:rPr>
              <a:t>Database Server ke dalam </a:t>
            </a:r>
            <a:r>
              <a:rPr lang="en-US" sz="2800" i="1">
                <a:latin typeface="Arial Narrow" pitchFamily="34" charset="0"/>
              </a:rPr>
              <a:t>device</a:t>
            </a:r>
            <a:r>
              <a:rPr lang="en-US" sz="2800">
                <a:latin typeface="Arial Narrow" pitchFamily="34" charset="0"/>
              </a:rPr>
              <a:t> Server Utama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sz="2800" b="1">
              <a:solidFill>
                <a:srgbClr val="C00000"/>
              </a:solidFill>
              <a:latin typeface="Arial Narrow" pitchFamily="34" charset="0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>
                <a:latin typeface="Arial Narrow" pitchFamily="34" charset="0"/>
              </a:rPr>
              <a:t>Ini menunjukkan bahwa perangkat komputer (Server Utama) didalamnya terinstall 2 </a:t>
            </a:r>
            <a:r>
              <a:rPr lang="en-US" sz="2800" i="1">
                <a:latin typeface="Arial Narrow" pitchFamily="34" charset="0"/>
              </a:rPr>
              <a:t>software</a:t>
            </a:r>
            <a:r>
              <a:rPr lang="en-US" sz="2800">
                <a:latin typeface="Arial Narrow" pitchFamily="34" charset="0"/>
              </a:rPr>
              <a:t> (Windows Server dan Database Server)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76800" y="1524000"/>
            <a:ext cx="25146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10200" y="2971800"/>
            <a:ext cx="2286000" cy="3048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53400" y="3657600"/>
            <a:ext cx="228600" cy="19050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00800" y="1371600"/>
            <a:ext cx="373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76401"/>
            <a:ext cx="3352800" cy="433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Klik dan tarik ikon untuk </a:t>
            </a:r>
            <a:r>
              <a:rPr lang="en-US" i="1"/>
              <a:t>technology service</a:t>
            </a:r>
            <a:r>
              <a:rPr lang="en-US"/>
              <a:t> dari </a:t>
            </a:r>
            <a:r>
              <a:rPr lang="en-US" i="1"/>
              <a:t>palette</a:t>
            </a:r>
            <a:endParaRPr lang="en-US" b="1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i="1"/>
              <a:t>Rename</a:t>
            </a:r>
            <a:r>
              <a:rPr lang="en-US"/>
              <a:t> Technology Service menjadi </a:t>
            </a:r>
            <a:r>
              <a:rPr lang="en-US" b="1">
                <a:solidFill>
                  <a:srgbClr val="C00000"/>
                </a:solidFill>
              </a:rPr>
              <a:t>Layanan Keuangan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Membuat </a:t>
            </a:r>
            <a:r>
              <a:rPr lang="en-US" i="1">
                <a:solidFill>
                  <a:srgbClr val="C00000"/>
                </a:solidFill>
              </a:rPr>
              <a:t>technology service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3000" y="2743200"/>
            <a:ext cx="4876800" cy="3429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57800" y="5181600"/>
            <a:ext cx="1676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43800" y="2971800"/>
            <a:ext cx="152400" cy="17526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391400" y="1178170"/>
            <a:ext cx="3124200" cy="552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371600"/>
            <a:ext cx="45720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/>
              <a:t>Gunakan lagi </a:t>
            </a:r>
            <a:r>
              <a:rPr lang="en-US" i="1"/>
              <a:t>technology service </a:t>
            </a:r>
            <a:r>
              <a:rPr lang="en-US"/>
              <a:t>Layanan Keuangan yang telah dibuat sebelumnya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Buat garis penghubung dengan menggunakan </a:t>
            </a:r>
            <a:r>
              <a:rPr lang="en-US" i="1"/>
              <a:t>magic connector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Kemudian klik pada kotak Layanan Keuangan dan klik lagi pada kotak Server Utama, akan muncul pilihan jenis hubungan: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“Realized by” untuk menunjukkan bahwa Layanan Keuangan direalisasikan oleh teknologi Server Utama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Melengkapi </a:t>
            </a:r>
            <a:r>
              <a:rPr lang="en-US">
                <a:solidFill>
                  <a:srgbClr val="C00000"/>
                </a:solidFill>
              </a:rPr>
              <a:t>diagram infrastruktur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43600" y="1828800"/>
            <a:ext cx="19812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553200" y="2514600"/>
            <a:ext cx="16002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53200" y="3886200"/>
            <a:ext cx="1295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 rot="20310836">
            <a:off x="6176548" y="3077271"/>
            <a:ext cx="3618392" cy="2125106"/>
          </a:xfrm>
          <a:custGeom>
            <a:avLst/>
            <a:gdLst>
              <a:gd name="connsiteX0" fmla="*/ 0 w 3740046"/>
              <a:gd name="connsiteY0" fmla="*/ 2578308 h 2813154"/>
              <a:gd name="connsiteX1" fmla="*/ 3207895 w 3740046"/>
              <a:gd name="connsiteY1" fmla="*/ 2383436 h 2813154"/>
              <a:gd name="connsiteX2" fmla="*/ 3192905 w 3740046"/>
              <a:gd name="connsiteY2" fmla="*/ 0 h 281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0046" h="2813154">
                <a:moveTo>
                  <a:pt x="0" y="2578308"/>
                </a:moveTo>
                <a:cubicBezTo>
                  <a:pt x="1337872" y="2695731"/>
                  <a:pt x="2675744" y="2813154"/>
                  <a:pt x="3207895" y="2383436"/>
                </a:cubicBezTo>
                <a:cubicBezTo>
                  <a:pt x="3740046" y="1953718"/>
                  <a:pt x="3466475" y="976859"/>
                  <a:pt x="3192905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91200" y="1524000"/>
            <a:ext cx="472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04800"/>
            <a:ext cx="37338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Buatlah sebuah </a:t>
            </a:r>
            <a:r>
              <a:rPr lang="en-US" i="1"/>
              <a:t>communication network </a:t>
            </a:r>
            <a:r>
              <a:rPr lang="en-US"/>
              <a:t>dengan menggunakan ikon dari </a:t>
            </a:r>
            <a:r>
              <a:rPr lang="en-US" i="1"/>
              <a:t>palette</a:t>
            </a:r>
          </a:p>
          <a:p>
            <a:pPr>
              <a:buNone/>
            </a:pPr>
            <a:r>
              <a:rPr lang="en-US"/>
              <a:t>Beri nama </a:t>
            </a:r>
            <a:r>
              <a:rPr lang="en-US" b="1">
                <a:solidFill>
                  <a:srgbClr val="C00000"/>
                </a:solidFill>
              </a:rPr>
              <a:t>Internet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Buat garis penghubung dengan menggunakan </a:t>
            </a:r>
            <a:r>
              <a:rPr lang="en-US" i="1"/>
              <a:t>magic connector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Klik pada kotak Server Utama dan klik lagi pada kotak Internet, akan muncul pilihan jenis hubungan: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Pilih “Associated to” untuk menunjukkan bahwa Server Utama terasosiasi/terhubung dengan jaringan Internet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1371600"/>
            <a:ext cx="3733800" cy="2362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1267" idx="1"/>
          </p:cNvCxnSpPr>
          <p:nvPr/>
        </p:nvCxnSpPr>
        <p:spPr>
          <a:xfrm flipV="1">
            <a:off x="5257800" y="4114800"/>
            <a:ext cx="533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57800" y="4267200"/>
            <a:ext cx="25146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5562600" y="1043066"/>
            <a:ext cx="4976734" cy="4976734"/>
          </a:xfrm>
          <a:custGeom>
            <a:avLst/>
            <a:gdLst>
              <a:gd name="connsiteX0" fmla="*/ 0 w 4976734"/>
              <a:gd name="connsiteY0" fmla="*/ 0 h 4976734"/>
              <a:gd name="connsiteX1" fmla="*/ 4227226 w 4976734"/>
              <a:gd name="connsiteY1" fmla="*/ 2908092 h 4976734"/>
              <a:gd name="connsiteX2" fmla="*/ 4497049 w 4976734"/>
              <a:gd name="connsiteY2" fmla="*/ 4976734 h 497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6734" h="4976734">
                <a:moveTo>
                  <a:pt x="0" y="0"/>
                </a:moveTo>
                <a:cubicBezTo>
                  <a:pt x="1738859" y="1039318"/>
                  <a:pt x="3477718" y="2078637"/>
                  <a:pt x="4227226" y="2908092"/>
                </a:cubicBezTo>
                <a:cubicBezTo>
                  <a:pt x="4976734" y="3737547"/>
                  <a:pt x="4736891" y="4357140"/>
                  <a:pt x="4497049" y="4976734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email"/>
          <a:srcRect t="11765" r="30645" b="16176"/>
          <a:stretch>
            <a:fillRect/>
          </a:stretch>
        </p:blipFill>
        <p:spPr bwMode="auto">
          <a:xfrm>
            <a:off x="1905000" y="1524000"/>
            <a:ext cx="41459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0" y="1219200"/>
            <a:ext cx="41148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Layanan Keuangan merupakan layanan teknologi yang diberikan oleh layer teknologi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Layanan Keuangan ini direalisasikan oleh perangkat komputer Server Utama yang berisi software sistem (Windows Server dan Database Server)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Server Utama ini terhubung ke jaringan Internet untuk kemudahan akses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Hasil akhir: </a:t>
            </a:r>
            <a:r>
              <a:rPr lang="en-US" i="1">
                <a:solidFill>
                  <a:srgbClr val="C00000"/>
                </a:solidFill>
              </a:rPr>
              <a:t>arsitektur layer teknologi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1752600"/>
            <a:ext cx="2667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10000" y="3048000"/>
            <a:ext cx="2362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334000" y="4419600"/>
            <a:ext cx="9906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LATIHAN 4: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Buatlah diagram arsitektur layer teknologi seperti pada slide berikut ini dengan ketentuan:</a:t>
            </a:r>
          </a:p>
          <a:p>
            <a:pPr>
              <a:buNone/>
            </a:pPr>
            <a:endParaRPr lang="en-US"/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/>
              <a:t>Ada 4 item, yaitu </a:t>
            </a:r>
            <a:r>
              <a:rPr lang="en-US" i="1"/>
              <a:t>application component</a:t>
            </a:r>
            <a:r>
              <a:rPr lang="en-US"/>
              <a:t>, </a:t>
            </a:r>
            <a:r>
              <a:rPr lang="en-US" i="1"/>
              <a:t>technology service</a:t>
            </a:r>
            <a:r>
              <a:rPr lang="en-US"/>
              <a:t>, </a:t>
            </a:r>
            <a:r>
              <a:rPr lang="en-US" i="1"/>
              <a:t>device</a:t>
            </a:r>
            <a:r>
              <a:rPr lang="en-US"/>
              <a:t>, dan s</a:t>
            </a:r>
            <a:r>
              <a:rPr lang="en-US" i="1"/>
              <a:t>ystem software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i="1"/>
              <a:t>Device</a:t>
            </a:r>
            <a:r>
              <a:rPr lang="en-US"/>
              <a:t> berisi 2 </a:t>
            </a:r>
            <a:r>
              <a:rPr lang="en-US" i="1"/>
              <a:t>system software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/>
              <a:t>Gunakan penghubung “served by” pada saat menghubungkan </a:t>
            </a:r>
            <a:r>
              <a:rPr lang="en-US" i="1"/>
              <a:t>application component</a:t>
            </a:r>
            <a:r>
              <a:rPr lang="en-US"/>
              <a:t> dengan layanan </a:t>
            </a:r>
            <a:r>
              <a:rPr lang="en-US" i="1"/>
              <a:t>technology service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Diagram </a:t>
            </a:r>
            <a:r>
              <a:rPr lang="en-US">
                <a:solidFill>
                  <a:srgbClr val="C00000"/>
                </a:solidFill>
              </a:rPr>
              <a:t>Arsitektur Layer Teknologi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Konsep</a:t>
            </a:r>
            <a:r>
              <a:rPr lang="en-US"/>
              <a:t> dasar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7482" t="25000" r="9810" b="23958"/>
          <a:stretch>
            <a:fillRect/>
          </a:stretch>
        </p:blipFill>
        <p:spPr bwMode="auto">
          <a:xfrm>
            <a:off x="2133600" y="1198034"/>
            <a:ext cx="7876592" cy="428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sukses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0166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Arsitektur Teknologi </a:t>
            </a:r>
            <a:r>
              <a:rPr lang="en-US">
                <a:sym typeface="Wingdings"/>
              </a:rPr>
              <a:t></a:t>
            </a: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menjelaskan kemampuan lojikal </a:t>
            </a:r>
            <a:r>
              <a:rPr lang="en-US" i="1">
                <a:solidFill>
                  <a:schemeClr val="accent4"/>
                </a:solidFill>
              </a:rPr>
              <a:t>software</a:t>
            </a:r>
            <a:r>
              <a:rPr lang="en-US">
                <a:solidFill>
                  <a:schemeClr val="accent4"/>
                </a:solidFill>
              </a:rPr>
              <a:t> dan </a:t>
            </a:r>
            <a:r>
              <a:rPr lang="en-US" i="1">
                <a:solidFill>
                  <a:schemeClr val="accent4"/>
                </a:solidFill>
              </a:rPr>
              <a:t>hardware</a:t>
            </a:r>
            <a:r>
              <a:rPr lang="en-US">
                <a:solidFill>
                  <a:schemeClr val="accent4"/>
                </a:solidFill>
              </a:rPr>
              <a:t> yang diperlukan untuk mendukung penerapan layanan bisnis, data, dan aplikasi/sistem informasi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Arsitektur teknologi </a:t>
            </a:r>
            <a:r>
              <a:rPr lang="en-US">
                <a:solidFill>
                  <a:schemeClr val="accent4"/>
                </a:solidFill>
              </a:rPr>
              <a:t>menghubungkan komponen aplikasi (</a:t>
            </a:r>
            <a:r>
              <a:rPr lang="en-US" i="1">
                <a:solidFill>
                  <a:schemeClr val="accent4"/>
                </a:solidFill>
              </a:rPr>
              <a:t>application component</a:t>
            </a:r>
            <a:r>
              <a:rPr lang="en-US">
                <a:solidFill>
                  <a:schemeClr val="accent4"/>
                </a:solidFill>
              </a:rPr>
              <a:t>) dari arsitektur aplikasi/sistem informasi dengan komponen teknologi (</a:t>
            </a:r>
            <a:r>
              <a:rPr lang="en-US" i="1">
                <a:solidFill>
                  <a:schemeClr val="accent4"/>
                </a:solidFill>
              </a:rPr>
              <a:t>technology component</a:t>
            </a:r>
            <a:r>
              <a:rPr lang="en-US">
                <a:solidFill>
                  <a:schemeClr val="accent4"/>
                </a:solidFill>
              </a:rPr>
              <a:t>)</a:t>
            </a:r>
            <a:r>
              <a:rPr lang="en-US"/>
              <a:t> yang merupakan perwujudan komponen </a:t>
            </a:r>
            <a:r>
              <a:rPr lang="en-US" i="1"/>
              <a:t>software</a:t>
            </a:r>
            <a:r>
              <a:rPr lang="en-US"/>
              <a:t> dan </a:t>
            </a:r>
            <a:r>
              <a:rPr lang="en-US" i="1"/>
              <a:t>hardware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Arsitektur teknologi </a:t>
            </a:r>
            <a:r>
              <a:rPr lang="en-US">
                <a:solidFill>
                  <a:schemeClr val="accent4"/>
                </a:solidFill>
              </a:rPr>
              <a:t>menyediakan gambaran nyata bagaimana komponen aplikasi akan direalisasikan dan diterapkan/dijalankan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245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/>
              <a:t>Arsitektur teknologi berfokus pada masalah lojikal dan lokasi yang berhubungan dengan lokasi hardware, kemampuan manajemen SI, dan tempat-tempat dimana bagian komponen aplikasi/SI yang berbeda digunakan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Arsitektur teknologi juga memastikan bahwa komponen aplikasi bekerja bersama, sehingga integrasi bisnis dapat didukung dengan baik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/>
              <a:t>Diagram </a:t>
            </a:r>
            <a:r>
              <a:rPr lang="en-US">
                <a:solidFill>
                  <a:srgbClr val="C00000"/>
                </a:solidFill>
              </a:rPr>
              <a:t>layer teknologi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0996" t="17708" r="13909" b="33333"/>
          <a:stretch>
            <a:fillRect/>
          </a:stretch>
        </p:blipFill>
        <p:spPr bwMode="auto">
          <a:xfrm>
            <a:off x="2743200" y="1219200"/>
            <a:ext cx="6400800" cy="390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981200" y="52578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/>
              <a:t>Diagram di atas memperlihatkan secara sederhana konsep perancangan model layer teknologi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324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/>
              <a:t>Penjelasannya adalah sebagai berikut:</a:t>
            </a:r>
          </a:p>
          <a:p>
            <a:r>
              <a:rPr lang="en-US"/>
              <a:t>Pada bagian bawah terdapat 2 device (zSeries mainframe dan SunBlade)</a:t>
            </a:r>
          </a:p>
          <a:p>
            <a:pPr lvl="1"/>
            <a:r>
              <a:rPr lang="en-US"/>
              <a:t>Pada zSeries mainframe terinstal system software (DB2 database) yang bertugas memberikan infrastructure function (Data storage)</a:t>
            </a:r>
          </a:p>
          <a:p>
            <a:pPr lvl="1"/>
            <a:r>
              <a:rPr lang="en-US"/>
              <a:t>Pada SunBlade terinstal system software (application server)</a:t>
            </a:r>
          </a:p>
          <a:p>
            <a:r>
              <a:rPr lang="en-US"/>
              <a:t>Kedua device terhubung/terasosiasi pada sebuah network (LAN)</a:t>
            </a:r>
          </a:p>
          <a:p>
            <a:r>
              <a:rPr lang="en-US"/>
              <a:t>Pada bagian atas terdapat</a:t>
            </a:r>
          </a:p>
          <a:p>
            <a:pPr lvl="1"/>
            <a:r>
              <a:rPr lang="en-US"/>
              <a:t>sebuah infrastructure service (Claim file service)yang merupakan realisasi dari infrastructure function dibawahnya</a:t>
            </a:r>
          </a:p>
          <a:p>
            <a:pPr lvl="1"/>
            <a:r>
              <a:rPr lang="en-US"/>
              <a:t>2 buah artifact files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/>
              <a:t>Database tables yang terhubung/terasosiasi dengan system software dibawahnya</a:t>
            </a:r>
          </a:p>
          <a:p>
            <a:pPr marL="1088136" lvl="2" indent="-457200">
              <a:buFont typeface="+mj-lt"/>
              <a:buAutoNum type="arabicParenR"/>
            </a:pPr>
            <a:r>
              <a:rPr lang="en-US"/>
              <a:t>Financial application EJB yang terhubung/terasosiasi dengan system software dibawahnya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Artefak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b="1">
                <a:solidFill>
                  <a:schemeClr val="accent4"/>
                </a:solidFill>
              </a:rPr>
              <a:t>Artefak</a:t>
            </a:r>
            <a:r>
              <a:rPr lang="en-US"/>
              <a:t> </a:t>
            </a:r>
            <a:r>
              <a:rPr lang="en-US">
                <a:sym typeface="Wingdings"/>
              </a:rPr>
              <a:t> </a:t>
            </a:r>
            <a:r>
              <a:rPr lang="en-US">
                <a:solidFill>
                  <a:schemeClr val="accent4"/>
                </a:solidFill>
                <a:sym typeface="Wingdings"/>
              </a:rPr>
              <a:t>deskripsi dari suatu bagian arsitektur</a:t>
            </a:r>
            <a:r>
              <a:rPr lang="en-US">
                <a:sym typeface="Wingdings"/>
              </a:rPr>
              <a:t>, biasanya dibuat dalam bentuk: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Katalog (daftar objek)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Matriks (hubungan antar objek)</a:t>
            </a:r>
          </a:p>
          <a:p>
            <a:pPr marL="688975" indent="-344488">
              <a:buSzPct val="100000"/>
              <a:buFont typeface="+mj-lt"/>
              <a:buAutoNum type="arabicParenR"/>
            </a:pPr>
            <a:r>
              <a:rPr lang="en-US"/>
              <a:t>Diagram (dalam bentuk gambar)</a:t>
            </a:r>
          </a:p>
          <a:p>
            <a:pPr marL="630238" indent="-569913">
              <a:buSzPct val="100000"/>
              <a:buNone/>
            </a:pPr>
            <a:endParaRPr lang="en-US"/>
          </a:p>
          <a:p>
            <a:pPr marL="630238" indent="-569913">
              <a:buSzPct val="100000"/>
              <a:buNone/>
            </a:pPr>
            <a:r>
              <a:rPr lang="en-US"/>
              <a:t>Artefak bisa dibuat secara informal dengan berbagai notasi apapun yang ada, sebelum nantinya dibuatkan diagram formal dalam aplikasi Archi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4" ma:contentTypeDescription="Create a new document." ma:contentTypeScope="" ma:versionID="5279f9ee254dbf6cda4de1642c49c161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ae780e7ede434a295d06c512570d43d9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C26796-CCD1-421C-A799-260A5E1BB3EC}"/>
</file>

<file path=customXml/itemProps2.xml><?xml version="1.0" encoding="utf-8"?>
<ds:datastoreItem xmlns:ds="http://schemas.openxmlformats.org/officeDocument/2006/customXml" ds:itemID="{982D269D-11B8-411A-A4B6-3EA40CC6E598}"/>
</file>

<file path=customXml/itemProps3.xml><?xml version="1.0" encoding="utf-8"?>
<ds:datastoreItem xmlns:ds="http://schemas.openxmlformats.org/officeDocument/2006/customXml" ds:itemID="{C51CDDD6-F9AE-4666-A970-F180D43ABF6F}"/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1098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Times New Roman</vt:lpstr>
      <vt:lpstr>Office Theme</vt:lpstr>
      <vt:lpstr>ENTERPRISE ARCHITECTURE</vt:lpstr>
      <vt:lpstr>Topik bahasan</vt:lpstr>
      <vt:lpstr>Konsep dasar</vt:lpstr>
      <vt:lpstr>PowerPoint Presentation</vt:lpstr>
      <vt:lpstr>PowerPoint Presentation</vt:lpstr>
      <vt:lpstr>Diagram layer teknologi</vt:lpstr>
      <vt:lpstr>PowerPoint Presentation</vt:lpstr>
      <vt:lpstr>Artefak</vt:lpstr>
      <vt:lpstr>PowerPoint Presentation</vt:lpstr>
      <vt:lpstr>PowerPoint Presentation</vt:lpstr>
      <vt:lpstr>1# Diagram infrastruktur</vt:lpstr>
      <vt:lpstr>PowerPoint Presentation</vt:lpstr>
      <vt:lpstr>2# Diagram penggunaan infrastruktur</vt:lpstr>
      <vt:lpstr>PowerPoint Presentation</vt:lpstr>
      <vt:lpstr>Peyelarasan layer aplikasi - teknologi</vt:lpstr>
      <vt:lpstr>PowerPoint Presentation</vt:lpstr>
      <vt:lpstr>Langkah Pembuatan  </vt:lpstr>
      <vt:lpstr>TUTORIAL aplikasi Archi</vt:lpstr>
      <vt:lpstr>PowerPoint Presentation</vt:lpstr>
      <vt:lpstr>Membuat view</vt:lpstr>
      <vt:lpstr>Membuat device</vt:lpstr>
      <vt:lpstr>Membuat software sistem</vt:lpstr>
      <vt:lpstr>PowerPoint Presentation</vt:lpstr>
      <vt:lpstr>Membuat technology service</vt:lpstr>
      <vt:lpstr>Melengkapi diagram infrastruktur</vt:lpstr>
      <vt:lpstr>PowerPoint Presentation</vt:lpstr>
      <vt:lpstr>Hasil akhir: arsitektur layer teknologi</vt:lpstr>
      <vt:lpstr>LATIHAN 4:</vt:lpstr>
      <vt:lpstr>Diagram Arsitektur Layer Teknologi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31</cp:revision>
  <dcterms:created xsi:type="dcterms:W3CDTF">2020-06-08T01:30:48Z</dcterms:created>
  <dcterms:modified xsi:type="dcterms:W3CDTF">2021-05-20T13:01:17Z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