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832134"/>
            <a:ext cx="9723120" cy="975677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bg1"/>
                </a:solidFill>
              </a:rPr>
              <a:t>DATABASE DESIGN &amp; MANAGEMENT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7525" y="5253673"/>
            <a:ext cx="6290310" cy="9756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>
                <a:solidFill>
                  <a:schemeClr val="bg1"/>
                </a:solidFill>
              </a:rPr>
              <a:t>UNIVERSITAS TARUMANAGARA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B5FCA-AB8B-4768-9E0D-DFC02F182ECD}"/>
              </a:ext>
            </a:extLst>
          </p:cNvPr>
          <p:cNvSpPr txBox="1">
            <a:spLocks/>
          </p:cNvSpPr>
          <p:nvPr/>
        </p:nvSpPr>
        <p:spPr>
          <a:xfrm>
            <a:off x="3057525" y="3786823"/>
            <a:ext cx="6290310" cy="97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AFINA PUTRI DAYANTI - 825200049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DEE60-7E8B-4E83-857E-178DA536144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274" t="6070" r="2995" b="8042"/>
          <a:stretch/>
        </p:blipFill>
        <p:spPr bwMode="auto">
          <a:xfrm>
            <a:off x="838200" y="1704976"/>
            <a:ext cx="10515600" cy="32194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789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0F2A-D397-4499-A28B-2AE05AEE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59055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ID" sz="2000" dirty="0" err="1"/>
              <a:t>Menggunakan</a:t>
            </a:r>
            <a:r>
              <a:rPr lang="en-ID" sz="2000" dirty="0"/>
              <a:t> schema Hotel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(Chapter 3 </a:t>
            </a:r>
            <a:r>
              <a:rPr lang="en-ID" sz="2000" dirty="0" err="1"/>
              <a:t>matakuliah</a:t>
            </a:r>
            <a:r>
              <a:rPr lang="en-ID" sz="2000" dirty="0"/>
              <a:t> Database Systems), </a:t>
            </a:r>
            <a:r>
              <a:rPr lang="en-ID" sz="2000" dirty="0" err="1"/>
              <a:t>tentukan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query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benar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semantic.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ID" sz="2000" dirty="0"/>
          </a:p>
          <a:p>
            <a:pPr marL="971550" lvl="1" indent="-514350">
              <a:lnSpc>
                <a:spcPct val="110000"/>
              </a:lnSpc>
              <a:buAutoNum type="alphaLcParenR"/>
            </a:pPr>
            <a:r>
              <a:rPr lang="en-US" sz="2000" dirty="0"/>
              <a:t>SELECT </a:t>
            </a:r>
            <a:r>
              <a:rPr lang="en-US" sz="2000" dirty="0" err="1"/>
              <a:t>g.guestNo</a:t>
            </a:r>
            <a:r>
              <a:rPr lang="en-US" sz="2000" dirty="0"/>
              <a:t>, g.name FROM Hotel h, Booking b, Guest g </a:t>
            </a:r>
            <a:endParaRPr lang="en-ID" sz="2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ID" sz="2000" dirty="0"/>
              <a:t>	 </a:t>
            </a:r>
            <a:r>
              <a:rPr lang="en-US" sz="2000" dirty="0"/>
              <a:t>WHERE </a:t>
            </a:r>
            <a:r>
              <a:rPr lang="en-US" sz="2000" dirty="0" err="1"/>
              <a:t>h.hotelNo</a:t>
            </a:r>
            <a:r>
              <a:rPr lang="en-US" sz="2000" dirty="0"/>
              <a:t> = </a:t>
            </a:r>
            <a:r>
              <a:rPr lang="en-US" sz="2000" dirty="0" err="1"/>
              <a:t>b.hotelNo</a:t>
            </a:r>
            <a:r>
              <a:rPr lang="en-US" sz="2000" dirty="0"/>
              <a:t> AND </a:t>
            </a:r>
            <a:r>
              <a:rPr lang="en-US" sz="2000" dirty="0" err="1"/>
              <a:t>h.hotelName</a:t>
            </a:r>
            <a:r>
              <a:rPr lang="en-US" sz="2000" dirty="0"/>
              <a:t> = ‘Grosvenor Hotel’; </a:t>
            </a:r>
            <a:endParaRPr lang="en-ID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 Answer: Not semantically correct,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	- g.name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schema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	- Guest table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query lain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971550" lvl="1" indent="-514350">
              <a:lnSpc>
                <a:spcPct val="110000"/>
              </a:lnSpc>
              <a:buAutoNum type="alphaLcParenR" startAt="2"/>
            </a:pPr>
            <a:r>
              <a:rPr lang="en-US" sz="2000" dirty="0"/>
              <a:t>SELECT </a:t>
            </a:r>
            <a:r>
              <a:rPr lang="en-US" sz="2000" dirty="0" err="1"/>
              <a:t>r.roomNo</a:t>
            </a:r>
            <a:r>
              <a:rPr lang="en-US" sz="2000" dirty="0"/>
              <a:t>, </a:t>
            </a:r>
            <a:r>
              <a:rPr lang="en-US" sz="2000" dirty="0" err="1"/>
              <a:t>h.hotelNo</a:t>
            </a:r>
            <a:r>
              <a:rPr lang="en-US" sz="2000" dirty="0"/>
              <a:t> FROM Hotel h, Booking b, Room r </a:t>
            </a:r>
            <a:endParaRPr lang="en-ID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ID" sz="2000" dirty="0"/>
              <a:t>	 </a:t>
            </a:r>
            <a:r>
              <a:rPr lang="en-US" sz="2000" dirty="0"/>
              <a:t>WHERE </a:t>
            </a:r>
            <a:r>
              <a:rPr lang="en-US" sz="2000" dirty="0" err="1"/>
              <a:t>h.hotelNo</a:t>
            </a:r>
            <a:r>
              <a:rPr lang="en-US" sz="2000" dirty="0"/>
              <a:t> = </a:t>
            </a:r>
            <a:r>
              <a:rPr lang="en-US" sz="2000" dirty="0" err="1"/>
              <a:t>b.hotelNo</a:t>
            </a:r>
            <a:r>
              <a:rPr lang="en-US" sz="2000" dirty="0"/>
              <a:t> AND </a:t>
            </a:r>
            <a:r>
              <a:rPr lang="en-US" sz="2000" dirty="0" err="1"/>
              <a:t>h.hotelNo</a:t>
            </a:r>
            <a:r>
              <a:rPr lang="en-US" sz="2000" dirty="0"/>
              <a:t> = ‘H21’ AND </a:t>
            </a:r>
            <a:r>
              <a:rPr lang="en-US" sz="2000" dirty="0" err="1"/>
              <a:t>b.roomNo</a:t>
            </a:r>
            <a:r>
              <a:rPr lang="en-US" sz="2000" dirty="0"/>
              <a:t> = </a:t>
            </a:r>
            <a:r>
              <a:rPr lang="en-US" sz="2000" dirty="0" err="1"/>
              <a:t>r.roomNo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 AND type = ‘S’ AND b. </a:t>
            </a:r>
            <a:r>
              <a:rPr lang="en-US" sz="2000" dirty="0" err="1"/>
              <a:t>hotelNo</a:t>
            </a:r>
            <a:r>
              <a:rPr lang="en-US" sz="2000" dirty="0"/>
              <a:t> = ‘H22’; </a:t>
            </a:r>
            <a:endParaRPr lang="en-ID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 Answer: Not semantically correct,</a:t>
            </a:r>
            <a:endParaRPr lang="en-ID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ID" sz="2000" dirty="0"/>
              <a:t>		- </a:t>
            </a:r>
            <a:r>
              <a:rPr lang="en-US" sz="2000" dirty="0" err="1"/>
              <a:t>hotelNo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H21 di Hotel dan H22 di Booking</a:t>
            </a:r>
            <a:endParaRPr lang="en-ID" sz="2000" dirty="0"/>
          </a:p>
          <a:p>
            <a:pPr marL="0" indent="0">
              <a:lnSpc>
                <a:spcPct val="110000"/>
              </a:lnSpc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03616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0F2A-D397-4499-A28B-2AE05AEE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59055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en-US" sz="1900" dirty="0" err="1"/>
              <a:t>Menggunakan</a:t>
            </a:r>
            <a:r>
              <a:rPr lang="en-US" sz="1900" dirty="0"/>
              <a:t> schema Hotel, </a:t>
            </a:r>
            <a:r>
              <a:rPr lang="en-US" sz="1900" dirty="0" err="1"/>
              <a:t>gambarkan</a:t>
            </a:r>
            <a:r>
              <a:rPr lang="en-US" sz="1900" dirty="0"/>
              <a:t> </a:t>
            </a:r>
            <a:r>
              <a:rPr lang="en-US" sz="1900" dirty="0" err="1"/>
              <a:t>pohon</a:t>
            </a:r>
            <a:r>
              <a:rPr lang="en-US" sz="1900" dirty="0"/>
              <a:t> </a:t>
            </a:r>
            <a:r>
              <a:rPr lang="en-US" sz="1900" dirty="0" err="1"/>
              <a:t>aljabar</a:t>
            </a:r>
            <a:r>
              <a:rPr lang="en-US" sz="1900" dirty="0"/>
              <a:t> </a:t>
            </a:r>
            <a:r>
              <a:rPr lang="en-US" sz="1900" dirty="0" err="1"/>
              <a:t>relasi</a:t>
            </a:r>
            <a:r>
              <a:rPr lang="en-US" sz="1900" dirty="0"/>
              <a:t> (relational algebra tree)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query </a:t>
            </a:r>
            <a:r>
              <a:rPr lang="en-US" sz="1900" dirty="0" err="1"/>
              <a:t>berikut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mentransformasikan</a:t>
            </a:r>
            <a:r>
              <a:rPr lang="en-US" sz="1900" dirty="0"/>
              <a:t> query </a:t>
            </a:r>
            <a:r>
              <a:rPr lang="en-US" sz="1900" dirty="0" err="1"/>
              <a:t>ke</a:t>
            </a:r>
            <a:r>
              <a:rPr lang="en-US" sz="1900" dirty="0"/>
              <a:t> </a:t>
            </a:r>
            <a:r>
              <a:rPr lang="en-US" sz="1900" dirty="0" err="1"/>
              <a:t>bentuk</a:t>
            </a:r>
            <a:r>
              <a:rPr lang="en-US" sz="1900" dirty="0"/>
              <a:t> yang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efisien</a:t>
            </a:r>
            <a:r>
              <a:rPr lang="en-US" sz="1900" dirty="0"/>
              <a:t>. </a:t>
            </a:r>
            <a:r>
              <a:rPr lang="en-US" sz="1900" dirty="0" err="1"/>
              <a:t>Berikan</a:t>
            </a:r>
            <a:r>
              <a:rPr lang="en-US" sz="1900" dirty="0"/>
              <a:t> </a:t>
            </a:r>
            <a:r>
              <a:rPr lang="en-US" sz="1900" dirty="0" err="1"/>
              <a:t>penjelesan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</a:t>
            </a:r>
            <a:r>
              <a:rPr lang="en-US" sz="1900" dirty="0" err="1"/>
              <a:t>langkahnya</a:t>
            </a:r>
            <a:r>
              <a:rPr lang="en-US" sz="1900" dirty="0"/>
              <a:t>.</a:t>
            </a:r>
            <a:endParaRPr lang="en-ID" sz="19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endParaRPr lang="en-ID" sz="1900" dirty="0"/>
          </a:p>
          <a:p>
            <a:pPr marL="971550" lvl="1" indent="-514350">
              <a:lnSpc>
                <a:spcPct val="100000"/>
              </a:lnSpc>
              <a:buAutoNum type="alphaLcParenR"/>
            </a:pPr>
            <a:r>
              <a:rPr lang="en-US" sz="1900" dirty="0"/>
              <a:t>SELECT </a:t>
            </a:r>
            <a:r>
              <a:rPr lang="en-US" sz="1900" dirty="0" err="1"/>
              <a:t>r.roomNo</a:t>
            </a:r>
            <a:r>
              <a:rPr lang="en-US" sz="1900" dirty="0"/>
              <a:t>, </a:t>
            </a:r>
            <a:r>
              <a:rPr lang="en-US" sz="1900" dirty="0" err="1"/>
              <a:t>r.type</a:t>
            </a:r>
            <a:r>
              <a:rPr lang="en-US" sz="1900" dirty="0"/>
              <a:t>, </a:t>
            </a:r>
            <a:r>
              <a:rPr lang="en-US" sz="1900" dirty="0" err="1"/>
              <a:t>r.price</a:t>
            </a:r>
            <a:r>
              <a:rPr lang="en-US" sz="1900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900" dirty="0"/>
              <a:t>	FROM Room r, Booking b, Hotel h </a:t>
            </a:r>
            <a:endParaRPr lang="en-ID" sz="19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900" dirty="0"/>
              <a:t>	</a:t>
            </a:r>
            <a:r>
              <a:rPr lang="en-US" sz="1900" dirty="0"/>
              <a:t>WHERE </a:t>
            </a:r>
            <a:r>
              <a:rPr lang="en-US" sz="1900" dirty="0" err="1"/>
              <a:t>r.roomNo</a:t>
            </a:r>
            <a:r>
              <a:rPr lang="en-US" sz="1900" dirty="0"/>
              <a:t> = </a:t>
            </a:r>
            <a:r>
              <a:rPr lang="en-US" sz="1900" dirty="0" err="1"/>
              <a:t>b.roomNo</a:t>
            </a:r>
            <a:r>
              <a:rPr lang="en-US" sz="1900" dirty="0"/>
              <a:t> AND </a:t>
            </a:r>
            <a:r>
              <a:rPr lang="en-US" sz="1900" dirty="0" err="1"/>
              <a:t>b.hotelNo</a:t>
            </a:r>
            <a:r>
              <a:rPr lang="en-US" sz="1900" dirty="0"/>
              <a:t> = </a:t>
            </a:r>
            <a:r>
              <a:rPr lang="en-US" sz="1900" dirty="0" err="1"/>
              <a:t>h.hotelNo</a:t>
            </a:r>
            <a:r>
              <a:rPr lang="en-US" sz="1900" dirty="0"/>
              <a:t> AND </a:t>
            </a:r>
            <a:r>
              <a:rPr lang="en-US" sz="1900" dirty="0" err="1"/>
              <a:t>h.hotelName</a:t>
            </a:r>
            <a:r>
              <a:rPr lang="en-US" sz="1900" dirty="0"/>
              <a:t> =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900" dirty="0"/>
              <a:t>	‘Grosvenor Hotel’ AND </a:t>
            </a:r>
            <a:r>
              <a:rPr lang="en-US" sz="1900" dirty="0" err="1"/>
              <a:t>r.price</a:t>
            </a:r>
            <a:r>
              <a:rPr lang="en-US" sz="1900" dirty="0"/>
              <a:t> &gt; 100;</a:t>
            </a:r>
            <a:endParaRPr lang="en-ID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 marL="971550" lvl="1" indent="-514350">
              <a:lnSpc>
                <a:spcPct val="100000"/>
              </a:lnSpc>
              <a:buAutoNum type="alphaLcParenR" startAt="2"/>
            </a:pPr>
            <a:r>
              <a:rPr lang="en-US" sz="1900" dirty="0"/>
              <a:t>SELECT </a:t>
            </a:r>
            <a:r>
              <a:rPr lang="en-US" sz="1900" dirty="0" err="1"/>
              <a:t>g.guestNo</a:t>
            </a:r>
            <a:r>
              <a:rPr lang="en-US" sz="1900" dirty="0"/>
              <a:t>, </a:t>
            </a:r>
            <a:r>
              <a:rPr lang="en-US" sz="1900" dirty="0" err="1"/>
              <a:t>g.guestName</a:t>
            </a:r>
            <a:endParaRPr lang="en-ID" sz="19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900" dirty="0"/>
              <a:t>	</a:t>
            </a:r>
            <a:r>
              <a:rPr lang="en-US" sz="1900" dirty="0"/>
              <a:t>FROM Room r, Hotel h, Booking b, Guest g </a:t>
            </a:r>
            <a:endParaRPr lang="en-ID" sz="19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900" dirty="0"/>
              <a:t>	</a:t>
            </a:r>
            <a:r>
              <a:rPr lang="en-US" sz="1900" dirty="0"/>
              <a:t>WHERE </a:t>
            </a:r>
            <a:r>
              <a:rPr lang="en-US" sz="1900" dirty="0" err="1"/>
              <a:t>h.hotelNo</a:t>
            </a:r>
            <a:r>
              <a:rPr lang="en-US" sz="1900" dirty="0"/>
              <a:t> = </a:t>
            </a:r>
            <a:r>
              <a:rPr lang="en-US" sz="1900" dirty="0" err="1"/>
              <a:t>b.hotelNo</a:t>
            </a:r>
            <a:r>
              <a:rPr lang="en-US" sz="1900" dirty="0"/>
              <a:t> AND </a:t>
            </a:r>
            <a:r>
              <a:rPr lang="en-US" sz="1900" dirty="0" err="1"/>
              <a:t>g.guestNo</a:t>
            </a:r>
            <a:r>
              <a:rPr lang="en-US" sz="1900" dirty="0"/>
              <a:t> = </a:t>
            </a:r>
            <a:r>
              <a:rPr lang="en-US" sz="1900" dirty="0" err="1"/>
              <a:t>b.guestNo</a:t>
            </a:r>
            <a:r>
              <a:rPr lang="en-US" sz="1900" dirty="0"/>
              <a:t> AND </a:t>
            </a:r>
            <a:r>
              <a:rPr lang="en-US" sz="1900" dirty="0" err="1"/>
              <a:t>h.hotelNo</a:t>
            </a:r>
            <a:r>
              <a:rPr lang="en-US" sz="1900" dirty="0"/>
              <a:t> = </a:t>
            </a:r>
            <a:r>
              <a:rPr lang="en-US" sz="1900" dirty="0" err="1"/>
              <a:t>r.hotelNo</a:t>
            </a:r>
            <a:r>
              <a:rPr lang="en-US" sz="1900" dirty="0"/>
              <a:t> AND </a:t>
            </a:r>
            <a:r>
              <a:rPr lang="en-US" sz="1900" dirty="0" err="1"/>
              <a:t>h.hotelName</a:t>
            </a:r>
            <a:r>
              <a:rPr lang="en-US" sz="1900" dirty="0"/>
              <a:t> = ‘Grosvenor Hotel’ AND </a:t>
            </a:r>
            <a:r>
              <a:rPr lang="en-US" sz="1900" dirty="0" err="1"/>
              <a:t>dateFrom</a:t>
            </a:r>
            <a:r>
              <a:rPr lang="en-US" sz="1900" dirty="0"/>
              <a:t> &gt;= ‘1-Jan-04’ AND </a:t>
            </a:r>
            <a:r>
              <a:rPr lang="en-US" sz="1900" dirty="0" err="1"/>
              <a:t>dateTo</a:t>
            </a:r>
            <a:r>
              <a:rPr lang="en-US" sz="1900" dirty="0"/>
              <a:t> &lt;= ‘31-Dec-04’;</a:t>
            </a:r>
            <a:endParaRPr lang="en-ID" sz="1900" dirty="0"/>
          </a:p>
          <a:p>
            <a:pPr marL="0" indent="0">
              <a:lnSpc>
                <a:spcPct val="110000"/>
              </a:lnSpc>
              <a:buNone/>
            </a:pPr>
            <a:endParaRPr lang="en-ID" sz="1900" dirty="0"/>
          </a:p>
        </p:txBody>
      </p:sp>
    </p:spTree>
    <p:extLst>
      <p:ext uri="{BB962C8B-B14F-4D97-AF65-F5344CB8AC3E}">
        <p14:creationId xmlns:p14="http://schemas.microsoft.com/office/powerpoint/2010/main" val="299113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09756-31A7-4C1A-9C62-AB3C769E5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17"/>
          <a:stretch/>
        </p:blipFill>
        <p:spPr>
          <a:xfrm>
            <a:off x="-97303" y="1285875"/>
            <a:ext cx="12289303" cy="45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B4ECE-8025-4486-9F0F-A872758ED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9"/>
          <a:stretch/>
        </p:blipFill>
        <p:spPr>
          <a:xfrm>
            <a:off x="181190" y="523874"/>
            <a:ext cx="12156381" cy="58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666762-F2C0-4DA8-BBEE-E434A3CAE1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11A56E-9BAE-41EB-BA25-C410167CE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cfce-2116-400f-ab52-279e91fc6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44CF2D-F510-4AEA-990E-3A16CF4EAC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336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DATABASE DESIGN &amp;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Afina Putri</cp:lastModifiedBy>
  <cp:revision>140</cp:revision>
  <dcterms:created xsi:type="dcterms:W3CDTF">2020-06-08T01:30:48Z</dcterms:created>
  <dcterms:modified xsi:type="dcterms:W3CDTF">2021-06-01T17:56:10Z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