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58" r:id="rId6"/>
    <p:sldId id="259" r:id="rId7"/>
    <p:sldId id="260" r:id="rId8"/>
    <p:sldId id="261" r:id="rId9"/>
    <p:sldId id="262" r:id="rId10"/>
    <p:sldId id="265" r:id="rId11"/>
    <p:sldId id="263" r:id="rId12"/>
    <p:sldId id="266" r:id="rId13"/>
    <p:sldId id="264" r:id="rId14"/>
    <p:sldId id="270" r:id="rId15"/>
    <p:sldId id="269"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84" autoAdjust="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32A5-E216-43A3-8972-1EFB14694FF1}"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37EB3-7011-40AE-B531-7A781764081F}" type="slidenum">
              <a:rPr lang="en-US" smtClean="0"/>
              <a:t>‹#›</a:t>
            </a:fld>
            <a:endParaRPr lang="en-US"/>
          </a:p>
        </p:txBody>
      </p:sp>
    </p:spTree>
    <p:extLst>
      <p:ext uri="{BB962C8B-B14F-4D97-AF65-F5344CB8AC3E}">
        <p14:creationId xmlns:p14="http://schemas.microsoft.com/office/powerpoint/2010/main" val="3455298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6/9/2021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1832134"/>
            <a:ext cx="9723120" cy="975677"/>
          </a:xfrm>
        </p:spPr>
        <p:txBody>
          <a:bodyPr>
            <a:normAutofit fontScale="90000"/>
          </a:bodyPr>
          <a:lstStyle/>
          <a:p>
            <a:r>
              <a:rPr lang="en-US" sz="5300" dirty="0">
                <a:solidFill>
                  <a:schemeClr val="bg1"/>
                </a:solidFill>
              </a:rPr>
              <a:t>DATABASE DESIGN &amp; MANAGEMENT</a:t>
            </a:r>
            <a:endParaRPr lang="en-US" sz="4000" dirty="0">
              <a:solidFill>
                <a:schemeClr val="bg1"/>
              </a:solidFill>
            </a:endParaRPr>
          </a:p>
        </p:txBody>
      </p:sp>
      <p:sp>
        <p:nvSpPr>
          <p:cNvPr id="3" name="Subtitle 2"/>
          <p:cNvSpPr>
            <a:spLocks noGrp="1"/>
          </p:cNvSpPr>
          <p:nvPr>
            <p:ph type="subTitle" idx="1"/>
          </p:nvPr>
        </p:nvSpPr>
        <p:spPr>
          <a:xfrm>
            <a:off x="3057525" y="5253673"/>
            <a:ext cx="6290310" cy="975677"/>
          </a:xfrm>
        </p:spPr>
        <p:txBody>
          <a:bodyPr>
            <a:normAutofit fontScale="92500" lnSpcReduction="10000"/>
          </a:bodyPr>
          <a:lstStyle/>
          <a:p>
            <a:r>
              <a:rPr lang="en-US" sz="3200" dirty="0">
                <a:solidFill>
                  <a:schemeClr val="bg1"/>
                </a:solidFill>
              </a:rPr>
              <a:t>PROGRAM STUDI SISTEM INFORMASI</a:t>
            </a:r>
          </a:p>
          <a:p>
            <a:r>
              <a:rPr lang="en-US" sz="3200" dirty="0">
                <a:solidFill>
                  <a:schemeClr val="bg1"/>
                </a:solidFill>
              </a:rPr>
              <a:t>UNIVERSITAS TARUMANAGARA</a:t>
            </a:r>
          </a:p>
        </p:txBody>
      </p:sp>
      <p:sp>
        <p:nvSpPr>
          <p:cNvPr id="4" name="Subtitle 2">
            <a:extLst>
              <a:ext uri="{FF2B5EF4-FFF2-40B4-BE49-F238E27FC236}">
                <a16:creationId xmlns:a16="http://schemas.microsoft.com/office/drawing/2014/main" id="{01EB5FCA-AB8B-4768-9E0D-DFC02F182ECD}"/>
              </a:ext>
            </a:extLst>
          </p:cNvPr>
          <p:cNvSpPr txBox="1">
            <a:spLocks/>
          </p:cNvSpPr>
          <p:nvPr/>
        </p:nvSpPr>
        <p:spPr>
          <a:xfrm>
            <a:off x="3057525" y="3786823"/>
            <a:ext cx="6290310" cy="9756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solidFill>
                  <a:schemeClr val="bg1"/>
                </a:solidFill>
              </a:rPr>
              <a:t>AFINA PUTRI DAYANTI - 825200049</a:t>
            </a: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27645-CD21-4CD8-97E2-8E9DA0ADA2E5}"/>
              </a:ext>
            </a:extLst>
          </p:cNvPr>
          <p:cNvSpPr>
            <a:spLocks noGrp="1"/>
          </p:cNvSpPr>
          <p:nvPr>
            <p:ph idx="1"/>
          </p:nvPr>
        </p:nvSpPr>
        <p:spPr>
          <a:xfrm>
            <a:off x="838200" y="457200"/>
            <a:ext cx="10515600" cy="5719763"/>
          </a:xfrm>
        </p:spPr>
        <p:txBody>
          <a:bodyPr>
            <a:normAutofit/>
          </a:bodyPr>
          <a:lstStyle/>
          <a:p>
            <a:pPr marL="0" indent="0">
              <a:buNone/>
            </a:pPr>
            <a:r>
              <a:rPr lang="en-US" sz="2400" b="1" i="1" dirty="0"/>
              <a:t>Projects</a:t>
            </a:r>
            <a:r>
              <a:rPr lang="en-US" sz="2400" dirty="0"/>
              <a:t> </a:t>
            </a:r>
          </a:p>
          <a:p>
            <a:pPr marL="0" indent="0">
              <a:buNone/>
            </a:pPr>
            <a:r>
              <a:rPr lang="en-US" sz="2400" dirty="0"/>
              <a:t>Use derived fragmentation for Projects: </a:t>
            </a:r>
          </a:p>
          <a:p>
            <a:pPr marL="0" indent="0">
              <a:buNone/>
            </a:pPr>
            <a:r>
              <a:rPr lang="en-US" sz="2400" dirty="0"/>
              <a:t>Pi	: Projects </a:t>
            </a:r>
            <a:r>
              <a:rPr lang="en-ID" sz="2400" dirty="0"/>
              <a:t>▷ </a:t>
            </a:r>
            <a:r>
              <a:rPr lang="en-ID" sz="1800" dirty="0" err="1"/>
              <a:t>dept_no</a:t>
            </a:r>
            <a:r>
              <a:rPr lang="en-ID" sz="1800" dirty="0"/>
              <a:t> </a:t>
            </a:r>
            <a:r>
              <a:rPr lang="en-ID" sz="2400" dirty="0"/>
              <a:t>Di		1 ≤ </a:t>
            </a:r>
            <a:r>
              <a:rPr lang="en-ID" sz="2400" dirty="0" err="1"/>
              <a:t>i</a:t>
            </a:r>
            <a:r>
              <a:rPr lang="en-ID" sz="2400" dirty="0"/>
              <a:t> ≤ 6 </a:t>
            </a:r>
          </a:p>
          <a:p>
            <a:pPr marL="0" indent="0">
              <a:buNone/>
            </a:pPr>
            <a:endParaRPr lang="en-US" sz="2400" dirty="0"/>
          </a:p>
          <a:p>
            <a:pPr marL="0" indent="0">
              <a:buNone/>
            </a:pPr>
            <a:r>
              <a:rPr lang="it-IT" sz="2400" dirty="0"/>
              <a:t>Reconstruction: (P1 </a:t>
            </a:r>
            <a:r>
              <a:rPr lang="en-US" sz="2400" dirty="0">
                <a:sym typeface="Symbol" panose="05050102010706020507" pitchFamily="18" charset="2"/>
              </a:rPr>
              <a:t></a:t>
            </a:r>
            <a:r>
              <a:rPr lang="it-IT" sz="2400" dirty="0"/>
              <a:t> P2 </a:t>
            </a:r>
            <a:r>
              <a:rPr lang="en-US" sz="2400" dirty="0">
                <a:sym typeface="Symbol" panose="05050102010706020507" pitchFamily="18" charset="2"/>
              </a:rPr>
              <a:t></a:t>
            </a:r>
            <a:r>
              <a:rPr lang="it-IT" sz="2400" dirty="0"/>
              <a:t> P3 </a:t>
            </a:r>
            <a:r>
              <a:rPr lang="en-US" sz="2400" dirty="0">
                <a:sym typeface="Symbol" panose="05050102010706020507" pitchFamily="18" charset="2"/>
              </a:rPr>
              <a:t></a:t>
            </a:r>
            <a:r>
              <a:rPr lang="it-IT" sz="2400" dirty="0"/>
              <a:t> P4 </a:t>
            </a:r>
            <a:r>
              <a:rPr lang="en-US" sz="2400" dirty="0">
                <a:sym typeface="Symbol" panose="05050102010706020507" pitchFamily="18" charset="2"/>
              </a:rPr>
              <a:t></a:t>
            </a:r>
            <a:r>
              <a:rPr lang="it-IT" sz="2400" dirty="0"/>
              <a:t> P5 </a:t>
            </a:r>
            <a:r>
              <a:rPr lang="en-US" sz="2400" dirty="0">
                <a:sym typeface="Symbol" panose="05050102010706020507" pitchFamily="18" charset="2"/>
              </a:rPr>
              <a:t></a:t>
            </a:r>
            <a:r>
              <a:rPr lang="it-IT" sz="2400" dirty="0"/>
              <a:t> P6 )</a:t>
            </a:r>
          </a:p>
          <a:p>
            <a:pPr marL="0" indent="0">
              <a:buNone/>
            </a:pPr>
            <a:endParaRPr lang="it-IT" sz="2400" dirty="0"/>
          </a:p>
        </p:txBody>
      </p:sp>
      <p:graphicFrame>
        <p:nvGraphicFramePr>
          <p:cNvPr id="4" name="Content Placeholder 3">
            <a:extLst>
              <a:ext uri="{FF2B5EF4-FFF2-40B4-BE49-F238E27FC236}">
                <a16:creationId xmlns:a16="http://schemas.microsoft.com/office/drawing/2014/main" id="{34BDC2F5-75F5-407F-9B2E-73A969ED9243}"/>
              </a:ext>
            </a:extLst>
          </p:cNvPr>
          <p:cNvGraphicFramePr>
            <a:graphicFrameLocks/>
          </p:cNvGraphicFramePr>
          <p:nvPr>
            <p:extLst>
              <p:ext uri="{D42A27DB-BD31-4B8C-83A1-F6EECF244321}">
                <p14:modId xmlns:p14="http://schemas.microsoft.com/office/powerpoint/2010/main" val="4222391215"/>
              </p:ext>
            </p:extLst>
          </p:nvPr>
        </p:nvGraphicFramePr>
        <p:xfrm>
          <a:off x="2543032" y="3999435"/>
          <a:ext cx="7105935" cy="1523999"/>
        </p:xfrm>
        <a:graphic>
          <a:graphicData uri="http://schemas.openxmlformats.org/drawingml/2006/table">
            <a:tbl>
              <a:tblPr firstRow="1">
                <a:tableStyleId>{5C22544A-7EE6-4342-B048-85BDC9FD1C3A}</a:tableStyleId>
              </a:tblPr>
              <a:tblGrid>
                <a:gridCol w="856480">
                  <a:extLst>
                    <a:ext uri="{9D8B030D-6E8A-4147-A177-3AD203B41FA5}">
                      <a16:colId xmlns:a16="http://schemas.microsoft.com/office/drawing/2014/main" val="524387600"/>
                    </a:ext>
                  </a:extLst>
                </a:gridCol>
                <a:gridCol w="1355858">
                  <a:extLst>
                    <a:ext uri="{9D8B030D-6E8A-4147-A177-3AD203B41FA5}">
                      <a16:colId xmlns:a16="http://schemas.microsoft.com/office/drawing/2014/main" val="2041046945"/>
                    </a:ext>
                  </a:extLst>
                </a:gridCol>
                <a:gridCol w="1726401">
                  <a:extLst>
                    <a:ext uri="{9D8B030D-6E8A-4147-A177-3AD203B41FA5}">
                      <a16:colId xmlns:a16="http://schemas.microsoft.com/office/drawing/2014/main" val="4063120823"/>
                    </a:ext>
                  </a:extLst>
                </a:gridCol>
                <a:gridCol w="2052771">
                  <a:extLst>
                    <a:ext uri="{9D8B030D-6E8A-4147-A177-3AD203B41FA5}">
                      <a16:colId xmlns:a16="http://schemas.microsoft.com/office/drawing/2014/main" val="2845277888"/>
                    </a:ext>
                  </a:extLst>
                </a:gridCol>
                <a:gridCol w="1114425">
                  <a:extLst>
                    <a:ext uri="{9D8B030D-6E8A-4147-A177-3AD203B41FA5}">
                      <a16:colId xmlns:a16="http://schemas.microsoft.com/office/drawing/2014/main" val="3241746286"/>
                    </a:ext>
                  </a:extLst>
                </a:gridCol>
              </a:tblGrid>
              <a:tr h="617990">
                <a:tc>
                  <a:txBody>
                    <a:bodyPr/>
                    <a:lstStyle/>
                    <a:p>
                      <a:pPr algn="ctr">
                        <a:lnSpc>
                          <a:spcPct val="107000"/>
                        </a:lnSpc>
                        <a:spcAft>
                          <a:spcPts val="0"/>
                        </a:spcAft>
                      </a:pPr>
                      <a:r>
                        <a:rPr lang="id-ID" sz="1800" b="1" kern="1200" dirty="0">
                          <a:solidFill>
                            <a:schemeClr val="lt1"/>
                          </a:solidFill>
                          <a:effectLst/>
                          <a:latin typeface="+mn-lt"/>
                          <a:ea typeface="+mn-ea"/>
                          <a:cs typeface="+mn-cs"/>
                        </a:rPr>
                        <a:t>projNo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projName</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contractPrice</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projectManagerNIN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deptNo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1936412"/>
                  </a:ext>
                </a:extLst>
              </a:tr>
              <a:tr h="302003">
                <a:tc>
                  <a:txBody>
                    <a:bodyPr/>
                    <a:lstStyle/>
                    <a:p>
                      <a:pPr>
                        <a:lnSpc>
                          <a:spcPct val="107000"/>
                        </a:lnSpc>
                        <a:spcAft>
                          <a:spcPts val="0"/>
                        </a:spcAft>
                      </a:pPr>
                      <a:r>
                        <a:rPr lang="en-ID" sz="1800" dirty="0">
                          <a:effectLst/>
                        </a:rPr>
                        <a:t>P001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err="1">
                          <a:effectLst/>
                        </a:rPr>
                        <a:t>Proj</a:t>
                      </a:r>
                      <a:r>
                        <a:rPr lang="en-ID" sz="1800" dirty="0">
                          <a:effectLst/>
                        </a:rPr>
                        <a:t> A</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100</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E001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D001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0967057"/>
                  </a:ext>
                </a:extLst>
              </a:tr>
              <a:tr h="302003">
                <a:tc>
                  <a:txBody>
                    <a:bodyPr/>
                    <a:lstStyle/>
                    <a:p>
                      <a:pPr>
                        <a:lnSpc>
                          <a:spcPct val="107000"/>
                        </a:lnSpc>
                        <a:spcAft>
                          <a:spcPts val="0"/>
                        </a:spcAft>
                      </a:pPr>
                      <a:r>
                        <a:rPr lang="en-ID" sz="1800" dirty="0">
                          <a:effectLst/>
                        </a:rPr>
                        <a:t>P002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D" sz="1800" dirty="0" err="1">
                          <a:effectLst/>
                        </a:rPr>
                        <a:t>Proj</a:t>
                      </a:r>
                      <a:r>
                        <a:rPr lang="en-ID" sz="1800" dirty="0">
                          <a:effectLst/>
                        </a:rPr>
                        <a:t> B</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200</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E001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D001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0260984"/>
                  </a:ext>
                </a:extLst>
              </a:tr>
              <a:tr h="302003">
                <a:tc>
                  <a:txBody>
                    <a:bodyPr/>
                    <a:lstStyle/>
                    <a:p>
                      <a:pPr>
                        <a:lnSpc>
                          <a:spcPct val="107000"/>
                        </a:lnSpc>
                        <a:spcAft>
                          <a:spcPts val="0"/>
                        </a:spcAft>
                      </a:pPr>
                      <a:r>
                        <a:rPr lang="en-ID" sz="1800" dirty="0">
                          <a:effectLst/>
                        </a:rPr>
                        <a:t>P003</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D" sz="1800" dirty="0" err="1">
                          <a:effectLst/>
                        </a:rPr>
                        <a:t>Proj</a:t>
                      </a:r>
                      <a:r>
                        <a:rPr lang="en-ID" sz="1800" dirty="0">
                          <a:effectLst/>
                        </a:rPr>
                        <a:t> C</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100</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E002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D002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31182"/>
                  </a:ext>
                </a:extLst>
              </a:tr>
            </a:tbl>
          </a:graphicData>
        </a:graphic>
      </p:graphicFrame>
      <p:sp>
        <p:nvSpPr>
          <p:cNvPr id="5" name="Rectangle 4">
            <a:extLst>
              <a:ext uri="{FF2B5EF4-FFF2-40B4-BE49-F238E27FC236}">
                <a16:creationId xmlns:a16="http://schemas.microsoft.com/office/drawing/2014/main" id="{E9F1AF57-BF6E-4F4D-A9DB-E8B373FBA96A}"/>
              </a:ext>
            </a:extLst>
          </p:cNvPr>
          <p:cNvSpPr/>
          <p:nvPr/>
        </p:nvSpPr>
        <p:spPr>
          <a:xfrm>
            <a:off x="422673" y="3317081"/>
            <a:ext cx="2634567" cy="523220"/>
          </a:xfrm>
          <a:prstGeom prst="rect">
            <a:avLst/>
          </a:prstGeom>
        </p:spPr>
        <p:txBody>
          <a:bodyPr wrap="none">
            <a:spAutoFit/>
          </a:bodyPr>
          <a:lstStyle/>
          <a:p>
            <a:pPr lvl="1" algn="just">
              <a:buFontTx/>
              <a:buNone/>
            </a:pPr>
            <a:r>
              <a:rPr lang="en-US" altLang="en-US" sz="2800" dirty="0"/>
              <a:t>Table Dummy</a:t>
            </a:r>
          </a:p>
        </p:txBody>
      </p:sp>
    </p:spTree>
    <p:extLst>
      <p:ext uri="{BB962C8B-B14F-4D97-AF65-F5344CB8AC3E}">
        <p14:creationId xmlns:p14="http://schemas.microsoft.com/office/powerpoint/2010/main" val="141255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3">
            <a:extLst>
              <a:ext uri="{FF2B5EF4-FFF2-40B4-BE49-F238E27FC236}">
                <a16:creationId xmlns:a16="http://schemas.microsoft.com/office/drawing/2014/main" id="{779AF10B-11D5-47E3-9ADA-7B314AD2128B}"/>
              </a:ext>
            </a:extLst>
          </p:cNvPr>
          <p:cNvGraphicFramePr>
            <a:graphicFrameLocks/>
          </p:cNvGraphicFramePr>
          <p:nvPr>
            <p:extLst>
              <p:ext uri="{D42A27DB-BD31-4B8C-83A1-F6EECF244321}">
                <p14:modId xmlns:p14="http://schemas.microsoft.com/office/powerpoint/2010/main" val="4222677829"/>
              </p:ext>
            </p:extLst>
          </p:nvPr>
        </p:nvGraphicFramePr>
        <p:xfrm>
          <a:off x="2543032" y="1429447"/>
          <a:ext cx="7105935" cy="1221996"/>
        </p:xfrm>
        <a:graphic>
          <a:graphicData uri="http://schemas.openxmlformats.org/drawingml/2006/table">
            <a:tbl>
              <a:tblPr firstRow="1">
                <a:tableStyleId>{5C22544A-7EE6-4342-B048-85BDC9FD1C3A}</a:tableStyleId>
              </a:tblPr>
              <a:tblGrid>
                <a:gridCol w="856480">
                  <a:extLst>
                    <a:ext uri="{9D8B030D-6E8A-4147-A177-3AD203B41FA5}">
                      <a16:colId xmlns:a16="http://schemas.microsoft.com/office/drawing/2014/main" val="524387600"/>
                    </a:ext>
                  </a:extLst>
                </a:gridCol>
                <a:gridCol w="1355858">
                  <a:extLst>
                    <a:ext uri="{9D8B030D-6E8A-4147-A177-3AD203B41FA5}">
                      <a16:colId xmlns:a16="http://schemas.microsoft.com/office/drawing/2014/main" val="2041046945"/>
                    </a:ext>
                  </a:extLst>
                </a:gridCol>
                <a:gridCol w="1726401">
                  <a:extLst>
                    <a:ext uri="{9D8B030D-6E8A-4147-A177-3AD203B41FA5}">
                      <a16:colId xmlns:a16="http://schemas.microsoft.com/office/drawing/2014/main" val="4063120823"/>
                    </a:ext>
                  </a:extLst>
                </a:gridCol>
                <a:gridCol w="2052771">
                  <a:extLst>
                    <a:ext uri="{9D8B030D-6E8A-4147-A177-3AD203B41FA5}">
                      <a16:colId xmlns:a16="http://schemas.microsoft.com/office/drawing/2014/main" val="2845277888"/>
                    </a:ext>
                  </a:extLst>
                </a:gridCol>
                <a:gridCol w="1114425">
                  <a:extLst>
                    <a:ext uri="{9D8B030D-6E8A-4147-A177-3AD203B41FA5}">
                      <a16:colId xmlns:a16="http://schemas.microsoft.com/office/drawing/2014/main" val="3241746286"/>
                    </a:ext>
                  </a:extLst>
                </a:gridCol>
              </a:tblGrid>
              <a:tr h="617990">
                <a:tc>
                  <a:txBody>
                    <a:bodyPr/>
                    <a:lstStyle/>
                    <a:p>
                      <a:pPr algn="ctr">
                        <a:lnSpc>
                          <a:spcPct val="107000"/>
                        </a:lnSpc>
                        <a:spcAft>
                          <a:spcPts val="0"/>
                        </a:spcAft>
                      </a:pPr>
                      <a:r>
                        <a:rPr lang="id-ID" sz="1800" b="1" kern="1200" dirty="0">
                          <a:solidFill>
                            <a:schemeClr val="lt1"/>
                          </a:solidFill>
                          <a:effectLst/>
                          <a:latin typeface="+mn-lt"/>
                          <a:ea typeface="+mn-ea"/>
                          <a:cs typeface="+mn-cs"/>
                        </a:rPr>
                        <a:t>projNo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projName</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contractPrice</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projectManagerNIN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deptNo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1936412"/>
                  </a:ext>
                </a:extLst>
              </a:tr>
              <a:tr h="302003">
                <a:tc>
                  <a:txBody>
                    <a:bodyPr/>
                    <a:lstStyle/>
                    <a:p>
                      <a:pPr>
                        <a:lnSpc>
                          <a:spcPct val="107000"/>
                        </a:lnSpc>
                        <a:spcAft>
                          <a:spcPts val="0"/>
                        </a:spcAft>
                      </a:pPr>
                      <a:r>
                        <a:rPr lang="en-ID" sz="1800" dirty="0">
                          <a:effectLst/>
                        </a:rPr>
                        <a:t>P001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err="1">
                          <a:effectLst/>
                        </a:rPr>
                        <a:t>Proj</a:t>
                      </a:r>
                      <a:r>
                        <a:rPr lang="en-ID" sz="1800" dirty="0">
                          <a:effectLst/>
                        </a:rPr>
                        <a:t> A</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100</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E001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D001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0967057"/>
                  </a:ext>
                </a:extLst>
              </a:tr>
              <a:tr h="302003">
                <a:tc>
                  <a:txBody>
                    <a:bodyPr/>
                    <a:lstStyle/>
                    <a:p>
                      <a:pPr>
                        <a:lnSpc>
                          <a:spcPct val="107000"/>
                        </a:lnSpc>
                        <a:spcAft>
                          <a:spcPts val="0"/>
                        </a:spcAft>
                      </a:pPr>
                      <a:r>
                        <a:rPr lang="en-ID" sz="1800" dirty="0">
                          <a:effectLst/>
                        </a:rPr>
                        <a:t>P002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D" sz="1800" dirty="0" err="1">
                          <a:effectLst/>
                        </a:rPr>
                        <a:t>Proj</a:t>
                      </a:r>
                      <a:r>
                        <a:rPr lang="en-ID" sz="1800" dirty="0">
                          <a:effectLst/>
                        </a:rPr>
                        <a:t> B</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200</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E001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D001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0260984"/>
                  </a:ext>
                </a:extLst>
              </a:tr>
            </a:tbl>
          </a:graphicData>
        </a:graphic>
      </p:graphicFrame>
      <p:graphicFrame>
        <p:nvGraphicFramePr>
          <p:cNvPr id="9" name="Content Placeholder 3">
            <a:extLst>
              <a:ext uri="{FF2B5EF4-FFF2-40B4-BE49-F238E27FC236}">
                <a16:creationId xmlns:a16="http://schemas.microsoft.com/office/drawing/2014/main" id="{4E35E1CB-B5DA-4BD0-85C0-DFA338325426}"/>
              </a:ext>
            </a:extLst>
          </p:cNvPr>
          <p:cNvGraphicFramePr>
            <a:graphicFrameLocks/>
          </p:cNvGraphicFramePr>
          <p:nvPr>
            <p:extLst>
              <p:ext uri="{D42A27DB-BD31-4B8C-83A1-F6EECF244321}">
                <p14:modId xmlns:p14="http://schemas.microsoft.com/office/powerpoint/2010/main" val="3335478582"/>
              </p:ext>
            </p:extLst>
          </p:nvPr>
        </p:nvGraphicFramePr>
        <p:xfrm>
          <a:off x="2543032" y="4438650"/>
          <a:ext cx="7105935" cy="919993"/>
        </p:xfrm>
        <a:graphic>
          <a:graphicData uri="http://schemas.openxmlformats.org/drawingml/2006/table">
            <a:tbl>
              <a:tblPr firstRow="1">
                <a:tableStyleId>{5C22544A-7EE6-4342-B048-85BDC9FD1C3A}</a:tableStyleId>
              </a:tblPr>
              <a:tblGrid>
                <a:gridCol w="856480">
                  <a:extLst>
                    <a:ext uri="{9D8B030D-6E8A-4147-A177-3AD203B41FA5}">
                      <a16:colId xmlns:a16="http://schemas.microsoft.com/office/drawing/2014/main" val="524387600"/>
                    </a:ext>
                  </a:extLst>
                </a:gridCol>
                <a:gridCol w="1355858">
                  <a:extLst>
                    <a:ext uri="{9D8B030D-6E8A-4147-A177-3AD203B41FA5}">
                      <a16:colId xmlns:a16="http://schemas.microsoft.com/office/drawing/2014/main" val="2041046945"/>
                    </a:ext>
                  </a:extLst>
                </a:gridCol>
                <a:gridCol w="1726401">
                  <a:extLst>
                    <a:ext uri="{9D8B030D-6E8A-4147-A177-3AD203B41FA5}">
                      <a16:colId xmlns:a16="http://schemas.microsoft.com/office/drawing/2014/main" val="4063120823"/>
                    </a:ext>
                  </a:extLst>
                </a:gridCol>
                <a:gridCol w="2052771">
                  <a:extLst>
                    <a:ext uri="{9D8B030D-6E8A-4147-A177-3AD203B41FA5}">
                      <a16:colId xmlns:a16="http://schemas.microsoft.com/office/drawing/2014/main" val="2845277888"/>
                    </a:ext>
                  </a:extLst>
                </a:gridCol>
                <a:gridCol w="1114425">
                  <a:extLst>
                    <a:ext uri="{9D8B030D-6E8A-4147-A177-3AD203B41FA5}">
                      <a16:colId xmlns:a16="http://schemas.microsoft.com/office/drawing/2014/main" val="3241746286"/>
                    </a:ext>
                  </a:extLst>
                </a:gridCol>
              </a:tblGrid>
              <a:tr h="617990">
                <a:tc>
                  <a:txBody>
                    <a:bodyPr/>
                    <a:lstStyle/>
                    <a:p>
                      <a:pPr algn="ctr">
                        <a:lnSpc>
                          <a:spcPct val="107000"/>
                        </a:lnSpc>
                        <a:spcAft>
                          <a:spcPts val="0"/>
                        </a:spcAft>
                      </a:pPr>
                      <a:r>
                        <a:rPr lang="id-ID" sz="1800" b="1" kern="1200" dirty="0">
                          <a:solidFill>
                            <a:schemeClr val="lt1"/>
                          </a:solidFill>
                          <a:effectLst/>
                          <a:latin typeface="+mn-lt"/>
                          <a:ea typeface="+mn-ea"/>
                          <a:cs typeface="+mn-cs"/>
                        </a:rPr>
                        <a:t>projNo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projName</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contractPrice</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projectManagerNIN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deptNo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1936412"/>
                  </a:ext>
                </a:extLst>
              </a:tr>
              <a:tr h="302003">
                <a:tc>
                  <a:txBody>
                    <a:bodyPr/>
                    <a:lstStyle/>
                    <a:p>
                      <a:pPr>
                        <a:lnSpc>
                          <a:spcPct val="107000"/>
                        </a:lnSpc>
                        <a:spcAft>
                          <a:spcPts val="0"/>
                        </a:spcAft>
                      </a:pPr>
                      <a:r>
                        <a:rPr lang="en-ID" sz="1800" dirty="0">
                          <a:effectLst/>
                        </a:rPr>
                        <a:t>P003</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D" sz="1800" dirty="0" err="1">
                          <a:effectLst/>
                        </a:rPr>
                        <a:t>Proj</a:t>
                      </a:r>
                      <a:r>
                        <a:rPr lang="en-ID" sz="1800" dirty="0">
                          <a:effectLst/>
                        </a:rPr>
                        <a:t> C</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100</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E002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D002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31182"/>
                  </a:ext>
                </a:extLst>
              </a:tr>
            </a:tbl>
          </a:graphicData>
        </a:graphic>
      </p:graphicFrame>
      <p:sp>
        <p:nvSpPr>
          <p:cNvPr id="10" name="Rectangle 9">
            <a:extLst>
              <a:ext uri="{FF2B5EF4-FFF2-40B4-BE49-F238E27FC236}">
                <a16:creationId xmlns:a16="http://schemas.microsoft.com/office/drawing/2014/main" id="{A59DFC51-F196-4464-934C-B915D94C2660}"/>
              </a:ext>
            </a:extLst>
          </p:cNvPr>
          <p:cNvSpPr/>
          <p:nvPr/>
        </p:nvSpPr>
        <p:spPr>
          <a:xfrm>
            <a:off x="564342" y="398250"/>
            <a:ext cx="4432239" cy="800219"/>
          </a:xfrm>
          <a:prstGeom prst="rect">
            <a:avLst/>
          </a:prstGeom>
        </p:spPr>
        <p:txBody>
          <a:bodyPr wrap="none">
            <a:spAutoFit/>
          </a:bodyPr>
          <a:lstStyle/>
          <a:p>
            <a:pPr lvl="1" algn="just"/>
            <a:r>
              <a:rPr lang="en-US" dirty="0"/>
              <a:t>Derived </a:t>
            </a:r>
            <a:r>
              <a:rPr lang="en-US" dirty="0" err="1"/>
              <a:t>Fregmentation</a:t>
            </a:r>
            <a:r>
              <a:rPr lang="id-ID" dirty="0"/>
              <a:t> </a:t>
            </a:r>
            <a:endParaRPr lang="en-US" altLang="en-US" sz="2800" dirty="0"/>
          </a:p>
          <a:p>
            <a:pPr lvl="1" algn="just">
              <a:buFontTx/>
              <a:buNone/>
            </a:pPr>
            <a:r>
              <a:rPr lang="en-US" altLang="en-US" sz="2800" dirty="0"/>
              <a:t>P</a:t>
            </a:r>
            <a:r>
              <a:rPr lang="en-US" altLang="en-US" sz="2800" baseline="-25000" dirty="0"/>
              <a:t>1</a:t>
            </a:r>
            <a:r>
              <a:rPr lang="en-US" altLang="en-US" sz="2800" dirty="0"/>
              <a:t> = </a:t>
            </a:r>
            <a:r>
              <a:rPr lang="en-US" altLang="en-US" sz="2800" dirty="0">
                <a:sym typeface="Symbol" panose="05050102010706020507" pitchFamily="18" charset="2"/>
              </a:rPr>
              <a:t></a:t>
            </a:r>
            <a:r>
              <a:rPr lang="en-US" altLang="en-US" sz="2800" dirty="0"/>
              <a:t> </a:t>
            </a:r>
            <a:r>
              <a:rPr lang="en-US" altLang="en-US" sz="2800" baseline="-25000" dirty="0" err="1"/>
              <a:t>deptNo</a:t>
            </a:r>
            <a:r>
              <a:rPr lang="en-US" altLang="en-US" sz="2800" baseline="-25000" dirty="0"/>
              <a:t> = ‘D001’</a:t>
            </a:r>
            <a:r>
              <a:rPr lang="en-US" altLang="en-US" sz="2800" dirty="0"/>
              <a:t>(</a:t>
            </a:r>
            <a:r>
              <a:rPr lang="en-ID" sz="2800" dirty="0"/>
              <a:t>Project</a:t>
            </a:r>
            <a:r>
              <a:rPr lang="en-US" altLang="en-US" sz="2800" dirty="0"/>
              <a:t>)</a:t>
            </a:r>
          </a:p>
        </p:txBody>
      </p:sp>
      <p:sp>
        <p:nvSpPr>
          <p:cNvPr id="13" name="Rectangle 12">
            <a:extLst>
              <a:ext uri="{FF2B5EF4-FFF2-40B4-BE49-F238E27FC236}">
                <a16:creationId xmlns:a16="http://schemas.microsoft.com/office/drawing/2014/main" id="{96486A64-B018-44AA-BC11-FB0E235C595A}"/>
              </a:ext>
            </a:extLst>
          </p:cNvPr>
          <p:cNvSpPr/>
          <p:nvPr/>
        </p:nvSpPr>
        <p:spPr>
          <a:xfrm>
            <a:off x="564342" y="3429000"/>
            <a:ext cx="4432239" cy="800219"/>
          </a:xfrm>
          <a:prstGeom prst="rect">
            <a:avLst/>
          </a:prstGeom>
        </p:spPr>
        <p:txBody>
          <a:bodyPr wrap="none">
            <a:spAutoFit/>
          </a:bodyPr>
          <a:lstStyle/>
          <a:p>
            <a:pPr lvl="1" algn="just"/>
            <a:r>
              <a:rPr lang="en-US" dirty="0"/>
              <a:t>Derived </a:t>
            </a:r>
            <a:r>
              <a:rPr lang="en-US" dirty="0" err="1"/>
              <a:t>Fregmentation</a:t>
            </a:r>
            <a:r>
              <a:rPr lang="id-ID" dirty="0"/>
              <a:t> </a:t>
            </a:r>
            <a:endParaRPr lang="en-US" altLang="en-US" sz="2800" dirty="0"/>
          </a:p>
          <a:p>
            <a:pPr lvl="1" algn="just">
              <a:buFontTx/>
              <a:buNone/>
            </a:pPr>
            <a:r>
              <a:rPr lang="en-US" altLang="en-US" sz="2800" dirty="0"/>
              <a:t>P</a:t>
            </a:r>
            <a:r>
              <a:rPr lang="en-US" altLang="en-US" sz="2800" baseline="-25000" dirty="0"/>
              <a:t>2</a:t>
            </a:r>
            <a:r>
              <a:rPr lang="en-US" altLang="en-US" sz="2800" dirty="0"/>
              <a:t> = </a:t>
            </a:r>
            <a:r>
              <a:rPr lang="en-US" altLang="en-US" sz="2800" dirty="0">
                <a:sym typeface="Symbol" panose="05050102010706020507" pitchFamily="18" charset="2"/>
              </a:rPr>
              <a:t></a:t>
            </a:r>
            <a:r>
              <a:rPr lang="en-US" altLang="en-US" sz="2800" dirty="0"/>
              <a:t> </a:t>
            </a:r>
            <a:r>
              <a:rPr lang="en-US" altLang="en-US" sz="2800" baseline="-25000" dirty="0" err="1"/>
              <a:t>deptNo</a:t>
            </a:r>
            <a:r>
              <a:rPr lang="en-US" altLang="en-US" sz="2800" baseline="-25000" dirty="0"/>
              <a:t> = ‘D002’</a:t>
            </a:r>
            <a:r>
              <a:rPr lang="en-US" altLang="en-US" sz="2800" dirty="0"/>
              <a:t>(</a:t>
            </a:r>
            <a:r>
              <a:rPr lang="en-ID" sz="2800" dirty="0"/>
              <a:t>Project</a:t>
            </a:r>
            <a:r>
              <a:rPr lang="en-US" altLang="en-US" sz="2800" dirty="0"/>
              <a:t>)</a:t>
            </a:r>
          </a:p>
        </p:txBody>
      </p:sp>
    </p:spTree>
    <p:extLst>
      <p:ext uri="{BB962C8B-B14F-4D97-AF65-F5344CB8AC3E}">
        <p14:creationId xmlns:p14="http://schemas.microsoft.com/office/powerpoint/2010/main" val="68703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27645-CD21-4CD8-97E2-8E9DA0ADA2E5}"/>
              </a:ext>
            </a:extLst>
          </p:cNvPr>
          <p:cNvSpPr>
            <a:spLocks noGrp="1"/>
          </p:cNvSpPr>
          <p:nvPr>
            <p:ph idx="1"/>
          </p:nvPr>
        </p:nvSpPr>
        <p:spPr>
          <a:xfrm>
            <a:off x="838200" y="457200"/>
            <a:ext cx="10515600" cy="5719763"/>
          </a:xfrm>
        </p:spPr>
        <p:txBody>
          <a:bodyPr>
            <a:normAutofit/>
          </a:bodyPr>
          <a:lstStyle/>
          <a:p>
            <a:pPr marL="0" indent="0">
              <a:buNone/>
            </a:pPr>
            <a:r>
              <a:rPr lang="en-US" sz="2400" b="1" i="1" dirty="0"/>
              <a:t>Works On </a:t>
            </a:r>
          </a:p>
          <a:p>
            <a:pPr marL="0" indent="0">
              <a:buNone/>
            </a:pPr>
            <a:r>
              <a:rPr lang="en-US" sz="2400" dirty="0"/>
              <a:t>Use derived fragmentation for </a:t>
            </a:r>
            <a:r>
              <a:rPr lang="en-US" sz="2400" dirty="0" err="1"/>
              <a:t>Works_on</a:t>
            </a:r>
            <a:r>
              <a:rPr lang="en-US" sz="2400" dirty="0"/>
              <a:t>: </a:t>
            </a:r>
          </a:p>
          <a:p>
            <a:pPr marL="0" indent="0">
              <a:buNone/>
            </a:pPr>
            <a:r>
              <a:rPr lang="en-US" sz="2400" dirty="0"/>
              <a:t>Wi	: </a:t>
            </a:r>
            <a:r>
              <a:rPr lang="en-US" sz="2400" dirty="0" err="1"/>
              <a:t>WorksOn</a:t>
            </a:r>
            <a:r>
              <a:rPr lang="en-US" sz="2400" dirty="0"/>
              <a:t> </a:t>
            </a:r>
            <a:r>
              <a:rPr lang="en-ID" sz="2400" dirty="0"/>
              <a:t>▷ </a:t>
            </a:r>
            <a:r>
              <a:rPr lang="en-ID" sz="1800" dirty="0" err="1"/>
              <a:t>nin</a:t>
            </a:r>
            <a:r>
              <a:rPr lang="en-ID" sz="1800" dirty="0"/>
              <a:t> </a:t>
            </a:r>
            <a:r>
              <a:rPr lang="en-ID" sz="2400" dirty="0"/>
              <a:t>E1i 		1 ≤ </a:t>
            </a:r>
            <a:r>
              <a:rPr lang="en-ID" sz="2400" dirty="0" err="1"/>
              <a:t>i</a:t>
            </a:r>
            <a:r>
              <a:rPr lang="en-ID" sz="2400" dirty="0"/>
              <a:t> ≤ 6 </a:t>
            </a:r>
          </a:p>
        </p:txBody>
      </p:sp>
      <p:graphicFrame>
        <p:nvGraphicFramePr>
          <p:cNvPr id="4" name="Content Placeholder 3">
            <a:extLst>
              <a:ext uri="{FF2B5EF4-FFF2-40B4-BE49-F238E27FC236}">
                <a16:creationId xmlns:a16="http://schemas.microsoft.com/office/drawing/2014/main" id="{DDB61717-154B-44C9-B4FD-E28881CED7EF}"/>
              </a:ext>
            </a:extLst>
          </p:cNvPr>
          <p:cNvGraphicFramePr>
            <a:graphicFrameLocks/>
          </p:cNvGraphicFramePr>
          <p:nvPr>
            <p:extLst>
              <p:ext uri="{D42A27DB-BD31-4B8C-83A1-F6EECF244321}">
                <p14:modId xmlns:p14="http://schemas.microsoft.com/office/powerpoint/2010/main" val="3173582005"/>
              </p:ext>
            </p:extLst>
          </p:nvPr>
        </p:nvGraphicFramePr>
        <p:xfrm>
          <a:off x="4657440" y="3752850"/>
          <a:ext cx="3476910" cy="1523999"/>
        </p:xfrm>
        <a:graphic>
          <a:graphicData uri="http://schemas.openxmlformats.org/drawingml/2006/table">
            <a:tbl>
              <a:tblPr firstRow="1">
                <a:tableStyleId>{5C22544A-7EE6-4342-B048-85BDC9FD1C3A}</a:tableStyleId>
              </a:tblPr>
              <a:tblGrid>
                <a:gridCol w="678498">
                  <a:extLst>
                    <a:ext uri="{9D8B030D-6E8A-4147-A177-3AD203B41FA5}">
                      <a16:colId xmlns:a16="http://schemas.microsoft.com/office/drawing/2014/main" val="524387600"/>
                    </a:ext>
                  </a:extLst>
                </a:gridCol>
                <a:gridCol w="1074102">
                  <a:extLst>
                    <a:ext uri="{9D8B030D-6E8A-4147-A177-3AD203B41FA5}">
                      <a16:colId xmlns:a16="http://schemas.microsoft.com/office/drawing/2014/main" val="2041046945"/>
                    </a:ext>
                  </a:extLst>
                </a:gridCol>
                <a:gridCol w="1724310">
                  <a:extLst>
                    <a:ext uri="{9D8B030D-6E8A-4147-A177-3AD203B41FA5}">
                      <a16:colId xmlns:a16="http://schemas.microsoft.com/office/drawing/2014/main" val="4063120823"/>
                    </a:ext>
                  </a:extLst>
                </a:gridCol>
              </a:tblGrid>
              <a:tr h="617990">
                <a:tc>
                  <a:txBody>
                    <a:bodyPr/>
                    <a:lstStyle/>
                    <a:p>
                      <a:pPr algn="ctr">
                        <a:lnSpc>
                          <a:spcPct val="107000"/>
                        </a:lnSpc>
                        <a:spcAft>
                          <a:spcPts val="0"/>
                        </a:spcAft>
                      </a:pPr>
                      <a:r>
                        <a:rPr lang="en-ID" sz="1800" dirty="0">
                          <a:effectLst/>
                        </a:rPr>
                        <a:t>NIN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projNo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hoursWorked</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1936412"/>
                  </a:ext>
                </a:extLst>
              </a:tr>
              <a:tr h="302003">
                <a:tc>
                  <a:txBody>
                    <a:bodyPr/>
                    <a:lstStyle/>
                    <a:p>
                      <a:pPr>
                        <a:lnSpc>
                          <a:spcPct val="107000"/>
                        </a:lnSpc>
                        <a:spcAft>
                          <a:spcPts val="0"/>
                        </a:spcAft>
                      </a:pPr>
                      <a:r>
                        <a:rPr lang="en-ID" sz="1800" dirty="0">
                          <a:effectLst/>
                        </a:rPr>
                        <a:t>E001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P001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0967057"/>
                  </a:ext>
                </a:extLst>
              </a:tr>
              <a:tr h="302003">
                <a:tc>
                  <a:txBody>
                    <a:bodyPr/>
                    <a:lstStyle/>
                    <a:p>
                      <a:pPr>
                        <a:lnSpc>
                          <a:spcPct val="107000"/>
                        </a:lnSpc>
                        <a:spcAft>
                          <a:spcPts val="0"/>
                        </a:spcAft>
                      </a:pPr>
                      <a:r>
                        <a:rPr lang="en-ID" sz="1800" dirty="0">
                          <a:effectLst/>
                        </a:rPr>
                        <a:t>E001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P002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5</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0260984"/>
                  </a:ext>
                </a:extLst>
              </a:tr>
              <a:tr h="302003">
                <a:tc>
                  <a:txBody>
                    <a:bodyPr/>
                    <a:lstStyle/>
                    <a:p>
                      <a:pPr>
                        <a:lnSpc>
                          <a:spcPct val="107000"/>
                        </a:lnSpc>
                        <a:spcAft>
                          <a:spcPts val="0"/>
                        </a:spcAft>
                      </a:pPr>
                      <a:r>
                        <a:rPr lang="en-ID" sz="1800" dirty="0">
                          <a:effectLst/>
                        </a:rPr>
                        <a:t>E002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P003</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7</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31182"/>
                  </a:ext>
                </a:extLst>
              </a:tr>
            </a:tbl>
          </a:graphicData>
        </a:graphic>
      </p:graphicFrame>
      <p:sp>
        <p:nvSpPr>
          <p:cNvPr id="5" name="Rectangle 4">
            <a:extLst>
              <a:ext uri="{FF2B5EF4-FFF2-40B4-BE49-F238E27FC236}">
                <a16:creationId xmlns:a16="http://schemas.microsoft.com/office/drawing/2014/main" id="{5FC523C3-FBB3-48E7-8B90-51D4BD827BCE}"/>
              </a:ext>
            </a:extLst>
          </p:cNvPr>
          <p:cNvSpPr/>
          <p:nvPr/>
        </p:nvSpPr>
        <p:spPr>
          <a:xfrm>
            <a:off x="508609" y="3055471"/>
            <a:ext cx="2634567" cy="523220"/>
          </a:xfrm>
          <a:prstGeom prst="rect">
            <a:avLst/>
          </a:prstGeom>
        </p:spPr>
        <p:txBody>
          <a:bodyPr wrap="none">
            <a:spAutoFit/>
          </a:bodyPr>
          <a:lstStyle/>
          <a:p>
            <a:pPr lvl="1" algn="just">
              <a:buFontTx/>
              <a:buNone/>
            </a:pPr>
            <a:r>
              <a:rPr lang="en-US" altLang="en-US" sz="2800" dirty="0"/>
              <a:t>Table Dummy</a:t>
            </a:r>
          </a:p>
        </p:txBody>
      </p:sp>
    </p:spTree>
    <p:extLst>
      <p:ext uri="{BB962C8B-B14F-4D97-AF65-F5344CB8AC3E}">
        <p14:creationId xmlns:p14="http://schemas.microsoft.com/office/powerpoint/2010/main" val="2085954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3">
            <a:extLst>
              <a:ext uri="{FF2B5EF4-FFF2-40B4-BE49-F238E27FC236}">
                <a16:creationId xmlns:a16="http://schemas.microsoft.com/office/drawing/2014/main" id="{42DE50DA-0553-4B0A-AC8F-C200101F8F6E}"/>
              </a:ext>
            </a:extLst>
          </p:cNvPr>
          <p:cNvGraphicFramePr>
            <a:graphicFrameLocks/>
          </p:cNvGraphicFramePr>
          <p:nvPr>
            <p:extLst>
              <p:ext uri="{D42A27DB-BD31-4B8C-83A1-F6EECF244321}">
                <p14:modId xmlns:p14="http://schemas.microsoft.com/office/powerpoint/2010/main" val="3968874007"/>
              </p:ext>
            </p:extLst>
          </p:nvPr>
        </p:nvGraphicFramePr>
        <p:xfrm>
          <a:off x="4357545" y="1421630"/>
          <a:ext cx="3476910" cy="1221996"/>
        </p:xfrm>
        <a:graphic>
          <a:graphicData uri="http://schemas.openxmlformats.org/drawingml/2006/table">
            <a:tbl>
              <a:tblPr firstRow="1">
                <a:tableStyleId>{5C22544A-7EE6-4342-B048-85BDC9FD1C3A}</a:tableStyleId>
              </a:tblPr>
              <a:tblGrid>
                <a:gridCol w="678498">
                  <a:extLst>
                    <a:ext uri="{9D8B030D-6E8A-4147-A177-3AD203B41FA5}">
                      <a16:colId xmlns:a16="http://schemas.microsoft.com/office/drawing/2014/main" val="524387600"/>
                    </a:ext>
                  </a:extLst>
                </a:gridCol>
                <a:gridCol w="1074102">
                  <a:extLst>
                    <a:ext uri="{9D8B030D-6E8A-4147-A177-3AD203B41FA5}">
                      <a16:colId xmlns:a16="http://schemas.microsoft.com/office/drawing/2014/main" val="2041046945"/>
                    </a:ext>
                  </a:extLst>
                </a:gridCol>
                <a:gridCol w="1724310">
                  <a:extLst>
                    <a:ext uri="{9D8B030D-6E8A-4147-A177-3AD203B41FA5}">
                      <a16:colId xmlns:a16="http://schemas.microsoft.com/office/drawing/2014/main" val="4063120823"/>
                    </a:ext>
                  </a:extLst>
                </a:gridCol>
              </a:tblGrid>
              <a:tr h="617990">
                <a:tc>
                  <a:txBody>
                    <a:bodyPr/>
                    <a:lstStyle/>
                    <a:p>
                      <a:pPr algn="ctr">
                        <a:lnSpc>
                          <a:spcPct val="107000"/>
                        </a:lnSpc>
                        <a:spcAft>
                          <a:spcPts val="0"/>
                        </a:spcAft>
                      </a:pPr>
                      <a:r>
                        <a:rPr lang="en-ID" sz="1800" dirty="0">
                          <a:effectLst/>
                        </a:rPr>
                        <a:t>NIN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projNo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hoursWorked</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1936412"/>
                  </a:ext>
                </a:extLst>
              </a:tr>
              <a:tr h="302003">
                <a:tc>
                  <a:txBody>
                    <a:bodyPr/>
                    <a:lstStyle/>
                    <a:p>
                      <a:pPr>
                        <a:lnSpc>
                          <a:spcPct val="107000"/>
                        </a:lnSpc>
                        <a:spcAft>
                          <a:spcPts val="0"/>
                        </a:spcAft>
                      </a:pPr>
                      <a:r>
                        <a:rPr lang="en-ID" sz="1800" dirty="0">
                          <a:effectLst/>
                        </a:rPr>
                        <a:t>E001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P001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0967057"/>
                  </a:ext>
                </a:extLst>
              </a:tr>
              <a:tr h="302003">
                <a:tc>
                  <a:txBody>
                    <a:bodyPr/>
                    <a:lstStyle/>
                    <a:p>
                      <a:pPr>
                        <a:lnSpc>
                          <a:spcPct val="107000"/>
                        </a:lnSpc>
                        <a:spcAft>
                          <a:spcPts val="0"/>
                        </a:spcAft>
                      </a:pPr>
                      <a:r>
                        <a:rPr lang="en-ID" sz="1800" dirty="0">
                          <a:effectLst/>
                        </a:rPr>
                        <a:t>E001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P002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5</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0260984"/>
                  </a:ext>
                </a:extLst>
              </a:tr>
            </a:tbl>
          </a:graphicData>
        </a:graphic>
      </p:graphicFrame>
      <p:graphicFrame>
        <p:nvGraphicFramePr>
          <p:cNvPr id="9" name="Content Placeholder 3">
            <a:extLst>
              <a:ext uri="{FF2B5EF4-FFF2-40B4-BE49-F238E27FC236}">
                <a16:creationId xmlns:a16="http://schemas.microsoft.com/office/drawing/2014/main" id="{6A98A298-F84F-4C1F-B6E8-2B838FE0D2F2}"/>
              </a:ext>
            </a:extLst>
          </p:cNvPr>
          <p:cNvGraphicFramePr>
            <a:graphicFrameLocks/>
          </p:cNvGraphicFramePr>
          <p:nvPr>
            <p:extLst>
              <p:ext uri="{D42A27DB-BD31-4B8C-83A1-F6EECF244321}">
                <p14:modId xmlns:p14="http://schemas.microsoft.com/office/powerpoint/2010/main" val="463858897"/>
              </p:ext>
            </p:extLst>
          </p:nvPr>
        </p:nvGraphicFramePr>
        <p:xfrm>
          <a:off x="4357545" y="4686632"/>
          <a:ext cx="3476910" cy="919993"/>
        </p:xfrm>
        <a:graphic>
          <a:graphicData uri="http://schemas.openxmlformats.org/drawingml/2006/table">
            <a:tbl>
              <a:tblPr firstRow="1">
                <a:tableStyleId>{5C22544A-7EE6-4342-B048-85BDC9FD1C3A}</a:tableStyleId>
              </a:tblPr>
              <a:tblGrid>
                <a:gridCol w="678498">
                  <a:extLst>
                    <a:ext uri="{9D8B030D-6E8A-4147-A177-3AD203B41FA5}">
                      <a16:colId xmlns:a16="http://schemas.microsoft.com/office/drawing/2014/main" val="524387600"/>
                    </a:ext>
                  </a:extLst>
                </a:gridCol>
                <a:gridCol w="1074102">
                  <a:extLst>
                    <a:ext uri="{9D8B030D-6E8A-4147-A177-3AD203B41FA5}">
                      <a16:colId xmlns:a16="http://schemas.microsoft.com/office/drawing/2014/main" val="2041046945"/>
                    </a:ext>
                  </a:extLst>
                </a:gridCol>
                <a:gridCol w="1724310">
                  <a:extLst>
                    <a:ext uri="{9D8B030D-6E8A-4147-A177-3AD203B41FA5}">
                      <a16:colId xmlns:a16="http://schemas.microsoft.com/office/drawing/2014/main" val="4063120823"/>
                    </a:ext>
                  </a:extLst>
                </a:gridCol>
              </a:tblGrid>
              <a:tr h="617990">
                <a:tc>
                  <a:txBody>
                    <a:bodyPr/>
                    <a:lstStyle/>
                    <a:p>
                      <a:pPr algn="ctr">
                        <a:lnSpc>
                          <a:spcPct val="107000"/>
                        </a:lnSpc>
                        <a:spcAft>
                          <a:spcPts val="0"/>
                        </a:spcAft>
                      </a:pPr>
                      <a:r>
                        <a:rPr lang="en-ID" sz="1800" dirty="0">
                          <a:effectLst/>
                        </a:rPr>
                        <a:t>NIN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projNo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id-ID" sz="1800" b="1" kern="1200" dirty="0">
                          <a:solidFill>
                            <a:schemeClr val="lt1"/>
                          </a:solidFill>
                          <a:effectLst/>
                          <a:latin typeface="+mn-lt"/>
                          <a:ea typeface="+mn-ea"/>
                          <a:cs typeface="+mn-cs"/>
                        </a:rPr>
                        <a:t>hoursWorked</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1936412"/>
                  </a:ext>
                </a:extLst>
              </a:tr>
              <a:tr h="302003">
                <a:tc>
                  <a:txBody>
                    <a:bodyPr/>
                    <a:lstStyle/>
                    <a:p>
                      <a:pPr>
                        <a:lnSpc>
                          <a:spcPct val="107000"/>
                        </a:lnSpc>
                        <a:spcAft>
                          <a:spcPts val="0"/>
                        </a:spcAft>
                      </a:pPr>
                      <a:r>
                        <a:rPr lang="en-ID" sz="1800" dirty="0">
                          <a:effectLst/>
                        </a:rPr>
                        <a:t>E002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P003</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7</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31182"/>
                  </a:ext>
                </a:extLst>
              </a:tr>
            </a:tbl>
          </a:graphicData>
        </a:graphic>
      </p:graphicFrame>
      <p:sp>
        <p:nvSpPr>
          <p:cNvPr id="10" name="Rectangle 9">
            <a:extLst>
              <a:ext uri="{FF2B5EF4-FFF2-40B4-BE49-F238E27FC236}">
                <a16:creationId xmlns:a16="http://schemas.microsoft.com/office/drawing/2014/main" id="{95DFDF68-0C4A-4033-B81D-EA06913AF4E2}"/>
              </a:ext>
            </a:extLst>
          </p:cNvPr>
          <p:cNvSpPr/>
          <p:nvPr/>
        </p:nvSpPr>
        <p:spPr>
          <a:xfrm>
            <a:off x="862212" y="390798"/>
            <a:ext cx="4571316" cy="800219"/>
          </a:xfrm>
          <a:prstGeom prst="rect">
            <a:avLst/>
          </a:prstGeom>
        </p:spPr>
        <p:txBody>
          <a:bodyPr wrap="none">
            <a:spAutoFit/>
          </a:bodyPr>
          <a:lstStyle/>
          <a:p>
            <a:pPr lvl="1" algn="just"/>
            <a:r>
              <a:rPr lang="en-US" dirty="0"/>
              <a:t>Derived </a:t>
            </a:r>
            <a:r>
              <a:rPr lang="en-US" dirty="0" err="1"/>
              <a:t>Fregmentation</a:t>
            </a:r>
            <a:r>
              <a:rPr lang="id-ID" dirty="0"/>
              <a:t> </a:t>
            </a:r>
            <a:endParaRPr lang="en-US" altLang="en-US" sz="2800" dirty="0"/>
          </a:p>
          <a:p>
            <a:pPr lvl="1" algn="just">
              <a:buFontTx/>
              <a:buNone/>
            </a:pPr>
            <a:r>
              <a:rPr lang="en-US" altLang="en-US" sz="2800" dirty="0"/>
              <a:t>W</a:t>
            </a:r>
            <a:r>
              <a:rPr lang="en-US" altLang="en-US" sz="2800" baseline="-25000" dirty="0"/>
              <a:t>1</a:t>
            </a:r>
            <a:r>
              <a:rPr lang="en-US" altLang="en-US" sz="2800" dirty="0"/>
              <a:t> = </a:t>
            </a:r>
            <a:r>
              <a:rPr lang="en-US" altLang="en-US" sz="2800" dirty="0">
                <a:sym typeface="Symbol" panose="05050102010706020507" pitchFamily="18" charset="2"/>
              </a:rPr>
              <a:t></a:t>
            </a:r>
            <a:r>
              <a:rPr lang="en-US" altLang="en-US" sz="2800" dirty="0"/>
              <a:t> </a:t>
            </a:r>
            <a:r>
              <a:rPr lang="en-US" altLang="en-US" sz="2800" baseline="-25000" dirty="0"/>
              <a:t>NIN = ‘E001’</a:t>
            </a:r>
            <a:r>
              <a:rPr lang="en-US" altLang="en-US" sz="2800" dirty="0"/>
              <a:t>(</a:t>
            </a:r>
            <a:r>
              <a:rPr lang="en-ID" altLang="en-US" sz="2800" dirty="0"/>
              <a:t>Works On</a:t>
            </a:r>
            <a:r>
              <a:rPr lang="en-US" altLang="en-US" sz="2800" dirty="0"/>
              <a:t>)</a:t>
            </a:r>
          </a:p>
        </p:txBody>
      </p:sp>
      <p:sp>
        <p:nvSpPr>
          <p:cNvPr id="11" name="Rectangle 10">
            <a:extLst>
              <a:ext uri="{FF2B5EF4-FFF2-40B4-BE49-F238E27FC236}">
                <a16:creationId xmlns:a16="http://schemas.microsoft.com/office/drawing/2014/main" id="{048AE1F1-8CDA-45AA-81C2-3C330C5D9E70}"/>
              </a:ext>
            </a:extLst>
          </p:cNvPr>
          <p:cNvSpPr/>
          <p:nvPr/>
        </p:nvSpPr>
        <p:spPr>
          <a:xfrm>
            <a:off x="862212" y="3655800"/>
            <a:ext cx="4571316" cy="800219"/>
          </a:xfrm>
          <a:prstGeom prst="rect">
            <a:avLst/>
          </a:prstGeom>
        </p:spPr>
        <p:txBody>
          <a:bodyPr wrap="none">
            <a:spAutoFit/>
          </a:bodyPr>
          <a:lstStyle/>
          <a:p>
            <a:pPr lvl="1" algn="just"/>
            <a:r>
              <a:rPr lang="en-US" dirty="0"/>
              <a:t>Derived </a:t>
            </a:r>
            <a:r>
              <a:rPr lang="en-US" dirty="0" err="1"/>
              <a:t>Fregmentation</a:t>
            </a:r>
            <a:r>
              <a:rPr lang="id-ID" dirty="0"/>
              <a:t> </a:t>
            </a:r>
            <a:endParaRPr lang="en-US" altLang="en-US" sz="2800" dirty="0"/>
          </a:p>
          <a:p>
            <a:pPr lvl="1" algn="just">
              <a:buFontTx/>
              <a:buNone/>
            </a:pPr>
            <a:r>
              <a:rPr lang="en-US" altLang="en-US" sz="2800" dirty="0"/>
              <a:t>W</a:t>
            </a:r>
            <a:r>
              <a:rPr lang="en-US" altLang="en-US" sz="2800" baseline="-25000" dirty="0"/>
              <a:t>2</a:t>
            </a:r>
            <a:r>
              <a:rPr lang="en-US" altLang="en-US" sz="2800" dirty="0"/>
              <a:t> = </a:t>
            </a:r>
            <a:r>
              <a:rPr lang="en-US" altLang="en-US" sz="2800" dirty="0">
                <a:sym typeface="Symbol" panose="05050102010706020507" pitchFamily="18" charset="2"/>
              </a:rPr>
              <a:t></a:t>
            </a:r>
            <a:r>
              <a:rPr lang="en-US" altLang="en-US" sz="2800" dirty="0"/>
              <a:t> </a:t>
            </a:r>
            <a:r>
              <a:rPr lang="en-US" altLang="en-US" sz="2800" baseline="-25000" dirty="0"/>
              <a:t>NIN = ‘E002’</a:t>
            </a:r>
            <a:r>
              <a:rPr lang="en-US" altLang="en-US" sz="2800" dirty="0"/>
              <a:t>(</a:t>
            </a:r>
            <a:r>
              <a:rPr lang="en-ID" altLang="en-US" sz="2800" dirty="0"/>
              <a:t>Works On</a:t>
            </a:r>
            <a:r>
              <a:rPr lang="en-US" altLang="en-US" sz="2800" dirty="0"/>
              <a:t>)</a:t>
            </a:r>
          </a:p>
        </p:txBody>
      </p:sp>
    </p:spTree>
    <p:extLst>
      <p:ext uri="{BB962C8B-B14F-4D97-AF65-F5344CB8AC3E}">
        <p14:creationId xmlns:p14="http://schemas.microsoft.com/office/powerpoint/2010/main" val="2615193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9970-4D68-4D2F-8FA3-5C18A6BCB482}"/>
              </a:ext>
            </a:extLst>
          </p:cNvPr>
          <p:cNvSpPr>
            <a:spLocks noGrp="1"/>
          </p:cNvSpPr>
          <p:nvPr>
            <p:ph type="title"/>
          </p:nvPr>
        </p:nvSpPr>
        <p:spPr/>
        <p:txBody>
          <a:bodyPr/>
          <a:lstStyle/>
          <a:p>
            <a:r>
              <a:rPr lang="en-US" dirty="0"/>
              <a:t>Distributed DBMSs – Concepts and Design</a:t>
            </a:r>
            <a:endParaRPr lang="en-ID" dirty="0"/>
          </a:p>
        </p:txBody>
      </p:sp>
      <p:sp>
        <p:nvSpPr>
          <p:cNvPr id="3" name="Content Placeholder 2">
            <a:extLst>
              <a:ext uri="{FF2B5EF4-FFF2-40B4-BE49-F238E27FC236}">
                <a16:creationId xmlns:a16="http://schemas.microsoft.com/office/drawing/2014/main" id="{8F3F41D1-E585-46CE-941E-F95C24562833}"/>
              </a:ext>
            </a:extLst>
          </p:cNvPr>
          <p:cNvSpPr>
            <a:spLocks noGrp="1"/>
          </p:cNvSpPr>
          <p:nvPr>
            <p:ph idx="1"/>
          </p:nvPr>
        </p:nvSpPr>
        <p:spPr>
          <a:xfrm>
            <a:off x="838200" y="1825625"/>
            <a:ext cx="10515600" cy="3879850"/>
          </a:xfrm>
        </p:spPr>
        <p:txBody>
          <a:bodyPr>
            <a:normAutofit/>
          </a:bodyPr>
          <a:lstStyle/>
          <a:p>
            <a:pPr marL="0" indent="0">
              <a:buNone/>
            </a:pPr>
            <a:r>
              <a:rPr lang="en-ID" sz="2400" dirty="0"/>
              <a:t>A multinational engineering company has decided to distribute its project management information at the regional level in mainland Britain. The current centralized relational schema is as follows:</a:t>
            </a:r>
          </a:p>
          <a:p>
            <a:r>
              <a:rPr lang="en-ID" sz="2400" dirty="0"/>
              <a:t>Employee (NIN, </a:t>
            </a:r>
            <a:r>
              <a:rPr lang="en-ID" sz="2400" dirty="0" err="1"/>
              <a:t>fName</a:t>
            </a:r>
            <a:r>
              <a:rPr lang="en-ID" sz="2400" dirty="0"/>
              <a:t>, </a:t>
            </a:r>
            <a:r>
              <a:rPr lang="en-ID" sz="2400" dirty="0" err="1"/>
              <a:t>lName</a:t>
            </a:r>
            <a:r>
              <a:rPr lang="en-ID" sz="2400" dirty="0"/>
              <a:t>, address, DOB, sex, salary, </a:t>
            </a:r>
            <a:r>
              <a:rPr lang="en-ID" sz="2400" dirty="0" err="1"/>
              <a:t>taxCode</a:t>
            </a:r>
            <a:r>
              <a:rPr lang="en-ID" sz="2400" dirty="0"/>
              <a:t>, </a:t>
            </a:r>
            <a:r>
              <a:rPr lang="en-ID" sz="2400" dirty="0" err="1"/>
              <a:t>deptNo</a:t>
            </a:r>
            <a:r>
              <a:rPr lang="en-ID" sz="2400" dirty="0"/>
              <a:t>) </a:t>
            </a:r>
          </a:p>
          <a:p>
            <a:r>
              <a:rPr lang="en-ID" sz="2400" dirty="0"/>
              <a:t>Department (</a:t>
            </a:r>
            <a:r>
              <a:rPr lang="en-ID" sz="2400" dirty="0" err="1"/>
              <a:t>deptNo</a:t>
            </a:r>
            <a:r>
              <a:rPr lang="en-ID" sz="2400" dirty="0"/>
              <a:t>, </a:t>
            </a:r>
            <a:r>
              <a:rPr lang="en-ID" sz="2400" dirty="0" err="1"/>
              <a:t>deptName</a:t>
            </a:r>
            <a:r>
              <a:rPr lang="en-ID" sz="2400" dirty="0"/>
              <a:t>, </a:t>
            </a:r>
            <a:r>
              <a:rPr lang="en-ID" sz="2400" dirty="0" err="1"/>
              <a:t>managerNIN</a:t>
            </a:r>
            <a:r>
              <a:rPr lang="en-ID" sz="2400" dirty="0"/>
              <a:t>, </a:t>
            </a:r>
            <a:r>
              <a:rPr lang="en-ID" sz="2400" dirty="0" err="1"/>
              <a:t>businessAreaNo</a:t>
            </a:r>
            <a:r>
              <a:rPr lang="en-ID" sz="2400" dirty="0"/>
              <a:t>, </a:t>
            </a:r>
            <a:r>
              <a:rPr lang="en-ID" sz="2400" dirty="0" err="1"/>
              <a:t>regionNo</a:t>
            </a:r>
            <a:r>
              <a:rPr lang="en-ID" sz="2400" dirty="0"/>
              <a:t>) </a:t>
            </a:r>
          </a:p>
          <a:p>
            <a:r>
              <a:rPr lang="en-ID" sz="2400" dirty="0"/>
              <a:t>Project (</a:t>
            </a:r>
            <a:r>
              <a:rPr lang="en-ID" sz="2400" dirty="0" err="1"/>
              <a:t>projNo</a:t>
            </a:r>
            <a:r>
              <a:rPr lang="en-ID" sz="2400" dirty="0"/>
              <a:t>, </a:t>
            </a:r>
            <a:r>
              <a:rPr lang="en-ID" sz="2400" dirty="0" err="1"/>
              <a:t>projName</a:t>
            </a:r>
            <a:r>
              <a:rPr lang="en-ID" sz="2400" dirty="0"/>
              <a:t>, </a:t>
            </a:r>
            <a:r>
              <a:rPr lang="en-ID" sz="2400" dirty="0" err="1"/>
              <a:t>contractPrice</a:t>
            </a:r>
            <a:r>
              <a:rPr lang="en-ID" sz="2400" dirty="0"/>
              <a:t>, </a:t>
            </a:r>
            <a:r>
              <a:rPr lang="en-ID" sz="2400" dirty="0" err="1"/>
              <a:t>projectManagerNIN</a:t>
            </a:r>
            <a:r>
              <a:rPr lang="en-ID" sz="2400" dirty="0"/>
              <a:t>, </a:t>
            </a:r>
            <a:r>
              <a:rPr lang="en-ID" sz="2400" dirty="0" err="1"/>
              <a:t>deptNo</a:t>
            </a:r>
            <a:r>
              <a:rPr lang="en-ID" sz="2400" dirty="0"/>
              <a:t>) </a:t>
            </a:r>
          </a:p>
          <a:p>
            <a:r>
              <a:rPr lang="en-ID" sz="2400" dirty="0" err="1"/>
              <a:t>WorksOn</a:t>
            </a:r>
            <a:r>
              <a:rPr lang="en-ID" sz="2400" dirty="0"/>
              <a:t> (NIN, </a:t>
            </a:r>
            <a:r>
              <a:rPr lang="en-ID" sz="2400" dirty="0" err="1"/>
              <a:t>projNo</a:t>
            </a:r>
            <a:r>
              <a:rPr lang="en-ID" sz="2400" dirty="0"/>
              <a:t>, </a:t>
            </a:r>
            <a:r>
              <a:rPr lang="en-ID" sz="2400" dirty="0" err="1"/>
              <a:t>hoursWorked</a:t>
            </a:r>
            <a:r>
              <a:rPr lang="en-ID" sz="2400" dirty="0"/>
              <a:t>) </a:t>
            </a:r>
          </a:p>
          <a:p>
            <a:r>
              <a:rPr lang="en-ID" sz="2400" dirty="0"/>
              <a:t>Business (</a:t>
            </a:r>
            <a:r>
              <a:rPr lang="en-ID" sz="2400" dirty="0" err="1"/>
              <a:t>businessAreaNo</a:t>
            </a:r>
            <a:r>
              <a:rPr lang="en-ID" sz="2400" dirty="0"/>
              <a:t>, </a:t>
            </a:r>
            <a:r>
              <a:rPr lang="en-ID" sz="2400" dirty="0" err="1"/>
              <a:t>businessAreaName</a:t>
            </a:r>
            <a:r>
              <a:rPr lang="en-ID" sz="2400" dirty="0"/>
              <a:t>) </a:t>
            </a:r>
          </a:p>
          <a:p>
            <a:r>
              <a:rPr lang="en-ID" sz="2400" dirty="0"/>
              <a:t>Region (</a:t>
            </a:r>
            <a:r>
              <a:rPr lang="en-ID" sz="2400" dirty="0" err="1"/>
              <a:t>regionNo</a:t>
            </a:r>
            <a:r>
              <a:rPr lang="en-ID" sz="2400" dirty="0"/>
              <a:t>, </a:t>
            </a:r>
            <a:r>
              <a:rPr lang="en-ID" sz="2400" dirty="0" err="1"/>
              <a:t>regionName</a:t>
            </a:r>
            <a:r>
              <a:rPr lang="en-ID" sz="2400" dirty="0"/>
              <a:t>) </a:t>
            </a:r>
          </a:p>
          <a:p>
            <a:pPr marL="0" indent="0">
              <a:buNone/>
            </a:pPr>
            <a:endParaRPr lang="en-ID" sz="2400" dirty="0"/>
          </a:p>
        </p:txBody>
      </p:sp>
    </p:spTree>
    <p:extLst>
      <p:ext uri="{BB962C8B-B14F-4D97-AF65-F5344CB8AC3E}">
        <p14:creationId xmlns:p14="http://schemas.microsoft.com/office/powerpoint/2010/main" val="3686275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7F4A3-45C7-4593-A83D-43A4ED334B6B}"/>
              </a:ext>
            </a:extLst>
          </p:cNvPr>
          <p:cNvSpPr>
            <a:spLocks noGrp="1"/>
          </p:cNvSpPr>
          <p:nvPr>
            <p:ph idx="1"/>
          </p:nvPr>
        </p:nvSpPr>
        <p:spPr>
          <a:xfrm>
            <a:off x="838200" y="552450"/>
            <a:ext cx="10515600" cy="5624513"/>
          </a:xfrm>
        </p:spPr>
        <p:txBody>
          <a:bodyPr>
            <a:normAutofit lnSpcReduction="10000"/>
          </a:bodyPr>
          <a:lstStyle/>
          <a:p>
            <a:r>
              <a:rPr lang="en-US" sz="2000" dirty="0"/>
              <a:t>Employee	: contains employee details and the national insurance number NIN is the key. </a:t>
            </a:r>
          </a:p>
          <a:p>
            <a:r>
              <a:rPr lang="en-US" sz="2000" dirty="0"/>
              <a:t>Department	: contains department details and </a:t>
            </a:r>
            <a:r>
              <a:rPr lang="en-US" sz="2000" dirty="0" err="1"/>
              <a:t>deptNo</a:t>
            </a:r>
            <a:r>
              <a:rPr lang="en-US" sz="2000" dirty="0"/>
              <a:t> is the key. </a:t>
            </a:r>
            <a:r>
              <a:rPr lang="en-US" sz="2000" dirty="0" err="1"/>
              <a:t>managerNIN</a:t>
            </a:r>
            <a:r>
              <a:rPr lang="en-US" sz="2000" dirty="0"/>
              <a:t> identifies the employee who is the manager of the department. There is only one manager for each department. </a:t>
            </a:r>
          </a:p>
          <a:p>
            <a:r>
              <a:rPr lang="en-US" sz="2000" dirty="0"/>
              <a:t>Project	: contains details of the projects in the company and the key is </a:t>
            </a:r>
            <a:r>
              <a:rPr lang="en-US" sz="2000" dirty="0" err="1"/>
              <a:t>projNo</a:t>
            </a:r>
            <a:r>
              <a:rPr lang="en-US" sz="2000" dirty="0"/>
              <a:t>. The project manager is identified by the </a:t>
            </a:r>
            <a:r>
              <a:rPr lang="en-US" sz="2000" dirty="0" err="1"/>
              <a:t>projectManagerNIN</a:t>
            </a:r>
            <a:r>
              <a:rPr lang="en-US" sz="2000" dirty="0"/>
              <a:t>, and the department responsible for the project by </a:t>
            </a:r>
            <a:r>
              <a:rPr lang="en-US" sz="2000" dirty="0" err="1"/>
              <a:t>deptNo</a:t>
            </a:r>
            <a:r>
              <a:rPr lang="en-US" sz="2000" dirty="0"/>
              <a:t>. </a:t>
            </a:r>
          </a:p>
          <a:p>
            <a:r>
              <a:rPr lang="en-US" sz="2000" dirty="0" err="1"/>
              <a:t>WorksOn</a:t>
            </a:r>
            <a:r>
              <a:rPr lang="en-US" sz="2000" dirty="0"/>
              <a:t>	: contains details of the hours worked by employees on each project and (NIN, </a:t>
            </a:r>
            <a:r>
              <a:rPr lang="en-US" sz="2000" dirty="0" err="1"/>
              <a:t>projNo</a:t>
            </a:r>
            <a:r>
              <a:rPr lang="en-US" sz="2000" dirty="0"/>
              <a:t>) forms the key. </a:t>
            </a:r>
          </a:p>
          <a:p>
            <a:r>
              <a:rPr lang="en-US" sz="2000" dirty="0"/>
              <a:t>Business	: contains names of the business areas and the key is </a:t>
            </a:r>
            <a:r>
              <a:rPr lang="en-US" sz="2000" dirty="0" err="1"/>
              <a:t>businessAreaNo</a:t>
            </a:r>
            <a:r>
              <a:rPr lang="en-US" sz="2000" dirty="0"/>
              <a:t>. </a:t>
            </a:r>
          </a:p>
          <a:p>
            <a:r>
              <a:rPr lang="en-US" sz="2000" dirty="0"/>
              <a:t>Region	: contains names of the regions and the key is </a:t>
            </a:r>
            <a:r>
              <a:rPr lang="en-US" sz="2000" dirty="0" err="1"/>
              <a:t>regionNo</a:t>
            </a:r>
            <a:r>
              <a:rPr lang="en-US" sz="2000" dirty="0"/>
              <a:t>.</a:t>
            </a:r>
          </a:p>
          <a:p>
            <a:pPr marL="0" indent="0">
              <a:buNone/>
            </a:pPr>
            <a:endParaRPr lang="en-US" sz="2000" dirty="0"/>
          </a:p>
          <a:p>
            <a:pPr marL="0" indent="0">
              <a:buNone/>
            </a:pPr>
            <a:r>
              <a:rPr lang="en-US" sz="2000" dirty="0"/>
              <a:t>Departments are grouped regionally as follows: </a:t>
            </a:r>
          </a:p>
          <a:p>
            <a:r>
              <a:rPr lang="en-US" sz="2000" dirty="0"/>
              <a:t>Region 1: Scotland </a:t>
            </a:r>
          </a:p>
          <a:p>
            <a:r>
              <a:rPr lang="en-US" sz="2000" dirty="0"/>
              <a:t>Region 2: Wales </a:t>
            </a:r>
          </a:p>
          <a:p>
            <a:r>
              <a:rPr lang="en-US" sz="2000" dirty="0"/>
              <a:t>Region 3: England </a:t>
            </a:r>
            <a:endParaRPr lang="en-ID" sz="2000" dirty="0"/>
          </a:p>
        </p:txBody>
      </p:sp>
    </p:spTree>
    <p:extLst>
      <p:ext uri="{BB962C8B-B14F-4D97-AF65-F5344CB8AC3E}">
        <p14:creationId xmlns:p14="http://schemas.microsoft.com/office/powerpoint/2010/main" val="378594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347BC9-63AE-4611-B6E0-CBEA000F0629}"/>
              </a:ext>
            </a:extLst>
          </p:cNvPr>
          <p:cNvSpPr>
            <a:spLocks noGrp="1"/>
          </p:cNvSpPr>
          <p:nvPr>
            <p:ph idx="1"/>
          </p:nvPr>
        </p:nvSpPr>
        <p:spPr>
          <a:xfrm>
            <a:off x="838200" y="704850"/>
            <a:ext cx="10515600" cy="5114925"/>
          </a:xfrm>
        </p:spPr>
        <p:txBody>
          <a:bodyPr>
            <a:normAutofit lnSpcReduction="10000"/>
          </a:bodyPr>
          <a:lstStyle/>
          <a:p>
            <a:r>
              <a:rPr lang="en-US" sz="2400" dirty="0"/>
              <a:t>Information is required by business area, which covers: Software Engineering, Mechanical Engineering, and Electrical Engineering. There is no Software Engineering in Wales and all Electrical Engineering departments are in England. Projects are staffed by local department offices. As well as distributing the data regionally, there is an additional requirement to access the employee data either by personal information (by Personnel) or by work related information (by Payroll). </a:t>
            </a:r>
          </a:p>
          <a:p>
            <a:pPr marL="0" indent="0">
              <a:buNone/>
            </a:pPr>
            <a:endParaRPr lang="en-US" sz="2400" dirty="0"/>
          </a:p>
          <a:p>
            <a:pPr marL="0" indent="0">
              <a:buNone/>
            </a:pPr>
            <a:r>
              <a:rPr lang="en-US" sz="2400" dirty="0"/>
              <a:t>22.15 Draw an Entity–Relationship (ER) diagram to represent this system. </a:t>
            </a:r>
          </a:p>
          <a:p>
            <a:pPr marL="0" indent="0">
              <a:buNone/>
            </a:pPr>
            <a:r>
              <a:rPr lang="en-US" sz="2400" dirty="0"/>
              <a:t>22.16 Using the ER diagram from Exercise 22.15, produce a distributed database design for this system, and include: </a:t>
            </a:r>
          </a:p>
          <a:p>
            <a:pPr marL="514350" indent="-514350">
              <a:buFont typeface="+mj-lt"/>
              <a:buAutoNum type="alphaLcParenR"/>
            </a:pPr>
            <a:r>
              <a:rPr lang="en-US" sz="2400" dirty="0"/>
              <a:t>a suitable fragmentation schema for the system</a:t>
            </a:r>
          </a:p>
          <a:p>
            <a:pPr marL="514350" indent="-514350">
              <a:buFont typeface="+mj-lt"/>
              <a:buAutoNum type="alphaLcParenR"/>
            </a:pPr>
            <a:r>
              <a:rPr lang="en-US" sz="2400" dirty="0"/>
              <a:t>in the case of primary horizontal fragmentation, a minimal set of predicates</a:t>
            </a:r>
          </a:p>
          <a:p>
            <a:pPr marL="514350" indent="-514350">
              <a:buFont typeface="+mj-lt"/>
              <a:buAutoNum type="alphaLcParenR"/>
            </a:pPr>
            <a:r>
              <a:rPr lang="en-US" sz="2400" dirty="0"/>
              <a:t>the </a:t>
            </a:r>
            <a:r>
              <a:rPr lang="en-US" sz="2400" dirty="0" err="1"/>
              <a:t>reconstructionP</a:t>
            </a:r>
            <a:r>
              <a:rPr lang="en-US" sz="2400" dirty="0"/>
              <a:t> of global relations from fragments</a:t>
            </a:r>
            <a:endParaRPr lang="en-ID" sz="2400" dirty="0"/>
          </a:p>
        </p:txBody>
      </p:sp>
    </p:spTree>
    <p:extLst>
      <p:ext uri="{BB962C8B-B14F-4D97-AF65-F5344CB8AC3E}">
        <p14:creationId xmlns:p14="http://schemas.microsoft.com/office/powerpoint/2010/main" val="327886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EA55-5D9D-4ABB-8E6E-3F64645259F6}"/>
              </a:ext>
            </a:extLst>
          </p:cNvPr>
          <p:cNvSpPr>
            <a:spLocks noGrp="1"/>
          </p:cNvSpPr>
          <p:nvPr>
            <p:ph type="title"/>
          </p:nvPr>
        </p:nvSpPr>
        <p:spPr>
          <a:xfrm>
            <a:off x="838200" y="104775"/>
            <a:ext cx="10515600" cy="434975"/>
          </a:xfrm>
        </p:spPr>
        <p:txBody>
          <a:bodyPr>
            <a:normAutofit/>
          </a:bodyPr>
          <a:lstStyle/>
          <a:p>
            <a:r>
              <a:rPr lang="en-US" sz="2400" dirty="0">
                <a:latin typeface="+mn-lt"/>
              </a:rPr>
              <a:t>22.15 Draw an Entity–Relationship (ER) diagram to represent this system. </a:t>
            </a:r>
            <a:endParaRPr lang="en-ID" sz="2400" dirty="0">
              <a:latin typeface="+mn-lt"/>
            </a:endParaRPr>
          </a:p>
        </p:txBody>
      </p:sp>
      <p:pic>
        <p:nvPicPr>
          <p:cNvPr id="6" name="Content Placeholder 5">
            <a:extLst>
              <a:ext uri="{FF2B5EF4-FFF2-40B4-BE49-F238E27FC236}">
                <a16:creationId xmlns:a16="http://schemas.microsoft.com/office/drawing/2014/main" id="{8B7420A5-53DF-4244-BA77-D6C7DDBFBE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2151" y="636889"/>
            <a:ext cx="8086724" cy="6004664"/>
          </a:xfrm>
        </p:spPr>
      </p:pic>
    </p:spTree>
    <p:extLst>
      <p:ext uri="{BB962C8B-B14F-4D97-AF65-F5344CB8AC3E}">
        <p14:creationId xmlns:p14="http://schemas.microsoft.com/office/powerpoint/2010/main" val="167288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F4478-C139-4A73-A1F0-163D3E9FB4DE}"/>
              </a:ext>
            </a:extLst>
          </p:cNvPr>
          <p:cNvSpPr>
            <a:spLocks noGrp="1"/>
          </p:cNvSpPr>
          <p:nvPr>
            <p:ph idx="1"/>
          </p:nvPr>
        </p:nvSpPr>
        <p:spPr>
          <a:xfrm>
            <a:off x="838200" y="533400"/>
            <a:ext cx="10515600" cy="5381625"/>
          </a:xfrm>
        </p:spPr>
        <p:txBody>
          <a:bodyPr>
            <a:normAutofit lnSpcReduction="10000"/>
          </a:bodyPr>
          <a:lstStyle/>
          <a:p>
            <a:pPr marL="0" indent="0">
              <a:buNone/>
            </a:pPr>
            <a:r>
              <a:rPr lang="en-ID" sz="2400" b="1" i="1" dirty="0"/>
              <a:t>Department</a:t>
            </a:r>
          </a:p>
          <a:p>
            <a:pPr marL="0" indent="0">
              <a:buNone/>
            </a:pPr>
            <a:endParaRPr lang="en-US" sz="2400" b="1" i="1" dirty="0"/>
          </a:p>
          <a:p>
            <a:pPr marL="0" indent="0">
              <a:buNone/>
            </a:pPr>
            <a:r>
              <a:rPr lang="en-US" sz="2400" dirty="0"/>
              <a:t>Horizontal fragmentation can be achieved by selection operation</a:t>
            </a:r>
          </a:p>
          <a:p>
            <a:pPr marL="0" indent="0">
              <a:buNone/>
            </a:pPr>
            <a:endParaRPr lang="en-US" sz="2400" dirty="0"/>
          </a:p>
          <a:p>
            <a:r>
              <a:rPr lang="en-US" sz="2400" dirty="0"/>
              <a:t>D1 Region = 'Scotland' and </a:t>
            </a:r>
            <a:r>
              <a:rPr lang="en-US" sz="2400" dirty="0" err="1"/>
              <a:t>Business_area</a:t>
            </a:r>
            <a:r>
              <a:rPr lang="en-US" sz="2400" dirty="0"/>
              <a:t> = 'SE’ </a:t>
            </a:r>
          </a:p>
          <a:p>
            <a:r>
              <a:rPr lang="en-US" sz="2400" dirty="0"/>
              <a:t>D2 Region = 'Scotland' and </a:t>
            </a:r>
            <a:r>
              <a:rPr lang="en-US" sz="2400" dirty="0" err="1"/>
              <a:t>Business_area</a:t>
            </a:r>
            <a:r>
              <a:rPr lang="en-US" sz="2400" dirty="0"/>
              <a:t> = 'ME’ </a:t>
            </a:r>
          </a:p>
          <a:p>
            <a:r>
              <a:rPr lang="en-US" sz="2400" dirty="0"/>
              <a:t>D3 Region = 'Wales' and </a:t>
            </a:r>
            <a:r>
              <a:rPr lang="en-US" sz="2400" dirty="0" err="1"/>
              <a:t>Business_area</a:t>
            </a:r>
            <a:r>
              <a:rPr lang="en-US" sz="2400" dirty="0"/>
              <a:t> = 'ME’ </a:t>
            </a:r>
          </a:p>
          <a:p>
            <a:r>
              <a:rPr lang="en-US" sz="2400" dirty="0"/>
              <a:t>D4 Region = 'England' and </a:t>
            </a:r>
            <a:r>
              <a:rPr lang="en-US" sz="2400" dirty="0" err="1"/>
              <a:t>Business_area</a:t>
            </a:r>
            <a:r>
              <a:rPr lang="en-US" sz="2400" dirty="0"/>
              <a:t> = 'SE’ </a:t>
            </a:r>
          </a:p>
          <a:p>
            <a:r>
              <a:rPr lang="en-US" sz="2400" dirty="0"/>
              <a:t>D5 Region = 'England' and </a:t>
            </a:r>
            <a:r>
              <a:rPr lang="en-US" sz="2400" dirty="0" err="1"/>
              <a:t>Business_area</a:t>
            </a:r>
            <a:r>
              <a:rPr lang="en-US" sz="2400" dirty="0"/>
              <a:t> = 'ME’ </a:t>
            </a:r>
          </a:p>
          <a:p>
            <a:r>
              <a:rPr lang="en-US" sz="2400" dirty="0"/>
              <a:t>D6 Region = 'England' and </a:t>
            </a:r>
            <a:r>
              <a:rPr lang="en-US" sz="2400" dirty="0" err="1"/>
              <a:t>Business_area</a:t>
            </a:r>
            <a:r>
              <a:rPr lang="en-US" sz="2400" dirty="0"/>
              <a:t> = 'EL’</a:t>
            </a:r>
          </a:p>
          <a:p>
            <a:pPr marL="0" indent="0">
              <a:buNone/>
            </a:pPr>
            <a:r>
              <a:rPr lang="en-US" sz="2400" dirty="0"/>
              <a:t> </a:t>
            </a:r>
          </a:p>
          <a:p>
            <a:pPr marL="0" indent="0">
              <a:buNone/>
            </a:pPr>
            <a:r>
              <a:rPr lang="en-US" sz="2400" dirty="0"/>
              <a:t>Reconstruction: D1 </a:t>
            </a:r>
            <a:r>
              <a:rPr lang="en-US" sz="2400" dirty="0">
                <a:sym typeface="Symbol" panose="05050102010706020507" pitchFamily="18" charset="2"/>
              </a:rPr>
              <a:t></a:t>
            </a:r>
            <a:r>
              <a:rPr lang="en-US" sz="2400" dirty="0"/>
              <a:t> D2 </a:t>
            </a:r>
            <a:r>
              <a:rPr lang="en-US" sz="2400" dirty="0">
                <a:sym typeface="Symbol" panose="05050102010706020507" pitchFamily="18" charset="2"/>
              </a:rPr>
              <a:t></a:t>
            </a:r>
            <a:r>
              <a:rPr lang="en-US" sz="2400" dirty="0"/>
              <a:t> D3 </a:t>
            </a:r>
            <a:r>
              <a:rPr lang="en-US" sz="2400" dirty="0">
                <a:sym typeface="Symbol" panose="05050102010706020507" pitchFamily="18" charset="2"/>
              </a:rPr>
              <a:t></a:t>
            </a:r>
            <a:r>
              <a:rPr lang="en-US" sz="2400" dirty="0"/>
              <a:t> D4 </a:t>
            </a:r>
            <a:r>
              <a:rPr lang="en-US" sz="2400" dirty="0">
                <a:sym typeface="Symbol" panose="05050102010706020507" pitchFamily="18" charset="2"/>
              </a:rPr>
              <a:t></a:t>
            </a:r>
            <a:r>
              <a:rPr lang="en-US" sz="2400" dirty="0"/>
              <a:t> D5 </a:t>
            </a:r>
            <a:r>
              <a:rPr lang="en-US" sz="2400" dirty="0">
                <a:sym typeface="Symbol" panose="05050102010706020507" pitchFamily="18" charset="2"/>
              </a:rPr>
              <a:t></a:t>
            </a:r>
            <a:r>
              <a:rPr lang="en-US" sz="2400" dirty="0"/>
              <a:t> D6</a:t>
            </a:r>
            <a:endParaRPr lang="en-ID" sz="2400" dirty="0"/>
          </a:p>
        </p:txBody>
      </p:sp>
    </p:spTree>
    <p:extLst>
      <p:ext uri="{BB962C8B-B14F-4D97-AF65-F5344CB8AC3E}">
        <p14:creationId xmlns:p14="http://schemas.microsoft.com/office/powerpoint/2010/main" val="165038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A3DEA51-2D3D-4901-AD67-6B35DD9784F2}"/>
              </a:ext>
            </a:extLst>
          </p:cNvPr>
          <p:cNvGraphicFramePr>
            <a:graphicFrameLocks noGrp="1"/>
          </p:cNvGraphicFramePr>
          <p:nvPr>
            <p:extLst>
              <p:ext uri="{D42A27DB-BD31-4B8C-83A1-F6EECF244321}">
                <p14:modId xmlns:p14="http://schemas.microsoft.com/office/powerpoint/2010/main" val="238304445"/>
              </p:ext>
            </p:extLst>
          </p:nvPr>
        </p:nvGraphicFramePr>
        <p:xfrm>
          <a:off x="2321559" y="1458063"/>
          <a:ext cx="7548881" cy="1713708"/>
        </p:xfrm>
        <a:graphic>
          <a:graphicData uri="http://schemas.openxmlformats.org/drawingml/2006/table">
            <a:tbl>
              <a:tblPr firstRow="1">
                <a:tableStyleId>{5C22544A-7EE6-4342-B048-85BDC9FD1C3A}</a:tableStyleId>
              </a:tblPr>
              <a:tblGrid>
                <a:gridCol w="1523842">
                  <a:extLst>
                    <a:ext uri="{9D8B030D-6E8A-4147-A177-3AD203B41FA5}">
                      <a16:colId xmlns:a16="http://schemas.microsoft.com/office/drawing/2014/main" val="1871344031"/>
                    </a:ext>
                  </a:extLst>
                </a:gridCol>
                <a:gridCol w="1560683">
                  <a:extLst>
                    <a:ext uri="{9D8B030D-6E8A-4147-A177-3AD203B41FA5}">
                      <a16:colId xmlns:a16="http://schemas.microsoft.com/office/drawing/2014/main" val="466105938"/>
                    </a:ext>
                  </a:extLst>
                </a:gridCol>
                <a:gridCol w="1584126">
                  <a:extLst>
                    <a:ext uri="{9D8B030D-6E8A-4147-A177-3AD203B41FA5}">
                      <a16:colId xmlns:a16="http://schemas.microsoft.com/office/drawing/2014/main" val="3554931305"/>
                    </a:ext>
                  </a:extLst>
                </a:gridCol>
                <a:gridCol w="1680081">
                  <a:extLst>
                    <a:ext uri="{9D8B030D-6E8A-4147-A177-3AD203B41FA5}">
                      <a16:colId xmlns:a16="http://schemas.microsoft.com/office/drawing/2014/main" val="2433826633"/>
                    </a:ext>
                  </a:extLst>
                </a:gridCol>
                <a:gridCol w="1200149">
                  <a:extLst>
                    <a:ext uri="{9D8B030D-6E8A-4147-A177-3AD203B41FA5}">
                      <a16:colId xmlns:a16="http://schemas.microsoft.com/office/drawing/2014/main" val="2834947792"/>
                    </a:ext>
                  </a:extLst>
                </a:gridCol>
              </a:tblGrid>
              <a:tr h="428427">
                <a:tc>
                  <a:txBody>
                    <a:bodyPr/>
                    <a:lstStyle/>
                    <a:p>
                      <a:pPr algn="ctr">
                        <a:lnSpc>
                          <a:spcPct val="107000"/>
                        </a:lnSpc>
                        <a:spcAft>
                          <a:spcPts val="0"/>
                        </a:spcAft>
                      </a:pPr>
                      <a:r>
                        <a:rPr lang="en-ID" sz="1800">
                          <a:effectLst/>
                        </a:rPr>
                        <a:t>deptNo</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dirty="0" err="1">
                          <a:effectLst/>
                        </a:rPr>
                        <a:t>deptName</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dirty="0" err="1">
                          <a:effectLst/>
                        </a:rPr>
                        <a:t>managerNIN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dirty="0" err="1">
                          <a:effectLst/>
                        </a:rPr>
                        <a:t>businessAreaNo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dirty="0" err="1">
                          <a:effectLst/>
                        </a:rPr>
                        <a:t>regionNo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6928499"/>
                  </a:ext>
                </a:extLst>
              </a:tr>
              <a:tr h="428427">
                <a:tc>
                  <a:txBody>
                    <a:bodyPr/>
                    <a:lstStyle/>
                    <a:p>
                      <a:pPr>
                        <a:lnSpc>
                          <a:spcPct val="107000"/>
                        </a:lnSpc>
                        <a:spcAft>
                          <a:spcPts val="0"/>
                        </a:spcAft>
                      </a:pPr>
                      <a:r>
                        <a:rPr lang="en-ID" sz="1800">
                          <a:effectLst/>
                        </a:rPr>
                        <a:t>D001</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a:effectLst/>
                        </a:rPr>
                        <a:t>A</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E001</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1</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1</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1295990"/>
                  </a:ext>
                </a:extLst>
              </a:tr>
              <a:tr h="428427">
                <a:tc>
                  <a:txBody>
                    <a:bodyPr/>
                    <a:lstStyle/>
                    <a:p>
                      <a:pPr>
                        <a:lnSpc>
                          <a:spcPct val="107000"/>
                        </a:lnSpc>
                        <a:spcAft>
                          <a:spcPts val="0"/>
                        </a:spcAft>
                      </a:pPr>
                      <a:r>
                        <a:rPr lang="en-ID" sz="1800">
                          <a:effectLst/>
                        </a:rPr>
                        <a:t>D002</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B</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E002</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1</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1</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087142"/>
                  </a:ext>
                </a:extLst>
              </a:tr>
              <a:tr h="428427">
                <a:tc>
                  <a:txBody>
                    <a:bodyPr/>
                    <a:lstStyle/>
                    <a:p>
                      <a:pPr>
                        <a:lnSpc>
                          <a:spcPct val="107000"/>
                        </a:lnSpc>
                        <a:spcAft>
                          <a:spcPts val="0"/>
                        </a:spcAft>
                      </a:pPr>
                      <a:r>
                        <a:rPr lang="en-ID" sz="1800">
                          <a:effectLst/>
                        </a:rPr>
                        <a:t>D003</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C</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E003</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1</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3955512"/>
                  </a:ext>
                </a:extLst>
              </a:tr>
            </a:tbl>
          </a:graphicData>
        </a:graphic>
      </p:graphicFrame>
      <p:sp>
        <p:nvSpPr>
          <p:cNvPr id="9" name="Rectangle 8">
            <a:extLst>
              <a:ext uri="{FF2B5EF4-FFF2-40B4-BE49-F238E27FC236}">
                <a16:creationId xmlns:a16="http://schemas.microsoft.com/office/drawing/2014/main" id="{A41F2942-3D63-484E-A5C8-CBC9D172E9A3}"/>
              </a:ext>
            </a:extLst>
          </p:cNvPr>
          <p:cNvSpPr/>
          <p:nvPr/>
        </p:nvSpPr>
        <p:spPr>
          <a:xfrm>
            <a:off x="689584" y="3686230"/>
            <a:ext cx="5212132" cy="800219"/>
          </a:xfrm>
          <a:prstGeom prst="rect">
            <a:avLst/>
          </a:prstGeom>
        </p:spPr>
        <p:txBody>
          <a:bodyPr wrap="none">
            <a:spAutoFit/>
          </a:bodyPr>
          <a:lstStyle/>
          <a:p>
            <a:pPr lvl="1" algn="just">
              <a:buFontTx/>
              <a:buNone/>
            </a:pPr>
            <a:r>
              <a:rPr lang="en-US" dirty="0"/>
              <a:t>Horizontal </a:t>
            </a:r>
            <a:r>
              <a:rPr lang="en-US" dirty="0" err="1"/>
              <a:t>Fragmantation</a:t>
            </a:r>
            <a:r>
              <a:rPr lang="id-ID" dirty="0"/>
              <a:t> </a:t>
            </a:r>
            <a:endParaRPr lang="en-US" altLang="en-US" sz="2800" dirty="0"/>
          </a:p>
          <a:p>
            <a:pPr lvl="1" algn="just">
              <a:buFontTx/>
              <a:buNone/>
            </a:pPr>
            <a:r>
              <a:rPr lang="en-US" altLang="en-US" sz="2800" dirty="0"/>
              <a:t>D</a:t>
            </a:r>
            <a:r>
              <a:rPr lang="en-US" altLang="en-US" sz="2800" baseline="-25000" dirty="0"/>
              <a:t>1</a:t>
            </a:r>
            <a:r>
              <a:rPr lang="en-US" altLang="en-US" sz="2800" dirty="0"/>
              <a:t> = </a:t>
            </a:r>
            <a:r>
              <a:rPr lang="en-US" altLang="en-US" sz="2800" dirty="0">
                <a:sym typeface="Symbol" panose="05050102010706020507" pitchFamily="18" charset="2"/>
              </a:rPr>
              <a:t></a:t>
            </a:r>
            <a:r>
              <a:rPr lang="en-US" altLang="en-US" sz="2800" dirty="0"/>
              <a:t> </a:t>
            </a:r>
            <a:r>
              <a:rPr lang="en-US" altLang="en-US" sz="2800" baseline="-25000" dirty="0" err="1"/>
              <a:t>deptNo</a:t>
            </a:r>
            <a:r>
              <a:rPr lang="en-US" altLang="en-US" sz="2800" baseline="-25000" dirty="0"/>
              <a:t> = ‘D001’</a:t>
            </a:r>
            <a:r>
              <a:rPr lang="en-US" altLang="en-US" sz="2800" dirty="0"/>
              <a:t>(</a:t>
            </a:r>
            <a:r>
              <a:rPr lang="en-ID" sz="2800" dirty="0"/>
              <a:t>Department</a:t>
            </a:r>
            <a:r>
              <a:rPr lang="en-US" altLang="en-US" sz="2800" dirty="0"/>
              <a:t>)</a:t>
            </a:r>
          </a:p>
        </p:txBody>
      </p:sp>
      <p:graphicFrame>
        <p:nvGraphicFramePr>
          <p:cNvPr id="11" name="Table 10">
            <a:extLst>
              <a:ext uri="{FF2B5EF4-FFF2-40B4-BE49-F238E27FC236}">
                <a16:creationId xmlns:a16="http://schemas.microsoft.com/office/drawing/2014/main" id="{9FF0DFD0-68DA-4AE6-AA46-5BE1652F82A4}"/>
              </a:ext>
            </a:extLst>
          </p:cNvPr>
          <p:cNvGraphicFramePr>
            <a:graphicFrameLocks noGrp="1"/>
          </p:cNvGraphicFramePr>
          <p:nvPr>
            <p:extLst>
              <p:ext uri="{D42A27DB-BD31-4B8C-83A1-F6EECF244321}">
                <p14:modId xmlns:p14="http://schemas.microsoft.com/office/powerpoint/2010/main" val="4035902756"/>
              </p:ext>
            </p:extLst>
          </p:nvPr>
        </p:nvGraphicFramePr>
        <p:xfrm>
          <a:off x="2321559" y="4643111"/>
          <a:ext cx="7548881" cy="856854"/>
        </p:xfrm>
        <a:graphic>
          <a:graphicData uri="http://schemas.openxmlformats.org/drawingml/2006/table">
            <a:tbl>
              <a:tblPr firstRow="1">
                <a:tableStyleId>{5C22544A-7EE6-4342-B048-85BDC9FD1C3A}</a:tableStyleId>
              </a:tblPr>
              <a:tblGrid>
                <a:gridCol w="1523842">
                  <a:extLst>
                    <a:ext uri="{9D8B030D-6E8A-4147-A177-3AD203B41FA5}">
                      <a16:colId xmlns:a16="http://schemas.microsoft.com/office/drawing/2014/main" val="1871344031"/>
                    </a:ext>
                  </a:extLst>
                </a:gridCol>
                <a:gridCol w="1560683">
                  <a:extLst>
                    <a:ext uri="{9D8B030D-6E8A-4147-A177-3AD203B41FA5}">
                      <a16:colId xmlns:a16="http://schemas.microsoft.com/office/drawing/2014/main" val="466105938"/>
                    </a:ext>
                  </a:extLst>
                </a:gridCol>
                <a:gridCol w="1584126">
                  <a:extLst>
                    <a:ext uri="{9D8B030D-6E8A-4147-A177-3AD203B41FA5}">
                      <a16:colId xmlns:a16="http://schemas.microsoft.com/office/drawing/2014/main" val="3554931305"/>
                    </a:ext>
                  </a:extLst>
                </a:gridCol>
                <a:gridCol w="1680081">
                  <a:extLst>
                    <a:ext uri="{9D8B030D-6E8A-4147-A177-3AD203B41FA5}">
                      <a16:colId xmlns:a16="http://schemas.microsoft.com/office/drawing/2014/main" val="2433826633"/>
                    </a:ext>
                  </a:extLst>
                </a:gridCol>
                <a:gridCol w="1200149">
                  <a:extLst>
                    <a:ext uri="{9D8B030D-6E8A-4147-A177-3AD203B41FA5}">
                      <a16:colId xmlns:a16="http://schemas.microsoft.com/office/drawing/2014/main" val="2834947792"/>
                    </a:ext>
                  </a:extLst>
                </a:gridCol>
              </a:tblGrid>
              <a:tr h="428427">
                <a:tc>
                  <a:txBody>
                    <a:bodyPr/>
                    <a:lstStyle/>
                    <a:p>
                      <a:pPr algn="ctr">
                        <a:lnSpc>
                          <a:spcPct val="107000"/>
                        </a:lnSpc>
                        <a:spcAft>
                          <a:spcPts val="0"/>
                        </a:spcAft>
                      </a:pPr>
                      <a:r>
                        <a:rPr lang="en-ID" sz="1800">
                          <a:effectLst/>
                        </a:rPr>
                        <a:t>deptNo</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dirty="0" err="1">
                          <a:effectLst/>
                        </a:rPr>
                        <a:t>deptName</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dirty="0" err="1">
                          <a:effectLst/>
                        </a:rPr>
                        <a:t>managerNIN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dirty="0" err="1">
                          <a:effectLst/>
                        </a:rPr>
                        <a:t>businessAreaNo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dirty="0" err="1">
                          <a:effectLst/>
                        </a:rPr>
                        <a:t>regionNo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6928499"/>
                  </a:ext>
                </a:extLst>
              </a:tr>
              <a:tr h="428427">
                <a:tc>
                  <a:txBody>
                    <a:bodyPr/>
                    <a:lstStyle/>
                    <a:p>
                      <a:pPr>
                        <a:lnSpc>
                          <a:spcPct val="107000"/>
                        </a:lnSpc>
                        <a:spcAft>
                          <a:spcPts val="0"/>
                        </a:spcAft>
                      </a:pPr>
                      <a:r>
                        <a:rPr lang="en-ID" sz="1800" dirty="0">
                          <a:effectLst/>
                        </a:rPr>
                        <a:t>D001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a:effectLst/>
                        </a:rPr>
                        <a:t>A</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E001</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1</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1295990"/>
                  </a:ext>
                </a:extLst>
              </a:tr>
            </a:tbl>
          </a:graphicData>
        </a:graphic>
      </p:graphicFrame>
      <p:sp>
        <p:nvSpPr>
          <p:cNvPr id="12" name="Rectangle 11">
            <a:extLst>
              <a:ext uri="{FF2B5EF4-FFF2-40B4-BE49-F238E27FC236}">
                <a16:creationId xmlns:a16="http://schemas.microsoft.com/office/drawing/2014/main" id="{4E79CDD5-B9A3-4F85-9A60-BD1BD9CBD47C}"/>
              </a:ext>
            </a:extLst>
          </p:cNvPr>
          <p:cNvSpPr/>
          <p:nvPr/>
        </p:nvSpPr>
        <p:spPr>
          <a:xfrm>
            <a:off x="689584" y="701873"/>
            <a:ext cx="2634567" cy="523220"/>
          </a:xfrm>
          <a:prstGeom prst="rect">
            <a:avLst/>
          </a:prstGeom>
        </p:spPr>
        <p:txBody>
          <a:bodyPr wrap="none">
            <a:spAutoFit/>
          </a:bodyPr>
          <a:lstStyle/>
          <a:p>
            <a:pPr lvl="1" algn="just">
              <a:buFontTx/>
              <a:buNone/>
            </a:pPr>
            <a:r>
              <a:rPr lang="en-US" altLang="en-US" sz="2800" dirty="0"/>
              <a:t>Table Dummy</a:t>
            </a:r>
          </a:p>
        </p:txBody>
      </p:sp>
    </p:spTree>
    <p:extLst>
      <p:ext uri="{BB962C8B-B14F-4D97-AF65-F5344CB8AC3E}">
        <p14:creationId xmlns:p14="http://schemas.microsoft.com/office/powerpoint/2010/main" val="143274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F4478-C139-4A73-A1F0-163D3E9FB4DE}"/>
              </a:ext>
            </a:extLst>
          </p:cNvPr>
          <p:cNvSpPr>
            <a:spLocks noGrp="1"/>
          </p:cNvSpPr>
          <p:nvPr>
            <p:ph idx="1"/>
          </p:nvPr>
        </p:nvSpPr>
        <p:spPr>
          <a:xfrm>
            <a:off x="838200" y="638175"/>
            <a:ext cx="10515600" cy="5381625"/>
          </a:xfrm>
        </p:spPr>
        <p:txBody>
          <a:bodyPr>
            <a:normAutofit/>
          </a:bodyPr>
          <a:lstStyle/>
          <a:p>
            <a:pPr marL="0" indent="0">
              <a:buNone/>
            </a:pPr>
            <a:r>
              <a:rPr lang="en-ID" sz="2400" b="1" i="1" dirty="0"/>
              <a:t>Employee</a:t>
            </a:r>
          </a:p>
          <a:p>
            <a:pPr marL="0" indent="0">
              <a:buNone/>
            </a:pPr>
            <a:endParaRPr lang="en-US" sz="2400" b="1" i="1" dirty="0"/>
          </a:p>
          <a:p>
            <a:pPr marL="0" indent="0">
              <a:buNone/>
            </a:pPr>
            <a:r>
              <a:rPr lang="en-ID" sz="2400" dirty="0"/>
              <a:t>Use vertical fragmentation for Employee: </a:t>
            </a:r>
          </a:p>
          <a:p>
            <a:pPr marL="0" indent="0">
              <a:buNone/>
            </a:pPr>
            <a:r>
              <a:rPr lang="en-ID" sz="2400" dirty="0"/>
              <a:t>E1	: </a:t>
            </a:r>
            <a:r>
              <a:rPr lang="en-US" altLang="en-US" sz="2400" dirty="0">
                <a:sym typeface="Symbol" panose="05050102010706020507" pitchFamily="18" charset="2"/>
              </a:rPr>
              <a:t> </a:t>
            </a:r>
            <a:r>
              <a:rPr lang="en-ID" sz="1800" dirty="0" err="1"/>
              <a:t>nin</a:t>
            </a:r>
            <a:r>
              <a:rPr lang="en-ID" sz="1800" dirty="0"/>
              <a:t>, </a:t>
            </a:r>
            <a:r>
              <a:rPr lang="en-ID" sz="1800" dirty="0" err="1"/>
              <a:t>first_name</a:t>
            </a:r>
            <a:r>
              <a:rPr lang="en-ID" sz="1800" dirty="0"/>
              <a:t>, </a:t>
            </a:r>
            <a:r>
              <a:rPr lang="en-ID" sz="1800" dirty="0" err="1"/>
              <a:t>last_name</a:t>
            </a:r>
            <a:r>
              <a:rPr lang="en-ID" sz="1800" dirty="0"/>
              <a:t>, </a:t>
            </a:r>
            <a:r>
              <a:rPr lang="en-ID" sz="1800" dirty="0" err="1"/>
              <a:t>address,b</a:t>
            </a:r>
            <a:r>
              <a:rPr lang="en-ID" sz="1800" dirty="0"/>
              <a:t> </a:t>
            </a:r>
            <a:r>
              <a:rPr lang="en-ID" sz="1800" dirty="0" err="1"/>
              <a:t>irth_date</a:t>
            </a:r>
            <a:r>
              <a:rPr lang="en-ID" sz="1800" dirty="0"/>
              <a:t>, sex, </a:t>
            </a:r>
            <a:r>
              <a:rPr lang="en-ID" sz="1800" dirty="0" err="1"/>
              <a:t>dept_no</a:t>
            </a:r>
            <a:r>
              <a:rPr lang="en-ID" sz="1800" dirty="0"/>
              <a:t> </a:t>
            </a:r>
            <a:r>
              <a:rPr lang="en-ID" sz="2400" dirty="0"/>
              <a:t>Employee </a:t>
            </a:r>
          </a:p>
          <a:p>
            <a:pPr marL="0" indent="0">
              <a:buNone/>
            </a:pPr>
            <a:r>
              <a:rPr lang="en-ID" sz="2400" dirty="0"/>
              <a:t>E2	: </a:t>
            </a:r>
            <a:r>
              <a:rPr lang="en-US" altLang="en-US" sz="2400" dirty="0">
                <a:sym typeface="Symbol" panose="05050102010706020507" pitchFamily="18" charset="2"/>
              </a:rPr>
              <a:t> </a:t>
            </a:r>
            <a:r>
              <a:rPr lang="en-ID" sz="1800" dirty="0" err="1"/>
              <a:t>nin</a:t>
            </a:r>
            <a:r>
              <a:rPr lang="en-ID" sz="1800" dirty="0"/>
              <a:t>, salary, </a:t>
            </a:r>
            <a:r>
              <a:rPr lang="en-ID" sz="1800" dirty="0" err="1"/>
              <a:t>tax_code</a:t>
            </a:r>
            <a:r>
              <a:rPr lang="en-ID" sz="1800" dirty="0"/>
              <a:t> </a:t>
            </a:r>
            <a:r>
              <a:rPr lang="en-ID" sz="2400" dirty="0"/>
              <a:t>Employee </a:t>
            </a:r>
          </a:p>
          <a:p>
            <a:pPr marL="0" indent="0">
              <a:buNone/>
            </a:pPr>
            <a:endParaRPr lang="en-ID" sz="2400" dirty="0"/>
          </a:p>
          <a:p>
            <a:pPr marL="0" indent="0">
              <a:buNone/>
            </a:pPr>
            <a:r>
              <a:rPr lang="en-ID" sz="2400" dirty="0"/>
              <a:t>Then used derived fragmentation on fragment E1: </a:t>
            </a:r>
          </a:p>
          <a:p>
            <a:pPr marL="0" indent="0">
              <a:buNone/>
            </a:pPr>
            <a:r>
              <a:rPr lang="en-ID" sz="2400" dirty="0" err="1"/>
              <a:t>Eii</a:t>
            </a:r>
            <a:r>
              <a:rPr lang="en-ID" sz="2400" dirty="0"/>
              <a:t>	: E1 ▷</a:t>
            </a:r>
            <a:r>
              <a:rPr lang="en-ID" dirty="0"/>
              <a:t> </a:t>
            </a:r>
            <a:r>
              <a:rPr lang="en-ID" sz="1800" dirty="0" err="1"/>
              <a:t>dept_no</a:t>
            </a:r>
            <a:r>
              <a:rPr lang="en-ID" sz="1800" dirty="0"/>
              <a:t> </a:t>
            </a:r>
            <a:r>
              <a:rPr lang="en-ID" sz="2400" dirty="0"/>
              <a:t>Di		1 </a:t>
            </a:r>
            <a:r>
              <a:rPr lang="en-ID" dirty="0"/>
              <a:t>≤</a:t>
            </a:r>
            <a:r>
              <a:rPr lang="en-ID" sz="2400" dirty="0"/>
              <a:t> </a:t>
            </a:r>
            <a:r>
              <a:rPr lang="en-ID" sz="2400" dirty="0" err="1"/>
              <a:t>i</a:t>
            </a:r>
            <a:r>
              <a:rPr lang="en-ID" sz="2400" dirty="0"/>
              <a:t> </a:t>
            </a:r>
            <a:r>
              <a:rPr lang="en-ID" dirty="0"/>
              <a:t>≤</a:t>
            </a:r>
            <a:r>
              <a:rPr lang="en-ID" sz="2400" dirty="0"/>
              <a:t> 6 </a:t>
            </a:r>
          </a:p>
          <a:p>
            <a:pPr marL="0" indent="0">
              <a:buNone/>
            </a:pPr>
            <a:r>
              <a:rPr lang="en-ID" sz="2400" dirty="0"/>
              <a:t>Reconstruction: (E11 </a:t>
            </a:r>
            <a:r>
              <a:rPr lang="en-US" sz="2400" dirty="0">
                <a:sym typeface="Symbol" panose="05050102010706020507" pitchFamily="18" charset="2"/>
              </a:rPr>
              <a:t></a:t>
            </a:r>
            <a:r>
              <a:rPr lang="en-ID" sz="2400" dirty="0"/>
              <a:t> E12 </a:t>
            </a:r>
            <a:r>
              <a:rPr lang="en-US" sz="2400" dirty="0">
                <a:sym typeface="Symbol" panose="05050102010706020507" pitchFamily="18" charset="2"/>
              </a:rPr>
              <a:t></a:t>
            </a:r>
            <a:r>
              <a:rPr lang="en-ID" sz="2400" dirty="0"/>
              <a:t> E13 </a:t>
            </a:r>
            <a:r>
              <a:rPr lang="en-US" sz="2400" dirty="0">
                <a:sym typeface="Symbol" panose="05050102010706020507" pitchFamily="18" charset="2"/>
              </a:rPr>
              <a:t></a:t>
            </a:r>
            <a:r>
              <a:rPr lang="en-ID" sz="2400" dirty="0"/>
              <a:t> E14 </a:t>
            </a:r>
            <a:r>
              <a:rPr lang="en-US" sz="2400" dirty="0">
                <a:sym typeface="Symbol" panose="05050102010706020507" pitchFamily="18" charset="2"/>
              </a:rPr>
              <a:t> </a:t>
            </a:r>
            <a:r>
              <a:rPr lang="en-ID" sz="2400" dirty="0"/>
              <a:t>E15 </a:t>
            </a:r>
            <a:r>
              <a:rPr lang="en-US" sz="2400" dirty="0">
                <a:sym typeface="Symbol" panose="05050102010706020507" pitchFamily="18" charset="2"/>
              </a:rPr>
              <a:t></a:t>
            </a:r>
            <a:r>
              <a:rPr lang="en-ID" sz="2400" dirty="0"/>
              <a:t> E16 ) </a:t>
            </a:r>
            <a:r>
              <a:rPr lang="en-ID" dirty="0"/>
              <a:t>⋈</a:t>
            </a:r>
            <a:r>
              <a:rPr lang="en-ID" sz="2400" dirty="0"/>
              <a:t> </a:t>
            </a:r>
            <a:r>
              <a:rPr lang="en-ID" sz="2400" dirty="0" err="1"/>
              <a:t>nin</a:t>
            </a:r>
            <a:r>
              <a:rPr lang="en-ID" sz="2400" dirty="0"/>
              <a:t> E2</a:t>
            </a:r>
          </a:p>
        </p:txBody>
      </p:sp>
    </p:spTree>
    <p:extLst>
      <p:ext uri="{BB962C8B-B14F-4D97-AF65-F5344CB8AC3E}">
        <p14:creationId xmlns:p14="http://schemas.microsoft.com/office/powerpoint/2010/main" val="388530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8EFC673-4762-4F30-B5FE-AB78DB1B8236}"/>
              </a:ext>
            </a:extLst>
          </p:cNvPr>
          <p:cNvGraphicFramePr>
            <a:graphicFrameLocks noGrp="1"/>
          </p:cNvGraphicFramePr>
          <p:nvPr>
            <p:ph idx="1"/>
            <p:extLst>
              <p:ext uri="{D42A27DB-BD31-4B8C-83A1-F6EECF244321}">
                <p14:modId xmlns:p14="http://schemas.microsoft.com/office/powerpoint/2010/main" val="3598103373"/>
              </p:ext>
            </p:extLst>
          </p:nvPr>
        </p:nvGraphicFramePr>
        <p:xfrm>
          <a:off x="1237965" y="1344825"/>
          <a:ext cx="9716067" cy="1523999"/>
        </p:xfrm>
        <a:graphic>
          <a:graphicData uri="http://schemas.openxmlformats.org/drawingml/2006/table">
            <a:tbl>
              <a:tblPr firstRow="1">
                <a:tableStyleId>{5C22544A-7EE6-4342-B048-85BDC9FD1C3A}</a:tableStyleId>
              </a:tblPr>
              <a:tblGrid>
                <a:gridCol w="678498">
                  <a:extLst>
                    <a:ext uri="{9D8B030D-6E8A-4147-A177-3AD203B41FA5}">
                      <a16:colId xmlns:a16="http://schemas.microsoft.com/office/drawing/2014/main" val="524387600"/>
                    </a:ext>
                  </a:extLst>
                </a:gridCol>
                <a:gridCol w="1074102">
                  <a:extLst>
                    <a:ext uri="{9D8B030D-6E8A-4147-A177-3AD203B41FA5}">
                      <a16:colId xmlns:a16="http://schemas.microsoft.com/office/drawing/2014/main" val="2041046945"/>
                    </a:ext>
                  </a:extLst>
                </a:gridCol>
                <a:gridCol w="1095375">
                  <a:extLst>
                    <a:ext uri="{9D8B030D-6E8A-4147-A177-3AD203B41FA5}">
                      <a16:colId xmlns:a16="http://schemas.microsoft.com/office/drawing/2014/main" val="4063120823"/>
                    </a:ext>
                  </a:extLst>
                </a:gridCol>
                <a:gridCol w="1390650">
                  <a:extLst>
                    <a:ext uri="{9D8B030D-6E8A-4147-A177-3AD203B41FA5}">
                      <a16:colId xmlns:a16="http://schemas.microsoft.com/office/drawing/2014/main" val="2845277888"/>
                    </a:ext>
                  </a:extLst>
                </a:gridCol>
                <a:gridCol w="1571625">
                  <a:extLst>
                    <a:ext uri="{9D8B030D-6E8A-4147-A177-3AD203B41FA5}">
                      <a16:colId xmlns:a16="http://schemas.microsoft.com/office/drawing/2014/main" val="576650488"/>
                    </a:ext>
                  </a:extLst>
                </a:gridCol>
                <a:gridCol w="742950">
                  <a:extLst>
                    <a:ext uri="{9D8B030D-6E8A-4147-A177-3AD203B41FA5}">
                      <a16:colId xmlns:a16="http://schemas.microsoft.com/office/drawing/2014/main" val="1755884078"/>
                    </a:ext>
                  </a:extLst>
                </a:gridCol>
                <a:gridCol w="1239886">
                  <a:extLst>
                    <a:ext uri="{9D8B030D-6E8A-4147-A177-3AD203B41FA5}">
                      <a16:colId xmlns:a16="http://schemas.microsoft.com/office/drawing/2014/main" val="219651680"/>
                    </a:ext>
                  </a:extLst>
                </a:gridCol>
                <a:gridCol w="979439">
                  <a:extLst>
                    <a:ext uri="{9D8B030D-6E8A-4147-A177-3AD203B41FA5}">
                      <a16:colId xmlns:a16="http://schemas.microsoft.com/office/drawing/2014/main" val="3303023114"/>
                    </a:ext>
                  </a:extLst>
                </a:gridCol>
                <a:gridCol w="943542">
                  <a:extLst>
                    <a:ext uri="{9D8B030D-6E8A-4147-A177-3AD203B41FA5}">
                      <a16:colId xmlns:a16="http://schemas.microsoft.com/office/drawing/2014/main" val="4233116930"/>
                    </a:ext>
                  </a:extLst>
                </a:gridCol>
              </a:tblGrid>
              <a:tr h="617990">
                <a:tc>
                  <a:txBody>
                    <a:bodyPr/>
                    <a:lstStyle/>
                    <a:p>
                      <a:pPr algn="ctr">
                        <a:lnSpc>
                          <a:spcPct val="107000"/>
                        </a:lnSpc>
                        <a:spcAft>
                          <a:spcPts val="0"/>
                        </a:spcAft>
                      </a:pPr>
                      <a:r>
                        <a:rPr lang="en-ID" sz="1800" dirty="0">
                          <a:effectLst/>
                        </a:rPr>
                        <a:t>NIN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a:effectLst/>
                        </a:rPr>
                        <a:t>fName</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a:effectLst/>
                        </a:rPr>
                        <a:t>lName</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a:effectLst/>
                        </a:rPr>
                        <a:t>address</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dirty="0">
                          <a:effectLst/>
                        </a:rPr>
                        <a:t>DOB</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dirty="0">
                          <a:effectLst/>
                        </a:rPr>
                        <a:t>sex</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dirty="0">
                          <a:effectLst/>
                        </a:rPr>
                        <a:t>salary</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dirty="0" err="1">
                          <a:effectLst/>
                        </a:rPr>
                        <a:t>taxCode</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a:effectLst/>
                        </a:rPr>
                        <a:t>deptNo</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1936412"/>
                  </a:ext>
                </a:extLst>
              </a:tr>
              <a:tr h="302003">
                <a:tc>
                  <a:txBody>
                    <a:bodyPr/>
                    <a:lstStyle/>
                    <a:p>
                      <a:pPr>
                        <a:lnSpc>
                          <a:spcPct val="107000"/>
                        </a:lnSpc>
                        <a:spcAft>
                          <a:spcPts val="0"/>
                        </a:spcAft>
                      </a:pPr>
                      <a:r>
                        <a:rPr lang="en-ID" sz="1800" dirty="0">
                          <a:effectLst/>
                        </a:rPr>
                        <a:t>E001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Gigi</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Hadid</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UK</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23/04/1996</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F</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4000000</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129L</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a:effectLst/>
                        </a:rPr>
                        <a:t>D001</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0967057"/>
                  </a:ext>
                </a:extLst>
              </a:tr>
              <a:tr h="302003">
                <a:tc>
                  <a:txBody>
                    <a:bodyPr/>
                    <a:lstStyle/>
                    <a:p>
                      <a:pPr>
                        <a:lnSpc>
                          <a:spcPct val="107000"/>
                        </a:lnSpc>
                        <a:spcAft>
                          <a:spcPts val="0"/>
                        </a:spcAft>
                      </a:pPr>
                      <a:r>
                        <a:rPr lang="en-ID" sz="1800" dirty="0">
                          <a:effectLst/>
                        </a:rPr>
                        <a:t>E002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a:effectLst/>
                        </a:rPr>
                        <a:t>Selena</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Gomez</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US</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22/07/1992</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F</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2000000</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190L</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a:effectLst/>
                        </a:rPr>
                        <a:t>D002</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0260984"/>
                  </a:ext>
                </a:extLst>
              </a:tr>
              <a:tr h="302003">
                <a:tc>
                  <a:txBody>
                    <a:bodyPr/>
                    <a:lstStyle/>
                    <a:p>
                      <a:pPr>
                        <a:lnSpc>
                          <a:spcPct val="107000"/>
                        </a:lnSpc>
                        <a:spcAft>
                          <a:spcPts val="0"/>
                        </a:spcAft>
                      </a:pPr>
                      <a:r>
                        <a:rPr lang="en-ID" sz="1800" dirty="0">
                          <a:effectLst/>
                        </a:rPr>
                        <a:t>E003</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a:effectLst/>
                        </a:rPr>
                        <a:t>Zayn</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Malik</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Bradford</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a:effectLst/>
                        </a:rPr>
                        <a:t>12/01/1993</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M</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6000000</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109L</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D003</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31182"/>
                  </a:ext>
                </a:extLst>
              </a:tr>
            </a:tbl>
          </a:graphicData>
        </a:graphic>
      </p:graphicFrame>
      <p:graphicFrame>
        <p:nvGraphicFramePr>
          <p:cNvPr id="5" name="Table 4">
            <a:extLst>
              <a:ext uri="{FF2B5EF4-FFF2-40B4-BE49-F238E27FC236}">
                <a16:creationId xmlns:a16="http://schemas.microsoft.com/office/drawing/2014/main" id="{F8C4607E-9659-42FC-9846-276357ED5631}"/>
              </a:ext>
            </a:extLst>
          </p:cNvPr>
          <p:cNvGraphicFramePr>
            <a:graphicFrameLocks noGrp="1"/>
          </p:cNvGraphicFramePr>
          <p:nvPr>
            <p:extLst>
              <p:ext uri="{D42A27DB-BD31-4B8C-83A1-F6EECF244321}">
                <p14:modId xmlns:p14="http://schemas.microsoft.com/office/powerpoint/2010/main" val="2215551629"/>
              </p:ext>
            </p:extLst>
          </p:nvPr>
        </p:nvGraphicFramePr>
        <p:xfrm>
          <a:off x="4060028" y="4293901"/>
          <a:ext cx="4071939" cy="1524000"/>
        </p:xfrm>
        <a:graphic>
          <a:graphicData uri="http://schemas.openxmlformats.org/drawingml/2006/table">
            <a:tbl>
              <a:tblPr firstRow="1">
                <a:tableStyleId>{5C22544A-7EE6-4342-B048-85BDC9FD1C3A}</a:tableStyleId>
              </a:tblPr>
              <a:tblGrid>
                <a:gridCol w="1275904">
                  <a:extLst>
                    <a:ext uri="{9D8B030D-6E8A-4147-A177-3AD203B41FA5}">
                      <a16:colId xmlns:a16="http://schemas.microsoft.com/office/drawing/2014/main" val="573591785"/>
                    </a:ext>
                  </a:extLst>
                </a:gridCol>
                <a:gridCol w="1443486">
                  <a:extLst>
                    <a:ext uri="{9D8B030D-6E8A-4147-A177-3AD203B41FA5}">
                      <a16:colId xmlns:a16="http://schemas.microsoft.com/office/drawing/2014/main" val="3811717177"/>
                    </a:ext>
                  </a:extLst>
                </a:gridCol>
                <a:gridCol w="1352549">
                  <a:extLst>
                    <a:ext uri="{9D8B030D-6E8A-4147-A177-3AD203B41FA5}">
                      <a16:colId xmlns:a16="http://schemas.microsoft.com/office/drawing/2014/main" val="2593407078"/>
                    </a:ext>
                  </a:extLst>
                </a:gridCol>
              </a:tblGrid>
              <a:tr h="381000">
                <a:tc>
                  <a:txBody>
                    <a:bodyPr/>
                    <a:lstStyle/>
                    <a:p>
                      <a:pPr algn="ctr">
                        <a:lnSpc>
                          <a:spcPct val="107000"/>
                        </a:lnSpc>
                        <a:spcAft>
                          <a:spcPts val="0"/>
                        </a:spcAft>
                      </a:pPr>
                      <a:r>
                        <a:rPr lang="en-ID" sz="1800">
                          <a:effectLst/>
                        </a:rPr>
                        <a:t>NIN</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dirty="0">
                          <a:effectLst/>
                        </a:rPr>
                        <a:t>salary</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D" sz="1800" dirty="0" err="1">
                          <a:effectLst/>
                        </a:rPr>
                        <a:t>taxCode</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0110712"/>
                  </a:ext>
                </a:extLst>
              </a:tr>
              <a:tr h="381000">
                <a:tc>
                  <a:txBody>
                    <a:bodyPr/>
                    <a:lstStyle/>
                    <a:p>
                      <a:pPr>
                        <a:lnSpc>
                          <a:spcPct val="107000"/>
                        </a:lnSpc>
                        <a:spcAft>
                          <a:spcPts val="0"/>
                        </a:spcAft>
                      </a:pPr>
                      <a:r>
                        <a:rPr lang="en-ID" sz="1800" dirty="0">
                          <a:effectLst/>
                        </a:rPr>
                        <a:t>E001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4000000</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129L</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774689"/>
                  </a:ext>
                </a:extLst>
              </a:tr>
              <a:tr h="381000">
                <a:tc>
                  <a:txBody>
                    <a:bodyPr/>
                    <a:lstStyle/>
                    <a:p>
                      <a:pPr>
                        <a:lnSpc>
                          <a:spcPct val="107000"/>
                        </a:lnSpc>
                        <a:spcAft>
                          <a:spcPts val="0"/>
                        </a:spcAft>
                      </a:pPr>
                      <a:r>
                        <a:rPr lang="en-ID" sz="1800" dirty="0">
                          <a:effectLst/>
                        </a:rPr>
                        <a:t>E002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2000000</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190L</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7094435"/>
                  </a:ext>
                </a:extLst>
              </a:tr>
              <a:tr h="381000">
                <a:tc>
                  <a:txBody>
                    <a:bodyPr/>
                    <a:lstStyle/>
                    <a:p>
                      <a:pPr>
                        <a:lnSpc>
                          <a:spcPct val="107000"/>
                        </a:lnSpc>
                        <a:spcAft>
                          <a:spcPts val="0"/>
                        </a:spcAft>
                      </a:pPr>
                      <a:r>
                        <a:rPr lang="en-ID" sz="1800" dirty="0">
                          <a:effectLst/>
                        </a:rPr>
                        <a:t>E003</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800" dirty="0">
                          <a:effectLst/>
                        </a:rPr>
                        <a:t>6000000</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D" sz="1800" dirty="0">
                          <a:effectLst/>
                        </a:rPr>
                        <a:t>109L</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2374710"/>
                  </a:ext>
                </a:extLst>
              </a:tr>
            </a:tbl>
          </a:graphicData>
        </a:graphic>
      </p:graphicFrame>
      <p:sp>
        <p:nvSpPr>
          <p:cNvPr id="6" name="Rectangle 5">
            <a:extLst>
              <a:ext uri="{FF2B5EF4-FFF2-40B4-BE49-F238E27FC236}">
                <a16:creationId xmlns:a16="http://schemas.microsoft.com/office/drawing/2014/main" id="{87747590-D564-4716-8827-49875C6292D8}"/>
              </a:ext>
            </a:extLst>
          </p:cNvPr>
          <p:cNvSpPr/>
          <p:nvPr/>
        </p:nvSpPr>
        <p:spPr>
          <a:xfrm>
            <a:off x="699109" y="545074"/>
            <a:ext cx="2634567" cy="523220"/>
          </a:xfrm>
          <a:prstGeom prst="rect">
            <a:avLst/>
          </a:prstGeom>
        </p:spPr>
        <p:txBody>
          <a:bodyPr wrap="none">
            <a:spAutoFit/>
          </a:bodyPr>
          <a:lstStyle/>
          <a:p>
            <a:pPr lvl="1" algn="just">
              <a:buFontTx/>
              <a:buNone/>
            </a:pPr>
            <a:r>
              <a:rPr lang="en-US" altLang="en-US" sz="2800" dirty="0"/>
              <a:t>Table Dummy</a:t>
            </a:r>
          </a:p>
        </p:txBody>
      </p:sp>
      <p:sp>
        <p:nvSpPr>
          <p:cNvPr id="2" name="Rectangle 1">
            <a:extLst>
              <a:ext uri="{FF2B5EF4-FFF2-40B4-BE49-F238E27FC236}">
                <a16:creationId xmlns:a16="http://schemas.microsoft.com/office/drawing/2014/main" id="{57B323FE-DFB5-47D9-9270-12D8EA490CDA}"/>
              </a:ext>
            </a:extLst>
          </p:cNvPr>
          <p:cNvSpPr/>
          <p:nvPr/>
        </p:nvSpPr>
        <p:spPr>
          <a:xfrm>
            <a:off x="1089906" y="3421886"/>
            <a:ext cx="3763787" cy="738664"/>
          </a:xfrm>
          <a:prstGeom prst="rect">
            <a:avLst/>
          </a:prstGeom>
        </p:spPr>
        <p:txBody>
          <a:bodyPr wrap="none">
            <a:spAutoFit/>
          </a:bodyPr>
          <a:lstStyle/>
          <a:p>
            <a:r>
              <a:rPr lang="en-US" dirty="0"/>
              <a:t>Vertical </a:t>
            </a:r>
            <a:r>
              <a:rPr lang="en-US" dirty="0" err="1"/>
              <a:t>Fragmantation</a:t>
            </a:r>
            <a:endParaRPr lang="en-US" dirty="0"/>
          </a:p>
          <a:p>
            <a:r>
              <a:rPr lang="en-US" altLang="en-US" sz="2400" dirty="0">
                <a:sym typeface="Symbol" panose="05050102010706020507" pitchFamily="18" charset="2"/>
              </a:rPr>
              <a:t> </a:t>
            </a:r>
            <a:r>
              <a:rPr lang="en-ID" dirty="0" err="1"/>
              <a:t>nin</a:t>
            </a:r>
            <a:r>
              <a:rPr lang="en-ID" dirty="0"/>
              <a:t>, salary, </a:t>
            </a:r>
            <a:r>
              <a:rPr lang="en-ID" dirty="0" err="1"/>
              <a:t>tax_code</a:t>
            </a:r>
            <a:r>
              <a:rPr lang="en-ID" dirty="0"/>
              <a:t> </a:t>
            </a:r>
            <a:r>
              <a:rPr lang="en-ID" sz="2400" dirty="0"/>
              <a:t>Employee </a:t>
            </a:r>
            <a:endParaRPr lang="en-ID" dirty="0"/>
          </a:p>
        </p:txBody>
      </p:sp>
    </p:spTree>
    <p:extLst>
      <p:ext uri="{BB962C8B-B14F-4D97-AF65-F5344CB8AC3E}">
        <p14:creationId xmlns:p14="http://schemas.microsoft.com/office/powerpoint/2010/main" val="3222257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 ma:contentTypeID="0x010100F44E0C0F1F20D84AA745AA4F2F9F87B5" ma:contentTypeVersion="7" ma:contentTypeDescription="Buat sebuah dokumen baru." ma:contentTypeScope="" ma:versionID="3138b1bcc73020d8b145efc720bca425">
  <xsd:schema xmlns:xsd="http://www.w3.org/2001/XMLSchema" xmlns:xs="http://www.w3.org/2001/XMLSchema" xmlns:p="http://schemas.microsoft.com/office/2006/metadata/properties" xmlns:ns2="c0efcfce-2116-400f-ab52-279e91fc6017" targetNamespace="http://schemas.microsoft.com/office/2006/metadata/properties" ma:root="true" ma:fieldsID="2fdcb93a95508883b019b92482799b7a"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44CF2D-F510-4AEA-990E-3A16CF4EAC42}">
  <ds:schemaRefs>
    <ds:schemaRef ds:uri="http://schemas.microsoft.com/sharepoint/v3/contenttype/forms"/>
  </ds:schemaRefs>
</ds:datastoreItem>
</file>

<file path=customXml/itemProps2.xml><?xml version="1.0" encoding="utf-8"?>
<ds:datastoreItem xmlns:ds="http://schemas.openxmlformats.org/officeDocument/2006/customXml" ds:itemID="{8F11A56E-9BAE-41EB-BA25-C410167CE2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efcfce-2116-400f-ab52-279e91fc60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666762-F2C0-4DA8-BBEE-E434A3CAE1A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3904</TotalTime>
  <Words>910</Words>
  <Application>Microsoft Office PowerPoint</Application>
  <PresentationFormat>Widescreen</PresentationFormat>
  <Paragraphs>226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DATABASE DESIGN &amp; MANAGEMENT</vt:lpstr>
      <vt:lpstr>Distributed DBMSs – Concepts and Design</vt:lpstr>
      <vt:lpstr>PowerPoint Presentation</vt:lpstr>
      <vt:lpstr>PowerPoint Presentation</vt:lpstr>
      <vt:lpstr>22.15 Draw an Entity–Relationship (ER) diagram to represent this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KOSMAYANDI 625170025</dc:creator>
  <cp:lastModifiedBy>Afina Putri</cp:lastModifiedBy>
  <cp:revision>146</cp:revision>
  <dcterms:created xsi:type="dcterms:W3CDTF">2020-06-08T01:30:48Z</dcterms:created>
  <dcterms:modified xsi:type="dcterms:W3CDTF">2021-06-09T08:20:34Z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