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6" r:id="rId3"/>
    <p:sldId id="270" r:id="rId4"/>
    <p:sldId id="271" r:id="rId5"/>
    <p:sldId id="272" r:id="rId6"/>
    <p:sldId id="273" r:id="rId7"/>
    <p:sldId id="274" r:id="rId8"/>
    <p:sldId id="275" r:id="rId9"/>
    <p:sldId id="276" r:id="rId10"/>
    <p:sldId id="277" r:id="rId11"/>
    <p:sldId id="278" r:id="rId12"/>
    <p:sldId id="279" r:id="rId13"/>
    <p:sldId id="280" r:id="rId14"/>
    <p:sldId id="282" r:id="rId15"/>
    <p:sldId id="283" r:id="rId16"/>
    <p:sldId id="281" r:id="rId17"/>
    <p:sldId id="284" r:id="rId18"/>
    <p:sldId id="285" r:id="rId19"/>
    <p:sldId id="286" r:id="rId20"/>
    <p:sldId id="287" r:id="rId21"/>
    <p:sldId id="288" r:id="rId22"/>
    <p:sldId id="289" r:id="rId23"/>
    <p:sldId id="291" r:id="rId24"/>
    <p:sldId id="292" r:id="rId25"/>
    <p:sldId id="293" r:id="rId26"/>
    <p:sldId id="298" r:id="rId27"/>
    <p:sldId id="299" r:id="rId28"/>
    <p:sldId id="300" r:id="rId29"/>
    <p:sldId id="301" r:id="rId30"/>
    <p:sldId id="302" r:id="rId31"/>
    <p:sldId id="296" r:id="rId32"/>
    <p:sldId id="297" r:id="rId33"/>
    <p:sldId id="303" r:id="rId34"/>
    <p:sldId id="304" r:id="rId35"/>
    <p:sldId id="305" r:id="rId36"/>
    <p:sldId id="294" r:id="rId37"/>
    <p:sldId id="295" r:id="rId38"/>
    <p:sldId id="306" r:id="rId39"/>
    <p:sldId id="307" r:id="rId40"/>
    <p:sldId id="308" r:id="rId41"/>
    <p:sldId id="326" r:id="rId42"/>
    <p:sldId id="327" r:id="rId43"/>
    <p:sldId id="328" r:id="rId44"/>
    <p:sldId id="329" r:id="rId45"/>
    <p:sldId id="330" r:id="rId46"/>
    <p:sldId id="331" r:id="rId47"/>
    <p:sldId id="332" r:id="rId48"/>
    <p:sldId id="309" r:id="rId49"/>
    <p:sldId id="333" r:id="rId50"/>
    <p:sldId id="310" r:id="rId51"/>
    <p:sldId id="335" r:id="rId52"/>
    <p:sldId id="334" r:id="rId53"/>
    <p:sldId id="336" r:id="rId54"/>
    <p:sldId id="311" r:id="rId55"/>
    <p:sldId id="312" r:id="rId56"/>
    <p:sldId id="313" r:id="rId57"/>
    <p:sldId id="314" r:id="rId58"/>
    <p:sldId id="337" r:id="rId59"/>
    <p:sldId id="315" r:id="rId60"/>
    <p:sldId id="340" r:id="rId61"/>
    <p:sldId id="338" r:id="rId62"/>
    <p:sldId id="339" r:id="rId63"/>
    <p:sldId id="316" r:id="rId64"/>
    <p:sldId id="317" r:id="rId65"/>
    <p:sldId id="318" r:id="rId66"/>
    <p:sldId id="319" r:id="rId67"/>
    <p:sldId id="320" r:id="rId68"/>
    <p:sldId id="321" r:id="rId69"/>
    <p:sldId id="322" r:id="rId70"/>
    <p:sldId id="323" r:id="rId71"/>
    <p:sldId id="324" r:id="rId72"/>
    <p:sldId id="32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8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2D2A6-5D1B-4BE5-9837-D05CB89E1FC9}" type="datetimeFigureOut">
              <a:rPr lang="id-ID" smtClean="0"/>
              <a:t>02/09/2020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24396-C3DA-4A8F-8F57-3D00F7203216}" type="slidenum">
              <a:rPr lang="id-ID" smtClean="0"/>
              <a:t>‹#›</a:t>
            </a:fld>
            <a:endParaRPr lang="id-ID"/>
          </a:p>
        </p:txBody>
      </p:sp>
    </p:spTree>
    <p:extLst>
      <p:ext uri="{BB962C8B-B14F-4D97-AF65-F5344CB8AC3E}">
        <p14:creationId xmlns:p14="http://schemas.microsoft.com/office/powerpoint/2010/main" val="204385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9/2/2020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3183" y="1122363"/>
            <a:ext cx="10654747" cy="2387600"/>
          </a:xfrm>
        </p:spPr>
        <p:txBody>
          <a:bodyPr>
            <a:normAutofit/>
          </a:bodyPr>
          <a:lstStyle/>
          <a:p>
            <a:r>
              <a:rPr lang="en-US" sz="4800" dirty="0">
                <a:solidFill>
                  <a:schemeClr val="bg1"/>
                </a:solidFill>
              </a:rPr>
              <a:t>The S</a:t>
            </a:r>
            <a:r>
              <a:rPr lang="id-ID" sz="4800" dirty="0">
                <a:solidFill>
                  <a:schemeClr val="bg1"/>
                </a:solidFill>
              </a:rPr>
              <a:t>oftware</a:t>
            </a:r>
            <a:r>
              <a:rPr lang="en-US" sz="4800" dirty="0">
                <a:solidFill>
                  <a:schemeClr val="bg1"/>
                </a:solidFill>
              </a:rPr>
              <a:t> Development Life Cycle</a:t>
            </a:r>
            <a:r>
              <a:rPr lang="id-ID" sz="4800" dirty="0">
                <a:solidFill>
                  <a:schemeClr val="bg1"/>
                </a:solidFill>
              </a:rPr>
              <a:t> Models</a:t>
            </a:r>
            <a:endParaRPr lang="en-US" sz="4800" dirty="0">
              <a:solidFill>
                <a:schemeClr val="bg1"/>
              </a:solidFill>
            </a:endParaRPr>
          </a:p>
        </p:txBody>
      </p:sp>
      <p:sp>
        <p:nvSpPr>
          <p:cNvPr id="3" name="Subtitle 2"/>
          <p:cNvSpPr>
            <a:spLocks noGrp="1"/>
          </p:cNvSpPr>
          <p:nvPr>
            <p:ph type="subTitle" idx="1"/>
          </p:nvPr>
        </p:nvSpPr>
        <p:spPr/>
        <p:txBody>
          <a:bodyPr/>
          <a:lstStyle/>
          <a:p>
            <a:r>
              <a:rPr lang="id-ID" dirty="0">
                <a:solidFill>
                  <a:schemeClr val="bg1"/>
                </a:solidFill>
              </a:rPr>
              <a:t>Pertemuan 1</a:t>
            </a:r>
          </a:p>
          <a:p>
            <a:r>
              <a:rPr lang="id-ID" dirty="0">
                <a:solidFill>
                  <a:schemeClr val="bg1"/>
                </a:solidFill>
              </a:rPr>
              <a:t>Dr. Dedi Trisnawarman</a:t>
            </a:r>
            <a:endParaRPr lang="en-US"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FC6AD41-7EBD-469A-955E-85C783304BFE}"/>
              </a:ext>
            </a:extLst>
          </p:cNvPr>
          <p:cNvSpPr>
            <a:spLocks noGrp="1"/>
          </p:cNvSpPr>
          <p:nvPr>
            <p:ph type="title"/>
          </p:nvPr>
        </p:nvSpPr>
        <p:spPr/>
        <p:txBody>
          <a:bodyPr/>
          <a:lstStyle/>
          <a:p>
            <a:r>
              <a:rPr lang="en-US" altLang="id-ID"/>
              <a:t>Implementation</a:t>
            </a:r>
          </a:p>
        </p:txBody>
      </p:sp>
      <p:sp>
        <p:nvSpPr>
          <p:cNvPr id="21507" name="Content Placeholder 2">
            <a:extLst>
              <a:ext uri="{FF2B5EF4-FFF2-40B4-BE49-F238E27FC236}">
                <a16:creationId xmlns:a16="http://schemas.microsoft.com/office/drawing/2014/main" id="{3CBCE315-6FE5-4B1E-9454-C66F5BD43478}"/>
              </a:ext>
            </a:extLst>
          </p:cNvPr>
          <p:cNvSpPr>
            <a:spLocks noGrp="1"/>
          </p:cNvSpPr>
          <p:nvPr>
            <p:ph idx="1"/>
          </p:nvPr>
        </p:nvSpPr>
        <p:spPr/>
        <p:txBody>
          <a:bodyPr/>
          <a:lstStyle/>
          <a:p>
            <a:pPr>
              <a:spcBef>
                <a:spcPct val="0"/>
              </a:spcBef>
            </a:pPr>
            <a:r>
              <a:rPr lang="en-US" altLang="id-ID"/>
              <a:t>During the implementation phase, the system is either developed or purchased (in the case of packaged software) and installed.</a:t>
            </a:r>
          </a:p>
          <a:p>
            <a:pPr>
              <a:spcBef>
                <a:spcPct val="0"/>
              </a:spcBef>
            </a:pPr>
            <a:r>
              <a:rPr lang="en-US" altLang="id-ID"/>
              <a:t>This phase is usually the longest and most expensive part of the process.</a:t>
            </a:r>
          </a:p>
        </p:txBody>
      </p:sp>
      <p:sp>
        <p:nvSpPr>
          <p:cNvPr id="4" name="Footer Placeholder 3">
            <a:extLst>
              <a:ext uri="{FF2B5EF4-FFF2-40B4-BE49-F238E27FC236}">
                <a16:creationId xmlns:a16="http://schemas.microsoft.com/office/drawing/2014/main" id="{97434384-DF1B-4A86-950E-D503BDF3D35A}"/>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963D45EF-91A8-4E7F-AC99-9C350BDE756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E1449EAF-7807-4488-823D-4AB999E50239}" type="slidenum">
              <a:rPr lang="en-US" altLang="id-ID">
                <a:solidFill>
                  <a:srgbClr val="898989"/>
                </a:solidFill>
              </a:rPr>
              <a:pPr/>
              <a:t>10</a:t>
            </a:fld>
            <a:endParaRPr lang="en-US" altLang="id-ID">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4EFA6D9-01C3-41F1-B130-D1487F15FBB9}"/>
              </a:ext>
            </a:extLst>
          </p:cNvPr>
          <p:cNvSpPr>
            <a:spLocks noGrp="1"/>
          </p:cNvSpPr>
          <p:nvPr>
            <p:ph type="title"/>
          </p:nvPr>
        </p:nvSpPr>
        <p:spPr/>
        <p:txBody>
          <a:bodyPr/>
          <a:lstStyle/>
          <a:p>
            <a:r>
              <a:rPr lang="en-US" altLang="id-ID" sz="3200" dirty="0"/>
              <a:t>The implementation phase has three steps:</a:t>
            </a:r>
          </a:p>
        </p:txBody>
      </p:sp>
      <p:sp>
        <p:nvSpPr>
          <p:cNvPr id="3" name="Content Placeholder 2">
            <a:extLst>
              <a:ext uri="{FF2B5EF4-FFF2-40B4-BE49-F238E27FC236}">
                <a16:creationId xmlns:a16="http://schemas.microsoft.com/office/drawing/2014/main" id="{55830A87-2809-4CC2-9FB4-575E65EBF971}"/>
              </a:ext>
            </a:extLst>
          </p:cNvPr>
          <p:cNvSpPr>
            <a:spLocks noGrp="1"/>
          </p:cNvSpPr>
          <p:nvPr>
            <p:ph idx="1"/>
          </p:nvPr>
        </p:nvSpPr>
        <p:spPr/>
        <p:txBody>
          <a:bodyPr rtlCol="0">
            <a:normAutofit/>
          </a:bodyPr>
          <a:lstStyle/>
          <a:p>
            <a:pPr marL="514350" indent="-514350">
              <a:buFont typeface="+mj-lt"/>
              <a:buAutoNum type="arabicPeriod"/>
              <a:defRPr/>
            </a:pPr>
            <a:r>
              <a:rPr lang="en-US" b="1" dirty="0">
                <a:solidFill>
                  <a:schemeClr val="hlink"/>
                </a:solidFill>
              </a:rPr>
              <a:t>System Construction</a:t>
            </a:r>
            <a:r>
              <a:rPr lang="en-US" dirty="0"/>
              <a:t>: The system is built and tested to make sure it performs as designed.</a:t>
            </a:r>
          </a:p>
          <a:p>
            <a:pPr marL="514350" indent="-514350">
              <a:buFont typeface="+mj-lt"/>
              <a:buAutoNum type="arabicPeriod"/>
              <a:defRPr/>
            </a:pPr>
            <a:r>
              <a:rPr lang="en-US" b="1" dirty="0">
                <a:solidFill>
                  <a:schemeClr val="hlink"/>
                </a:solidFill>
              </a:rPr>
              <a:t>Installation</a:t>
            </a:r>
            <a:r>
              <a:rPr lang="en-US" dirty="0"/>
              <a:t>: The old system is turned off and the new one is turned on.</a:t>
            </a:r>
          </a:p>
          <a:p>
            <a:pPr marL="514350" indent="-514350">
              <a:buFont typeface="+mj-lt"/>
              <a:buAutoNum type="arabicPeriod"/>
              <a:defRPr/>
            </a:pPr>
            <a:r>
              <a:rPr lang="en-US" b="1" dirty="0">
                <a:solidFill>
                  <a:schemeClr val="hlink"/>
                </a:solidFill>
              </a:rPr>
              <a:t>Support Plan</a:t>
            </a:r>
            <a:r>
              <a:rPr lang="en-US" dirty="0"/>
              <a:t>: Includes a post-implementation review as well as a systematic way for identifying changes needed for the system.</a:t>
            </a:r>
          </a:p>
          <a:p>
            <a:pPr>
              <a:defRPr/>
            </a:pPr>
            <a:endParaRPr lang="en-US" dirty="0"/>
          </a:p>
        </p:txBody>
      </p:sp>
      <p:sp>
        <p:nvSpPr>
          <p:cNvPr id="4" name="Footer Placeholder 3">
            <a:extLst>
              <a:ext uri="{FF2B5EF4-FFF2-40B4-BE49-F238E27FC236}">
                <a16:creationId xmlns:a16="http://schemas.microsoft.com/office/drawing/2014/main" id="{3C45084B-B3A8-4653-AFB2-016B9DC6D224}"/>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2B0983B-5B43-4C64-8659-AD32C4AC9113}"/>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A37F8205-9CDF-4095-8E2C-E9E7062E8518}" type="slidenum">
              <a:rPr lang="en-US" altLang="id-ID">
                <a:solidFill>
                  <a:srgbClr val="898989"/>
                </a:solidFill>
              </a:rPr>
              <a:pPr/>
              <a:t>11</a:t>
            </a:fld>
            <a:endParaRPr lang="en-US" altLang="id-ID">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35F4-1A5C-49A7-AD2D-928AB857E568}"/>
              </a:ext>
            </a:extLst>
          </p:cNvPr>
          <p:cNvSpPr>
            <a:spLocks noGrp="1"/>
          </p:cNvSpPr>
          <p:nvPr>
            <p:ph type="title"/>
          </p:nvPr>
        </p:nvSpPr>
        <p:spPr/>
        <p:txBody>
          <a:bodyPr rtlCol="0">
            <a:normAutofit/>
          </a:bodyPr>
          <a:lstStyle/>
          <a:p>
            <a:pPr algn="r">
              <a:defRPr/>
            </a:pPr>
            <a:r>
              <a:rPr lang="en-US" dirty="0"/>
              <a:t>Project Identification </a:t>
            </a:r>
            <a:r>
              <a:rPr lang="id-ID" dirty="0"/>
              <a:t>a</a:t>
            </a:r>
            <a:r>
              <a:rPr lang="en-US" dirty="0" err="1"/>
              <a:t>nd</a:t>
            </a:r>
            <a:r>
              <a:rPr lang="en-US" dirty="0"/>
              <a:t> Initiation</a:t>
            </a:r>
          </a:p>
        </p:txBody>
      </p:sp>
      <p:sp>
        <p:nvSpPr>
          <p:cNvPr id="3" name="Content Placeholder 2">
            <a:extLst>
              <a:ext uri="{FF2B5EF4-FFF2-40B4-BE49-F238E27FC236}">
                <a16:creationId xmlns:a16="http://schemas.microsoft.com/office/drawing/2014/main" id="{403423B7-9892-438D-98AD-B9E8964BA89D}"/>
              </a:ext>
            </a:extLst>
          </p:cNvPr>
          <p:cNvSpPr>
            <a:spLocks noGrp="1"/>
          </p:cNvSpPr>
          <p:nvPr>
            <p:ph idx="1"/>
          </p:nvPr>
        </p:nvSpPr>
        <p:spPr/>
        <p:txBody>
          <a:bodyPr rtlCol="0">
            <a:normAutofit/>
          </a:bodyPr>
          <a:lstStyle/>
          <a:p>
            <a:pPr>
              <a:lnSpc>
                <a:spcPct val="120000"/>
              </a:lnSpc>
              <a:buFont typeface="Wingdings" panose="05000000000000000000" pitchFamily="2" charset="2"/>
              <a:buChar char="§"/>
              <a:defRPr/>
            </a:pPr>
            <a:r>
              <a:rPr lang="en-US" dirty="0"/>
              <a:t>A project is identified when someone in the organization identifies a </a:t>
            </a:r>
            <a:r>
              <a:rPr lang="en-US" b="1" i="1" dirty="0">
                <a:solidFill>
                  <a:schemeClr val="hlink"/>
                </a:solidFill>
              </a:rPr>
              <a:t>business need</a:t>
            </a:r>
            <a:r>
              <a:rPr lang="en-US" b="1" i="1" dirty="0"/>
              <a:t> </a:t>
            </a:r>
            <a:r>
              <a:rPr lang="en-US" dirty="0"/>
              <a:t>to build a system.</a:t>
            </a:r>
          </a:p>
          <a:p>
            <a:pPr>
              <a:lnSpc>
                <a:spcPct val="120000"/>
              </a:lnSpc>
              <a:buFont typeface="Wingdings" panose="05000000000000000000" pitchFamily="2" charset="2"/>
              <a:buChar char="§"/>
              <a:defRPr/>
            </a:pPr>
            <a:r>
              <a:rPr lang="en-US" dirty="0"/>
              <a:t>A need may surface when an organization identifies unique and competitive ways of using IT.</a:t>
            </a:r>
          </a:p>
          <a:p>
            <a:pPr>
              <a:lnSpc>
                <a:spcPct val="120000"/>
              </a:lnSpc>
              <a:buFont typeface="Wingdings" panose="05000000000000000000" pitchFamily="2" charset="2"/>
              <a:buChar char="§"/>
              <a:defRPr/>
            </a:pPr>
            <a:r>
              <a:rPr lang="en-US" b="1" i="1" dirty="0">
                <a:solidFill>
                  <a:schemeClr val="hlink"/>
                </a:solidFill>
              </a:rPr>
              <a:t> </a:t>
            </a:r>
            <a:r>
              <a:rPr lang="en-US" dirty="0"/>
              <a:t>To leverage the capabilities of</a:t>
            </a:r>
            <a:r>
              <a:rPr lang="en-US" b="1" i="1" dirty="0">
                <a:solidFill>
                  <a:schemeClr val="hlink"/>
                </a:solidFill>
              </a:rPr>
              <a:t> emerging technologies</a:t>
            </a:r>
            <a:r>
              <a:rPr lang="en-US" b="1" i="1" dirty="0"/>
              <a:t> </a:t>
            </a:r>
            <a:r>
              <a:rPr lang="en-US" dirty="0"/>
              <a:t>such as cloud computing, RFID, Web 2.0</a:t>
            </a:r>
          </a:p>
          <a:p>
            <a:pPr>
              <a:defRPr/>
            </a:pPr>
            <a:endParaRPr lang="en-US" dirty="0"/>
          </a:p>
        </p:txBody>
      </p:sp>
      <p:sp>
        <p:nvSpPr>
          <p:cNvPr id="4" name="Footer Placeholder 3">
            <a:extLst>
              <a:ext uri="{FF2B5EF4-FFF2-40B4-BE49-F238E27FC236}">
                <a16:creationId xmlns:a16="http://schemas.microsoft.com/office/drawing/2014/main" id="{5810068F-8796-4AA6-B442-32A1C480150C}"/>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0BF22C1C-B299-4443-BC64-C6664B8C4764}"/>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71AE7135-3386-42D4-BD1F-2F3B476B6A32}" type="slidenum">
              <a:rPr lang="en-US" altLang="id-ID">
                <a:solidFill>
                  <a:srgbClr val="898989"/>
                </a:solidFill>
              </a:rPr>
              <a:pPr/>
              <a:t>12</a:t>
            </a:fld>
            <a:endParaRPr lang="en-US" altLang="id-ID">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9B01-B3F4-4F05-A225-29FB3882AC19}"/>
              </a:ext>
            </a:extLst>
          </p:cNvPr>
          <p:cNvSpPr>
            <a:spLocks noGrp="1"/>
          </p:cNvSpPr>
          <p:nvPr>
            <p:ph type="title"/>
          </p:nvPr>
        </p:nvSpPr>
        <p:spPr/>
        <p:txBody>
          <a:bodyPr rtlCol="0">
            <a:normAutofit/>
          </a:bodyPr>
          <a:lstStyle/>
          <a:p>
            <a:pPr algn="r">
              <a:defRPr/>
            </a:pPr>
            <a:r>
              <a:rPr lang="en-US" dirty="0"/>
              <a:t>Business Process Management (BPM)</a:t>
            </a:r>
          </a:p>
        </p:txBody>
      </p:sp>
      <p:sp>
        <p:nvSpPr>
          <p:cNvPr id="24579" name="Content Placeholder 2">
            <a:extLst>
              <a:ext uri="{FF2B5EF4-FFF2-40B4-BE49-F238E27FC236}">
                <a16:creationId xmlns:a16="http://schemas.microsoft.com/office/drawing/2014/main" id="{65969943-2822-46DB-9F79-7788A76CE2A8}"/>
              </a:ext>
            </a:extLst>
          </p:cNvPr>
          <p:cNvSpPr>
            <a:spLocks noGrp="1"/>
          </p:cNvSpPr>
          <p:nvPr>
            <p:ph idx="1"/>
          </p:nvPr>
        </p:nvSpPr>
        <p:spPr/>
        <p:txBody>
          <a:bodyPr/>
          <a:lstStyle/>
          <a:p>
            <a:pPr>
              <a:spcBef>
                <a:spcPct val="0"/>
              </a:spcBef>
            </a:pPr>
            <a:r>
              <a:rPr lang="en-US" altLang="id-ID"/>
              <a:t> Nowadays many new IS projects grow out of BPM.</a:t>
            </a:r>
          </a:p>
          <a:p>
            <a:pPr>
              <a:spcBef>
                <a:spcPct val="0"/>
              </a:spcBef>
            </a:pPr>
            <a:r>
              <a:rPr lang="en-US" altLang="id-ID"/>
              <a:t> BPM is a methodology used by organizations to continuously improve end-to-end business processes.</a:t>
            </a:r>
          </a:p>
          <a:p>
            <a:pPr>
              <a:spcBef>
                <a:spcPct val="0"/>
              </a:spcBef>
            </a:pPr>
            <a:endParaRPr lang="en-US" altLang="id-ID"/>
          </a:p>
          <a:p>
            <a:pPr>
              <a:spcBef>
                <a:spcPct val="0"/>
              </a:spcBef>
            </a:pPr>
            <a:endParaRPr lang="en-US" altLang="id-ID"/>
          </a:p>
        </p:txBody>
      </p:sp>
      <p:sp>
        <p:nvSpPr>
          <p:cNvPr id="4" name="Footer Placeholder 3">
            <a:extLst>
              <a:ext uri="{FF2B5EF4-FFF2-40B4-BE49-F238E27FC236}">
                <a16:creationId xmlns:a16="http://schemas.microsoft.com/office/drawing/2014/main" id="{023C210C-9AA9-4D45-AC38-9FA200264B16}"/>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D9BB5DD0-25ED-4B1D-A332-B5288BBEB729}"/>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C4A40CA1-0B32-422C-BAF7-D9596E83F3CD}" type="slidenum">
              <a:rPr lang="en-US" altLang="id-ID">
                <a:solidFill>
                  <a:srgbClr val="898989"/>
                </a:solidFill>
              </a:rPr>
              <a:pPr/>
              <a:t>13</a:t>
            </a:fld>
            <a:endParaRPr lang="en-US" altLang="id-ID">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ED87366-C168-45EC-B9CD-2BBB7A9D7922}"/>
              </a:ext>
            </a:extLst>
          </p:cNvPr>
          <p:cNvSpPr>
            <a:spLocks noGrp="1"/>
          </p:cNvSpPr>
          <p:nvPr>
            <p:ph type="title"/>
          </p:nvPr>
        </p:nvSpPr>
        <p:spPr/>
        <p:txBody>
          <a:bodyPr/>
          <a:lstStyle/>
          <a:p>
            <a:pPr algn="r"/>
            <a:r>
              <a:rPr lang="en-US" altLang="id-ID" dirty="0"/>
              <a:t>BPM  Process</a:t>
            </a:r>
          </a:p>
        </p:txBody>
      </p:sp>
      <p:sp>
        <p:nvSpPr>
          <p:cNvPr id="3" name="Content Placeholder 2">
            <a:extLst>
              <a:ext uri="{FF2B5EF4-FFF2-40B4-BE49-F238E27FC236}">
                <a16:creationId xmlns:a16="http://schemas.microsoft.com/office/drawing/2014/main" id="{47937D29-46E4-4D88-A8AC-B0C77365A6AA}"/>
              </a:ext>
            </a:extLst>
          </p:cNvPr>
          <p:cNvSpPr>
            <a:spLocks noGrp="1"/>
          </p:cNvSpPr>
          <p:nvPr>
            <p:ph idx="1"/>
          </p:nvPr>
        </p:nvSpPr>
        <p:spPr/>
        <p:txBody>
          <a:bodyPr rtlCol="0">
            <a:normAutofit/>
          </a:bodyPr>
          <a:lstStyle/>
          <a:p>
            <a:pPr>
              <a:defRPr/>
            </a:pPr>
            <a:r>
              <a:rPr lang="en-US" dirty="0"/>
              <a:t> Defining and mapping the steps in a  business process.</a:t>
            </a:r>
          </a:p>
          <a:p>
            <a:pPr>
              <a:defRPr/>
            </a:pPr>
            <a:r>
              <a:rPr lang="en-US" dirty="0"/>
              <a:t>Creating ways to improve on the steps in the process that add value</a:t>
            </a:r>
          </a:p>
          <a:p>
            <a:pPr>
              <a:defRPr/>
            </a:pPr>
            <a:r>
              <a:rPr lang="en-US" dirty="0"/>
              <a:t>Finding ways to eliminate or consolidate steps in the process that do not add value</a:t>
            </a:r>
          </a:p>
          <a:p>
            <a:pPr>
              <a:defRPr/>
            </a:pPr>
            <a:r>
              <a:rPr lang="en-US" dirty="0"/>
              <a:t> Creating and adjusting electronic workflows to match the improved process maps.</a:t>
            </a:r>
          </a:p>
        </p:txBody>
      </p:sp>
      <p:sp>
        <p:nvSpPr>
          <p:cNvPr id="4" name="Footer Placeholder 3">
            <a:extLst>
              <a:ext uri="{FF2B5EF4-FFF2-40B4-BE49-F238E27FC236}">
                <a16:creationId xmlns:a16="http://schemas.microsoft.com/office/drawing/2014/main" id="{989F2C72-B15F-4A23-8398-8BDAE7ECECA3}"/>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3A4396D0-949C-4C31-9DC9-433F2C32213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BF038EAF-D781-42C4-AE77-B79D11A94C0B}" type="slidenum">
              <a:rPr lang="en-US" altLang="id-ID">
                <a:solidFill>
                  <a:srgbClr val="898989"/>
                </a:solidFill>
              </a:rPr>
              <a:pPr/>
              <a:t>14</a:t>
            </a:fld>
            <a:endParaRPr lang="en-US" altLang="id-ID">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7B00DAE-AAC9-4853-876C-7A36445A664D}"/>
              </a:ext>
            </a:extLst>
          </p:cNvPr>
          <p:cNvSpPr>
            <a:spLocks noGrp="1"/>
          </p:cNvSpPr>
          <p:nvPr>
            <p:ph type="title"/>
          </p:nvPr>
        </p:nvSpPr>
        <p:spPr/>
        <p:txBody>
          <a:bodyPr/>
          <a:lstStyle/>
          <a:p>
            <a:pPr algn="l"/>
            <a:r>
              <a:rPr lang="en-US" altLang="id-ID"/>
              <a:t>(cont’d)</a:t>
            </a:r>
          </a:p>
        </p:txBody>
      </p:sp>
      <p:sp>
        <p:nvSpPr>
          <p:cNvPr id="3" name="Content Placeholder 2">
            <a:extLst>
              <a:ext uri="{FF2B5EF4-FFF2-40B4-BE49-F238E27FC236}">
                <a16:creationId xmlns:a16="http://schemas.microsoft.com/office/drawing/2014/main" id="{433E8D5A-24C0-41C3-90D3-2CAD560D8243}"/>
              </a:ext>
            </a:extLst>
          </p:cNvPr>
          <p:cNvSpPr>
            <a:spLocks noGrp="1"/>
          </p:cNvSpPr>
          <p:nvPr>
            <p:ph idx="1"/>
          </p:nvPr>
        </p:nvSpPr>
        <p:spPr>
          <a:xfrm>
            <a:off x="1444487" y="1600200"/>
            <a:ext cx="10111409" cy="4724400"/>
          </a:xfrm>
        </p:spPr>
        <p:txBody>
          <a:bodyPr rtlCol="0">
            <a:normAutofit/>
          </a:bodyPr>
          <a:lstStyle/>
          <a:p>
            <a:pPr>
              <a:defRPr/>
            </a:pPr>
            <a:r>
              <a:rPr lang="en-US" dirty="0"/>
              <a:t> </a:t>
            </a:r>
            <a:r>
              <a:rPr lang="en-US" b="1" dirty="0">
                <a:solidFill>
                  <a:srgbClr val="0000FF"/>
                </a:solidFill>
              </a:rPr>
              <a:t>Business process automation (BPA) </a:t>
            </a:r>
            <a:r>
              <a:rPr lang="en-US" dirty="0"/>
              <a:t>– </a:t>
            </a:r>
            <a:r>
              <a:rPr lang="en-US" sz="3000" dirty="0"/>
              <a:t>technology components are used to complement or substitute manual process.</a:t>
            </a:r>
          </a:p>
          <a:p>
            <a:pPr>
              <a:defRPr/>
            </a:pPr>
            <a:r>
              <a:rPr lang="en-US" dirty="0"/>
              <a:t> </a:t>
            </a:r>
            <a:r>
              <a:rPr lang="en-US" b="1" dirty="0">
                <a:solidFill>
                  <a:srgbClr val="0000FF"/>
                </a:solidFill>
              </a:rPr>
              <a:t>Business process improvement (BPI) </a:t>
            </a:r>
            <a:r>
              <a:rPr lang="en-US" dirty="0">
                <a:solidFill>
                  <a:prstClr val="black"/>
                </a:solidFill>
              </a:rPr>
              <a:t>–  </a:t>
            </a:r>
            <a:r>
              <a:rPr lang="en-US" sz="3000" dirty="0">
                <a:solidFill>
                  <a:prstClr val="black"/>
                </a:solidFill>
              </a:rPr>
              <a:t>creating new, re-designed processes to improve the workflows, and/or utilizing new technologies enabling new process structures.</a:t>
            </a:r>
            <a:endParaRPr lang="en-US" sz="3000" dirty="0">
              <a:solidFill>
                <a:srgbClr val="0070C0"/>
              </a:solidFill>
            </a:endParaRPr>
          </a:p>
          <a:p>
            <a:pPr>
              <a:defRPr/>
            </a:pPr>
            <a:r>
              <a:rPr lang="en-US" b="1" dirty="0">
                <a:solidFill>
                  <a:srgbClr val="0000FF"/>
                </a:solidFill>
              </a:rPr>
              <a:t>Business process reengineering (BPR) </a:t>
            </a:r>
            <a:r>
              <a:rPr lang="en-US" dirty="0">
                <a:solidFill>
                  <a:prstClr val="black"/>
                </a:solidFill>
              </a:rPr>
              <a:t>– </a:t>
            </a:r>
            <a:r>
              <a:rPr lang="en-US" sz="3000" dirty="0">
                <a:solidFill>
                  <a:prstClr val="black"/>
                </a:solidFill>
              </a:rPr>
              <a:t>changing the fundamental way in which the organization operate.</a:t>
            </a:r>
            <a:endParaRPr lang="en-US" sz="3000" dirty="0">
              <a:solidFill>
                <a:srgbClr val="0070C0"/>
              </a:solidFill>
            </a:endParaRPr>
          </a:p>
        </p:txBody>
      </p:sp>
      <p:sp>
        <p:nvSpPr>
          <p:cNvPr id="4" name="Footer Placeholder 3">
            <a:extLst>
              <a:ext uri="{FF2B5EF4-FFF2-40B4-BE49-F238E27FC236}">
                <a16:creationId xmlns:a16="http://schemas.microsoft.com/office/drawing/2014/main" id="{47B2C392-DD86-4A47-81E4-9FCF4DDC92F6}"/>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E86094CD-E479-4BF7-A4F4-8E39222B4BC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D055894E-23F6-419B-9298-0C70785EA8CE}" type="slidenum">
              <a:rPr lang="en-US" altLang="id-ID">
                <a:solidFill>
                  <a:srgbClr val="898989"/>
                </a:solidFill>
              </a:rPr>
              <a:pPr/>
              <a:t>15</a:t>
            </a:fld>
            <a:endParaRPr lang="en-US" altLang="id-ID">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BE18288-1E13-4F8B-B71A-A85D4E0A5AA3}"/>
              </a:ext>
            </a:extLst>
          </p:cNvPr>
          <p:cNvSpPr>
            <a:spLocks noGrp="1"/>
          </p:cNvSpPr>
          <p:nvPr>
            <p:ph type="title"/>
          </p:nvPr>
        </p:nvSpPr>
        <p:spPr/>
        <p:txBody>
          <a:bodyPr/>
          <a:lstStyle/>
          <a:p>
            <a:pPr algn="r"/>
            <a:r>
              <a:rPr lang="en-US" altLang="id-ID" dirty="0"/>
              <a:t>Project </a:t>
            </a:r>
            <a:r>
              <a:rPr lang="id-ID" altLang="id-ID" dirty="0"/>
              <a:t>S</a:t>
            </a:r>
            <a:r>
              <a:rPr lang="en-US" altLang="id-ID" dirty="0" err="1"/>
              <a:t>ponsor</a:t>
            </a:r>
            <a:endParaRPr lang="en-US" altLang="id-ID" dirty="0"/>
          </a:p>
        </p:txBody>
      </p:sp>
      <p:sp>
        <p:nvSpPr>
          <p:cNvPr id="3" name="Content Placeholder 2">
            <a:extLst>
              <a:ext uri="{FF2B5EF4-FFF2-40B4-BE49-F238E27FC236}">
                <a16:creationId xmlns:a16="http://schemas.microsoft.com/office/drawing/2014/main" id="{5281C56E-5CF7-4FC7-921B-C6096030068F}"/>
              </a:ext>
            </a:extLst>
          </p:cNvPr>
          <p:cNvSpPr>
            <a:spLocks noGrp="1"/>
          </p:cNvSpPr>
          <p:nvPr>
            <p:ph idx="1"/>
          </p:nvPr>
        </p:nvSpPr>
        <p:spPr/>
        <p:txBody>
          <a:bodyPr rtlCol="0">
            <a:normAutofit fontScale="55000" lnSpcReduction="20000"/>
          </a:bodyPr>
          <a:lstStyle/>
          <a:p>
            <a:pPr>
              <a:lnSpc>
                <a:spcPct val="120000"/>
              </a:lnSpc>
              <a:defRPr/>
            </a:pPr>
            <a:r>
              <a:rPr lang="en-US" sz="4600" dirty="0"/>
              <a:t>The </a:t>
            </a:r>
            <a:r>
              <a:rPr lang="en-US" sz="4600" dirty="0">
                <a:solidFill>
                  <a:schemeClr val="hlink"/>
                </a:solidFill>
              </a:rPr>
              <a:t>project sponsor </a:t>
            </a:r>
            <a:r>
              <a:rPr lang="en-US" sz="4600" dirty="0"/>
              <a:t>is a person (or group) who has an interest in the system’s success </a:t>
            </a:r>
          </a:p>
          <a:p>
            <a:pPr>
              <a:lnSpc>
                <a:spcPct val="120000"/>
              </a:lnSpc>
              <a:defRPr/>
            </a:pPr>
            <a:r>
              <a:rPr lang="en-US" sz="4600" dirty="0"/>
              <a:t>The project sponsor will work throughout the SDLC to make sure that the project is moving in the right direction from the perspective of the business.</a:t>
            </a:r>
          </a:p>
          <a:p>
            <a:pPr>
              <a:lnSpc>
                <a:spcPct val="120000"/>
              </a:lnSpc>
              <a:defRPr/>
            </a:pPr>
            <a:r>
              <a:rPr lang="en-US" sz="4600" dirty="0"/>
              <a:t>The project sponsor serves as the primary point of contact for the project team.</a:t>
            </a:r>
          </a:p>
          <a:p>
            <a:pPr>
              <a:lnSpc>
                <a:spcPct val="120000"/>
              </a:lnSpc>
              <a:defRPr/>
            </a:pPr>
            <a:r>
              <a:rPr lang="en-US" sz="4600" dirty="0"/>
              <a:t>The size or scope of the project determines by the kind of sponsor that is involved.</a:t>
            </a:r>
          </a:p>
          <a:p>
            <a:pPr>
              <a:defRPr/>
            </a:pPr>
            <a:endParaRPr lang="en-US" dirty="0"/>
          </a:p>
          <a:p>
            <a:pPr>
              <a:defRPr/>
            </a:pPr>
            <a:endParaRPr lang="en-US" dirty="0"/>
          </a:p>
        </p:txBody>
      </p:sp>
      <p:sp>
        <p:nvSpPr>
          <p:cNvPr id="4" name="Footer Placeholder 3">
            <a:extLst>
              <a:ext uri="{FF2B5EF4-FFF2-40B4-BE49-F238E27FC236}">
                <a16:creationId xmlns:a16="http://schemas.microsoft.com/office/drawing/2014/main" id="{21B88706-A56E-4096-87CE-B0403429B2FD}"/>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2CB198DE-1BFA-4508-8ED3-5A504F8995D4}"/>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C8A75FD3-A289-4EC4-8F9D-18DBC39F29C0}" type="slidenum">
              <a:rPr lang="en-US" altLang="id-ID">
                <a:solidFill>
                  <a:srgbClr val="898989"/>
                </a:solidFill>
              </a:rPr>
              <a:pPr/>
              <a:t>16</a:t>
            </a:fld>
            <a:endParaRPr lang="en-US" altLang="id-ID">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9F19C82-F75A-4284-A8F5-EB673EC7101E}"/>
              </a:ext>
            </a:extLst>
          </p:cNvPr>
          <p:cNvSpPr>
            <a:spLocks noGrp="1"/>
          </p:cNvSpPr>
          <p:nvPr>
            <p:ph type="title"/>
          </p:nvPr>
        </p:nvSpPr>
        <p:spPr/>
        <p:txBody>
          <a:bodyPr/>
          <a:lstStyle/>
          <a:p>
            <a:pPr algn="l"/>
            <a:r>
              <a:rPr lang="en-US" altLang="id-ID"/>
              <a:t>(cont’d)</a:t>
            </a:r>
          </a:p>
        </p:txBody>
      </p:sp>
      <p:sp>
        <p:nvSpPr>
          <p:cNvPr id="3" name="Content Placeholder 2">
            <a:extLst>
              <a:ext uri="{FF2B5EF4-FFF2-40B4-BE49-F238E27FC236}">
                <a16:creationId xmlns:a16="http://schemas.microsoft.com/office/drawing/2014/main" id="{24AA7D74-55AF-4425-967E-7A1BFDAC2435}"/>
              </a:ext>
            </a:extLst>
          </p:cNvPr>
          <p:cNvSpPr>
            <a:spLocks noGrp="1"/>
          </p:cNvSpPr>
          <p:nvPr>
            <p:ph idx="1"/>
          </p:nvPr>
        </p:nvSpPr>
        <p:spPr/>
        <p:txBody>
          <a:bodyPr rtlCol="0">
            <a:normAutofit/>
          </a:bodyPr>
          <a:lstStyle/>
          <a:p>
            <a:pPr>
              <a:lnSpc>
                <a:spcPct val="120000"/>
              </a:lnSpc>
              <a:defRPr/>
            </a:pPr>
            <a:r>
              <a:rPr lang="en-US" dirty="0"/>
              <a:t>The project sponsor has the insights needed to determine the </a:t>
            </a:r>
            <a:r>
              <a:rPr lang="en-US" dirty="0">
                <a:solidFill>
                  <a:srgbClr val="0000FF"/>
                </a:solidFill>
              </a:rPr>
              <a:t>business value </a:t>
            </a:r>
            <a:r>
              <a:rPr lang="en-US" dirty="0"/>
              <a:t>that will be gained from the system.</a:t>
            </a:r>
          </a:p>
          <a:p>
            <a:pPr>
              <a:lnSpc>
                <a:spcPct val="120000"/>
              </a:lnSpc>
              <a:defRPr/>
            </a:pPr>
            <a:r>
              <a:rPr lang="en-US" dirty="0">
                <a:solidFill>
                  <a:schemeClr val="hlink"/>
                </a:solidFill>
              </a:rPr>
              <a:t>Tangible</a:t>
            </a:r>
            <a:r>
              <a:rPr lang="en-US" dirty="0"/>
              <a:t> value can be quantified and measured easily (reduction in operating costs).</a:t>
            </a:r>
          </a:p>
          <a:p>
            <a:pPr>
              <a:lnSpc>
                <a:spcPct val="120000"/>
              </a:lnSpc>
              <a:defRPr/>
            </a:pPr>
            <a:r>
              <a:rPr lang="en-US" dirty="0"/>
              <a:t>An </a:t>
            </a:r>
            <a:r>
              <a:rPr lang="en-US" dirty="0">
                <a:solidFill>
                  <a:schemeClr val="hlink"/>
                </a:solidFill>
              </a:rPr>
              <a:t>intangible </a:t>
            </a:r>
            <a:r>
              <a:rPr lang="en-US" dirty="0"/>
              <a:t>value results from an intuitive belief that the system provides important, but hard-to-measure benefits to the organization.</a:t>
            </a:r>
          </a:p>
        </p:txBody>
      </p:sp>
      <p:sp>
        <p:nvSpPr>
          <p:cNvPr id="4" name="Footer Placeholder 3">
            <a:extLst>
              <a:ext uri="{FF2B5EF4-FFF2-40B4-BE49-F238E27FC236}">
                <a16:creationId xmlns:a16="http://schemas.microsoft.com/office/drawing/2014/main" id="{26B3F830-E8C9-431D-816D-5094BB1C6539}"/>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5DFD2BE3-2F14-4F43-B46E-B452EDB1DFC4}"/>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E56D424F-4D63-466D-BC82-944F18F40AE7}" type="slidenum">
              <a:rPr lang="en-US" altLang="id-ID">
                <a:solidFill>
                  <a:srgbClr val="898989"/>
                </a:solidFill>
              </a:rPr>
              <a:pPr/>
              <a:t>17</a:t>
            </a:fld>
            <a:endParaRPr lang="en-US" altLang="id-ID">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212CDBF-2EFF-400F-BFA5-3F1E623700CA}"/>
              </a:ext>
            </a:extLst>
          </p:cNvPr>
          <p:cNvSpPr>
            <a:spLocks noGrp="1"/>
          </p:cNvSpPr>
          <p:nvPr>
            <p:ph type="title"/>
          </p:nvPr>
        </p:nvSpPr>
        <p:spPr/>
        <p:txBody>
          <a:bodyPr/>
          <a:lstStyle/>
          <a:p>
            <a:pPr algn="r"/>
            <a:r>
              <a:rPr lang="en-US" altLang="id-ID" dirty="0"/>
              <a:t>System Request</a:t>
            </a:r>
          </a:p>
        </p:txBody>
      </p:sp>
      <p:sp>
        <p:nvSpPr>
          <p:cNvPr id="3" name="Content Placeholder 2">
            <a:extLst>
              <a:ext uri="{FF2B5EF4-FFF2-40B4-BE49-F238E27FC236}">
                <a16:creationId xmlns:a16="http://schemas.microsoft.com/office/drawing/2014/main" id="{1D1A622C-417E-4A90-A063-89EF01678C20}"/>
              </a:ext>
            </a:extLst>
          </p:cNvPr>
          <p:cNvSpPr>
            <a:spLocks noGrp="1"/>
          </p:cNvSpPr>
          <p:nvPr>
            <p:ph idx="1"/>
          </p:nvPr>
        </p:nvSpPr>
        <p:spPr>
          <a:xfrm>
            <a:off x="1205948" y="1825625"/>
            <a:ext cx="10147852" cy="4351338"/>
          </a:xfrm>
        </p:spPr>
        <p:txBody>
          <a:bodyPr rtlCol="0">
            <a:normAutofit/>
          </a:bodyPr>
          <a:lstStyle/>
          <a:p>
            <a:pPr>
              <a:defRPr/>
            </a:pPr>
            <a:r>
              <a:rPr lang="en-US" dirty="0"/>
              <a:t>The document that describes the business reasons for building a system and the value that system is expected to provide.</a:t>
            </a:r>
          </a:p>
          <a:p>
            <a:pPr>
              <a:defRPr/>
            </a:pPr>
            <a:r>
              <a:rPr lang="en-US" dirty="0"/>
              <a:t>The project sponsor usually completes this form as part of a formal system selection process within the organization.</a:t>
            </a:r>
          </a:p>
          <a:p>
            <a:pPr>
              <a:defRPr/>
            </a:pPr>
            <a:endParaRPr lang="en-US" dirty="0"/>
          </a:p>
          <a:p>
            <a:pPr>
              <a:defRPr/>
            </a:pPr>
            <a:endParaRPr lang="en-US" dirty="0"/>
          </a:p>
        </p:txBody>
      </p:sp>
      <p:sp>
        <p:nvSpPr>
          <p:cNvPr id="4" name="Footer Placeholder 3">
            <a:extLst>
              <a:ext uri="{FF2B5EF4-FFF2-40B4-BE49-F238E27FC236}">
                <a16:creationId xmlns:a16="http://schemas.microsoft.com/office/drawing/2014/main" id="{EAB9C6AE-98D1-4C72-A4A6-6E70172A5E96}"/>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C0B3606B-CEB9-4FC5-AB8B-DA625638E773}"/>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4C657464-0500-4583-A820-5856F4C5807B}" type="slidenum">
              <a:rPr lang="en-US" altLang="id-ID">
                <a:solidFill>
                  <a:srgbClr val="898989"/>
                </a:solidFill>
              </a:rPr>
              <a:pPr/>
              <a:t>18</a:t>
            </a:fld>
            <a:endParaRPr lang="en-US" altLang="id-ID">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BBC4394-765A-4FF9-9BAC-AC1B78219CC3}"/>
              </a:ext>
            </a:extLst>
          </p:cNvPr>
          <p:cNvSpPr>
            <a:spLocks noGrp="1"/>
          </p:cNvSpPr>
          <p:nvPr>
            <p:ph type="title"/>
          </p:nvPr>
        </p:nvSpPr>
        <p:spPr/>
        <p:txBody>
          <a:bodyPr/>
          <a:lstStyle/>
          <a:p>
            <a:pPr algn="l"/>
            <a:r>
              <a:rPr lang="en-US" altLang="id-ID" dirty="0"/>
              <a:t>(cont’d)</a:t>
            </a:r>
          </a:p>
        </p:txBody>
      </p:sp>
      <p:sp>
        <p:nvSpPr>
          <p:cNvPr id="3" name="Content Placeholder 2">
            <a:extLst>
              <a:ext uri="{FF2B5EF4-FFF2-40B4-BE49-F238E27FC236}">
                <a16:creationId xmlns:a16="http://schemas.microsoft.com/office/drawing/2014/main" id="{53AAD07C-8CA7-4D25-86DB-DB6C42F49F2E}"/>
              </a:ext>
            </a:extLst>
          </p:cNvPr>
          <p:cNvSpPr>
            <a:spLocks noGrp="1"/>
          </p:cNvSpPr>
          <p:nvPr>
            <p:ph idx="1"/>
          </p:nvPr>
        </p:nvSpPr>
        <p:spPr/>
        <p:txBody>
          <a:bodyPr rtlCol="0">
            <a:normAutofit/>
          </a:bodyPr>
          <a:lstStyle/>
          <a:p>
            <a:pPr>
              <a:lnSpc>
                <a:spcPct val="110000"/>
              </a:lnSpc>
              <a:defRPr/>
            </a:pPr>
            <a:r>
              <a:rPr lang="en-US" dirty="0"/>
              <a:t>The </a:t>
            </a:r>
            <a:r>
              <a:rPr lang="en-US" dirty="0">
                <a:solidFill>
                  <a:schemeClr val="hlink"/>
                </a:solidFill>
              </a:rPr>
              <a:t>business requirements</a:t>
            </a:r>
            <a:r>
              <a:rPr lang="en-US" dirty="0"/>
              <a:t> of the project refer to the business capabilities that the system will need to have.</a:t>
            </a:r>
          </a:p>
          <a:p>
            <a:pPr>
              <a:lnSpc>
                <a:spcPct val="110000"/>
              </a:lnSpc>
              <a:defRPr/>
            </a:pPr>
            <a:r>
              <a:rPr lang="en-US" dirty="0"/>
              <a:t>The </a:t>
            </a:r>
            <a:r>
              <a:rPr lang="en-US" dirty="0">
                <a:solidFill>
                  <a:schemeClr val="hlink"/>
                </a:solidFill>
              </a:rPr>
              <a:t>business value</a:t>
            </a:r>
            <a:r>
              <a:rPr lang="en-US" dirty="0"/>
              <a:t> describes the benefits that the organization should expect from the system. </a:t>
            </a:r>
          </a:p>
          <a:p>
            <a:pPr>
              <a:lnSpc>
                <a:spcPct val="110000"/>
              </a:lnSpc>
              <a:defRPr/>
            </a:pPr>
            <a:r>
              <a:rPr lang="en-US" dirty="0">
                <a:solidFill>
                  <a:schemeClr val="hlink"/>
                </a:solidFill>
              </a:rPr>
              <a:t>Special issues</a:t>
            </a:r>
            <a:r>
              <a:rPr lang="en-US" dirty="0"/>
              <a:t> are included on the document as a catchall category for other information that should be considered in assessing the project.</a:t>
            </a:r>
          </a:p>
          <a:p>
            <a:pPr>
              <a:defRPr/>
            </a:pPr>
            <a:endParaRPr lang="en-US" dirty="0"/>
          </a:p>
        </p:txBody>
      </p:sp>
      <p:sp>
        <p:nvSpPr>
          <p:cNvPr id="4" name="Footer Placeholder 3">
            <a:extLst>
              <a:ext uri="{FF2B5EF4-FFF2-40B4-BE49-F238E27FC236}">
                <a16:creationId xmlns:a16="http://schemas.microsoft.com/office/drawing/2014/main" id="{5FE7402D-A397-4059-9BBC-4D3F87443810}"/>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F3E2FD20-8581-4144-811B-9F5C80294F1D}"/>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95E3E3E1-5727-4D3A-9EC3-71064B550E5B}" type="slidenum">
              <a:rPr lang="en-US" altLang="id-ID">
                <a:solidFill>
                  <a:srgbClr val="898989"/>
                </a:solidFill>
              </a:rPr>
              <a:pPr/>
              <a:t>19</a:t>
            </a:fld>
            <a:endParaRPr lang="en-US" altLang="id-ID">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75A18-35BF-4941-86E8-A35212A851A2}"/>
              </a:ext>
            </a:extLst>
          </p:cNvPr>
          <p:cNvSpPr>
            <a:spLocks noGrp="1"/>
          </p:cNvSpPr>
          <p:nvPr>
            <p:ph idx="1"/>
          </p:nvPr>
        </p:nvSpPr>
        <p:spPr>
          <a:xfrm>
            <a:off x="1143000" y="1843088"/>
            <a:ext cx="10363200" cy="3978965"/>
          </a:xfrm>
        </p:spPr>
        <p:txBody>
          <a:bodyPr rtlCol="0">
            <a:normAutofit/>
          </a:bodyPr>
          <a:lstStyle/>
          <a:p>
            <a:pPr>
              <a:lnSpc>
                <a:spcPct val="120000"/>
              </a:lnSpc>
              <a:buFont typeface="Wingdings" panose="05000000000000000000" pitchFamily="2" charset="2"/>
              <a:buChar char="§"/>
              <a:defRPr/>
            </a:pPr>
            <a:r>
              <a:rPr lang="en-US" sz="2400" dirty="0"/>
              <a:t> The </a:t>
            </a:r>
            <a:r>
              <a:rPr lang="en-US" sz="2400" dirty="0">
                <a:solidFill>
                  <a:srgbClr val="FF0000"/>
                </a:solidFill>
              </a:rPr>
              <a:t>systems development life cycle (SDLC) </a:t>
            </a:r>
            <a:r>
              <a:rPr lang="en-US" sz="2400" dirty="0"/>
              <a:t>is the process of determining how an information system (IS) can support business needs, designing the system, building it, and delivering it to users.</a:t>
            </a:r>
          </a:p>
          <a:p>
            <a:pPr>
              <a:lnSpc>
                <a:spcPct val="120000"/>
              </a:lnSpc>
              <a:buFont typeface="Wingdings" panose="05000000000000000000" pitchFamily="2" charset="2"/>
              <a:buChar char="§"/>
              <a:defRPr/>
            </a:pPr>
            <a:r>
              <a:rPr lang="en-US" sz="2400" dirty="0"/>
              <a:t>The key person in the SDLC is the </a:t>
            </a:r>
            <a:r>
              <a:rPr lang="en-US" sz="2400" dirty="0">
                <a:solidFill>
                  <a:srgbClr val="FF0000"/>
                </a:solidFill>
              </a:rPr>
              <a:t>systems analyst</a:t>
            </a:r>
            <a:r>
              <a:rPr lang="en-US" sz="2400" dirty="0"/>
              <a:t>, who analyzes the business situation, identifies the opportunities for improvements, and designs an IS to implement the improvements. </a:t>
            </a:r>
            <a:endParaRPr lang="en-US" sz="2400" dirty="0">
              <a:solidFill>
                <a:srgbClr val="FF0000"/>
              </a:solidFill>
            </a:endParaRPr>
          </a:p>
        </p:txBody>
      </p:sp>
      <p:sp>
        <p:nvSpPr>
          <p:cNvPr id="4" name="Footer Placeholder 3">
            <a:extLst>
              <a:ext uri="{FF2B5EF4-FFF2-40B4-BE49-F238E27FC236}">
                <a16:creationId xmlns:a16="http://schemas.microsoft.com/office/drawing/2014/main" id="{898B169D-AC48-47C1-9615-7BD83A4F6415}"/>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4A19FD7-6B0E-4344-9601-E9E614FA7F03}"/>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9942D7F4-1EFD-41B3-BE56-737FA9253C91}" type="slidenum">
              <a:rPr lang="en-US" altLang="id-ID">
                <a:solidFill>
                  <a:srgbClr val="898989"/>
                </a:solidFill>
              </a:rPr>
              <a:pPr/>
              <a:t>2</a:t>
            </a:fld>
            <a:endParaRPr lang="en-US" altLang="id-ID">
              <a:solidFill>
                <a:srgbClr val="898989"/>
              </a:solidFill>
            </a:endParaRPr>
          </a:p>
        </p:txBody>
      </p:sp>
      <p:sp>
        <p:nvSpPr>
          <p:cNvPr id="6" name="Title 1">
            <a:extLst>
              <a:ext uri="{FF2B5EF4-FFF2-40B4-BE49-F238E27FC236}">
                <a16:creationId xmlns:a16="http://schemas.microsoft.com/office/drawing/2014/main" id="{AAE5B980-7820-4CCE-9758-B0C69C86F8D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id-ID" dirty="0"/>
              <a:t>1. </a:t>
            </a:r>
            <a:r>
              <a:rPr lang="en-US" dirty="0"/>
              <a:t>Systems Development Life Cycle</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EB9FB09-EC0A-415A-8C00-202E2E32BDE4}"/>
              </a:ext>
            </a:extLst>
          </p:cNvPr>
          <p:cNvSpPr>
            <a:spLocks noGrp="1"/>
          </p:cNvSpPr>
          <p:nvPr>
            <p:ph type="title"/>
          </p:nvPr>
        </p:nvSpPr>
        <p:spPr/>
        <p:txBody>
          <a:bodyPr/>
          <a:lstStyle/>
          <a:p>
            <a:pPr algn="l"/>
            <a:r>
              <a:rPr lang="en-US" altLang="id-ID"/>
              <a:t>(cont’d)</a:t>
            </a:r>
          </a:p>
        </p:txBody>
      </p:sp>
      <p:sp>
        <p:nvSpPr>
          <p:cNvPr id="3" name="Content Placeholder 2">
            <a:extLst>
              <a:ext uri="{FF2B5EF4-FFF2-40B4-BE49-F238E27FC236}">
                <a16:creationId xmlns:a16="http://schemas.microsoft.com/office/drawing/2014/main" id="{F53FFAC5-7ADD-4F63-8A65-206C16978BD8}"/>
              </a:ext>
            </a:extLst>
          </p:cNvPr>
          <p:cNvSpPr>
            <a:spLocks noGrp="1"/>
          </p:cNvSpPr>
          <p:nvPr>
            <p:ph idx="1"/>
          </p:nvPr>
        </p:nvSpPr>
        <p:spPr/>
        <p:txBody>
          <a:bodyPr rtlCol="0">
            <a:normAutofit/>
          </a:bodyPr>
          <a:lstStyle/>
          <a:p>
            <a:pPr>
              <a:lnSpc>
                <a:spcPct val="110000"/>
              </a:lnSpc>
              <a:defRPr/>
            </a:pPr>
            <a:r>
              <a:rPr lang="en-US" dirty="0"/>
              <a:t>The completed system request is submitted to the </a:t>
            </a:r>
            <a:r>
              <a:rPr lang="en-US" dirty="0">
                <a:solidFill>
                  <a:schemeClr val="hlink"/>
                </a:solidFill>
              </a:rPr>
              <a:t>approval committee</a:t>
            </a:r>
            <a:r>
              <a:rPr lang="en-US" dirty="0"/>
              <a:t> for consideration.</a:t>
            </a:r>
          </a:p>
          <a:p>
            <a:pPr>
              <a:lnSpc>
                <a:spcPct val="110000"/>
              </a:lnSpc>
              <a:defRPr/>
            </a:pPr>
            <a:r>
              <a:rPr lang="en-US" dirty="0"/>
              <a:t>The committee reviews the system request and makes an initial determination of whether to investigate the proposed project or not.</a:t>
            </a:r>
          </a:p>
          <a:p>
            <a:pPr>
              <a:lnSpc>
                <a:spcPct val="110000"/>
              </a:lnSpc>
              <a:defRPr/>
            </a:pPr>
            <a:r>
              <a:rPr lang="en-US" dirty="0"/>
              <a:t>If so, the next step is to conduct a feasibility analysis.</a:t>
            </a:r>
          </a:p>
          <a:p>
            <a:pPr>
              <a:defRPr/>
            </a:pPr>
            <a:endParaRPr lang="en-US" dirty="0"/>
          </a:p>
        </p:txBody>
      </p:sp>
      <p:sp>
        <p:nvSpPr>
          <p:cNvPr id="4" name="Footer Placeholder 3">
            <a:extLst>
              <a:ext uri="{FF2B5EF4-FFF2-40B4-BE49-F238E27FC236}">
                <a16:creationId xmlns:a16="http://schemas.microsoft.com/office/drawing/2014/main" id="{D545A451-C89A-4DC5-A241-3CCE69AF0825}"/>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F98A8ECA-D916-4384-BD0A-BB3CD158558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A30B3856-0A7C-4080-9FAC-9D856CC255B7}" type="slidenum">
              <a:rPr lang="en-US" altLang="id-ID">
                <a:solidFill>
                  <a:srgbClr val="898989"/>
                </a:solidFill>
              </a:rPr>
              <a:pPr/>
              <a:t>20</a:t>
            </a:fld>
            <a:endParaRPr lang="en-US" altLang="id-ID">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1B35122-A5C8-4930-AF3E-860A608CFF58}"/>
              </a:ext>
            </a:extLst>
          </p:cNvPr>
          <p:cNvSpPr>
            <a:spLocks noGrp="1"/>
          </p:cNvSpPr>
          <p:nvPr>
            <p:ph type="title"/>
          </p:nvPr>
        </p:nvSpPr>
        <p:spPr/>
        <p:txBody>
          <a:bodyPr/>
          <a:lstStyle/>
          <a:p>
            <a:pPr algn="r"/>
            <a:r>
              <a:rPr lang="en-US" altLang="id-ID" dirty="0"/>
              <a:t>Feasibility Analysis</a:t>
            </a:r>
          </a:p>
        </p:txBody>
      </p:sp>
      <p:sp>
        <p:nvSpPr>
          <p:cNvPr id="32771" name="Content Placeholder 2">
            <a:extLst>
              <a:ext uri="{FF2B5EF4-FFF2-40B4-BE49-F238E27FC236}">
                <a16:creationId xmlns:a16="http://schemas.microsoft.com/office/drawing/2014/main" id="{A9B9FEA2-0DAD-4CC9-AA73-66F4C0110F5E}"/>
              </a:ext>
            </a:extLst>
          </p:cNvPr>
          <p:cNvSpPr>
            <a:spLocks noGrp="1"/>
          </p:cNvSpPr>
          <p:nvPr>
            <p:ph idx="1"/>
          </p:nvPr>
        </p:nvSpPr>
        <p:spPr/>
        <p:txBody>
          <a:bodyPr/>
          <a:lstStyle/>
          <a:p>
            <a:pPr>
              <a:spcBef>
                <a:spcPct val="0"/>
              </a:spcBef>
            </a:pPr>
            <a:r>
              <a:rPr lang="en-US" altLang="id-ID" dirty="0">
                <a:solidFill>
                  <a:schemeClr val="hlink"/>
                </a:solidFill>
              </a:rPr>
              <a:t>Feasibility analysis</a:t>
            </a:r>
            <a:r>
              <a:rPr lang="en-US" altLang="id-ID" dirty="0"/>
              <a:t> guides the organization in determining whether to proceed with a project.</a:t>
            </a:r>
          </a:p>
          <a:p>
            <a:pPr>
              <a:spcBef>
                <a:spcPct val="0"/>
              </a:spcBef>
            </a:pPr>
            <a:r>
              <a:rPr lang="en-US" altLang="id-ID" dirty="0"/>
              <a:t>Feasibility analysis also identifies the important </a:t>
            </a:r>
            <a:r>
              <a:rPr lang="en-US" altLang="id-ID" dirty="0">
                <a:solidFill>
                  <a:schemeClr val="hlink"/>
                </a:solidFill>
              </a:rPr>
              <a:t>risks</a:t>
            </a:r>
            <a:r>
              <a:rPr lang="en-US" altLang="id-ID" dirty="0"/>
              <a:t> associated with the project that must be managed if the project is approved.</a:t>
            </a:r>
          </a:p>
          <a:p>
            <a:pPr>
              <a:spcBef>
                <a:spcPct val="0"/>
              </a:spcBef>
            </a:pPr>
            <a:endParaRPr lang="en-US" altLang="id-ID" dirty="0"/>
          </a:p>
        </p:txBody>
      </p:sp>
      <p:sp>
        <p:nvSpPr>
          <p:cNvPr id="4" name="Footer Placeholder 3">
            <a:extLst>
              <a:ext uri="{FF2B5EF4-FFF2-40B4-BE49-F238E27FC236}">
                <a16:creationId xmlns:a16="http://schemas.microsoft.com/office/drawing/2014/main" id="{8C13C8C9-CACA-4FD7-AEBB-9C2E8DDC9DD7}"/>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79557F9D-CA6B-4EA1-8394-DA021FAF8A1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3A28D155-3D05-45EE-855A-0F50226A5019}" type="slidenum">
              <a:rPr lang="en-US" altLang="id-ID">
                <a:solidFill>
                  <a:srgbClr val="898989"/>
                </a:solidFill>
              </a:rPr>
              <a:pPr/>
              <a:t>21</a:t>
            </a:fld>
            <a:endParaRPr lang="en-US" altLang="id-ID">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BC4CD49-365D-4697-9BFD-19DD1ED8C826}"/>
              </a:ext>
            </a:extLst>
          </p:cNvPr>
          <p:cNvSpPr>
            <a:spLocks noGrp="1"/>
          </p:cNvSpPr>
          <p:nvPr>
            <p:ph type="title"/>
          </p:nvPr>
        </p:nvSpPr>
        <p:spPr/>
        <p:txBody>
          <a:bodyPr/>
          <a:lstStyle/>
          <a:p>
            <a:pPr algn="l"/>
            <a:r>
              <a:rPr lang="en-US" altLang="id-ID"/>
              <a:t>(cont’d)</a:t>
            </a:r>
          </a:p>
        </p:txBody>
      </p:sp>
      <p:sp>
        <p:nvSpPr>
          <p:cNvPr id="33795" name="Content Placeholder 2">
            <a:extLst>
              <a:ext uri="{FF2B5EF4-FFF2-40B4-BE49-F238E27FC236}">
                <a16:creationId xmlns:a16="http://schemas.microsoft.com/office/drawing/2014/main" id="{088DEB3A-723F-4891-89EF-8DF317CE1B9F}"/>
              </a:ext>
            </a:extLst>
          </p:cNvPr>
          <p:cNvSpPr>
            <a:spLocks noGrp="1"/>
          </p:cNvSpPr>
          <p:nvPr>
            <p:ph idx="1"/>
          </p:nvPr>
        </p:nvSpPr>
        <p:spPr>
          <a:xfrm>
            <a:off x="1484243" y="1600200"/>
            <a:ext cx="9869557" cy="4724400"/>
          </a:xfrm>
        </p:spPr>
        <p:txBody>
          <a:bodyPr/>
          <a:lstStyle/>
          <a:p>
            <a:pPr>
              <a:lnSpc>
                <a:spcPct val="80000"/>
              </a:lnSpc>
              <a:spcBef>
                <a:spcPct val="0"/>
              </a:spcBef>
            </a:pPr>
            <a:r>
              <a:rPr lang="en-US" altLang="id-ID" sz="2400" dirty="0"/>
              <a:t>As with the system request, each organization has its own process and format for the feasibility analysis, but most include techniques to assess three areas:</a:t>
            </a:r>
          </a:p>
          <a:p>
            <a:pPr lvl="1">
              <a:lnSpc>
                <a:spcPct val="80000"/>
              </a:lnSpc>
            </a:pPr>
            <a:r>
              <a:rPr lang="en-US" altLang="id-ID" dirty="0">
                <a:solidFill>
                  <a:srgbClr val="0000FF"/>
                </a:solidFill>
              </a:rPr>
              <a:t>Technical feasibility</a:t>
            </a:r>
          </a:p>
          <a:p>
            <a:pPr lvl="1">
              <a:lnSpc>
                <a:spcPct val="80000"/>
              </a:lnSpc>
            </a:pPr>
            <a:r>
              <a:rPr lang="en-US" altLang="id-ID" dirty="0">
                <a:solidFill>
                  <a:srgbClr val="0000FF"/>
                </a:solidFill>
              </a:rPr>
              <a:t>Economic feasibility</a:t>
            </a:r>
          </a:p>
          <a:p>
            <a:pPr lvl="1">
              <a:lnSpc>
                <a:spcPct val="80000"/>
              </a:lnSpc>
            </a:pPr>
            <a:r>
              <a:rPr lang="en-US" altLang="id-ID" dirty="0">
                <a:solidFill>
                  <a:srgbClr val="0000FF"/>
                </a:solidFill>
              </a:rPr>
              <a:t>Organizational feasibility</a:t>
            </a:r>
            <a:endParaRPr lang="id-ID" altLang="id-ID" dirty="0">
              <a:solidFill>
                <a:srgbClr val="0000FF"/>
              </a:solidFill>
            </a:endParaRPr>
          </a:p>
          <a:p>
            <a:pPr marL="457200" lvl="1" indent="0">
              <a:lnSpc>
                <a:spcPct val="80000"/>
              </a:lnSpc>
              <a:buNone/>
            </a:pPr>
            <a:endParaRPr lang="en-US" altLang="id-ID" dirty="0">
              <a:solidFill>
                <a:srgbClr val="0000FF"/>
              </a:solidFill>
            </a:endParaRPr>
          </a:p>
          <a:p>
            <a:pPr>
              <a:lnSpc>
                <a:spcPct val="80000"/>
              </a:lnSpc>
              <a:spcBef>
                <a:spcPct val="0"/>
              </a:spcBef>
            </a:pPr>
            <a:r>
              <a:rPr lang="en-US" altLang="id-ID" sz="2400" dirty="0"/>
              <a:t>The results of evaluating these three feasibility factors are combined into a feasibility study deliverable that is submitted to the approval committee at the end of project initiation.</a:t>
            </a:r>
          </a:p>
          <a:p>
            <a:pPr>
              <a:spcBef>
                <a:spcPct val="0"/>
              </a:spcBef>
            </a:pPr>
            <a:endParaRPr lang="en-US" altLang="id-ID" dirty="0"/>
          </a:p>
        </p:txBody>
      </p:sp>
      <p:sp>
        <p:nvSpPr>
          <p:cNvPr id="4" name="Footer Placeholder 3">
            <a:extLst>
              <a:ext uri="{FF2B5EF4-FFF2-40B4-BE49-F238E27FC236}">
                <a16:creationId xmlns:a16="http://schemas.microsoft.com/office/drawing/2014/main" id="{4799E45D-A675-427F-82D3-99C18B3D7F58}"/>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2F7650AB-54AF-42EA-B3FD-35F454AB501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E383A240-CDAC-4348-B996-7A09ABDA96E8}" type="slidenum">
              <a:rPr lang="en-US" altLang="id-ID">
                <a:solidFill>
                  <a:srgbClr val="898989"/>
                </a:solidFill>
              </a:rPr>
              <a:pPr/>
              <a:t>22</a:t>
            </a:fld>
            <a:endParaRPr lang="en-US" altLang="id-ID">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34DC816-C38C-42F9-BBC6-928446503082}"/>
              </a:ext>
            </a:extLst>
          </p:cNvPr>
          <p:cNvSpPr>
            <a:spLocks noGrp="1"/>
          </p:cNvSpPr>
          <p:nvPr>
            <p:ph type="title"/>
          </p:nvPr>
        </p:nvSpPr>
        <p:spPr/>
        <p:txBody>
          <a:bodyPr/>
          <a:lstStyle/>
          <a:p>
            <a:pPr algn="r"/>
            <a:r>
              <a:rPr lang="en-US" altLang="id-ID" dirty="0"/>
              <a:t>Technical Feasibility</a:t>
            </a:r>
          </a:p>
        </p:txBody>
      </p:sp>
      <p:sp>
        <p:nvSpPr>
          <p:cNvPr id="34819" name="Content Placeholder 2">
            <a:extLst>
              <a:ext uri="{FF2B5EF4-FFF2-40B4-BE49-F238E27FC236}">
                <a16:creationId xmlns:a16="http://schemas.microsoft.com/office/drawing/2014/main" id="{053FA623-5755-4E9B-AE99-A74FDE331F1E}"/>
              </a:ext>
            </a:extLst>
          </p:cNvPr>
          <p:cNvSpPr>
            <a:spLocks noGrp="1"/>
          </p:cNvSpPr>
          <p:nvPr>
            <p:ph idx="1"/>
          </p:nvPr>
        </p:nvSpPr>
        <p:spPr>
          <a:xfrm>
            <a:off x="1484242" y="1825625"/>
            <a:ext cx="9869557" cy="4351338"/>
          </a:xfrm>
        </p:spPr>
        <p:txBody>
          <a:bodyPr/>
          <a:lstStyle/>
          <a:p>
            <a:pPr>
              <a:spcBef>
                <a:spcPct val="0"/>
              </a:spcBef>
            </a:pPr>
            <a:r>
              <a:rPr lang="en-US" altLang="id-ID" dirty="0"/>
              <a:t>Technical feasibility is the extent to which the system can be successfully designed, developed, and installed by the IT group.</a:t>
            </a:r>
          </a:p>
          <a:p>
            <a:pPr>
              <a:spcBef>
                <a:spcPct val="0"/>
              </a:spcBef>
            </a:pPr>
            <a:r>
              <a:rPr lang="en-US" altLang="id-ID" dirty="0"/>
              <a:t>It is, in essence, a </a:t>
            </a:r>
            <a:r>
              <a:rPr lang="en-US" altLang="id-ID" dirty="0">
                <a:solidFill>
                  <a:schemeClr val="hlink"/>
                </a:solidFill>
              </a:rPr>
              <a:t>technical risk analysis</a:t>
            </a:r>
            <a:r>
              <a:rPr lang="en-US" altLang="id-ID" dirty="0"/>
              <a:t> that strives to answer the question: “Can we build it?”</a:t>
            </a:r>
          </a:p>
          <a:p>
            <a:pPr>
              <a:spcBef>
                <a:spcPct val="0"/>
              </a:spcBef>
            </a:pPr>
            <a:endParaRPr lang="en-US" altLang="id-ID" dirty="0"/>
          </a:p>
        </p:txBody>
      </p:sp>
      <p:sp>
        <p:nvSpPr>
          <p:cNvPr id="4" name="Footer Placeholder 3">
            <a:extLst>
              <a:ext uri="{FF2B5EF4-FFF2-40B4-BE49-F238E27FC236}">
                <a16:creationId xmlns:a16="http://schemas.microsoft.com/office/drawing/2014/main" id="{43389E11-0AE3-4464-BA24-D349CFD4C08F}"/>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9A17F02-C43E-4BD3-911C-70EFBCD2486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50669EA1-D0ED-4B68-A496-31D4453523E8}" type="slidenum">
              <a:rPr lang="en-US" altLang="id-ID">
                <a:solidFill>
                  <a:srgbClr val="898989"/>
                </a:solidFill>
              </a:rPr>
              <a:pPr/>
              <a:t>23</a:t>
            </a:fld>
            <a:endParaRPr lang="en-US" altLang="id-ID">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C336FD5-AB92-4E79-BDEC-DA7E0B0C117E}"/>
              </a:ext>
            </a:extLst>
          </p:cNvPr>
          <p:cNvSpPr>
            <a:spLocks noGrp="1"/>
          </p:cNvSpPr>
          <p:nvPr>
            <p:ph type="title"/>
          </p:nvPr>
        </p:nvSpPr>
        <p:spPr/>
        <p:txBody>
          <a:bodyPr/>
          <a:lstStyle/>
          <a:p>
            <a:pPr algn="l"/>
            <a:r>
              <a:rPr lang="en-US" altLang="id-ID"/>
              <a:t>(cont’d)</a:t>
            </a:r>
          </a:p>
        </p:txBody>
      </p:sp>
      <p:sp>
        <p:nvSpPr>
          <p:cNvPr id="35843" name="Content Placeholder 2">
            <a:extLst>
              <a:ext uri="{FF2B5EF4-FFF2-40B4-BE49-F238E27FC236}">
                <a16:creationId xmlns:a16="http://schemas.microsoft.com/office/drawing/2014/main" id="{6D1AB8CE-7EB8-4AEF-AF9F-F0E4ADC0786F}"/>
              </a:ext>
            </a:extLst>
          </p:cNvPr>
          <p:cNvSpPr>
            <a:spLocks noGrp="1"/>
          </p:cNvSpPr>
          <p:nvPr>
            <p:ph idx="1"/>
          </p:nvPr>
        </p:nvSpPr>
        <p:spPr/>
        <p:txBody>
          <a:bodyPr/>
          <a:lstStyle/>
          <a:p>
            <a:pPr>
              <a:spcBef>
                <a:spcPct val="0"/>
              </a:spcBef>
            </a:pPr>
            <a:r>
              <a:rPr lang="en-US" altLang="id-ID" sz="3200"/>
              <a:t>Risks can endanger the successful completion of a project. The following aspects should be considered:</a:t>
            </a:r>
          </a:p>
          <a:p>
            <a:pPr lvl="1"/>
            <a:r>
              <a:rPr lang="en-US" altLang="id-ID"/>
              <a:t>Users’ and analysts’ should be familiar with the application.</a:t>
            </a:r>
          </a:p>
          <a:p>
            <a:pPr lvl="1"/>
            <a:r>
              <a:rPr lang="en-US" altLang="id-ID"/>
              <a:t>Familiarity with the technology</a:t>
            </a:r>
          </a:p>
          <a:p>
            <a:pPr lvl="1"/>
            <a:r>
              <a:rPr lang="en-US" altLang="id-ID"/>
              <a:t>Project size</a:t>
            </a:r>
          </a:p>
          <a:p>
            <a:pPr lvl="1"/>
            <a:r>
              <a:rPr lang="en-US" altLang="id-ID"/>
              <a:t>Compatibility of the new system with the technology that already exists</a:t>
            </a:r>
          </a:p>
        </p:txBody>
      </p:sp>
      <p:sp>
        <p:nvSpPr>
          <p:cNvPr id="4" name="Footer Placeholder 3">
            <a:extLst>
              <a:ext uri="{FF2B5EF4-FFF2-40B4-BE49-F238E27FC236}">
                <a16:creationId xmlns:a16="http://schemas.microsoft.com/office/drawing/2014/main" id="{97275D7D-8501-4992-B801-4FF3B015D7ED}"/>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02D257FA-09DB-4914-BF32-1C7B7B8E2F7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40AFB58B-104A-4D73-B95F-9B331AD6A8D2}" type="slidenum">
              <a:rPr lang="en-US" altLang="id-ID">
                <a:solidFill>
                  <a:srgbClr val="898989"/>
                </a:solidFill>
              </a:rPr>
              <a:pPr/>
              <a:t>24</a:t>
            </a:fld>
            <a:endParaRPr lang="en-US" altLang="id-ID">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F9B9076-2403-44EA-A6A6-C3D7C37D8129}"/>
              </a:ext>
            </a:extLst>
          </p:cNvPr>
          <p:cNvSpPr>
            <a:spLocks noGrp="1"/>
          </p:cNvSpPr>
          <p:nvPr>
            <p:ph type="title"/>
          </p:nvPr>
        </p:nvSpPr>
        <p:spPr/>
        <p:txBody>
          <a:bodyPr/>
          <a:lstStyle/>
          <a:p>
            <a:pPr algn="r"/>
            <a:r>
              <a:rPr lang="en-US" altLang="id-ID" dirty="0"/>
              <a:t>Economic Feasibility</a:t>
            </a:r>
          </a:p>
        </p:txBody>
      </p:sp>
      <p:sp>
        <p:nvSpPr>
          <p:cNvPr id="36867" name="Content Placeholder 2">
            <a:extLst>
              <a:ext uri="{FF2B5EF4-FFF2-40B4-BE49-F238E27FC236}">
                <a16:creationId xmlns:a16="http://schemas.microsoft.com/office/drawing/2014/main" id="{F68E6398-CED1-4932-BB6A-191D8040A293}"/>
              </a:ext>
            </a:extLst>
          </p:cNvPr>
          <p:cNvSpPr>
            <a:spLocks noGrp="1"/>
          </p:cNvSpPr>
          <p:nvPr>
            <p:ph idx="1"/>
          </p:nvPr>
        </p:nvSpPr>
        <p:spPr/>
        <p:txBody>
          <a:bodyPr/>
          <a:lstStyle/>
          <a:p>
            <a:pPr>
              <a:spcBef>
                <a:spcPct val="0"/>
              </a:spcBef>
            </a:pPr>
            <a:r>
              <a:rPr lang="en-US" altLang="id-ID" dirty="0"/>
              <a:t>Economic feasibility analysis is also called a cost-benefit analysis, that identifies the costs and benefits associated with the system.</a:t>
            </a:r>
          </a:p>
          <a:p>
            <a:pPr>
              <a:spcBef>
                <a:spcPct val="0"/>
              </a:spcBef>
            </a:pPr>
            <a:r>
              <a:rPr lang="en-US" altLang="id-ID" dirty="0"/>
              <a:t>This attempts to answer the question: “Should we build the system?”</a:t>
            </a:r>
          </a:p>
          <a:p>
            <a:pPr>
              <a:spcBef>
                <a:spcPct val="0"/>
              </a:spcBef>
            </a:pPr>
            <a:endParaRPr lang="en-US" altLang="id-ID" dirty="0"/>
          </a:p>
        </p:txBody>
      </p:sp>
      <p:sp>
        <p:nvSpPr>
          <p:cNvPr id="4" name="Footer Placeholder 3">
            <a:extLst>
              <a:ext uri="{FF2B5EF4-FFF2-40B4-BE49-F238E27FC236}">
                <a16:creationId xmlns:a16="http://schemas.microsoft.com/office/drawing/2014/main" id="{B45D56DF-E53F-4DC8-896C-D88B656033AE}"/>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7138A13C-4AF8-4750-98C2-A8FA7AB229F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760CD464-7D69-4CF5-91F9-2F0C746B7112}" type="slidenum">
              <a:rPr lang="en-US" altLang="id-ID">
                <a:solidFill>
                  <a:srgbClr val="898989"/>
                </a:solidFill>
              </a:rPr>
              <a:pPr/>
              <a:t>25</a:t>
            </a:fld>
            <a:endParaRPr lang="en-US" altLang="id-ID">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C2C8BC8-9D1E-4F63-8FD2-DE527F7F2ACD}"/>
              </a:ext>
            </a:extLst>
          </p:cNvPr>
          <p:cNvSpPr>
            <a:spLocks noGrp="1"/>
          </p:cNvSpPr>
          <p:nvPr>
            <p:ph type="title"/>
          </p:nvPr>
        </p:nvSpPr>
        <p:spPr/>
        <p:txBody>
          <a:bodyPr/>
          <a:lstStyle/>
          <a:p>
            <a:pPr algn="r"/>
            <a:r>
              <a:rPr lang="en-US" altLang="id-ID" dirty="0"/>
              <a:t>Cash Flow Analysis and Measures</a:t>
            </a:r>
          </a:p>
        </p:txBody>
      </p:sp>
      <p:sp>
        <p:nvSpPr>
          <p:cNvPr id="37891" name="Content Placeholder 2">
            <a:extLst>
              <a:ext uri="{FF2B5EF4-FFF2-40B4-BE49-F238E27FC236}">
                <a16:creationId xmlns:a16="http://schemas.microsoft.com/office/drawing/2014/main" id="{2E005D19-EAF8-46D5-BA90-44D58BC0FE9B}"/>
              </a:ext>
            </a:extLst>
          </p:cNvPr>
          <p:cNvSpPr>
            <a:spLocks noGrp="1"/>
          </p:cNvSpPr>
          <p:nvPr>
            <p:ph idx="1"/>
          </p:nvPr>
        </p:nvSpPr>
        <p:spPr/>
        <p:txBody>
          <a:bodyPr/>
          <a:lstStyle/>
          <a:p>
            <a:pPr>
              <a:spcBef>
                <a:spcPct val="0"/>
              </a:spcBef>
            </a:pPr>
            <a:r>
              <a:rPr lang="en-US" altLang="id-ID" dirty="0"/>
              <a:t>IT projects involve an initial investment that produces a steam of benefits over time, along with some on-going support costs.</a:t>
            </a:r>
          </a:p>
          <a:p>
            <a:pPr>
              <a:spcBef>
                <a:spcPct val="0"/>
              </a:spcBef>
            </a:pPr>
            <a:r>
              <a:rPr lang="en-US" altLang="id-ID" dirty="0"/>
              <a:t> Cash flows, both inflows and outflows, are estimated over some future period.</a:t>
            </a:r>
          </a:p>
        </p:txBody>
      </p:sp>
      <p:sp>
        <p:nvSpPr>
          <p:cNvPr id="4" name="Footer Placeholder 3">
            <a:extLst>
              <a:ext uri="{FF2B5EF4-FFF2-40B4-BE49-F238E27FC236}">
                <a16:creationId xmlns:a16="http://schemas.microsoft.com/office/drawing/2014/main" id="{4DE32F0D-7B54-49C8-A14F-A4775AC68B21}"/>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9E6A6D90-6D91-4835-B0E2-E980402E5364}"/>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7E0CAC3F-1A02-49D7-BF8D-63AF71818ABE}" type="slidenum">
              <a:rPr lang="en-US" altLang="id-ID">
                <a:solidFill>
                  <a:srgbClr val="898989"/>
                </a:solidFill>
              </a:rPr>
              <a:pPr/>
              <a:t>26</a:t>
            </a:fld>
            <a:endParaRPr lang="en-US" altLang="id-ID">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F85D782-9776-4CFE-9E6E-27B50264695F}"/>
              </a:ext>
            </a:extLst>
          </p:cNvPr>
          <p:cNvSpPr>
            <a:spLocks noGrp="1"/>
          </p:cNvSpPr>
          <p:nvPr>
            <p:ph type="title"/>
          </p:nvPr>
        </p:nvSpPr>
        <p:spPr/>
        <p:txBody>
          <a:bodyPr/>
          <a:lstStyle/>
          <a:p>
            <a:pPr algn="r"/>
            <a:r>
              <a:rPr lang="en-US" altLang="id-ID" dirty="0"/>
              <a:t>Simple Cash Flow Projection</a:t>
            </a:r>
          </a:p>
        </p:txBody>
      </p:sp>
      <p:sp>
        <p:nvSpPr>
          <p:cNvPr id="4" name="Footer Placeholder 3">
            <a:extLst>
              <a:ext uri="{FF2B5EF4-FFF2-40B4-BE49-F238E27FC236}">
                <a16:creationId xmlns:a16="http://schemas.microsoft.com/office/drawing/2014/main" id="{3D699A39-46DF-4007-8C7E-47425B1CC35C}"/>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917EDC5C-ECB1-4155-94C5-ADC99B787CD3}"/>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F84910C6-1459-4FDD-8AFE-A3E48B0D56C2}" type="slidenum">
              <a:rPr lang="en-US" altLang="id-ID">
                <a:solidFill>
                  <a:srgbClr val="898989"/>
                </a:solidFill>
              </a:rPr>
              <a:pPr/>
              <a:t>27</a:t>
            </a:fld>
            <a:endParaRPr lang="en-US" altLang="id-ID">
              <a:solidFill>
                <a:srgbClr val="898989"/>
              </a:solidFill>
            </a:endParaRPr>
          </a:p>
        </p:txBody>
      </p:sp>
      <p:pic>
        <p:nvPicPr>
          <p:cNvPr id="38917" name="Content Placeholder 2">
            <a:extLst>
              <a:ext uri="{FF2B5EF4-FFF2-40B4-BE49-F238E27FC236}">
                <a16:creationId xmlns:a16="http://schemas.microsoft.com/office/drawing/2014/main" id="{C717E169-9F12-4D69-8E63-F3BB0032C9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8950" y="2286001"/>
            <a:ext cx="8909050" cy="2963863"/>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0A7D-6CE0-49A9-9B1C-AA7641821664}"/>
              </a:ext>
            </a:extLst>
          </p:cNvPr>
          <p:cNvSpPr>
            <a:spLocks noGrp="1"/>
          </p:cNvSpPr>
          <p:nvPr>
            <p:ph type="title"/>
          </p:nvPr>
        </p:nvSpPr>
        <p:spPr/>
        <p:txBody>
          <a:bodyPr rtlCol="0">
            <a:normAutofit/>
          </a:bodyPr>
          <a:lstStyle/>
          <a:p>
            <a:pPr algn="r">
              <a:defRPr/>
            </a:pPr>
            <a:r>
              <a:rPr lang="en-US" dirty="0"/>
              <a:t>Common Methods </a:t>
            </a:r>
            <a:r>
              <a:rPr lang="id-ID" dirty="0"/>
              <a:t>f</a:t>
            </a:r>
            <a:r>
              <a:rPr lang="en-US" dirty="0"/>
              <a:t>or Evaluating </a:t>
            </a:r>
            <a:r>
              <a:rPr lang="id-ID" dirty="0"/>
              <a:t>a</a:t>
            </a:r>
            <a:r>
              <a:rPr lang="en-US" dirty="0"/>
              <a:t> Project’s Worth</a:t>
            </a:r>
          </a:p>
        </p:txBody>
      </p:sp>
      <p:sp>
        <p:nvSpPr>
          <p:cNvPr id="39939" name="Content Placeholder 2">
            <a:extLst>
              <a:ext uri="{FF2B5EF4-FFF2-40B4-BE49-F238E27FC236}">
                <a16:creationId xmlns:a16="http://schemas.microsoft.com/office/drawing/2014/main" id="{9C617C05-A6C8-4195-873D-65A7D094FE60}"/>
              </a:ext>
            </a:extLst>
          </p:cNvPr>
          <p:cNvSpPr>
            <a:spLocks noGrp="1"/>
          </p:cNvSpPr>
          <p:nvPr>
            <p:ph idx="1"/>
          </p:nvPr>
        </p:nvSpPr>
        <p:spPr/>
        <p:txBody>
          <a:bodyPr/>
          <a:lstStyle/>
          <a:p>
            <a:pPr>
              <a:spcBef>
                <a:spcPct val="0"/>
              </a:spcBef>
            </a:pPr>
            <a:r>
              <a:rPr lang="en-US" altLang="id-ID" dirty="0"/>
              <a:t> Return on Investment (ROI)</a:t>
            </a:r>
          </a:p>
          <a:p>
            <a:pPr>
              <a:spcBef>
                <a:spcPct val="0"/>
              </a:spcBef>
              <a:buFont typeface="Wingdings" pitchFamily="2" charset="2"/>
              <a:buNone/>
            </a:pPr>
            <a:r>
              <a:rPr lang="en-US" altLang="id-ID" dirty="0"/>
              <a:t>    </a:t>
            </a:r>
            <a:r>
              <a:rPr lang="en-US" altLang="id-ID" sz="3200" i="1" dirty="0">
                <a:cs typeface="Courier New" panose="02070309020205020404" pitchFamily="49" charset="0"/>
              </a:rPr>
              <a:t>ROI=(Total Benefits – Total Costs)/Total Costs</a:t>
            </a:r>
          </a:p>
          <a:p>
            <a:pPr>
              <a:spcBef>
                <a:spcPct val="0"/>
              </a:spcBef>
            </a:pPr>
            <a:r>
              <a:rPr lang="en-US" altLang="id-ID" dirty="0"/>
              <a:t>Break-Even Point (BEP)</a:t>
            </a:r>
          </a:p>
          <a:p>
            <a:pPr>
              <a:spcBef>
                <a:spcPct val="0"/>
              </a:spcBef>
              <a:buFont typeface="Wingdings" pitchFamily="2" charset="2"/>
              <a:buNone/>
            </a:pPr>
            <a:r>
              <a:rPr lang="en-US" altLang="id-ID" dirty="0"/>
              <a:t>    </a:t>
            </a:r>
          </a:p>
          <a:p>
            <a:pPr>
              <a:spcBef>
                <a:spcPct val="0"/>
              </a:spcBef>
            </a:pPr>
            <a:endParaRPr lang="en-US" altLang="id-ID" dirty="0"/>
          </a:p>
          <a:p>
            <a:pPr>
              <a:spcBef>
                <a:spcPct val="0"/>
              </a:spcBef>
            </a:pPr>
            <a:endParaRPr lang="en-US" altLang="id-ID" dirty="0"/>
          </a:p>
        </p:txBody>
      </p:sp>
      <p:sp>
        <p:nvSpPr>
          <p:cNvPr id="4" name="Footer Placeholder 3">
            <a:extLst>
              <a:ext uri="{FF2B5EF4-FFF2-40B4-BE49-F238E27FC236}">
                <a16:creationId xmlns:a16="http://schemas.microsoft.com/office/drawing/2014/main" id="{13560910-D858-4EF5-802B-2311D199F0DE}"/>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B8A230E-28F4-4AF0-8B46-2749F22C868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B5095DA0-B264-4DCC-9ED8-30866D89DCFC}" type="slidenum">
              <a:rPr lang="en-US" altLang="id-ID">
                <a:solidFill>
                  <a:srgbClr val="898989"/>
                </a:solidFill>
              </a:rPr>
              <a:pPr/>
              <a:t>28</a:t>
            </a:fld>
            <a:endParaRPr lang="en-US" altLang="id-ID">
              <a:solidFill>
                <a:srgbClr val="898989"/>
              </a:solidFill>
            </a:endParaRPr>
          </a:p>
        </p:txBody>
      </p:sp>
      <p:pic>
        <p:nvPicPr>
          <p:cNvPr id="12" name="Picture 4">
            <a:extLst>
              <a:ext uri="{FF2B5EF4-FFF2-40B4-BE49-F238E27FC236}">
                <a16:creationId xmlns:a16="http://schemas.microsoft.com/office/drawing/2014/main" id="{BB9D88FA-9174-45A0-991F-F109972E7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733800"/>
            <a:ext cx="4800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3B32DBC-3F74-4442-A579-71A068AD6494}"/>
              </a:ext>
            </a:extLst>
          </p:cNvPr>
          <p:cNvSpPr>
            <a:spLocks noGrp="1"/>
          </p:cNvSpPr>
          <p:nvPr>
            <p:ph type="title"/>
          </p:nvPr>
        </p:nvSpPr>
        <p:spPr/>
        <p:txBody>
          <a:bodyPr/>
          <a:lstStyle/>
          <a:p>
            <a:pPr algn="r"/>
            <a:r>
              <a:rPr lang="en-US" altLang="id-ID" dirty="0"/>
              <a:t>Discounted Cash Flow Technique</a:t>
            </a:r>
          </a:p>
        </p:txBody>
      </p:sp>
      <p:sp>
        <p:nvSpPr>
          <p:cNvPr id="3" name="Content Placeholder 2">
            <a:extLst>
              <a:ext uri="{FF2B5EF4-FFF2-40B4-BE49-F238E27FC236}">
                <a16:creationId xmlns:a16="http://schemas.microsoft.com/office/drawing/2014/main" id="{9B8CF54E-201B-40A7-B46E-F0315314E804}"/>
              </a:ext>
            </a:extLst>
          </p:cNvPr>
          <p:cNvSpPr>
            <a:spLocks noGrp="1"/>
          </p:cNvSpPr>
          <p:nvPr>
            <p:ph idx="1"/>
          </p:nvPr>
        </p:nvSpPr>
        <p:spPr>
          <a:xfrm>
            <a:off x="1192695" y="1600200"/>
            <a:ext cx="9872869" cy="4800600"/>
          </a:xfrm>
        </p:spPr>
        <p:txBody>
          <a:bodyPr rtlCol="0">
            <a:normAutofit/>
          </a:bodyPr>
          <a:lstStyle/>
          <a:p>
            <a:pPr>
              <a:defRPr/>
            </a:pPr>
            <a:r>
              <a:rPr lang="en-US" dirty="0"/>
              <a:t> Discounted case flows are used to compare the </a:t>
            </a:r>
            <a:r>
              <a:rPr lang="en-US" dirty="0">
                <a:solidFill>
                  <a:srgbClr val="0000FF"/>
                </a:solidFill>
              </a:rPr>
              <a:t>present value </a:t>
            </a:r>
            <a:r>
              <a:rPr lang="en-US" dirty="0"/>
              <a:t>of all cash inflows and outflows for the project in the today’s dollar terms.</a:t>
            </a:r>
          </a:p>
          <a:p>
            <a:pPr>
              <a:buNone/>
              <a:defRPr/>
            </a:pPr>
            <a:endParaRPr lang="en-US" dirty="0"/>
          </a:p>
          <a:p>
            <a:pPr>
              <a:buNone/>
              <a:defRPr/>
            </a:pPr>
            <a:endParaRPr lang="en-US" dirty="0"/>
          </a:p>
          <a:p>
            <a:pPr>
              <a:defRPr/>
            </a:pPr>
            <a:endParaRPr lang="en-US" dirty="0"/>
          </a:p>
          <a:p>
            <a:pPr>
              <a:defRPr/>
            </a:pPr>
            <a:endParaRPr lang="en-US" dirty="0">
              <a:solidFill>
                <a:srgbClr val="0000FF"/>
              </a:solidFill>
            </a:endParaRPr>
          </a:p>
          <a:p>
            <a:pPr>
              <a:defRPr/>
            </a:pPr>
            <a:r>
              <a:rPr lang="en-US" dirty="0">
                <a:solidFill>
                  <a:srgbClr val="0000FF"/>
                </a:solidFill>
              </a:rPr>
              <a:t>Net present value (NPV)</a:t>
            </a:r>
            <a:r>
              <a:rPr lang="en-US" dirty="0"/>
              <a:t>: the difference between the total PV of the benefits and the total PV of the costs.</a:t>
            </a:r>
          </a:p>
          <a:p>
            <a:pPr>
              <a:buNone/>
              <a:defRPr/>
            </a:pPr>
            <a:endParaRPr lang="en-US" dirty="0"/>
          </a:p>
        </p:txBody>
      </p:sp>
      <p:sp>
        <p:nvSpPr>
          <p:cNvPr id="4" name="Footer Placeholder 3">
            <a:extLst>
              <a:ext uri="{FF2B5EF4-FFF2-40B4-BE49-F238E27FC236}">
                <a16:creationId xmlns:a16="http://schemas.microsoft.com/office/drawing/2014/main" id="{AEB6FA60-B536-46F6-95D1-5F95A5E9FDC6}"/>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59816A92-945A-4478-89F3-A502253DFBE5}"/>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FFDD546E-D48F-4654-BE8A-E9AA6BD6C534}" type="slidenum">
              <a:rPr lang="en-US" altLang="id-ID">
                <a:solidFill>
                  <a:srgbClr val="898989"/>
                </a:solidFill>
              </a:rPr>
              <a:pPr/>
              <a:t>29</a:t>
            </a:fld>
            <a:endParaRPr lang="en-US" altLang="id-ID">
              <a:solidFill>
                <a:srgbClr val="898989"/>
              </a:solidFill>
            </a:endParaRPr>
          </a:p>
        </p:txBody>
      </p:sp>
      <p:pic>
        <p:nvPicPr>
          <p:cNvPr id="5124" name="Picture 4">
            <a:extLst>
              <a:ext uri="{FF2B5EF4-FFF2-40B4-BE49-F238E27FC236}">
                <a16:creationId xmlns:a16="http://schemas.microsoft.com/office/drawing/2014/main" id="{6C99C87F-4364-4121-A753-ECAF86809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19400"/>
            <a:ext cx="4343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A8490-FB23-4B35-9FDE-EBBE43CA223D}"/>
              </a:ext>
            </a:extLst>
          </p:cNvPr>
          <p:cNvSpPr>
            <a:spLocks noGrp="1"/>
          </p:cNvSpPr>
          <p:nvPr>
            <p:ph idx="1"/>
          </p:nvPr>
        </p:nvSpPr>
        <p:spPr>
          <a:xfrm>
            <a:off x="1126435" y="1690688"/>
            <a:ext cx="9813234" cy="4136059"/>
          </a:xfrm>
        </p:spPr>
        <p:txBody>
          <a:bodyPr rtlCol="0">
            <a:normAutofit/>
          </a:bodyPr>
          <a:lstStyle/>
          <a:p>
            <a:pPr>
              <a:lnSpc>
                <a:spcPct val="120000"/>
              </a:lnSpc>
              <a:defRPr/>
            </a:pPr>
            <a:r>
              <a:rPr lang="en-US" sz="2400" dirty="0"/>
              <a:t>The </a:t>
            </a:r>
            <a:r>
              <a:rPr lang="en-US" sz="2400" b="1" dirty="0"/>
              <a:t>SDLC</a:t>
            </a:r>
            <a:r>
              <a:rPr lang="en-US" sz="2400" dirty="0"/>
              <a:t> is composed of four fundamental phases:</a:t>
            </a:r>
          </a:p>
          <a:p>
            <a:pPr lvl="1">
              <a:lnSpc>
                <a:spcPct val="120000"/>
              </a:lnSpc>
              <a:spcBef>
                <a:spcPts val="0"/>
              </a:spcBef>
              <a:buFont typeface="Arial" charset="0"/>
              <a:buChar char="•"/>
              <a:defRPr/>
            </a:pPr>
            <a:r>
              <a:rPr lang="en-US" dirty="0"/>
              <a:t>Planning</a:t>
            </a:r>
          </a:p>
          <a:p>
            <a:pPr lvl="1">
              <a:lnSpc>
                <a:spcPct val="120000"/>
              </a:lnSpc>
              <a:spcBef>
                <a:spcPts val="0"/>
              </a:spcBef>
              <a:buFont typeface="Arial" charset="0"/>
              <a:buChar char="•"/>
              <a:defRPr/>
            </a:pPr>
            <a:r>
              <a:rPr lang="en-US" dirty="0"/>
              <a:t>Analysis</a:t>
            </a:r>
          </a:p>
          <a:p>
            <a:pPr lvl="1">
              <a:lnSpc>
                <a:spcPct val="120000"/>
              </a:lnSpc>
              <a:spcBef>
                <a:spcPts val="0"/>
              </a:spcBef>
              <a:buFont typeface="Arial" charset="0"/>
              <a:buChar char="•"/>
              <a:defRPr/>
            </a:pPr>
            <a:r>
              <a:rPr lang="en-US" dirty="0"/>
              <a:t>Design</a:t>
            </a:r>
          </a:p>
          <a:p>
            <a:pPr lvl="1">
              <a:lnSpc>
                <a:spcPct val="120000"/>
              </a:lnSpc>
              <a:spcBef>
                <a:spcPts val="0"/>
              </a:spcBef>
              <a:buFont typeface="Arial" charset="0"/>
              <a:buChar char="•"/>
              <a:defRPr/>
            </a:pPr>
            <a:r>
              <a:rPr lang="en-US" dirty="0"/>
              <a:t>Implementation</a:t>
            </a:r>
          </a:p>
          <a:p>
            <a:pPr>
              <a:lnSpc>
                <a:spcPct val="120000"/>
              </a:lnSpc>
              <a:defRPr/>
            </a:pPr>
            <a:r>
              <a:rPr lang="en-US" sz="2400" dirty="0"/>
              <a:t>Each of the phases is composed of steps, which rely on techniques that produce </a:t>
            </a:r>
            <a:r>
              <a:rPr lang="en-US" sz="2400" i="1" dirty="0">
                <a:solidFill>
                  <a:srgbClr val="0000FF"/>
                </a:solidFill>
              </a:rPr>
              <a:t>deliverables</a:t>
            </a:r>
            <a:r>
              <a:rPr lang="en-US" sz="2400" dirty="0">
                <a:solidFill>
                  <a:srgbClr val="0000FF"/>
                </a:solidFill>
              </a:rPr>
              <a:t> </a:t>
            </a:r>
            <a:r>
              <a:rPr lang="en-US" sz="2400" dirty="0"/>
              <a:t>(specific documents that explain various elements of the system).</a:t>
            </a:r>
          </a:p>
        </p:txBody>
      </p:sp>
      <p:sp>
        <p:nvSpPr>
          <p:cNvPr id="4" name="Footer Placeholder 3">
            <a:extLst>
              <a:ext uri="{FF2B5EF4-FFF2-40B4-BE49-F238E27FC236}">
                <a16:creationId xmlns:a16="http://schemas.microsoft.com/office/drawing/2014/main" id="{F2CD4A62-6D1E-4A43-9EB5-305AB9292B89}"/>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4682F06E-F944-4122-B826-19A0E6F4912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2170EB8C-AC75-4400-B11D-35195E186141}" type="slidenum">
              <a:rPr lang="en-US" altLang="id-ID">
                <a:solidFill>
                  <a:srgbClr val="898989"/>
                </a:solidFill>
              </a:rPr>
              <a:pPr/>
              <a:t>3</a:t>
            </a:fld>
            <a:endParaRPr lang="en-US" altLang="id-ID">
              <a:solidFill>
                <a:srgbClr val="898989"/>
              </a:solidFill>
            </a:endParaRPr>
          </a:p>
        </p:txBody>
      </p:sp>
      <p:sp>
        <p:nvSpPr>
          <p:cNvPr id="8" name="Title 1">
            <a:extLst>
              <a:ext uri="{FF2B5EF4-FFF2-40B4-BE49-F238E27FC236}">
                <a16:creationId xmlns:a16="http://schemas.microsoft.com/office/drawing/2014/main" id="{338D8953-CBE3-4C3C-8D82-98E42C5201DC}"/>
              </a:ext>
            </a:extLst>
          </p:cNvPr>
          <p:cNvSpPr>
            <a:spLocks noGrp="1"/>
          </p:cNvSpPr>
          <p:nvPr>
            <p:ph type="title"/>
          </p:nvPr>
        </p:nvSpPr>
        <p:spPr>
          <a:xfrm>
            <a:off x="838200" y="365125"/>
            <a:ext cx="10515600" cy="1325563"/>
          </a:xfrm>
        </p:spPr>
        <p:txBody>
          <a:bodyPr/>
          <a:lstStyle/>
          <a:p>
            <a:pPr algn="r"/>
            <a:r>
              <a:rPr lang="en-US" dirty="0"/>
              <a:t>Systems Development Life Cycle</a:t>
            </a:r>
            <a:endParaRPr lang="id-ID"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A35575C-8EAA-46E0-8B62-166013916DF3}"/>
              </a:ext>
            </a:extLst>
          </p:cNvPr>
          <p:cNvSpPr>
            <a:spLocks noGrp="1"/>
          </p:cNvSpPr>
          <p:nvPr>
            <p:ph type="title"/>
          </p:nvPr>
        </p:nvSpPr>
        <p:spPr/>
        <p:txBody>
          <a:bodyPr/>
          <a:lstStyle/>
          <a:p>
            <a:pPr algn="r"/>
            <a:r>
              <a:rPr lang="en-US" altLang="id-ID" dirty="0"/>
              <a:t>Discounted Cash Flow Projection</a:t>
            </a:r>
          </a:p>
        </p:txBody>
      </p:sp>
      <p:sp>
        <p:nvSpPr>
          <p:cNvPr id="4" name="Footer Placeholder 3">
            <a:extLst>
              <a:ext uri="{FF2B5EF4-FFF2-40B4-BE49-F238E27FC236}">
                <a16:creationId xmlns:a16="http://schemas.microsoft.com/office/drawing/2014/main" id="{2FD05316-22C0-4538-8D51-6DC62F9E0EC5}"/>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E1A892F1-E234-44E1-B067-7B03F4F1049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4FCA448E-1461-42A7-8F03-E984426C32ED}" type="slidenum">
              <a:rPr lang="en-US" altLang="id-ID">
                <a:solidFill>
                  <a:srgbClr val="898989"/>
                </a:solidFill>
              </a:rPr>
              <a:pPr/>
              <a:t>30</a:t>
            </a:fld>
            <a:endParaRPr lang="en-US" altLang="id-ID">
              <a:solidFill>
                <a:srgbClr val="898989"/>
              </a:solidFill>
            </a:endParaRPr>
          </a:p>
        </p:txBody>
      </p:sp>
      <p:pic>
        <p:nvPicPr>
          <p:cNvPr id="41989" name="Picture 2">
            <a:extLst>
              <a:ext uri="{FF2B5EF4-FFF2-40B4-BE49-F238E27FC236}">
                <a16:creationId xmlns:a16="http://schemas.microsoft.com/office/drawing/2014/main" id="{03BE8556-1647-477C-B044-3AD9109949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6576" y="2514600"/>
            <a:ext cx="8861425" cy="2744788"/>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6D33-917D-47C9-B6DF-64E234EC9DD6}"/>
              </a:ext>
            </a:extLst>
          </p:cNvPr>
          <p:cNvSpPr>
            <a:spLocks noGrp="1"/>
          </p:cNvSpPr>
          <p:nvPr>
            <p:ph type="title"/>
          </p:nvPr>
        </p:nvSpPr>
        <p:spPr/>
        <p:txBody>
          <a:bodyPr rtlCol="0">
            <a:normAutofit/>
          </a:bodyPr>
          <a:lstStyle/>
          <a:p>
            <a:pPr algn="r">
              <a:defRPr/>
            </a:pPr>
            <a:r>
              <a:rPr lang="en-US" dirty="0"/>
              <a:t>Steps </a:t>
            </a:r>
            <a:r>
              <a:rPr lang="id-ID" dirty="0"/>
              <a:t>t</a:t>
            </a:r>
            <a:r>
              <a:rPr lang="en-US" dirty="0"/>
              <a:t>o Conduct </a:t>
            </a:r>
            <a:r>
              <a:rPr lang="id-ID" dirty="0"/>
              <a:t>a</a:t>
            </a:r>
            <a:r>
              <a:rPr lang="en-US" dirty="0"/>
              <a:t>n Economic Feasibility Analysis</a:t>
            </a:r>
          </a:p>
        </p:txBody>
      </p:sp>
      <p:sp>
        <p:nvSpPr>
          <p:cNvPr id="43011" name="Content Placeholder 2">
            <a:extLst>
              <a:ext uri="{FF2B5EF4-FFF2-40B4-BE49-F238E27FC236}">
                <a16:creationId xmlns:a16="http://schemas.microsoft.com/office/drawing/2014/main" id="{4E8032B0-B1D0-468E-86A3-4B70F4D0DCA8}"/>
              </a:ext>
            </a:extLst>
          </p:cNvPr>
          <p:cNvSpPr>
            <a:spLocks noGrp="1"/>
          </p:cNvSpPr>
          <p:nvPr>
            <p:ph idx="1"/>
          </p:nvPr>
        </p:nvSpPr>
        <p:spPr/>
        <p:txBody>
          <a:bodyPr/>
          <a:lstStyle/>
          <a:p>
            <a:pPr marL="514350" indent="-514350">
              <a:spcBef>
                <a:spcPct val="0"/>
              </a:spcBef>
              <a:buFont typeface="+mj-lt"/>
              <a:buAutoNum type="arabicPeriod"/>
            </a:pPr>
            <a:r>
              <a:rPr lang="en-US" altLang="id-ID" dirty="0"/>
              <a:t>Identify Costs and Benefits</a:t>
            </a:r>
          </a:p>
          <a:p>
            <a:pPr marL="514350" indent="-514350">
              <a:spcBef>
                <a:spcPct val="0"/>
              </a:spcBef>
              <a:buFont typeface="+mj-lt"/>
              <a:buAutoNum type="arabicPeriod"/>
            </a:pPr>
            <a:r>
              <a:rPr lang="en-US" altLang="id-ID" dirty="0"/>
              <a:t>Assign Values to Costs and Benefits</a:t>
            </a:r>
          </a:p>
          <a:p>
            <a:pPr marL="514350" indent="-514350">
              <a:spcBef>
                <a:spcPct val="0"/>
              </a:spcBef>
              <a:buFont typeface="+mj-lt"/>
              <a:buAutoNum type="arabicPeriod"/>
            </a:pPr>
            <a:r>
              <a:rPr lang="en-US" altLang="id-ID" dirty="0"/>
              <a:t>Determine Cash Flow</a:t>
            </a:r>
          </a:p>
          <a:p>
            <a:pPr marL="514350" indent="-514350">
              <a:spcBef>
                <a:spcPct val="0"/>
              </a:spcBef>
              <a:buFont typeface="+mj-lt"/>
              <a:buAutoNum type="arabicPeriod"/>
            </a:pPr>
            <a:r>
              <a:rPr lang="en-US" altLang="id-ID" dirty="0"/>
              <a:t>Assess Project’s Economic Value</a:t>
            </a:r>
          </a:p>
          <a:p>
            <a:pPr lvl="2">
              <a:spcBef>
                <a:spcPct val="0"/>
              </a:spcBef>
              <a:buFont typeface="Wingdings" panose="05000000000000000000" pitchFamily="2" charset="2"/>
              <a:buChar char="§"/>
            </a:pPr>
            <a:r>
              <a:rPr lang="en-US" altLang="id-ID" sz="2400" dirty="0"/>
              <a:t>ROI</a:t>
            </a:r>
          </a:p>
          <a:p>
            <a:pPr lvl="2">
              <a:spcBef>
                <a:spcPct val="0"/>
              </a:spcBef>
              <a:buFont typeface="Wingdings" panose="05000000000000000000" pitchFamily="2" charset="2"/>
              <a:buChar char="§"/>
            </a:pPr>
            <a:r>
              <a:rPr lang="en-US" altLang="id-ID" sz="2400" dirty="0"/>
              <a:t>BEP</a:t>
            </a:r>
          </a:p>
          <a:p>
            <a:pPr lvl="2">
              <a:spcBef>
                <a:spcPct val="0"/>
              </a:spcBef>
              <a:buFont typeface="Wingdings" panose="05000000000000000000" pitchFamily="2" charset="2"/>
              <a:buChar char="§"/>
            </a:pPr>
            <a:r>
              <a:rPr lang="en-US" altLang="id-ID" sz="2400" dirty="0"/>
              <a:t>NPV</a:t>
            </a:r>
          </a:p>
        </p:txBody>
      </p:sp>
      <p:sp>
        <p:nvSpPr>
          <p:cNvPr id="4" name="Footer Placeholder 3">
            <a:extLst>
              <a:ext uri="{FF2B5EF4-FFF2-40B4-BE49-F238E27FC236}">
                <a16:creationId xmlns:a16="http://schemas.microsoft.com/office/drawing/2014/main" id="{F0E035CC-A1A4-4CAB-B921-C6BD3C6E8CEE}"/>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49B4891E-D4E8-47E8-A69B-3CD5533FFCE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E0C3B543-07C4-4E5D-ABAF-4E6E33D57E6F}" type="slidenum">
              <a:rPr lang="en-US" altLang="id-ID">
                <a:solidFill>
                  <a:srgbClr val="898989"/>
                </a:solidFill>
              </a:rPr>
              <a:pPr/>
              <a:t>31</a:t>
            </a:fld>
            <a:endParaRPr lang="en-US" altLang="id-ID">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64F661B-1874-49BD-9E1E-EB6096CCCCCC}"/>
              </a:ext>
            </a:extLst>
          </p:cNvPr>
          <p:cNvSpPr>
            <a:spLocks noGrp="1"/>
          </p:cNvSpPr>
          <p:nvPr>
            <p:ph type="title"/>
          </p:nvPr>
        </p:nvSpPr>
        <p:spPr/>
        <p:txBody>
          <a:bodyPr/>
          <a:lstStyle/>
          <a:p>
            <a:pPr algn="r"/>
            <a:r>
              <a:rPr lang="en-US" altLang="id-ID" dirty="0"/>
              <a:t>Identify Costs and Benefits</a:t>
            </a:r>
          </a:p>
        </p:txBody>
      </p:sp>
      <p:sp>
        <p:nvSpPr>
          <p:cNvPr id="44035" name="Content Placeholder 2">
            <a:extLst>
              <a:ext uri="{FF2B5EF4-FFF2-40B4-BE49-F238E27FC236}">
                <a16:creationId xmlns:a16="http://schemas.microsoft.com/office/drawing/2014/main" id="{CF38198C-165C-4640-AF11-C6BF63B6DDCE}"/>
              </a:ext>
            </a:extLst>
          </p:cNvPr>
          <p:cNvSpPr>
            <a:spLocks noGrp="1"/>
          </p:cNvSpPr>
          <p:nvPr>
            <p:ph idx="1"/>
          </p:nvPr>
        </p:nvSpPr>
        <p:spPr/>
        <p:txBody>
          <a:bodyPr>
            <a:normAutofit/>
          </a:bodyPr>
          <a:lstStyle/>
          <a:p>
            <a:pPr>
              <a:spcBef>
                <a:spcPct val="0"/>
              </a:spcBef>
            </a:pPr>
            <a:r>
              <a:rPr lang="en-US" altLang="id-ID" sz="2400" dirty="0"/>
              <a:t>The costs and benefits and be broken down in to four categories:</a:t>
            </a:r>
          </a:p>
          <a:p>
            <a:pPr lvl="1"/>
            <a:r>
              <a:rPr lang="en-US" altLang="id-ID" dirty="0">
                <a:solidFill>
                  <a:schemeClr val="hlink"/>
                </a:solidFill>
              </a:rPr>
              <a:t>Development costs</a:t>
            </a:r>
          </a:p>
          <a:p>
            <a:pPr lvl="1"/>
            <a:r>
              <a:rPr lang="en-US" altLang="id-ID" dirty="0">
                <a:solidFill>
                  <a:schemeClr val="hlink"/>
                </a:solidFill>
              </a:rPr>
              <a:t>Operational costs</a:t>
            </a:r>
          </a:p>
          <a:p>
            <a:pPr lvl="1"/>
            <a:r>
              <a:rPr lang="en-US" altLang="id-ID" dirty="0">
                <a:solidFill>
                  <a:schemeClr val="hlink"/>
                </a:solidFill>
              </a:rPr>
              <a:t>Tangible benefits</a:t>
            </a:r>
          </a:p>
          <a:p>
            <a:pPr lvl="1"/>
            <a:r>
              <a:rPr lang="en-US" altLang="id-ID" dirty="0">
                <a:solidFill>
                  <a:schemeClr val="hlink"/>
                </a:solidFill>
              </a:rPr>
              <a:t>Intangibles</a:t>
            </a:r>
            <a:endParaRPr lang="en-US" altLang="id-ID" dirty="0"/>
          </a:p>
        </p:txBody>
      </p:sp>
      <p:sp>
        <p:nvSpPr>
          <p:cNvPr id="4" name="Footer Placeholder 3">
            <a:extLst>
              <a:ext uri="{FF2B5EF4-FFF2-40B4-BE49-F238E27FC236}">
                <a16:creationId xmlns:a16="http://schemas.microsoft.com/office/drawing/2014/main" id="{F6C09290-A76A-404F-A8CA-C6A8FBF84C6E}"/>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72CF90EB-A019-4953-AF4C-A9E70958913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9CF2CC39-FDF9-4323-A72A-3F2D622B0758}" type="slidenum">
              <a:rPr lang="en-US" altLang="id-ID">
                <a:solidFill>
                  <a:srgbClr val="898989"/>
                </a:solidFill>
              </a:rPr>
              <a:pPr/>
              <a:t>32</a:t>
            </a:fld>
            <a:endParaRPr lang="en-US" altLang="id-ID">
              <a:solidFill>
                <a:srgbClr val="898989"/>
              </a:solidFill>
            </a:endParaRPr>
          </a:p>
        </p:txBody>
      </p:sp>
      <p:pic>
        <p:nvPicPr>
          <p:cNvPr id="6" name="Picture 2" descr="fig_01_09">
            <a:extLst>
              <a:ext uri="{FF2B5EF4-FFF2-40B4-BE49-F238E27FC236}">
                <a16:creationId xmlns:a16="http://schemas.microsoft.com/office/drawing/2014/main" id="{4826CEB5-446D-401B-A91C-EE122BE972A1}"/>
              </a:ext>
            </a:extLst>
          </p:cNvPr>
          <p:cNvPicPr preferRelativeResize="0">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6324600" y="2438400"/>
            <a:ext cx="3657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C9F8-31D1-4006-87B2-3675AA03E12C}"/>
              </a:ext>
            </a:extLst>
          </p:cNvPr>
          <p:cNvSpPr>
            <a:spLocks noGrp="1"/>
          </p:cNvSpPr>
          <p:nvPr>
            <p:ph type="title"/>
          </p:nvPr>
        </p:nvSpPr>
        <p:spPr/>
        <p:txBody>
          <a:bodyPr rtlCol="0">
            <a:normAutofit/>
          </a:bodyPr>
          <a:lstStyle/>
          <a:p>
            <a:pPr algn="r">
              <a:defRPr/>
            </a:pPr>
            <a:r>
              <a:rPr lang="en-US" dirty="0"/>
              <a:t>Assign Values to Costs and Benefits</a:t>
            </a:r>
          </a:p>
        </p:txBody>
      </p:sp>
      <p:sp>
        <p:nvSpPr>
          <p:cNvPr id="45059" name="Content Placeholder 2">
            <a:extLst>
              <a:ext uri="{FF2B5EF4-FFF2-40B4-BE49-F238E27FC236}">
                <a16:creationId xmlns:a16="http://schemas.microsoft.com/office/drawing/2014/main" id="{E148E6AB-0B4F-47F9-9459-7BF4CAD8B179}"/>
              </a:ext>
            </a:extLst>
          </p:cNvPr>
          <p:cNvSpPr>
            <a:spLocks noGrp="1"/>
          </p:cNvSpPr>
          <p:nvPr>
            <p:ph idx="1"/>
          </p:nvPr>
        </p:nvSpPr>
        <p:spPr/>
        <p:txBody>
          <a:bodyPr/>
          <a:lstStyle/>
          <a:p>
            <a:pPr>
              <a:spcBef>
                <a:spcPct val="0"/>
              </a:spcBef>
            </a:pPr>
            <a:r>
              <a:rPr lang="en-US" altLang="id-ID" sz="2200"/>
              <a:t>Once the types of costs and benefits have been identified, the systems analysts needs to assign specific dollar values to them.</a:t>
            </a:r>
          </a:p>
          <a:p>
            <a:pPr>
              <a:spcBef>
                <a:spcPct val="0"/>
              </a:spcBef>
            </a:pPr>
            <a:endParaRPr lang="en-US" altLang="id-ID"/>
          </a:p>
          <a:p>
            <a:pPr>
              <a:spcBef>
                <a:spcPct val="0"/>
              </a:spcBef>
            </a:pPr>
            <a:endParaRPr lang="en-US" altLang="id-ID"/>
          </a:p>
        </p:txBody>
      </p:sp>
      <p:sp>
        <p:nvSpPr>
          <p:cNvPr id="4" name="Footer Placeholder 3">
            <a:extLst>
              <a:ext uri="{FF2B5EF4-FFF2-40B4-BE49-F238E27FC236}">
                <a16:creationId xmlns:a16="http://schemas.microsoft.com/office/drawing/2014/main" id="{9966C5B5-5D47-4117-9B63-FD4236F6B451}"/>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7C3F1F22-7F0A-4DC4-8BA8-1C6530C3E79C}"/>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FA501B9C-0EC3-4474-9C5B-6D9EB7E196BC}" type="slidenum">
              <a:rPr lang="en-US" altLang="id-ID">
                <a:solidFill>
                  <a:srgbClr val="898989"/>
                </a:solidFill>
              </a:rPr>
              <a:pPr/>
              <a:t>33</a:t>
            </a:fld>
            <a:endParaRPr lang="en-US" altLang="id-ID">
              <a:solidFill>
                <a:srgbClr val="898989"/>
              </a:solidFill>
            </a:endParaRPr>
          </a:p>
        </p:txBody>
      </p:sp>
      <p:pic>
        <p:nvPicPr>
          <p:cNvPr id="45062" name="Picture 2">
            <a:extLst>
              <a:ext uri="{FF2B5EF4-FFF2-40B4-BE49-F238E27FC236}">
                <a16:creationId xmlns:a16="http://schemas.microsoft.com/office/drawing/2014/main" id="{4B7390A8-2D99-48AA-B65E-343C36F90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34" y="2654935"/>
            <a:ext cx="6546574" cy="420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520AD8F-80EF-4041-95D4-8146E8C2B1DA}"/>
              </a:ext>
            </a:extLst>
          </p:cNvPr>
          <p:cNvSpPr>
            <a:spLocks noGrp="1"/>
          </p:cNvSpPr>
          <p:nvPr>
            <p:ph type="title"/>
          </p:nvPr>
        </p:nvSpPr>
        <p:spPr/>
        <p:txBody>
          <a:bodyPr/>
          <a:lstStyle/>
          <a:p>
            <a:pPr algn="r"/>
            <a:r>
              <a:rPr lang="en-US" altLang="id-ID" dirty="0"/>
              <a:t>Determine Cash Flow</a:t>
            </a:r>
          </a:p>
        </p:txBody>
      </p:sp>
      <p:sp>
        <p:nvSpPr>
          <p:cNvPr id="46083" name="Content Placeholder 2">
            <a:extLst>
              <a:ext uri="{FF2B5EF4-FFF2-40B4-BE49-F238E27FC236}">
                <a16:creationId xmlns:a16="http://schemas.microsoft.com/office/drawing/2014/main" id="{91643C8E-DA83-47FB-A3EB-BCAD9965A7F9}"/>
              </a:ext>
            </a:extLst>
          </p:cNvPr>
          <p:cNvSpPr>
            <a:spLocks noGrp="1"/>
          </p:cNvSpPr>
          <p:nvPr>
            <p:ph idx="1"/>
          </p:nvPr>
        </p:nvSpPr>
        <p:spPr/>
        <p:txBody>
          <a:bodyPr/>
          <a:lstStyle/>
          <a:p>
            <a:pPr>
              <a:lnSpc>
                <a:spcPct val="80000"/>
              </a:lnSpc>
              <a:spcBef>
                <a:spcPct val="0"/>
              </a:spcBef>
            </a:pPr>
            <a:r>
              <a:rPr lang="en-US" altLang="id-ID"/>
              <a:t>A formal cost-benefit analysis usually contains costs and benefits over a selected number or years to show cash flow over time.</a:t>
            </a:r>
          </a:p>
          <a:p>
            <a:pPr>
              <a:spcBef>
                <a:spcPct val="0"/>
              </a:spcBef>
              <a:buFont typeface="Wingdings" pitchFamily="2" charset="2"/>
              <a:buNone/>
            </a:pPr>
            <a:r>
              <a:rPr lang="en-US" altLang="id-ID"/>
              <a:t>   - Determine ROI</a:t>
            </a:r>
          </a:p>
          <a:p>
            <a:pPr>
              <a:spcBef>
                <a:spcPct val="0"/>
              </a:spcBef>
              <a:buFont typeface="Wingdings" pitchFamily="2" charset="2"/>
              <a:buNone/>
            </a:pPr>
            <a:r>
              <a:rPr lang="en-US" altLang="id-ID"/>
              <a:t>   - Determine BEP</a:t>
            </a:r>
          </a:p>
          <a:p>
            <a:pPr>
              <a:spcBef>
                <a:spcPct val="0"/>
              </a:spcBef>
              <a:buFont typeface="Wingdings" pitchFamily="2" charset="2"/>
              <a:buNone/>
            </a:pPr>
            <a:r>
              <a:rPr lang="en-US" altLang="id-ID"/>
              <a:t>   - Determine NPV</a:t>
            </a:r>
          </a:p>
        </p:txBody>
      </p:sp>
      <p:sp>
        <p:nvSpPr>
          <p:cNvPr id="4" name="Footer Placeholder 3">
            <a:extLst>
              <a:ext uri="{FF2B5EF4-FFF2-40B4-BE49-F238E27FC236}">
                <a16:creationId xmlns:a16="http://schemas.microsoft.com/office/drawing/2014/main" id="{D4FF8676-DC19-4A14-BA9B-0C26D6BBAE78}"/>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44A8848A-0F75-49A5-A090-FBE475C4D3AA}"/>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E16C61CC-1EEF-445C-B23C-EC32E63CBFB6}" type="slidenum">
              <a:rPr lang="en-US" altLang="id-ID">
                <a:solidFill>
                  <a:srgbClr val="898989"/>
                </a:solidFill>
              </a:rPr>
              <a:pPr/>
              <a:t>34</a:t>
            </a:fld>
            <a:endParaRPr lang="en-US" altLang="id-ID">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BAE5930-8D70-448A-AA23-212E5E54D207}"/>
              </a:ext>
            </a:extLst>
          </p:cNvPr>
          <p:cNvSpPr>
            <a:spLocks noGrp="1"/>
          </p:cNvSpPr>
          <p:nvPr>
            <p:ph type="title"/>
          </p:nvPr>
        </p:nvSpPr>
        <p:spPr/>
        <p:txBody>
          <a:bodyPr/>
          <a:lstStyle/>
          <a:p>
            <a:pPr algn="l"/>
            <a:r>
              <a:rPr lang="en-US" altLang="id-ID"/>
              <a:t>(cont’d)</a:t>
            </a:r>
          </a:p>
        </p:txBody>
      </p:sp>
      <p:sp>
        <p:nvSpPr>
          <p:cNvPr id="4" name="Footer Placeholder 3">
            <a:extLst>
              <a:ext uri="{FF2B5EF4-FFF2-40B4-BE49-F238E27FC236}">
                <a16:creationId xmlns:a16="http://schemas.microsoft.com/office/drawing/2014/main" id="{4F8725BA-E609-418F-BEC6-FFCA48AA8D58}"/>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BAFF82E-668D-4539-ACE1-C22AD44C158C}"/>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EED36794-09F6-410A-8874-00579932E806}" type="slidenum">
              <a:rPr lang="en-US" altLang="id-ID">
                <a:solidFill>
                  <a:srgbClr val="898989"/>
                </a:solidFill>
              </a:rPr>
              <a:pPr/>
              <a:t>35</a:t>
            </a:fld>
            <a:endParaRPr lang="en-US" altLang="id-ID">
              <a:solidFill>
                <a:srgbClr val="898989"/>
              </a:solidFill>
            </a:endParaRPr>
          </a:p>
        </p:txBody>
      </p:sp>
      <p:pic>
        <p:nvPicPr>
          <p:cNvPr id="47109" name="Picture 2">
            <a:extLst>
              <a:ext uri="{FF2B5EF4-FFF2-40B4-BE49-F238E27FC236}">
                <a16:creationId xmlns:a16="http://schemas.microsoft.com/office/drawing/2014/main" id="{25E4376D-D6EC-484E-8384-0BC39C3C75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40893" y="1470991"/>
            <a:ext cx="7212507" cy="5250484"/>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CDFB26B-80AB-4511-B118-816C83FDF07C}"/>
              </a:ext>
            </a:extLst>
          </p:cNvPr>
          <p:cNvSpPr>
            <a:spLocks noGrp="1"/>
          </p:cNvSpPr>
          <p:nvPr>
            <p:ph type="title"/>
          </p:nvPr>
        </p:nvSpPr>
        <p:spPr/>
        <p:txBody>
          <a:bodyPr/>
          <a:lstStyle/>
          <a:p>
            <a:pPr algn="r"/>
            <a:r>
              <a:rPr lang="en-US" altLang="id-ID" dirty="0"/>
              <a:t>Organizational Feasibility</a:t>
            </a:r>
          </a:p>
        </p:txBody>
      </p:sp>
      <p:sp>
        <p:nvSpPr>
          <p:cNvPr id="48131" name="Content Placeholder 2">
            <a:extLst>
              <a:ext uri="{FF2B5EF4-FFF2-40B4-BE49-F238E27FC236}">
                <a16:creationId xmlns:a16="http://schemas.microsoft.com/office/drawing/2014/main" id="{20E530EF-7B25-43E5-AAEB-3383F095B037}"/>
              </a:ext>
            </a:extLst>
          </p:cNvPr>
          <p:cNvSpPr>
            <a:spLocks noGrp="1"/>
          </p:cNvSpPr>
          <p:nvPr>
            <p:ph idx="1"/>
          </p:nvPr>
        </p:nvSpPr>
        <p:spPr/>
        <p:txBody>
          <a:bodyPr/>
          <a:lstStyle/>
          <a:p>
            <a:pPr>
              <a:spcBef>
                <a:spcPct val="0"/>
              </a:spcBef>
            </a:pPr>
            <a:r>
              <a:rPr lang="en-US" altLang="id-ID" dirty="0"/>
              <a:t>Organizational feasibility of the system is how well the system ultimately will be accepted by its users and incorporated into the ongoing operations of the organization.</a:t>
            </a:r>
          </a:p>
          <a:p>
            <a:pPr>
              <a:spcBef>
                <a:spcPct val="0"/>
              </a:spcBef>
            </a:pPr>
            <a:r>
              <a:rPr lang="en-US" altLang="id-ID" dirty="0"/>
              <a:t>There are many organizational factors that can have an impact on the project, and seasoned developers know that organizational feasibility can be the most difficult feasibility dimension to assess.</a:t>
            </a:r>
          </a:p>
          <a:p>
            <a:pPr>
              <a:spcBef>
                <a:spcPct val="0"/>
              </a:spcBef>
            </a:pPr>
            <a:r>
              <a:rPr lang="en-US" altLang="id-ID" dirty="0"/>
              <a:t>In essence, an organizational feasibility analysis is to answer the question “If we build it, will they come?”</a:t>
            </a:r>
          </a:p>
        </p:txBody>
      </p:sp>
      <p:sp>
        <p:nvSpPr>
          <p:cNvPr id="4" name="Footer Placeholder 3">
            <a:extLst>
              <a:ext uri="{FF2B5EF4-FFF2-40B4-BE49-F238E27FC236}">
                <a16:creationId xmlns:a16="http://schemas.microsoft.com/office/drawing/2014/main" id="{9707EBC6-C2AC-49BE-93AC-CBFA352D76A7}"/>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9A1FE841-24AB-46FA-B6AC-E08BD834051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A7164FD8-41A4-4793-BCB0-4A5B44080534}" type="slidenum">
              <a:rPr lang="en-US" altLang="id-ID">
                <a:solidFill>
                  <a:srgbClr val="898989"/>
                </a:solidFill>
              </a:rPr>
              <a:pPr/>
              <a:t>36</a:t>
            </a:fld>
            <a:endParaRPr lang="en-US" altLang="id-ID">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6BBD28E-88C6-483B-8930-5EF23C7BCA75}"/>
              </a:ext>
            </a:extLst>
          </p:cNvPr>
          <p:cNvSpPr>
            <a:spLocks noGrp="1"/>
          </p:cNvSpPr>
          <p:nvPr>
            <p:ph type="title"/>
          </p:nvPr>
        </p:nvSpPr>
        <p:spPr/>
        <p:txBody>
          <a:bodyPr/>
          <a:lstStyle/>
          <a:p>
            <a:pPr algn="l"/>
            <a:r>
              <a:rPr lang="en-US" altLang="id-ID"/>
              <a:t>(cont’d)</a:t>
            </a:r>
          </a:p>
        </p:txBody>
      </p:sp>
      <p:sp>
        <p:nvSpPr>
          <p:cNvPr id="3" name="Content Placeholder 2">
            <a:extLst>
              <a:ext uri="{FF2B5EF4-FFF2-40B4-BE49-F238E27FC236}">
                <a16:creationId xmlns:a16="http://schemas.microsoft.com/office/drawing/2014/main" id="{976D3D85-0D10-4E63-BA61-497E7E256317}"/>
              </a:ext>
            </a:extLst>
          </p:cNvPr>
          <p:cNvSpPr>
            <a:spLocks noGrp="1"/>
          </p:cNvSpPr>
          <p:nvPr>
            <p:ph idx="1"/>
          </p:nvPr>
        </p:nvSpPr>
        <p:spPr>
          <a:xfrm>
            <a:off x="1179443" y="1600200"/>
            <a:ext cx="10416209" cy="4724400"/>
          </a:xfrm>
        </p:spPr>
        <p:txBody>
          <a:bodyPr rtlCol="0">
            <a:normAutofit fontScale="25000" lnSpcReduction="20000"/>
          </a:bodyPr>
          <a:lstStyle/>
          <a:p>
            <a:pPr>
              <a:lnSpc>
                <a:spcPct val="120000"/>
              </a:lnSpc>
              <a:defRPr/>
            </a:pPr>
            <a:r>
              <a:rPr lang="en-US" sz="9600" dirty="0"/>
              <a:t>One way to assess the organizational feasibility is to understand how well the goals of the project align with the business objectives and organizational strategies.</a:t>
            </a:r>
          </a:p>
          <a:p>
            <a:pPr>
              <a:lnSpc>
                <a:spcPct val="120000"/>
              </a:lnSpc>
              <a:defRPr/>
            </a:pPr>
            <a:r>
              <a:rPr lang="en-US" sz="9600" dirty="0"/>
              <a:t>A second way to assess the organizational feasibility is to conduct </a:t>
            </a:r>
            <a:r>
              <a:rPr lang="en-US" sz="9600" b="1" dirty="0">
                <a:solidFill>
                  <a:srgbClr val="0000FF"/>
                </a:solidFill>
              </a:rPr>
              <a:t>stakeholder analysis.</a:t>
            </a:r>
          </a:p>
          <a:p>
            <a:pPr>
              <a:lnSpc>
                <a:spcPct val="120000"/>
              </a:lnSpc>
              <a:defRPr/>
            </a:pPr>
            <a:r>
              <a:rPr lang="en-US" sz="9600" dirty="0"/>
              <a:t>A stakeholder is a person, group, or organization that can affect a new system</a:t>
            </a:r>
          </a:p>
          <a:p>
            <a:pPr>
              <a:lnSpc>
                <a:spcPct val="120000"/>
              </a:lnSpc>
              <a:buNone/>
              <a:defRPr/>
            </a:pPr>
            <a:r>
              <a:rPr lang="en-US" sz="9600" dirty="0"/>
              <a:t>       - Project champion</a:t>
            </a:r>
          </a:p>
          <a:p>
            <a:pPr>
              <a:lnSpc>
                <a:spcPct val="120000"/>
              </a:lnSpc>
              <a:buNone/>
              <a:defRPr/>
            </a:pPr>
            <a:r>
              <a:rPr lang="en-US" sz="9600" dirty="0"/>
              <a:t>       - System users</a:t>
            </a:r>
          </a:p>
          <a:p>
            <a:pPr>
              <a:lnSpc>
                <a:spcPct val="120000"/>
              </a:lnSpc>
              <a:buNone/>
              <a:defRPr/>
            </a:pPr>
            <a:r>
              <a:rPr lang="en-US" sz="9600" dirty="0"/>
              <a:t>       - Organizational management</a:t>
            </a:r>
          </a:p>
          <a:p>
            <a:pPr>
              <a:lnSpc>
                <a:spcPct val="120000"/>
              </a:lnSpc>
              <a:buNone/>
              <a:defRPr/>
            </a:pPr>
            <a:r>
              <a:rPr lang="en-US" sz="9600" dirty="0"/>
              <a:t>       - Other stakeholders</a:t>
            </a:r>
          </a:p>
          <a:p>
            <a:pPr>
              <a:defRPr/>
            </a:pPr>
            <a:endParaRPr lang="en-US" dirty="0"/>
          </a:p>
          <a:p>
            <a:pPr>
              <a:defRPr/>
            </a:pPr>
            <a:endParaRPr lang="en-US" dirty="0"/>
          </a:p>
        </p:txBody>
      </p:sp>
      <p:sp>
        <p:nvSpPr>
          <p:cNvPr id="4" name="Footer Placeholder 3">
            <a:extLst>
              <a:ext uri="{FF2B5EF4-FFF2-40B4-BE49-F238E27FC236}">
                <a16:creationId xmlns:a16="http://schemas.microsoft.com/office/drawing/2014/main" id="{E844AB6D-A102-4629-8B64-DFF3F11DE07F}"/>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789164AF-7148-48E1-80A4-5087E9DA625D}"/>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395DDB9A-ACA4-4FED-BE6A-7BBB43EB1349}" type="slidenum">
              <a:rPr lang="en-US" altLang="id-ID">
                <a:solidFill>
                  <a:srgbClr val="898989"/>
                </a:solidFill>
              </a:rPr>
              <a:pPr/>
              <a:t>37</a:t>
            </a:fld>
            <a:endParaRPr lang="en-US" altLang="id-ID">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2928-13C6-403A-A4EC-824EF58C6B3E}"/>
              </a:ext>
            </a:extLst>
          </p:cNvPr>
          <p:cNvSpPr>
            <a:spLocks noGrp="1"/>
          </p:cNvSpPr>
          <p:nvPr>
            <p:ph type="title"/>
          </p:nvPr>
        </p:nvSpPr>
        <p:spPr/>
        <p:txBody>
          <a:bodyPr/>
          <a:lstStyle/>
          <a:p>
            <a:pPr algn="r"/>
            <a:r>
              <a:rPr lang="en-US" dirty="0"/>
              <a:t>Advantages and disadvantages of SDLC</a:t>
            </a:r>
            <a:endParaRPr lang="id-ID" dirty="0"/>
          </a:p>
        </p:txBody>
      </p:sp>
      <p:sp>
        <p:nvSpPr>
          <p:cNvPr id="3" name="Content Placeholder 2">
            <a:extLst>
              <a:ext uri="{FF2B5EF4-FFF2-40B4-BE49-F238E27FC236}">
                <a16:creationId xmlns:a16="http://schemas.microsoft.com/office/drawing/2014/main" id="{1A7DFD31-3917-42E4-880D-9B2C462299AD}"/>
              </a:ext>
            </a:extLst>
          </p:cNvPr>
          <p:cNvSpPr>
            <a:spLocks noGrp="1"/>
          </p:cNvSpPr>
          <p:nvPr>
            <p:ph idx="1"/>
          </p:nvPr>
        </p:nvSpPr>
        <p:spPr>
          <a:xfrm>
            <a:off x="930965" y="1547331"/>
            <a:ext cx="10515600" cy="4351338"/>
          </a:xfrm>
        </p:spPr>
        <p:txBody>
          <a:bodyPr>
            <a:normAutofit fontScale="77500" lnSpcReduction="20000"/>
          </a:bodyPr>
          <a:lstStyle/>
          <a:p>
            <a:pPr marL="0" indent="0">
              <a:buNone/>
            </a:pPr>
            <a:r>
              <a:rPr lang="en-US" dirty="0"/>
              <a:t>Benefits of abiding by a clearly defined SDLC model include:</a:t>
            </a:r>
          </a:p>
          <a:p>
            <a:r>
              <a:rPr lang="en-US" dirty="0"/>
              <a:t>Having a clear view of an entire project, workers involved, estimated costs and timelines.</a:t>
            </a:r>
          </a:p>
          <a:p>
            <a:r>
              <a:rPr lang="en-US" dirty="0"/>
              <a:t>Gives project managers a projected base cost of the project.</a:t>
            </a:r>
          </a:p>
          <a:p>
            <a:r>
              <a:rPr lang="en-US" dirty="0"/>
              <a:t>Goals and standards are clearly defined.</a:t>
            </a:r>
          </a:p>
          <a:p>
            <a:r>
              <a:rPr lang="en-US" dirty="0"/>
              <a:t>Developers can move back a step if something does not go as expected.</a:t>
            </a:r>
          </a:p>
          <a:p>
            <a:pPr marL="0" indent="0">
              <a:buNone/>
            </a:pPr>
            <a:r>
              <a:rPr lang="en-US" dirty="0"/>
              <a:t>Disadvantages, however, can include:</a:t>
            </a:r>
          </a:p>
          <a:p>
            <a:r>
              <a:rPr lang="en-US" dirty="0"/>
              <a:t>Due to assumptions made at the beginning of a project, if an unexpected circumstance complicates the development of a system, then it may stockpile into more complications down the road. As an example, if newly installed hardware does not work correctly, then it may increase the time a system is in development, increasing the cost.</a:t>
            </a:r>
          </a:p>
          <a:p>
            <a:r>
              <a:rPr lang="en-US" dirty="0"/>
              <a:t>Some methods are not flexible.</a:t>
            </a:r>
          </a:p>
          <a:p>
            <a:r>
              <a:rPr lang="en-US" dirty="0"/>
              <a:t>It can be complicated to estimate the overall cost at the beginning of a project.</a:t>
            </a:r>
          </a:p>
          <a:p>
            <a:r>
              <a:rPr lang="en-US" dirty="0"/>
              <a:t>Testing at the end of development may slow down some development teams.</a:t>
            </a:r>
            <a:endParaRPr lang="id-ID" dirty="0"/>
          </a:p>
        </p:txBody>
      </p:sp>
    </p:spTree>
    <p:extLst>
      <p:ext uri="{BB962C8B-B14F-4D97-AF65-F5344CB8AC3E}">
        <p14:creationId xmlns:p14="http://schemas.microsoft.com/office/powerpoint/2010/main" val="2030410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B5CA-009D-421C-AD26-FE0127401DE0}"/>
              </a:ext>
            </a:extLst>
          </p:cNvPr>
          <p:cNvSpPr>
            <a:spLocks noGrp="1"/>
          </p:cNvSpPr>
          <p:nvPr>
            <p:ph type="title"/>
          </p:nvPr>
        </p:nvSpPr>
        <p:spPr/>
        <p:txBody>
          <a:bodyPr/>
          <a:lstStyle/>
          <a:p>
            <a:pPr algn="r"/>
            <a:r>
              <a:rPr lang="en-US" dirty="0"/>
              <a:t>Software Development Life Cycle Models</a:t>
            </a:r>
            <a:endParaRPr lang="id-ID" dirty="0"/>
          </a:p>
        </p:txBody>
      </p:sp>
      <p:sp>
        <p:nvSpPr>
          <p:cNvPr id="3" name="Content Placeholder 2">
            <a:extLst>
              <a:ext uri="{FF2B5EF4-FFF2-40B4-BE49-F238E27FC236}">
                <a16:creationId xmlns:a16="http://schemas.microsoft.com/office/drawing/2014/main" id="{DE141AB7-C8B6-4191-9C9A-19A2A2CFBC2E}"/>
              </a:ext>
            </a:extLst>
          </p:cNvPr>
          <p:cNvSpPr>
            <a:spLocks noGrp="1"/>
          </p:cNvSpPr>
          <p:nvPr>
            <p:ph idx="1"/>
          </p:nvPr>
        </p:nvSpPr>
        <p:spPr>
          <a:xfrm>
            <a:off x="838200" y="1958146"/>
            <a:ext cx="4674704" cy="4351338"/>
          </a:xfrm>
        </p:spPr>
        <p:txBody>
          <a:bodyPr>
            <a:normAutofit/>
          </a:bodyPr>
          <a:lstStyle/>
          <a:p>
            <a:pPr marL="0" indent="0">
              <a:buNone/>
            </a:pPr>
            <a:r>
              <a:rPr lang="en-US" sz="2400" dirty="0"/>
              <a:t>A software life cycle model is a descriptive representation of the software development cycle. SDLC models might have a different approach but the basic phases and activity remain the same for all the models.</a:t>
            </a:r>
            <a:endParaRPr lang="id-ID" sz="2400" dirty="0"/>
          </a:p>
        </p:txBody>
      </p:sp>
      <p:pic>
        <p:nvPicPr>
          <p:cNvPr id="6" name="Picture 5">
            <a:extLst>
              <a:ext uri="{FF2B5EF4-FFF2-40B4-BE49-F238E27FC236}">
                <a16:creationId xmlns:a16="http://schemas.microsoft.com/office/drawing/2014/main" id="{477CAE48-EAA9-4C6F-B9F1-EB7BA011EA6D}"/>
              </a:ext>
            </a:extLst>
          </p:cNvPr>
          <p:cNvPicPr>
            <a:picLocks noChangeAspect="1"/>
          </p:cNvPicPr>
          <p:nvPr/>
        </p:nvPicPr>
        <p:blipFill>
          <a:blip r:embed="rId2"/>
          <a:stretch>
            <a:fillRect/>
          </a:stretch>
        </p:blipFill>
        <p:spPr>
          <a:xfrm>
            <a:off x="5707544" y="1958146"/>
            <a:ext cx="6056807" cy="3223453"/>
          </a:xfrm>
          <a:prstGeom prst="rect">
            <a:avLst/>
          </a:prstGeom>
        </p:spPr>
      </p:pic>
    </p:spTree>
    <p:extLst>
      <p:ext uri="{BB962C8B-B14F-4D97-AF65-F5344CB8AC3E}">
        <p14:creationId xmlns:p14="http://schemas.microsoft.com/office/powerpoint/2010/main" val="105609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8E95D1F-42E6-47CB-9771-0412E6BAB5DC}"/>
              </a:ext>
            </a:extLst>
          </p:cNvPr>
          <p:cNvSpPr>
            <a:spLocks noGrp="1"/>
          </p:cNvSpPr>
          <p:nvPr>
            <p:ph type="title"/>
          </p:nvPr>
        </p:nvSpPr>
        <p:spPr/>
        <p:txBody>
          <a:bodyPr/>
          <a:lstStyle/>
          <a:p>
            <a:r>
              <a:rPr lang="en-US" altLang="id-ID"/>
              <a:t>Planning</a:t>
            </a:r>
          </a:p>
        </p:txBody>
      </p:sp>
      <p:sp>
        <p:nvSpPr>
          <p:cNvPr id="15363" name="Content Placeholder 2">
            <a:extLst>
              <a:ext uri="{FF2B5EF4-FFF2-40B4-BE49-F238E27FC236}">
                <a16:creationId xmlns:a16="http://schemas.microsoft.com/office/drawing/2014/main" id="{49434A18-4D2F-4BAC-99E9-41D565A284AC}"/>
              </a:ext>
            </a:extLst>
          </p:cNvPr>
          <p:cNvSpPr>
            <a:spLocks noGrp="1"/>
          </p:cNvSpPr>
          <p:nvPr>
            <p:ph idx="1"/>
          </p:nvPr>
        </p:nvSpPr>
        <p:spPr/>
        <p:txBody>
          <a:bodyPr/>
          <a:lstStyle/>
          <a:p>
            <a:pPr>
              <a:spcBef>
                <a:spcPct val="0"/>
              </a:spcBef>
            </a:pPr>
            <a:r>
              <a:rPr lang="en-US" altLang="id-ID"/>
              <a:t>This phase is the fundamental process of understanding </a:t>
            </a:r>
            <a:r>
              <a:rPr lang="en-US" altLang="id-ID" i="1">
                <a:solidFill>
                  <a:srgbClr val="0000FF"/>
                </a:solidFill>
              </a:rPr>
              <a:t>why</a:t>
            </a:r>
            <a:r>
              <a:rPr lang="en-US" altLang="id-ID"/>
              <a:t> an information system should be built, and determining </a:t>
            </a:r>
            <a:r>
              <a:rPr lang="en-US" altLang="id-ID" i="1">
                <a:solidFill>
                  <a:srgbClr val="0000FF"/>
                </a:solidFill>
              </a:rPr>
              <a:t>how</a:t>
            </a:r>
            <a:r>
              <a:rPr lang="en-US" altLang="id-ID"/>
              <a:t> the project team will go about building it.</a:t>
            </a:r>
          </a:p>
          <a:p>
            <a:pPr>
              <a:spcBef>
                <a:spcPct val="0"/>
              </a:spcBef>
            </a:pPr>
            <a:endParaRPr lang="en-US" altLang="id-ID"/>
          </a:p>
        </p:txBody>
      </p:sp>
      <p:sp>
        <p:nvSpPr>
          <p:cNvPr id="4" name="Footer Placeholder 3">
            <a:extLst>
              <a:ext uri="{FF2B5EF4-FFF2-40B4-BE49-F238E27FC236}">
                <a16:creationId xmlns:a16="http://schemas.microsoft.com/office/drawing/2014/main" id="{C8E39645-CC6F-441C-972B-A01E026F3544}"/>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99F3935-C6AD-4E22-92DF-F4C5271794F4}"/>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AAE85B1A-E3CF-4FD8-80D7-C8390C397CB4}" type="slidenum">
              <a:rPr lang="en-US" altLang="id-ID">
                <a:solidFill>
                  <a:srgbClr val="898989"/>
                </a:solidFill>
              </a:rPr>
              <a:pPr/>
              <a:t>4</a:t>
            </a:fld>
            <a:endParaRPr lang="en-US" altLang="id-ID">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2. Waterfall model </a:t>
            </a:r>
          </a:p>
        </p:txBody>
      </p:sp>
      <p:sp>
        <p:nvSpPr>
          <p:cNvPr id="3" name="Content Placeholder 2">
            <a:extLst>
              <a:ext uri="{FF2B5EF4-FFF2-40B4-BE49-F238E27FC236}">
                <a16:creationId xmlns:a16="http://schemas.microsoft.com/office/drawing/2014/main" id="{0823EE8E-0026-4787-B5EF-222878873204}"/>
              </a:ext>
            </a:extLst>
          </p:cNvPr>
          <p:cNvSpPr>
            <a:spLocks noGrp="1"/>
          </p:cNvSpPr>
          <p:nvPr>
            <p:ph idx="1"/>
          </p:nvPr>
        </p:nvSpPr>
        <p:spPr/>
        <p:txBody>
          <a:bodyPr>
            <a:normAutofit/>
          </a:bodyPr>
          <a:lstStyle/>
          <a:p>
            <a:pPr>
              <a:buFont typeface="Wingdings" panose="05000000000000000000" pitchFamily="2" charset="2"/>
              <a:buChar char="§"/>
            </a:pPr>
            <a:r>
              <a:rPr lang="en-US" dirty="0"/>
              <a:t>Waterfall model is an example of a Sequential model. In this model, the software development activity is divided into different phases and each phase consists of a series of tasks and has different objectives.</a:t>
            </a:r>
          </a:p>
          <a:p>
            <a:pPr>
              <a:buFont typeface="Wingdings" panose="05000000000000000000" pitchFamily="2" charset="2"/>
              <a:buChar char="§"/>
            </a:pPr>
            <a:r>
              <a:rPr lang="en-US" dirty="0"/>
              <a:t>Waterfall model is the pioneer of the SDLC processes. In fact, it was the first model which was widely used in the software industry. It is divided into phases and output of one phase becomes the input of the next phase. It is mandatory for a phase to be completed before the next phase starts. In short, there is no overlapping in the Waterfall model</a:t>
            </a:r>
            <a:endParaRPr lang="id-ID" dirty="0"/>
          </a:p>
        </p:txBody>
      </p:sp>
    </p:spTree>
    <p:extLst>
      <p:ext uri="{BB962C8B-B14F-4D97-AF65-F5344CB8AC3E}">
        <p14:creationId xmlns:p14="http://schemas.microsoft.com/office/powerpoint/2010/main" val="74159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p>
        </p:txBody>
      </p:sp>
      <p:sp>
        <p:nvSpPr>
          <p:cNvPr id="3" name="Content Placeholder 2">
            <a:extLst>
              <a:ext uri="{FF2B5EF4-FFF2-40B4-BE49-F238E27FC236}">
                <a16:creationId xmlns:a16="http://schemas.microsoft.com/office/drawing/2014/main" id="{0823EE8E-0026-4787-B5EF-222878873204}"/>
              </a:ext>
            </a:extLst>
          </p:cNvPr>
          <p:cNvSpPr>
            <a:spLocks noGrp="1"/>
          </p:cNvSpPr>
          <p:nvPr>
            <p:ph idx="1"/>
          </p:nvPr>
        </p:nvSpPr>
        <p:spPr>
          <a:xfrm>
            <a:off x="838200" y="1825625"/>
            <a:ext cx="8186530" cy="4351338"/>
          </a:xfrm>
        </p:spPr>
        <p:txBody>
          <a:bodyPr>
            <a:normAutofit fontScale="70000" lnSpcReduction="20000"/>
          </a:bodyPr>
          <a:lstStyle/>
          <a:p>
            <a:r>
              <a:rPr lang="en-US" dirty="0"/>
              <a:t>First, Requirement gathering and analysis is done. Once the requirement is freeze then only the System Design can start. Herein, the SRS document created is the output for the Requirement phase and it acts as an input for the System Design.</a:t>
            </a:r>
          </a:p>
          <a:p>
            <a:r>
              <a:rPr lang="en-US" dirty="0"/>
              <a:t>In System Design Software architecture and Design, documents which act as an input for the next phase are created i.e. Implementation and coding.</a:t>
            </a:r>
          </a:p>
          <a:p>
            <a:r>
              <a:rPr lang="en-US" dirty="0"/>
              <a:t>In the Implementation phase, coding is done and the software developed is the input for the next phase i.e. testing.</a:t>
            </a:r>
          </a:p>
          <a:p>
            <a:r>
              <a:rPr lang="en-US" dirty="0"/>
              <a:t>In the testing phase, the developed code is tested thoroughly to detect the defects in the software. Defects are logged into the defect tracking tool and are retested once fixed. Bug logging, Retest, Regression testing goes on until the time the software is in go-live state.</a:t>
            </a:r>
          </a:p>
          <a:p>
            <a:r>
              <a:rPr lang="en-US" dirty="0"/>
              <a:t>In the Deployment phase, the developed code is moved into production after the sign off is given by the customer.</a:t>
            </a:r>
          </a:p>
          <a:p>
            <a:r>
              <a:rPr lang="en-US" dirty="0"/>
              <a:t>Any issues in the production environment are resolved by the developers which come under maintenance.</a:t>
            </a:r>
            <a:endParaRPr lang="id-ID" dirty="0"/>
          </a:p>
        </p:txBody>
      </p:sp>
      <p:pic>
        <p:nvPicPr>
          <p:cNvPr id="6" name="Picture 5">
            <a:extLst>
              <a:ext uri="{FF2B5EF4-FFF2-40B4-BE49-F238E27FC236}">
                <a16:creationId xmlns:a16="http://schemas.microsoft.com/office/drawing/2014/main" id="{47022C6C-1038-4A09-B9FA-8EF316321C18}"/>
              </a:ext>
            </a:extLst>
          </p:cNvPr>
          <p:cNvPicPr>
            <a:picLocks noChangeAspect="1"/>
          </p:cNvPicPr>
          <p:nvPr/>
        </p:nvPicPr>
        <p:blipFill>
          <a:blip r:embed="rId2"/>
          <a:stretch>
            <a:fillRect/>
          </a:stretch>
        </p:blipFill>
        <p:spPr>
          <a:xfrm>
            <a:off x="9350375" y="1597095"/>
            <a:ext cx="2158171" cy="4352921"/>
          </a:xfrm>
          <a:prstGeom prst="rect">
            <a:avLst/>
          </a:prstGeom>
        </p:spPr>
      </p:pic>
    </p:spTree>
    <p:extLst>
      <p:ext uri="{BB962C8B-B14F-4D97-AF65-F5344CB8AC3E}">
        <p14:creationId xmlns:p14="http://schemas.microsoft.com/office/powerpoint/2010/main" val="796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r>
              <a:rPr lang="id-ID" sz="4400" dirty="0">
                <a:effectLst/>
              </a:rPr>
              <a:t> Requirement Analysis</a:t>
            </a:r>
            <a:r>
              <a:rPr lang="id-ID" dirty="0"/>
              <a:t> </a:t>
            </a:r>
          </a:p>
        </p:txBody>
      </p:sp>
      <p:graphicFrame>
        <p:nvGraphicFramePr>
          <p:cNvPr id="4" name="Table 3">
            <a:extLst>
              <a:ext uri="{FF2B5EF4-FFF2-40B4-BE49-F238E27FC236}">
                <a16:creationId xmlns:a16="http://schemas.microsoft.com/office/drawing/2014/main" id="{F2FA6DB4-E498-42EC-AFEC-A563348BDCF1}"/>
              </a:ext>
            </a:extLst>
          </p:cNvPr>
          <p:cNvGraphicFramePr>
            <a:graphicFrameLocks noGrp="1"/>
          </p:cNvGraphicFramePr>
          <p:nvPr>
            <p:extLst>
              <p:ext uri="{D42A27DB-BD31-4B8C-83A1-F6EECF244321}">
                <p14:modId xmlns:p14="http://schemas.microsoft.com/office/powerpoint/2010/main" val="2399948181"/>
              </p:ext>
            </p:extLst>
          </p:nvPr>
        </p:nvGraphicFramePr>
        <p:xfrm>
          <a:off x="1231002" y="2151158"/>
          <a:ext cx="9914076" cy="3162963"/>
        </p:xfrm>
        <a:graphic>
          <a:graphicData uri="http://schemas.openxmlformats.org/drawingml/2006/table">
            <a:tbl>
              <a:tblPr firstRow="1" firstCol="1" bandRow="1">
                <a:tableStyleId>{5C22544A-7EE6-4342-B048-85BDC9FD1C3A}</a:tableStyleId>
              </a:tblPr>
              <a:tblGrid>
                <a:gridCol w="1666815">
                  <a:extLst>
                    <a:ext uri="{9D8B030D-6E8A-4147-A177-3AD203B41FA5}">
                      <a16:colId xmlns:a16="http://schemas.microsoft.com/office/drawing/2014/main" val="3086614073"/>
                    </a:ext>
                  </a:extLst>
                </a:gridCol>
                <a:gridCol w="5594735">
                  <a:extLst>
                    <a:ext uri="{9D8B030D-6E8A-4147-A177-3AD203B41FA5}">
                      <a16:colId xmlns:a16="http://schemas.microsoft.com/office/drawing/2014/main" val="1341020857"/>
                    </a:ext>
                  </a:extLst>
                </a:gridCol>
                <a:gridCol w="2652526">
                  <a:extLst>
                    <a:ext uri="{9D8B030D-6E8A-4147-A177-3AD203B41FA5}">
                      <a16:colId xmlns:a16="http://schemas.microsoft.com/office/drawing/2014/main" val="639289217"/>
                    </a:ext>
                  </a:extLst>
                </a:gridCol>
              </a:tblGrid>
              <a:tr h="742137">
                <a:tc>
                  <a:txBody>
                    <a:bodyPr/>
                    <a:lstStyle/>
                    <a:p>
                      <a:pPr>
                        <a:lnSpc>
                          <a:spcPct val="107000"/>
                        </a:lnSpc>
                        <a:spcAft>
                          <a:spcPts val="800"/>
                        </a:spcAft>
                      </a:pPr>
                      <a:r>
                        <a:rPr lang="id-ID" sz="2000">
                          <a:effectLst/>
                        </a:rPr>
                        <a:t>Phase</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id-ID" sz="2000" dirty="0">
                          <a:effectLst/>
                        </a:rPr>
                        <a:t>Activities Performed</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id-ID" sz="2000">
                          <a:effectLst/>
                        </a:rPr>
                        <a:t>Deliverables</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63924045"/>
                  </a:ext>
                </a:extLst>
              </a:tr>
              <a:tr h="2420826">
                <a:tc>
                  <a:txBody>
                    <a:bodyPr/>
                    <a:lstStyle/>
                    <a:p>
                      <a:pPr>
                        <a:lnSpc>
                          <a:spcPct val="107000"/>
                        </a:lnSpc>
                        <a:spcAft>
                          <a:spcPts val="800"/>
                        </a:spcAft>
                      </a:pPr>
                      <a:r>
                        <a:rPr lang="id-ID" sz="2000" dirty="0">
                          <a:effectLst/>
                        </a:rPr>
                        <a:t>Requirement Analysis</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457200" indent="-457200">
                        <a:lnSpc>
                          <a:spcPct val="107000"/>
                        </a:lnSpc>
                        <a:spcAft>
                          <a:spcPts val="800"/>
                        </a:spcAft>
                        <a:buFont typeface="+mj-lt"/>
                        <a:buAutoNum type="arabicPeriod"/>
                      </a:pPr>
                      <a:r>
                        <a:rPr lang="id-ID" sz="2000" dirty="0">
                          <a:effectLst/>
                        </a:rPr>
                        <a:t>Capture all the requirements.</a:t>
                      </a:r>
                    </a:p>
                    <a:p>
                      <a:pPr marL="457200" indent="-457200">
                        <a:lnSpc>
                          <a:spcPct val="107000"/>
                        </a:lnSpc>
                        <a:spcAft>
                          <a:spcPts val="800"/>
                        </a:spcAft>
                        <a:buFont typeface="+mj-lt"/>
                        <a:buAutoNum type="arabicPeriod"/>
                      </a:pPr>
                      <a:r>
                        <a:rPr lang="id-ID" sz="2000" dirty="0">
                          <a:effectLst/>
                        </a:rPr>
                        <a:t>Do brainstorming and walkthrough to understand the requirements.</a:t>
                      </a:r>
                    </a:p>
                    <a:p>
                      <a:pPr marL="457200" indent="-457200">
                        <a:lnSpc>
                          <a:spcPct val="107000"/>
                        </a:lnSpc>
                        <a:spcAft>
                          <a:spcPts val="800"/>
                        </a:spcAft>
                        <a:buFont typeface="+mj-lt"/>
                        <a:buAutoNum type="arabicPeriod"/>
                      </a:pPr>
                      <a:r>
                        <a:rPr lang="id-ID" sz="2000" dirty="0">
                          <a:effectLst/>
                        </a:rPr>
                        <a:t>Do the requirements feasibility test to ensure that the requirements are testable or not.</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id-ID" sz="2000" dirty="0">
                          <a:effectLst/>
                        </a:rPr>
                        <a:t>RUD ( Requirements Understanding Document)</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51390634"/>
                  </a:ext>
                </a:extLst>
              </a:tr>
            </a:tbl>
          </a:graphicData>
        </a:graphic>
      </p:graphicFrame>
    </p:spTree>
    <p:extLst>
      <p:ext uri="{BB962C8B-B14F-4D97-AF65-F5344CB8AC3E}">
        <p14:creationId xmlns:p14="http://schemas.microsoft.com/office/powerpoint/2010/main" val="978845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r>
              <a:rPr lang="id-ID" sz="4400" dirty="0">
                <a:effectLst/>
              </a:rPr>
              <a:t> System Design</a:t>
            </a:r>
            <a:endParaRPr lang="id-ID" dirty="0"/>
          </a:p>
        </p:txBody>
      </p:sp>
      <p:graphicFrame>
        <p:nvGraphicFramePr>
          <p:cNvPr id="5" name="Table 4">
            <a:extLst>
              <a:ext uri="{FF2B5EF4-FFF2-40B4-BE49-F238E27FC236}">
                <a16:creationId xmlns:a16="http://schemas.microsoft.com/office/drawing/2014/main" id="{53A7DFB2-6013-406F-B79E-87B2C4575AF1}"/>
              </a:ext>
            </a:extLst>
          </p:cNvPr>
          <p:cNvGraphicFramePr>
            <a:graphicFrameLocks noGrp="1"/>
          </p:cNvGraphicFramePr>
          <p:nvPr>
            <p:extLst>
              <p:ext uri="{D42A27DB-BD31-4B8C-83A1-F6EECF244321}">
                <p14:modId xmlns:p14="http://schemas.microsoft.com/office/powerpoint/2010/main" val="4060144463"/>
              </p:ext>
            </p:extLst>
          </p:nvPr>
        </p:nvGraphicFramePr>
        <p:xfrm>
          <a:off x="1429785" y="2393668"/>
          <a:ext cx="9768301" cy="2907202"/>
        </p:xfrm>
        <a:graphic>
          <a:graphicData uri="http://schemas.openxmlformats.org/drawingml/2006/table">
            <a:tbl>
              <a:tblPr firstRow="1" firstCol="1" bandRow="1"/>
              <a:tblGrid>
                <a:gridCol w="817717">
                  <a:extLst>
                    <a:ext uri="{9D8B030D-6E8A-4147-A177-3AD203B41FA5}">
                      <a16:colId xmlns:a16="http://schemas.microsoft.com/office/drawing/2014/main" val="2847331389"/>
                    </a:ext>
                  </a:extLst>
                </a:gridCol>
                <a:gridCol w="2072707">
                  <a:extLst>
                    <a:ext uri="{9D8B030D-6E8A-4147-A177-3AD203B41FA5}">
                      <a16:colId xmlns:a16="http://schemas.microsoft.com/office/drawing/2014/main" val="2489878473"/>
                    </a:ext>
                  </a:extLst>
                </a:gridCol>
                <a:gridCol w="4435802">
                  <a:extLst>
                    <a:ext uri="{9D8B030D-6E8A-4147-A177-3AD203B41FA5}">
                      <a16:colId xmlns:a16="http://schemas.microsoft.com/office/drawing/2014/main" val="867371968"/>
                    </a:ext>
                  </a:extLst>
                </a:gridCol>
                <a:gridCol w="2442075">
                  <a:extLst>
                    <a:ext uri="{9D8B030D-6E8A-4147-A177-3AD203B41FA5}">
                      <a16:colId xmlns:a16="http://schemas.microsoft.com/office/drawing/2014/main" val="4016885995"/>
                    </a:ext>
                  </a:extLst>
                </a:gridCol>
              </a:tblGrid>
              <a:tr h="601003">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S.No</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Phase</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Activities Performed</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Deliverables</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620357331"/>
                  </a:ext>
                </a:extLst>
              </a:tr>
              <a:tr h="2306199">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System Design</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tc>
                  <a:txBody>
                    <a:bodyPr/>
                    <a:lstStyle/>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As per the requirements, create the design</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Capture the hardware / software requirements.</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Document the designs</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HLD ( High Level Design document)</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LLD (Low level design document)</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806478075"/>
                  </a:ext>
                </a:extLst>
              </a:tr>
            </a:tbl>
          </a:graphicData>
        </a:graphic>
      </p:graphicFrame>
    </p:spTree>
    <p:extLst>
      <p:ext uri="{BB962C8B-B14F-4D97-AF65-F5344CB8AC3E}">
        <p14:creationId xmlns:p14="http://schemas.microsoft.com/office/powerpoint/2010/main" val="2450307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r>
              <a:rPr lang="id-ID" sz="4400" dirty="0">
                <a:effectLst/>
              </a:rPr>
              <a:t> Implementation</a:t>
            </a:r>
            <a:endParaRPr lang="id-ID" dirty="0"/>
          </a:p>
        </p:txBody>
      </p:sp>
      <p:graphicFrame>
        <p:nvGraphicFramePr>
          <p:cNvPr id="3" name="Table 2">
            <a:extLst>
              <a:ext uri="{FF2B5EF4-FFF2-40B4-BE49-F238E27FC236}">
                <a16:creationId xmlns:a16="http://schemas.microsoft.com/office/drawing/2014/main" id="{4A84670E-0CC3-4802-BF43-5467238C22AE}"/>
              </a:ext>
            </a:extLst>
          </p:cNvPr>
          <p:cNvGraphicFramePr>
            <a:graphicFrameLocks noGrp="1"/>
          </p:cNvGraphicFramePr>
          <p:nvPr>
            <p:extLst>
              <p:ext uri="{D42A27DB-BD31-4B8C-83A1-F6EECF244321}">
                <p14:modId xmlns:p14="http://schemas.microsoft.com/office/powerpoint/2010/main" val="1604970303"/>
              </p:ext>
            </p:extLst>
          </p:nvPr>
        </p:nvGraphicFramePr>
        <p:xfrm>
          <a:off x="1311965" y="2433424"/>
          <a:ext cx="9753600" cy="3026472"/>
        </p:xfrm>
        <a:graphic>
          <a:graphicData uri="http://schemas.openxmlformats.org/drawingml/2006/table">
            <a:tbl>
              <a:tblPr firstRow="1" firstCol="1" bandRow="1"/>
              <a:tblGrid>
                <a:gridCol w="2083771">
                  <a:extLst>
                    <a:ext uri="{9D8B030D-6E8A-4147-A177-3AD203B41FA5}">
                      <a16:colId xmlns:a16="http://schemas.microsoft.com/office/drawing/2014/main" val="499578684"/>
                    </a:ext>
                  </a:extLst>
                </a:gridCol>
                <a:gridCol w="5002637">
                  <a:extLst>
                    <a:ext uri="{9D8B030D-6E8A-4147-A177-3AD203B41FA5}">
                      <a16:colId xmlns:a16="http://schemas.microsoft.com/office/drawing/2014/main" val="1406391301"/>
                    </a:ext>
                  </a:extLst>
                </a:gridCol>
                <a:gridCol w="2667192">
                  <a:extLst>
                    <a:ext uri="{9D8B030D-6E8A-4147-A177-3AD203B41FA5}">
                      <a16:colId xmlns:a16="http://schemas.microsoft.com/office/drawing/2014/main" val="3211822798"/>
                    </a:ext>
                  </a:extLst>
                </a:gridCol>
              </a:tblGrid>
              <a:tr h="625661">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Phase</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Activities Performed</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Deliverables</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706103636"/>
                  </a:ext>
                </a:extLst>
              </a:tr>
              <a:tr h="2400811">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Implementation</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tc>
                  <a:txBody>
                    <a:bodyPr/>
                    <a:lstStyle/>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As per the design create the programes / code</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Integrate the codes for the next phase.</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Unit testing of the code</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Programs</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Unit test cases and results</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29785385"/>
                  </a:ext>
                </a:extLst>
              </a:tr>
            </a:tbl>
          </a:graphicData>
        </a:graphic>
      </p:graphicFrame>
    </p:spTree>
    <p:extLst>
      <p:ext uri="{BB962C8B-B14F-4D97-AF65-F5344CB8AC3E}">
        <p14:creationId xmlns:p14="http://schemas.microsoft.com/office/powerpoint/2010/main" val="1456992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r>
              <a:rPr lang="id-ID" sz="4400" dirty="0">
                <a:effectLst/>
              </a:rPr>
              <a:t> System Testing</a:t>
            </a:r>
            <a:endParaRPr lang="id-ID" dirty="0"/>
          </a:p>
        </p:txBody>
      </p:sp>
      <p:graphicFrame>
        <p:nvGraphicFramePr>
          <p:cNvPr id="4" name="Table 3">
            <a:extLst>
              <a:ext uri="{FF2B5EF4-FFF2-40B4-BE49-F238E27FC236}">
                <a16:creationId xmlns:a16="http://schemas.microsoft.com/office/drawing/2014/main" id="{639AED82-599A-4FDD-A13F-E3AC12D0B20B}"/>
              </a:ext>
            </a:extLst>
          </p:cNvPr>
          <p:cNvGraphicFramePr>
            <a:graphicFrameLocks noGrp="1"/>
          </p:cNvGraphicFramePr>
          <p:nvPr>
            <p:extLst>
              <p:ext uri="{D42A27DB-BD31-4B8C-83A1-F6EECF244321}">
                <p14:modId xmlns:p14="http://schemas.microsoft.com/office/powerpoint/2010/main" val="1652911836"/>
              </p:ext>
            </p:extLst>
          </p:nvPr>
        </p:nvGraphicFramePr>
        <p:xfrm>
          <a:off x="980661" y="1825625"/>
          <a:ext cx="10373140" cy="3666596"/>
        </p:xfrm>
        <a:graphic>
          <a:graphicData uri="http://schemas.openxmlformats.org/drawingml/2006/table">
            <a:tbl>
              <a:tblPr firstRow="1" firstCol="1" bandRow="1"/>
              <a:tblGrid>
                <a:gridCol w="1563756">
                  <a:extLst>
                    <a:ext uri="{9D8B030D-6E8A-4147-A177-3AD203B41FA5}">
                      <a16:colId xmlns:a16="http://schemas.microsoft.com/office/drawing/2014/main" val="2556552805"/>
                    </a:ext>
                  </a:extLst>
                </a:gridCol>
                <a:gridCol w="6400800">
                  <a:extLst>
                    <a:ext uri="{9D8B030D-6E8A-4147-A177-3AD203B41FA5}">
                      <a16:colId xmlns:a16="http://schemas.microsoft.com/office/drawing/2014/main" val="3425007123"/>
                    </a:ext>
                  </a:extLst>
                </a:gridCol>
                <a:gridCol w="2408584">
                  <a:extLst>
                    <a:ext uri="{9D8B030D-6E8A-4147-A177-3AD203B41FA5}">
                      <a16:colId xmlns:a16="http://schemas.microsoft.com/office/drawing/2014/main" val="3172713642"/>
                    </a:ext>
                  </a:extLst>
                </a:gridCol>
              </a:tblGrid>
              <a:tr h="320521">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Phase</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33332" marR="33332" marT="33332" marB="33332"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Activities Performed</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33332" marR="33332" marT="33332" marB="33332"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Deliverables</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33332" marR="33332" marT="33332" marB="33332"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952858931"/>
                  </a:ext>
                </a:extLst>
              </a:tr>
              <a:tr h="3048706">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System Testing</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332" marR="33332" marT="33332" marB="3333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Integrate the unit tested code and test it to make sure if it works as expected. </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Perform all the testing activities (Functional and non functional) to make sure that the system meets the requirements.</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In case of any anomaly, report it.</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Track your progress on testing through tools like traceability metrics, ALM</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Report your testing activities.</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332" marR="33332" marT="33332" marB="3333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Test cases</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Test reports</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Defect reports</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Updated matrices.</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332" marR="33332" marT="33332" marB="3333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2150810"/>
                  </a:ext>
                </a:extLst>
              </a:tr>
            </a:tbl>
          </a:graphicData>
        </a:graphic>
      </p:graphicFrame>
    </p:spTree>
    <p:extLst>
      <p:ext uri="{BB962C8B-B14F-4D97-AF65-F5344CB8AC3E}">
        <p14:creationId xmlns:p14="http://schemas.microsoft.com/office/powerpoint/2010/main" val="120917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r>
              <a:rPr lang="id-ID" sz="4400" dirty="0">
                <a:effectLst/>
              </a:rPr>
              <a:t> System Deployment</a:t>
            </a:r>
            <a:endParaRPr lang="id-ID" dirty="0"/>
          </a:p>
        </p:txBody>
      </p:sp>
      <p:graphicFrame>
        <p:nvGraphicFramePr>
          <p:cNvPr id="5" name="Table 4">
            <a:extLst>
              <a:ext uri="{FF2B5EF4-FFF2-40B4-BE49-F238E27FC236}">
                <a16:creationId xmlns:a16="http://schemas.microsoft.com/office/drawing/2014/main" id="{45E897F8-74CB-4495-8A02-ADBCFF7661FA}"/>
              </a:ext>
            </a:extLst>
          </p:cNvPr>
          <p:cNvGraphicFramePr>
            <a:graphicFrameLocks noGrp="1"/>
          </p:cNvGraphicFramePr>
          <p:nvPr>
            <p:extLst>
              <p:ext uri="{D42A27DB-BD31-4B8C-83A1-F6EECF244321}">
                <p14:modId xmlns:p14="http://schemas.microsoft.com/office/powerpoint/2010/main" val="4032265678"/>
              </p:ext>
            </p:extLst>
          </p:nvPr>
        </p:nvGraphicFramePr>
        <p:xfrm>
          <a:off x="1219200" y="1939924"/>
          <a:ext cx="10005391" cy="3287396"/>
        </p:xfrm>
        <a:graphic>
          <a:graphicData uri="http://schemas.openxmlformats.org/drawingml/2006/table">
            <a:tbl>
              <a:tblPr firstRow="1" firstCol="1" bandRow="1"/>
              <a:tblGrid>
                <a:gridCol w="1656522">
                  <a:extLst>
                    <a:ext uri="{9D8B030D-6E8A-4147-A177-3AD203B41FA5}">
                      <a16:colId xmlns:a16="http://schemas.microsoft.com/office/drawing/2014/main" val="3812929644"/>
                    </a:ext>
                  </a:extLst>
                </a:gridCol>
                <a:gridCol w="6573078">
                  <a:extLst>
                    <a:ext uri="{9D8B030D-6E8A-4147-A177-3AD203B41FA5}">
                      <a16:colId xmlns:a16="http://schemas.microsoft.com/office/drawing/2014/main" val="543056425"/>
                    </a:ext>
                  </a:extLst>
                </a:gridCol>
                <a:gridCol w="1775791">
                  <a:extLst>
                    <a:ext uri="{9D8B030D-6E8A-4147-A177-3AD203B41FA5}">
                      <a16:colId xmlns:a16="http://schemas.microsoft.com/office/drawing/2014/main" val="1914123458"/>
                    </a:ext>
                  </a:extLst>
                </a:gridCol>
              </a:tblGrid>
              <a:tr h="0">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Phase</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Activities Performed</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Deliverables</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858998243"/>
                  </a:ext>
                </a:extLst>
              </a:tr>
              <a:tr h="0">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System Deployment</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tc>
                  <a:txBody>
                    <a:bodyPr/>
                    <a:lstStyle/>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Make sure that the environment is up</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Make sure that there are no sev 1 defects open.</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Make sure that the test exit criteria are met.</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Deploy the application in the respective environment.</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Perform a sanity check in the environment after the application is deployed to ensure the application does not break.</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User Manual</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Environment definition / specification</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30158874"/>
                  </a:ext>
                </a:extLst>
              </a:tr>
            </a:tbl>
          </a:graphicData>
        </a:graphic>
      </p:graphicFrame>
    </p:spTree>
    <p:extLst>
      <p:ext uri="{BB962C8B-B14F-4D97-AF65-F5344CB8AC3E}">
        <p14:creationId xmlns:p14="http://schemas.microsoft.com/office/powerpoint/2010/main" val="2738075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r>
              <a:rPr lang="id-ID" sz="4400" dirty="0">
                <a:effectLst/>
              </a:rPr>
              <a:t> System Deployment</a:t>
            </a:r>
            <a:endParaRPr lang="id-ID" dirty="0"/>
          </a:p>
        </p:txBody>
      </p:sp>
      <p:graphicFrame>
        <p:nvGraphicFramePr>
          <p:cNvPr id="3" name="Table 2">
            <a:extLst>
              <a:ext uri="{FF2B5EF4-FFF2-40B4-BE49-F238E27FC236}">
                <a16:creationId xmlns:a16="http://schemas.microsoft.com/office/drawing/2014/main" id="{F8A74629-9273-45A3-A030-C256B0D667C8}"/>
              </a:ext>
            </a:extLst>
          </p:cNvPr>
          <p:cNvGraphicFramePr>
            <a:graphicFrameLocks noGrp="1"/>
          </p:cNvGraphicFramePr>
          <p:nvPr>
            <p:extLst>
              <p:ext uri="{D42A27DB-BD31-4B8C-83A1-F6EECF244321}">
                <p14:modId xmlns:p14="http://schemas.microsoft.com/office/powerpoint/2010/main" val="2831846584"/>
              </p:ext>
            </p:extLst>
          </p:nvPr>
        </p:nvGraphicFramePr>
        <p:xfrm>
          <a:off x="1298714" y="1786403"/>
          <a:ext cx="9833838" cy="3838068"/>
        </p:xfrm>
        <a:graphic>
          <a:graphicData uri="http://schemas.openxmlformats.org/drawingml/2006/table">
            <a:tbl>
              <a:tblPr firstRow="1" firstCol="1" bandRow="1"/>
              <a:tblGrid>
                <a:gridCol w="2001077">
                  <a:extLst>
                    <a:ext uri="{9D8B030D-6E8A-4147-A177-3AD203B41FA5}">
                      <a16:colId xmlns:a16="http://schemas.microsoft.com/office/drawing/2014/main" val="1950825631"/>
                    </a:ext>
                  </a:extLst>
                </a:gridCol>
                <a:gridCol w="5658679">
                  <a:extLst>
                    <a:ext uri="{9D8B030D-6E8A-4147-A177-3AD203B41FA5}">
                      <a16:colId xmlns:a16="http://schemas.microsoft.com/office/drawing/2014/main" val="3519104978"/>
                    </a:ext>
                  </a:extLst>
                </a:gridCol>
                <a:gridCol w="2174082">
                  <a:extLst>
                    <a:ext uri="{9D8B030D-6E8A-4147-A177-3AD203B41FA5}">
                      <a16:colId xmlns:a16="http://schemas.microsoft.com/office/drawing/2014/main" val="2180023620"/>
                    </a:ext>
                  </a:extLst>
                </a:gridCol>
              </a:tblGrid>
              <a:tr h="0">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Phase</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Activities Performed</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a:lnSpc>
                          <a:spcPct val="107000"/>
                        </a:lnSpc>
                        <a:spcAft>
                          <a:spcPts val="800"/>
                        </a:spcAft>
                      </a:pPr>
                      <a:r>
                        <a:rPr lang="id-ID" sz="2000" b="1">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Deliverables</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4208326726"/>
                  </a:ext>
                </a:extLst>
              </a:tr>
              <a:tr h="0">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System maintenance</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tc>
                  <a:txBody>
                    <a:bodyPr/>
                    <a:lstStyle/>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Make sure that the application is up and running in the respective environment.</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Incase user encounters and defect, make sure to note and fix the issues faced.</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Incase any issue is fixed; the updated code is deployed in the environment.</a:t>
                      </a:r>
                    </a:p>
                    <a:p>
                      <a:pPr marL="457200" indent="-457200">
                        <a:lnSpc>
                          <a:spcPct val="107000"/>
                        </a:lnSpc>
                        <a:spcAft>
                          <a:spcPts val="800"/>
                        </a:spcAft>
                        <a:buFont typeface="+mj-lt"/>
                        <a:buAutoNum type="arabicPeriod"/>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The application is always enhanced to incorporate more features, update the environment with the latest features</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tc>
                  <a:txBody>
                    <a:bodyPr/>
                    <a:lstStyle/>
                    <a:p>
                      <a:pPr>
                        <a:lnSpc>
                          <a:spcPct val="107000"/>
                        </a:lnSpc>
                        <a:spcAft>
                          <a:spcPts val="800"/>
                        </a:spcAft>
                      </a:pP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User Manual</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List of production tickets</a:t>
                      </a: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b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br>
                      <a:r>
                        <a:rPr lang="id-ID" sz="2000" dirty="0">
                          <a:solidFill>
                            <a:srgbClr val="3A3A3A"/>
                          </a:solidFill>
                          <a:effectLst/>
                          <a:latin typeface="Arial" panose="020B0604020202020204" pitchFamily="34" charset="0"/>
                          <a:ea typeface="Times New Roman" panose="02020603050405020304" pitchFamily="18" charset="0"/>
                          <a:cs typeface="Times New Roman" panose="02020603050405020304" pitchFamily="18" charset="0"/>
                        </a:rPr>
                        <a:t>List of new features implemented.</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588052915"/>
                  </a:ext>
                </a:extLst>
              </a:tr>
            </a:tbl>
          </a:graphicData>
        </a:graphic>
      </p:graphicFrame>
    </p:spTree>
    <p:extLst>
      <p:ext uri="{BB962C8B-B14F-4D97-AF65-F5344CB8AC3E}">
        <p14:creationId xmlns:p14="http://schemas.microsoft.com/office/powerpoint/2010/main" val="4052311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9F9-4A8E-40AD-B036-EC4A7AE58B22}"/>
              </a:ext>
            </a:extLst>
          </p:cNvPr>
          <p:cNvSpPr>
            <a:spLocks noGrp="1"/>
          </p:cNvSpPr>
          <p:nvPr>
            <p:ph type="title"/>
          </p:nvPr>
        </p:nvSpPr>
        <p:spPr/>
        <p:txBody>
          <a:bodyPr/>
          <a:lstStyle/>
          <a:p>
            <a:pPr algn="r"/>
            <a:r>
              <a:rPr lang="id-ID" dirty="0"/>
              <a:t>Waterfall model </a:t>
            </a:r>
          </a:p>
        </p:txBody>
      </p:sp>
      <p:sp>
        <p:nvSpPr>
          <p:cNvPr id="8" name="TextBox 7">
            <a:extLst>
              <a:ext uri="{FF2B5EF4-FFF2-40B4-BE49-F238E27FC236}">
                <a16:creationId xmlns:a16="http://schemas.microsoft.com/office/drawing/2014/main" id="{A32DFB93-61A4-4E42-8AF5-E0319583A236}"/>
              </a:ext>
            </a:extLst>
          </p:cNvPr>
          <p:cNvSpPr txBox="1"/>
          <p:nvPr/>
        </p:nvSpPr>
        <p:spPr>
          <a:xfrm>
            <a:off x="940904" y="1850733"/>
            <a:ext cx="10412896" cy="3693319"/>
          </a:xfrm>
          <a:prstGeom prst="rect">
            <a:avLst/>
          </a:prstGeom>
          <a:noFill/>
        </p:spPr>
        <p:txBody>
          <a:bodyPr wrap="square">
            <a:spAutoFit/>
          </a:bodyPr>
          <a:lstStyle/>
          <a:p>
            <a:r>
              <a:rPr lang="en-US" dirty="0"/>
              <a:t>Advantages of the Waterfall Model:</a:t>
            </a:r>
          </a:p>
          <a:p>
            <a:pPr marL="285750" indent="-285750">
              <a:buFont typeface="Wingdings" panose="05000000000000000000" pitchFamily="2" charset="2"/>
              <a:buChar char="§"/>
            </a:pPr>
            <a:r>
              <a:rPr lang="en-US" dirty="0"/>
              <a:t>Waterfall model is the simple model which can be easily understood and is the one in which all the phases are done step by step.</a:t>
            </a:r>
          </a:p>
          <a:p>
            <a:pPr marL="285750" indent="-285750">
              <a:buFont typeface="Wingdings" panose="05000000000000000000" pitchFamily="2" charset="2"/>
              <a:buChar char="§"/>
            </a:pPr>
            <a:r>
              <a:rPr lang="en-US" dirty="0"/>
              <a:t>Deliverables of each phase are well defined, and this leads to no complexity and makes the project easily manageable.</a:t>
            </a:r>
          </a:p>
          <a:p>
            <a:endParaRPr lang="id-ID" dirty="0"/>
          </a:p>
          <a:p>
            <a:r>
              <a:rPr lang="en-US" dirty="0"/>
              <a:t>Disadvantages of Waterfall model:</a:t>
            </a:r>
          </a:p>
          <a:p>
            <a:pPr marL="285750" indent="-285750">
              <a:buFont typeface="Wingdings" panose="05000000000000000000" pitchFamily="2" charset="2"/>
              <a:buChar char="§"/>
            </a:pPr>
            <a:r>
              <a:rPr lang="en-US" dirty="0"/>
              <a:t>Waterfall model is time-consuming &amp; cannot be used in the short duration projects as in this model a new phase cannot be started until the ongoing phase is completed.</a:t>
            </a:r>
          </a:p>
          <a:p>
            <a:pPr marL="285750" indent="-285750">
              <a:buFont typeface="Wingdings" panose="05000000000000000000" pitchFamily="2" charset="2"/>
              <a:buChar char="§"/>
            </a:pPr>
            <a:r>
              <a:rPr lang="en-US" dirty="0"/>
              <a:t>Waterfall model cannot be used for the projects which have uncertain requirement or wherein the requirement keeps on changing as this model expects the requirement to be clear in the requirement gathering and analysis phase itself and any change in the later stages would lead to cost higher as the changes would be required in all the phases.</a:t>
            </a:r>
            <a:endParaRPr lang="id-ID" dirty="0"/>
          </a:p>
        </p:txBody>
      </p:sp>
    </p:spTree>
    <p:extLst>
      <p:ext uri="{BB962C8B-B14F-4D97-AF65-F5344CB8AC3E}">
        <p14:creationId xmlns:p14="http://schemas.microsoft.com/office/powerpoint/2010/main" val="1196934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B8FE-C804-4154-94E9-1CCE1C86BABF}"/>
              </a:ext>
            </a:extLst>
          </p:cNvPr>
          <p:cNvSpPr>
            <a:spLocks noGrp="1"/>
          </p:cNvSpPr>
          <p:nvPr>
            <p:ph type="title"/>
          </p:nvPr>
        </p:nvSpPr>
        <p:spPr/>
        <p:txBody>
          <a:bodyPr/>
          <a:lstStyle/>
          <a:p>
            <a:pPr algn="r"/>
            <a:r>
              <a:rPr lang="en-US" dirty="0"/>
              <a:t>When To Use SDLC Waterfall Model?</a:t>
            </a:r>
            <a:endParaRPr lang="id-ID" dirty="0"/>
          </a:p>
        </p:txBody>
      </p:sp>
      <p:sp>
        <p:nvSpPr>
          <p:cNvPr id="3" name="Content Placeholder 2">
            <a:extLst>
              <a:ext uri="{FF2B5EF4-FFF2-40B4-BE49-F238E27FC236}">
                <a16:creationId xmlns:a16="http://schemas.microsoft.com/office/drawing/2014/main" id="{C323A836-C6EB-41FF-A063-9F03691F6879}"/>
              </a:ext>
            </a:extLst>
          </p:cNvPr>
          <p:cNvSpPr>
            <a:spLocks noGrp="1"/>
          </p:cNvSpPr>
          <p:nvPr>
            <p:ph idx="1"/>
          </p:nvPr>
        </p:nvSpPr>
        <p:spPr/>
        <p:txBody>
          <a:bodyPr>
            <a:normAutofit/>
          </a:bodyPr>
          <a:lstStyle/>
          <a:p>
            <a:pPr marL="0" indent="0">
              <a:buNone/>
            </a:pPr>
            <a:r>
              <a:rPr lang="en-US" dirty="0"/>
              <a:t>SDLC Waterfall model is used when</a:t>
            </a:r>
          </a:p>
          <a:p>
            <a:pPr lvl="1"/>
            <a:r>
              <a:rPr lang="en-US" dirty="0"/>
              <a:t>Requirements are stable and not changed frequently.</a:t>
            </a:r>
          </a:p>
          <a:p>
            <a:pPr lvl="1"/>
            <a:r>
              <a:rPr lang="en-US" dirty="0"/>
              <a:t>An application is small.</a:t>
            </a:r>
          </a:p>
          <a:p>
            <a:pPr lvl="1"/>
            <a:r>
              <a:rPr lang="en-US" dirty="0"/>
              <a:t>There is no requirement which is not understood or not very clear.</a:t>
            </a:r>
          </a:p>
          <a:p>
            <a:pPr lvl="1"/>
            <a:r>
              <a:rPr lang="en-US" dirty="0"/>
              <a:t>The environment is stable</a:t>
            </a:r>
          </a:p>
          <a:p>
            <a:pPr lvl="1"/>
            <a:r>
              <a:rPr lang="en-US" dirty="0"/>
              <a:t>The tools and techniques used is stable and is not dynamic</a:t>
            </a:r>
          </a:p>
          <a:p>
            <a:pPr lvl="1"/>
            <a:r>
              <a:rPr lang="en-US" dirty="0"/>
              <a:t>Resources are well trained and are available.</a:t>
            </a:r>
            <a:endParaRPr lang="id-ID" dirty="0"/>
          </a:p>
        </p:txBody>
      </p:sp>
    </p:spTree>
    <p:extLst>
      <p:ext uri="{BB962C8B-B14F-4D97-AF65-F5344CB8AC3E}">
        <p14:creationId xmlns:p14="http://schemas.microsoft.com/office/powerpoint/2010/main" val="243019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1EC0821-E6C1-4E3F-9678-2289437F7970}"/>
              </a:ext>
            </a:extLst>
          </p:cNvPr>
          <p:cNvSpPr>
            <a:spLocks noGrp="1"/>
          </p:cNvSpPr>
          <p:nvPr>
            <p:ph type="title"/>
          </p:nvPr>
        </p:nvSpPr>
        <p:spPr/>
        <p:txBody>
          <a:bodyPr/>
          <a:lstStyle/>
          <a:p>
            <a:r>
              <a:rPr lang="en-US" altLang="id-ID"/>
              <a:t>The planning phase has two steps:</a:t>
            </a:r>
          </a:p>
        </p:txBody>
      </p:sp>
      <p:sp>
        <p:nvSpPr>
          <p:cNvPr id="3" name="Content Placeholder 2">
            <a:extLst>
              <a:ext uri="{FF2B5EF4-FFF2-40B4-BE49-F238E27FC236}">
                <a16:creationId xmlns:a16="http://schemas.microsoft.com/office/drawing/2014/main" id="{01D85CB5-E2B5-4C94-82D6-5C4079595F16}"/>
              </a:ext>
            </a:extLst>
          </p:cNvPr>
          <p:cNvSpPr>
            <a:spLocks noGrp="1"/>
          </p:cNvSpPr>
          <p:nvPr>
            <p:ph idx="1"/>
          </p:nvPr>
        </p:nvSpPr>
        <p:spPr>
          <a:xfrm>
            <a:off x="1179442" y="1690688"/>
            <a:ext cx="10174357" cy="4351338"/>
          </a:xfrm>
        </p:spPr>
        <p:txBody>
          <a:bodyPr rtlCol="0">
            <a:normAutofit/>
          </a:bodyPr>
          <a:lstStyle/>
          <a:p>
            <a:pPr marL="742950" indent="-742950">
              <a:lnSpc>
                <a:spcPct val="120000"/>
              </a:lnSpc>
              <a:buFont typeface="+mj-lt"/>
              <a:buAutoNum type="arabicPeriod"/>
              <a:defRPr/>
            </a:pPr>
            <a:r>
              <a:rPr lang="en-US" sz="2400" dirty="0"/>
              <a:t>During </a:t>
            </a:r>
            <a:r>
              <a:rPr lang="en-US" sz="2400" b="1" dirty="0">
                <a:solidFill>
                  <a:schemeClr val="hlink"/>
                </a:solidFill>
              </a:rPr>
              <a:t>project initiation</a:t>
            </a:r>
            <a:r>
              <a:rPr lang="en-US" sz="2400" dirty="0"/>
              <a:t>, the system’s business value to the organization is identified (How will it lower costs or increase revenues?).</a:t>
            </a:r>
          </a:p>
          <a:p>
            <a:pPr marL="742950" indent="-742950">
              <a:lnSpc>
                <a:spcPct val="120000"/>
              </a:lnSpc>
              <a:buFont typeface="+mj-lt"/>
              <a:buAutoNum type="arabicPeriod"/>
              <a:defRPr/>
            </a:pPr>
            <a:r>
              <a:rPr lang="en-US" sz="2400" dirty="0"/>
              <a:t>During </a:t>
            </a:r>
            <a:r>
              <a:rPr lang="en-US" sz="2400" b="1" dirty="0">
                <a:solidFill>
                  <a:schemeClr val="hlink"/>
                </a:solidFill>
              </a:rPr>
              <a:t>project management</a:t>
            </a:r>
            <a:r>
              <a:rPr lang="en-US" sz="2400" dirty="0"/>
              <a:t>, the project manager creates a work plan, staffs the project, and puts techniques in place to help the project team control and direct the project through the entire SDLC.</a:t>
            </a:r>
          </a:p>
          <a:p>
            <a:pPr>
              <a:lnSpc>
                <a:spcPct val="120000"/>
              </a:lnSpc>
              <a:defRPr/>
            </a:pPr>
            <a:endParaRPr lang="en-US" dirty="0"/>
          </a:p>
          <a:p>
            <a:pPr>
              <a:defRPr/>
            </a:pPr>
            <a:endParaRPr lang="en-US" dirty="0"/>
          </a:p>
        </p:txBody>
      </p:sp>
      <p:sp>
        <p:nvSpPr>
          <p:cNvPr id="4" name="Footer Placeholder 3">
            <a:extLst>
              <a:ext uri="{FF2B5EF4-FFF2-40B4-BE49-F238E27FC236}">
                <a16:creationId xmlns:a16="http://schemas.microsoft.com/office/drawing/2014/main" id="{8557A9E8-BD52-4712-A783-82AC99826B32}"/>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B32423B1-4D76-42BD-B745-4CBE84771D4C}"/>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A23518EA-4A49-4047-A819-41684EED633B}" type="slidenum">
              <a:rPr lang="en-US" altLang="id-ID">
                <a:solidFill>
                  <a:srgbClr val="898989"/>
                </a:solidFill>
              </a:rPr>
              <a:pPr/>
              <a:t>5</a:t>
            </a:fld>
            <a:endParaRPr lang="en-US" altLang="id-ID">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6554-A630-41E7-A3C7-5B9919ACDF29}"/>
              </a:ext>
            </a:extLst>
          </p:cNvPr>
          <p:cNvSpPr>
            <a:spLocks noGrp="1"/>
          </p:cNvSpPr>
          <p:nvPr>
            <p:ph type="title"/>
          </p:nvPr>
        </p:nvSpPr>
        <p:spPr/>
        <p:txBody>
          <a:bodyPr/>
          <a:lstStyle/>
          <a:p>
            <a:pPr algn="r"/>
            <a:r>
              <a:rPr lang="en-US" dirty="0"/>
              <a:t>V-Shaped Model</a:t>
            </a:r>
            <a:endParaRPr lang="id-ID" dirty="0"/>
          </a:p>
        </p:txBody>
      </p:sp>
      <p:sp>
        <p:nvSpPr>
          <p:cNvPr id="3" name="Content Placeholder 2">
            <a:extLst>
              <a:ext uri="{FF2B5EF4-FFF2-40B4-BE49-F238E27FC236}">
                <a16:creationId xmlns:a16="http://schemas.microsoft.com/office/drawing/2014/main" id="{A3592B98-B92A-4806-853E-3B8BBAD29DAE}"/>
              </a:ext>
            </a:extLst>
          </p:cNvPr>
          <p:cNvSpPr>
            <a:spLocks noGrp="1"/>
          </p:cNvSpPr>
          <p:nvPr>
            <p:ph idx="1"/>
          </p:nvPr>
        </p:nvSpPr>
        <p:spPr>
          <a:xfrm>
            <a:off x="838199" y="2200743"/>
            <a:ext cx="10515599" cy="3497692"/>
          </a:xfrm>
        </p:spPr>
        <p:txBody>
          <a:bodyPr>
            <a:normAutofit/>
          </a:bodyPr>
          <a:lstStyle/>
          <a:p>
            <a:r>
              <a:rPr lang="en-US" sz="2400" dirty="0"/>
              <a:t>V- Model is also known as Verification and Validation Model. In this model Verification &amp; Validation goes hand in hand i.e. development and testing goes parallel. </a:t>
            </a:r>
            <a:endParaRPr lang="id-ID" sz="2400" dirty="0"/>
          </a:p>
          <a:p>
            <a:r>
              <a:rPr lang="en-US" sz="2400" dirty="0"/>
              <a:t>V model and waterfall model are the same except that the test planning and testing start at an early stage in V-Model.</a:t>
            </a:r>
          </a:p>
          <a:p>
            <a:endParaRPr lang="en-US" sz="2400" dirty="0"/>
          </a:p>
          <a:p>
            <a:endParaRPr lang="id-ID" sz="2400" dirty="0"/>
          </a:p>
        </p:txBody>
      </p:sp>
    </p:spTree>
    <p:extLst>
      <p:ext uri="{BB962C8B-B14F-4D97-AF65-F5344CB8AC3E}">
        <p14:creationId xmlns:p14="http://schemas.microsoft.com/office/powerpoint/2010/main" val="2465206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6554-A630-41E7-A3C7-5B9919ACDF29}"/>
              </a:ext>
            </a:extLst>
          </p:cNvPr>
          <p:cNvSpPr>
            <a:spLocks noGrp="1"/>
          </p:cNvSpPr>
          <p:nvPr>
            <p:ph type="title"/>
          </p:nvPr>
        </p:nvSpPr>
        <p:spPr/>
        <p:txBody>
          <a:bodyPr/>
          <a:lstStyle/>
          <a:p>
            <a:pPr algn="r"/>
            <a:r>
              <a:rPr lang="en-US" dirty="0"/>
              <a:t>V-Shaped Model</a:t>
            </a:r>
            <a:endParaRPr lang="id-ID" dirty="0"/>
          </a:p>
        </p:txBody>
      </p:sp>
      <p:pic>
        <p:nvPicPr>
          <p:cNvPr id="4" name="Picture 3">
            <a:extLst>
              <a:ext uri="{FF2B5EF4-FFF2-40B4-BE49-F238E27FC236}">
                <a16:creationId xmlns:a16="http://schemas.microsoft.com/office/drawing/2014/main" id="{F9877365-DC53-4826-A1D4-1D5BA395EEFA}"/>
              </a:ext>
            </a:extLst>
          </p:cNvPr>
          <p:cNvPicPr>
            <a:picLocks noChangeAspect="1"/>
          </p:cNvPicPr>
          <p:nvPr/>
        </p:nvPicPr>
        <p:blipFill>
          <a:blip r:embed="rId2"/>
          <a:stretch>
            <a:fillRect/>
          </a:stretch>
        </p:blipFill>
        <p:spPr>
          <a:xfrm>
            <a:off x="3031231" y="1554853"/>
            <a:ext cx="7795795" cy="4151321"/>
          </a:xfrm>
          <a:prstGeom prst="rect">
            <a:avLst/>
          </a:prstGeom>
        </p:spPr>
      </p:pic>
    </p:spTree>
    <p:extLst>
      <p:ext uri="{BB962C8B-B14F-4D97-AF65-F5344CB8AC3E}">
        <p14:creationId xmlns:p14="http://schemas.microsoft.com/office/powerpoint/2010/main" val="1751418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6554-A630-41E7-A3C7-5B9919ACDF29}"/>
              </a:ext>
            </a:extLst>
          </p:cNvPr>
          <p:cNvSpPr>
            <a:spLocks noGrp="1"/>
          </p:cNvSpPr>
          <p:nvPr>
            <p:ph type="title"/>
          </p:nvPr>
        </p:nvSpPr>
        <p:spPr/>
        <p:txBody>
          <a:bodyPr/>
          <a:lstStyle/>
          <a:p>
            <a:pPr algn="r"/>
            <a:r>
              <a:rPr lang="en-US" dirty="0"/>
              <a:t>V-Shaped Model</a:t>
            </a:r>
            <a:r>
              <a:rPr lang="id-ID" dirty="0"/>
              <a:t>-</a:t>
            </a:r>
            <a:r>
              <a:rPr lang="en-US" dirty="0"/>
              <a:t>Validation Phase</a:t>
            </a:r>
            <a:endParaRPr lang="id-ID" dirty="0"/>
          </a:p>
        </p:txBody>
      </p:sp>
      <p:sp>
        <p:nvSpPr>
          <p:cNvPr id="6" name="Content Placeholder 5">
            <a:extLst>
              <a:ext uri="{FF2B5EF4-FFF2-40B4-BE49-F238E27FC236}">
                <a16:creationId xmlns:a16="http://schemas.microsoft.com/office/drawing/2014/main" id="{09497CE9-3571-42B9-9039-9C1444FD45C2}"/>
              </a:ext>
            </a:extLst>
          </p:cNvPr>
          <p:cNvSpPr>
            <a:spLocks noGrp="1"/>
          </p:cNvSpPr>
          <p:nvPr>
            <p:ph idx="1"/>
          </p:nvPr>
        </p:nvSpPr>
        <p:spPr>
          <a:xfrm>
            <a:off x="838200" y="1984651"/>
            <a:ext cx="10515600" cy="4351338"/>
          </a:xfrm>
        </p:spPr>
        <p:txBody>
          <a:bodyPr>
            <a:normAutofit/>
          </a:bodyPr>
          <a:lstStyle/>
          <a:p>
            <a:pPr marL="571500" indent="-571500">
              <a:buFont typeface="+mj-lt"/>
              <a:buAutoNum type="romanLcPeriod"/>
            </a:pPr>
            <a:r>
              <a:rPr lang="en-US" sz="2000" dirty="0"/>
              <a:t>Unit Testing:</a:t>
            </a:r>
            <a:r>
              <a:rPr lang="id-ID" sz="2000" dirty="0"/>
              <a:t> </a:t>
            </a:r>
            <a:r>
              <a:rPr lang="en-US" sz="2000" dirty="0"/>
              <a:t>Unit testing is performed using the unit test cases that are designed and is done in the Low-level design phase. Unit testing is performed by the developer itself. It is performed on individual components which lead to early defect detection.</a:t>
            </a:r>
          </a:p>
          <a:p>
            <a:pPr marL="571500" indent="-571500">
              <a:buFont typeface="+mj-lt"/>
              <a:buAutoNum type="romanLcPeriod"/>
            </a:pPr>
            <a:r>
              <a:rPr lang="en-US" sz="2000" dirty="0"/>
              <a:t>Integration Testing:</a:t>
            </a:r>
            <a:r>
              <a:rPr lang="id-ID" sz="2000" dirty="0"/>
              <a:t> </a:t>
            </a:r>
            <a:r>
              <a:rPr lang="en-US" sz="2000" dirty="0"/>
              <a:t>Integration testing is performed using integration test cases in High-level Design phase. Integration testing is the testing that is done on integrated modules. It is performed by testers.</a:t>
            </a:r>
          </a:p>
          <a:p>
            <a:pPr marL="571500" indent="-571500">
              <a:buFont typeface="+mj-lt"/>
              <a:buAutoNum type="romanLcPeriod"/>
            </a:pPr>
            <a:r>
              <a:rPr lang="en-US" sz="2000" dirty="0"/>
              <a:t>System Testing:</a:t>
            </a:r>
            <a:r>
              <a:rPr lang="id-ID" sz="2000" dirty="0"/>
              <a:t> </a:t>
            </a:r>
            <a:r>
              <a:rPr lang="en-US" sz="2000" dirty="0"/>
              <a:t>System testing is performed in the System Design phase. In this phase, the complete system is tested i.e. the entire system functionality is tested.</a:t>
            </a:r>
          </a:p>
          <a:p>
            <a:pPr marL="571500" indent="-571500">
              <a:buFont typeface="+mj-lt"/>
              <a:buAutoNum type="romanLcPeriod"/>
            </a:pPr>
            <a:r>
              <a:rPr lang="en-US" sz="2000" dirty="0"/>
              <a:t>Acceptance Testing:</a:t>
            </a:r>
            <a:r>
              <a:rPr lang="id-ID" sz="2000" dirty="0"/>
              <a:t> </a:t>
            </a:r>
            <a:r>
              <a:rPr lang="en-US" sz="2000" dirty="0"/>
              <a:t>Acceptance testing is associated with the Requirement Analysis phase and is done in the customer’s environment.</a:t>
            </a:r>
            <a:endParaRPr lang="id-ID" sz="2000" dirty="0"/>
          </a:p>
        </p:txBody>
      </p:sp>
    </p:spTree>
    <p:extLst>
      <p:ext uri="{BB962C8B-B14F-4D97-AF65-F5344CB8AC3E}">
        <p14:creationId xmlns:p14="http://schemas.microsoft.com/office/powerpoint/2010/main" val="4237855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6554-A630-41E7-A3C7-5B9919ACDF29}"/>
              </a:ext>
            </a:extLst>
          </p:cNvPr>
          <p:cNvSpPr>
            <a:spLocks noGrp="1"/>
          </p:cNvSpPr>
          <p:nvPr>
            <p:ph type="title"/>
          </p:nvPr>
        </p:nvSpPr>
        <p:spPr/>
        <p:txBody>
          <a:bodyPr/>
          <a:lstStyle/>
          <a:p>
            <a:pPr algn="r"/>
            <a:r>
              <a:rPr lang="en-US" dirty="0"/>
              <a:t>V-Shaped Model</a:t>
            </a:r>
            <a:r>
              <a:rPr lang="id-ID" dirty="0"/>
              <a:t>-</a:t>
            </a:r>
            <a:r>
              <a:rPr lang="en-US" dirty="0"/>
              <a:t>V</a:t>
            </a:r>
            <a:r>
              <a:rPr lang="id-ID" dirty="0"/>
              <a:t>erification </a:t>
            </a:r>
            <a:r>
              <a:rPr lang="en-US" dirty="0"/>
              <a:t>Phase</a:t>
            </a:r>
            <a:endParaRPr lang="id-ID" dirty="0"/>
          </a:p>
        </p:txBody>
      </p:sp>
      <p:sp>
        <p:nvSpPr>
          <p:cNvPr id="6" name="Content Placeholder 5">
            <a:extLst>
              <a:ext uri="{FF2B5EF4-FFF2-40B4-BE49-F238E27FC236}">
                <a16:creationId xmlns:a16="http://schemas.microsoft.com/office/drawing/2014/main" id="{09497CE9-3571-42B9-9039-9C1444FD45C2}"/>
              </a:ext>
            </a:extLst>
          </p:cNvPr>
          <p:cNvSpPr>
            <a:spLocks noGrp="1"/>
          </p:cNvSpPr>
          <p:nvPr>
            <p:ph idx="1"/>
          </p:nvPr>
        </p:nvSpPr>
        <p:spPr>
          <a:xfrm>
            <a:off x="838200" y="1984651"/>
            <a:ext cx="10515600" cy="4351338"/>
          </a:xfrm>
        </p:spPr>
        <p:txBody>
          <a:bodyPr>
            <a:normAutofit/>
          </a:bodyPr>
          <a:lstStyle/>
          <a:p>
            <a:pPr marL="571500" indent="-571500">
              <a:buFont typeface="+mj-lt"/>
              <a:buAutoNum type="romanLcPeriod"/>
            </a:pPr>
            <a:r>
              <a:rPr lang="en-US" sz="2000" dirty="0"/>
              <a:t>Requirement Analysis:</a:t>
            </a:r>
            <a:r>
              <a:rPr lang="id-ID" sz="2000" dirty="0"/>
              <a:t> </a:t>
            </a:r>
            <a:r>
              <a:rPr lang="en-US" sz="2000" dirty="0"/>
              <a:t>In this phase, all the required information is gathered &amp; analyzed. Verification activities include reviewing the requirements.</a:t>
            </a:r>
          </a:p>
          <a:p>
            <a:pPr marL="571500" indent="-571500">
              <a:buFont typeface="+mj-lt"/>
              <a:buAutoNum type="romanLcPeriod"/>
            </a:pPr>
            <a:r>
              <a:rPr lang="en-US" sz="2000" dirty="0"/>
              <a:t>System Design:</a:t>
            </a:r>
            <a:r>
              <a:rPr lang="id-ID" sz="2000" dirty="0"/>
              <a:t> </a:t>
            </a:r>
            <a:r>
              <a:rPr lang="en-US" sz="2000" dirty="0"/>
              <a:t>Once the requirement is clear, a system is designed i.e. architecture, components of the product are created and documented in a design document.</a:t>
            </a:r>
          </a:p>
          <a:p>
            <a:pPr marL="571500" indent="-571500">
              <a:buFont typeface="+mj-lt"/>
              <a:buAutoNum type="romanLcPeriod"/>
            </a:pPr>
            <a:r>
              <a:rPr lang="en-US" sz="2000" dirty="0"/>
              <a:t>High-Level Design:</a:t>
            </a:r>
            <a:r>
              <a:rPr lang="id-ID" sz="2000" dirty="0"/>
              <a:t> </a:t>
            </a:r>
            <a:r>
              <a:rPr lang="en-US" sz="2000" dirty="0"/>
              <a:t>High-level design defines the architecture/design of modules. It defines the functionality between the two modules.</a:t>
            </a:r>
          </a:p>
          <a:p>
            <a:pPr marL="571500" indent="-571500">
              <a:buFont typeface="+mj-lt"/>
              <a:buAutoNum type="romanLcPeriod"/>
            </a:pPr>
            <a:r>
              <a:rPr lang="en-US" sz="2000" dirty="0"/>
              <a:t>Low-Level Design:</a:t>
            </a:r>
            <a:r>
              <a:rPr lang="id-ID" sz="2000" dirty="0"/>
              <a:t> </a:t>
            </a:r>
            <a:r>
              <a:rPr lang="en-US" sz="2000" dirty="0"/>
              <a:t>Low-level Design defines the architecture/design of individual components.</a:t>
            </a:r>
          </a:p>
          <a:p>
            <a:pPr marL="571500" indent="-571500">
              <a:buFont typeface="+mj-lt"/>
              <a:buAutoNum type="romanLcPeriod"/>
            </a:pPr>
            <a:r>
              <a:rPr lang="en-US" sz="2000" dirty="0"/>
              <a:t>Coding:</a:t>
            </a:r>
            <a:r>
              <a:rPr lang="id-ID" sz="2000" dirty="0"/>
              <a:t> </a:t>
            </a:r>
            <a:r>
              <a:rPr lang="en-US" sz="2000" dirty="0"/>
              <a:t>Code development is done in this phase.</a:t>
            </a:r>
            <a:endParaRPr lang="id-ID" sz="2000" dirty="0"/>
          </a:p>
        </p:txBody>
      </p:sp>
    </p:spTree>
    <p:extLst>
      <p:ext uri="{BB962C8B-B14F-4D97-AF65-F5344CB8AC3E}">
        <p14:creationId xmlns:p14="http://schemas.microsoft.com/office/powerpoint/2010/main" val="714855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6554-A630-41E7-A3C7-5B9919ACDF29}"/>
              </a:ext>
            </a:extLst>
          </p:cNvPr>
          <p:cNvSpPr>
            <a:spLocks noGrp="1"/>
          </p:cNvSpPr>
          <p:nvPr>
            <p:ph type="title"/>
          </p:nvPr>
        </p:nvSpPr>
        <p:spPr/>
        <p:txBody>
          <a:bodyPr/>
          <a:lstStyle/>
          <a:p>
            <a:pPr algn="r"/>
            <a:r>
              <a:rPr lang="en-US" dirty="0"/>
              <a:t>V-Shaped Model</a:t>
            </a:r>
            <a:endParaRPr lang="id-ID" dirty="0"/>
          </a:p>
        </p:txBody>
      </p:sp>
      <p:sp>
        <p:nvSpPr>
          <p:cNvPr id="3" name="Content Placeholder 2">
            <a:extLst>
              <a:ext uri="{FF2B5EF4-FFF2-40B4-BE49-F238E27FC236}">
                <a16:creationId xmlns:a16="http://schemas.microsoft.com/office/drawing/2014/main" id="{A3592B98-B92A-4806-853E-3B8BBAD29DAE}"/>
              </a:ext>
            </a:extLst>
          </p:cNvPr>
          <p:cNvSpPr>
            <a:spLocks noGrp="1"/>
          </p:cNvSpPr>
          <p:nvPr>
            <p:ph idx="1"/>
          </p:nvPr>
        </p:nvSpPr>
        <p:spPr>
          <a:xfrm>
            <a:off x="838200" y="2200743"/>
            <a:ext cx="10611678" cy="3497692"/>
          </a:xfrm>
        </p:spPr>
        <p:txBody>
          <a:bodyPr>
            <a:normAutofit lnSpcReduction="10000"/>
          </a:bodyPr>
          <a:lstStyle/>
          <a:p>
            <a:pPr marL="0" indent="0">
              <a:buNone/>
            </a:pPr>
            <a:r>
              <a:rPr lang="en-US" sz="2200" dirty="0"/>
              <a:t>Advantages of V – Model:</a:t>
            </a:r>
          </a:p>
          <a:p>
            <a:r>
              <a:rPr lang="en-US" sz="2200" dirty="0"/>
              <a:t>It is a simple and easily understandable model.</a:t>
            </a:r>
          </a:p>
          <a:p>
            <a:r>
              <a:rPr lang="en-US" sz="2200" dirty="0"/>
              <a:t>V –model approach is good for smaller projects wherein the requirement is defined and it freezes in the early stage.</a:t>
            </a:r>
          </a:p>
          <a:p>
            <a:r>
              <a:rPr lang="en-US" sz="2200" dirty="0"/>
              <a:t>It is a systematic and disciplined model which results in a high-quality product.</a:t>
            </a:r>
          </a:p>
          <a:p>
            <a:pPr marL="0" indent="0">
              <a:buNone/>
            </a:pPr>
            <a:endParaRPr lang="id-ID" sz="2200" dirty="0"/>
          </a:p>
          <a:p>
            <a:pPr marL="0" indent="0">
              <a:buNone/>
            </a:pPr>
            <a:r>
              <a:rPr lang="en-US" sz="2200" dirty="0"/>
              <a:t>Disadvantages of V-Model:</a:t>
            </a:r>
          </a:p>
          <a:p>
            <a:r>
              <a:rPr lang="en-US" sz="2200" dirty="0"/>
              <a:t>V-shaped model is not good for ongoing projects.</a:t>
            </a:r>
          </a:p>
          <a:p>
            <a:r>
              <a:rPr lang="en-US" sz="2200" dirty="0"/>
              <a:t>Requirement change at the later stage would cost too high.</a:t>
            </a:r>
          </a:p>
          <a:p>
            <a:endParaRPr lang="id-ID" sz="2000" dirty="0"/>
          </a:p>
        </p:txBody>
      </p:sp>
    </p:spTree>
    <p:extLst>
      <p:ext uri="{BB962C8B-B14F-4D97-AF65-F5344CB8AC3E}">
        <p14:creationId xmlns:p14="http://schemas.microsoft.com/office/powerpoint/2010/main" val="679616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9CD5-6DCF-46C4-A5F3-E9EF0EBF6B3C}"/>
              </a:ext>
            </a:extLst>
          </p:cNvPr>
          <p:cNvSpPr>
            <a:spLocks noGrp="1"/>
          </p:cNvSpPr>
          <p:nvPr>
            <p:ph type="title"/>
          </p:nvPr>
        </p:nvSpPr>
        <p:spPr/>
        <p:txBody>
          <a:bodyPr/>
          <a:lstStyle/>
          <a:p>
            <a:pPr algn="r"/>
            <a:r>
              <a:rPr lang="en-US" dirty="0"/>
              <a:t>Prototype Model</a:t>
            </a:r>
            <a:endParaRPr lang="id-ID" dirty="0"/>
          </a:p>
        </p:txBody>
      </p:sp>
      <p:sp>
        <p:nvSpPr>
          <p:cNvPr id="3" name="Content Placeholder 2">
            <a:extLst>
              <a:ext uri="{FF2B5EF4-FFF2-40B4-BE49-F238E27FC236}">
                <a16:creationId xmlns:a16="http://schemas.microsoft.com/office/drawing/2014/main" id="{290E14E0-ED25-4B05-ADB5-F45B5335930B}"/>
              </a:ext>
            </a:extLst>
          </p:cNvPr>
          <p:cNvSpPr>
            <a:spLocks noGrp="1"/>
          </p:cNvSpPr>
          <p:nvPr>
            <p:ph idx="1"/>
          </p:nvPr>
        </p:nvSpPr>
        <p:spPr/>
        <p:txBody>
          <a:bodyPr>
            <a:noAutofit/>
          </a:bodyPr>
          <a:lstStyle/>
          <a:p>
            <a:r>
              <a:rPr lang="en-US" sz="2400" dirty="0"/>
              <a:t>The prototype model is a model in which the prototype is developed prior to the actual software.</a:t>
            </a:r>
          </a:p>
          <a:p>
            <a:r>
              <a:rPr lang="en-US" sz="2400" dirty="0"/>
              <a:t>Prototype models have limited functional capabilities and inefficient performance when compared to the actual software. Dummy functions are used to create prototypes. This is a valuable mechanism for understanding the customers’ needs.</a:t>
            </a:r>
          </a:p>
          <a:p>
            <a:r>
              <a:rPr lang="en-US" sz="2400" dirty="0"/>
              <a:t>Software prototypes are built prior to the actual software to get valuable feedback from the customer. Feedbacks are implemented and the prototype is again reviewed by the customer for any change. This process goes on until the model is accepted by the customer.</a:t>
            </a:r>
            <a:endParaRPr lang="id-ID" sz="2400" dirty="0"/>
          </a:p>
        </p:txBody>
      </p:sp>
    </p:spTree>
    <p:extLst>
      <p:ext uri="{BB962C8B-B14F-4D97-AF65-F5344CB8AC3E}">
        <p14:creationId xmlns:p14="http://schemas.microsoft.com/office/powerpoint/2010/main" val="2335054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9CD5-6DCF-46C4-A5F3-E9EF0EBF6B3C}"/>
              </a:ext>
            </a:extLst>
          </p:cNvPr>
          <p:cNvSpPr>
            <a:spLocks noGrp="1"/>
          </p:cNvSpPr>
          <p:nvPr>
            <p:ph type="title"/>
          </p:nvPr>
        </p:nvSpPr>
        <p:spPr/>
        <p:txBody>
          <a:bodyPr/>
          <a:lstStyle/>
          <a:p>
            <a:pPr algn="r"/>
            <a:r>
              <a:rPr lang="en-US" dirty="0"/>
              <a:t>Prototype Model</a:t>
            </a:r>
            <a:endParaRPr lang="id-ID" dirty="0"/>
          </a:p>
        </p:txBody>
      </p:sp>
      <p:sp>
        <p:nvSpPr>
          <p:cNvPr id="3" name="Content Placeholder 2">
            <a:extLst>
              <a:ext uri="{FF2B5EF4-FFF2-40B4-BE49-F238E27FC236}">
                <a16:creationId xmlns:a16="http://schemas.microsoft.com/office/drawing/2014/main" id="{290E14E0-ED25-4B05-ADB5-F45B5335930B}"/>
              </a:ext>
            </a:extLst>
          </p:cNvPr>
          <p:cNvSpPr>
            <a:spLocks noGrp="1"/>
          </p:cNvSpPr>
          <p:nvPr>
            <p:ph idx="1"/>
          </p:nvPr>
        </p:nvSpPr>
        <p:spPr>
          <a:xfrm>
            <a:off x="838200" y="1825625"/>
            <a:ext cx="5867400" cy="4351338"/>
          </a:xfrm>
        </p:spPr>
        <p:txBody>
          <a:bodyPr>
            <a:noAutofit/>
          </a:bodyPr>
          <a:lstStyle/>
          <a:p>
            <a:pPr marL="0" indent="0">
              <a:buNone/>
            </a:pPr>
            <a:r>
              <a:rPr lang="en-US" sz="1800" dirty="0"/>
              <a:t>Advantages of Prototype Model:</a:t>
            </a:r>
          </a:p>
          <a:p>
            <a:r>
              <a:rPr lang="en-US" sz="1800" dirty="0"/>
              <a:t>Prototype model reduces the cost and time of development as the defects are found much earlier.</a:t>
            </a:r>
          </a:p>
          <a:p>
            <a:r>
              <a:rPr lang="en-US" sz="1800" dirty="0"/>
              <a:t>Missing feature or functionality or a change in requirement can be identified in the evaluation phase and can be implemented in the refined prototype.</a:t>
            </a:r>
          </a:p>
          <a:p>
            <a:r>
              <a:rPr lang="en-US" sz="1800" dirty="0"/>
              <a:t>Involvement of a customer from the initial stage reduces any confusion in the requirement or understanding of any functionality.</a:t>
            </a:r>
          </a:p>
          <a:p>
            <a:pPr marL="0" indent="0">
              <a:buNone/>
            </a:pPr>
            <a:r>
              <a:rPr lang="en-US" sz="1800" dirty="0"/>
              <a:t>Disadvantages of Prototype Model:</a:t>
            </a:r>
          </a:p>
          <a:p>
            <a:r>
              <a:rPr lang="en-US" sz="1800" dirty="0"/>
              <a:t>Since the customer is involved in every phase, the customer can change the requirement of the end product which increases the complexity of the scope and may increase the delivery time of the product.</a:t>
            </a:r>
            <a:endParaRPr lang="id-ID" sz="1800" dirty="0"/>
          </a:p>
        </p:txBody>
      </p:sp>
      <p:pic>
        <p:nvPicPr>
          <p:cNvPr id="4" name="Picture 3">
            <a:extLst>
              <a:ext uri="{FF2B5EF4-FFF2-40B4-BE49-F238E27FC236}">
                <a16:creationId xmlns:a16="http://schemas.microsoft.com/office/drawing/2014/main" id="{878BBB88-1397-4FB6-8014-733C3C73EC38}"/>
              </a:ext>
            </a:extLst>
          </p:cNvPr>
          <p:cNvPicPr>
            <a:picLocks noChangeAspect="1"/>
          </p:cNvPicPr>
          <p:nvPr/>
        </p:nvPicPr>
        <p:blipFill>
          <a:blip r:embed="rId2"/>
          <a:stretch>
            <a:fillRect/>
          </a:stretch>
        </p:blipFill>
        <p:spPr>
          <a:xfrm>
            <a:off x="6896505" y="2028817"/>
            <a:ext cx="4819448" cy="2108509"/>
          </a:xfrm>
          <a:prstGeom prst="rect">
            <a:avLst/>
          </a:prstGeom>
        </p:spPr>
      </p:pic>
    </p:spTree>
    <p:extLst>
      <p:ext uri="{BB962C8B-B14F-4D97-AF65-F5344CB8AC3E}">
        <p14:creationId xmlns:p14="http://schemas.microsoft.com/office/powerpoint/2010/main" val="4291052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C5E5-AFDE-4012-8382-41BA3D4F3F9F}"/>
              </a:ext>
            </a:extLst>
          </p:cNvPr>
          <p:cNvSpPr>
            <a:spLocks noGrp="1"/>
          </p:cNvSpPr>
          <p:nvPr>
            <p:ph type="title"/>
          </p:nvPr>
        </p:nvSpPr>
        <p:spPr/>
        <p:txBody>
          <a:bodyPr/>
          <a:lstStyle/>
          <a:p>
            <a:pPr algn="r"/>
            <a:r>
              <a:rPr lang="en-US" dirty="0"/>
              <a:t>Spiral Model</a:t>
            </a:r>
            <a:endParaRPr lang="id-ID" dirty="0"/>
          </a:p>
        </p:txBody>
      </p:sp>
      <p:sp>
        <p:nvSpPr>
          <p:cNvPr id="3" name="Content Placeholder 2">
            <a:extLst>
              <a:ext uri="{FF2B5EF4-FFF2-40B4-BE49-F238E27FC236}">
                <a16:creationId xmlns:a16="http://schemas.microsoft.com/office/drawing/2014/main" id="{1F1034E5-CB6C-41F3-81E1-5492897A4471}"/>
              </a:ext>
            </a:extLst>
          </p:cNvPr>
          <p:cNvSpPr>
            <a:spLocks noGrp="1"/>
          </p:cNvSpPr>
          <p:nvPr>
            <p:ph idx="1"/>
          </p:nvPr>
        </p:nvSpPr>
        <p:spPr>
          <a:xfrm>
            <a:off x="838200" y="1825625"/>
            <a:ext cx="10515600" cy="4351338"/>
          </a:xfrm>
        </p:spPr>
        <p:txBody>
          <a:bodyPr>
            <a:normAutofit/>
          </a:bodyPr>
          <a:lstStyle/>
          <a:p>
            <a:r>
              <a:rPr lang="en-US" dirty="0"/>
              <a:t>The Spiral Model includes iterative and prototype approach.</a:t>
            </a:r>
          </a:p>
          <a:p>
            <a:r>
              <a:rPr lang="en-US" dirty="0"/>
              <a:t>Spiral model phases are followed in the iterations. </a:t>
            </a:r>
            <a:endParaRPr lang="id-ID" dirty="0"/>
          </a:p>
          <a:p>
            <a:r>
              <a:rPr lang="en-US" dirty="0"/>
              <a:t>The loops in the model represent the phase of the SDLC process i.e. the innermost loop is of requirement gathering &amp; analysis which follows the Planning, Risk analysis, development, and evaluation. </a:t>
            </a:r>
            <a:endParaRPr lang="id-ID" dirty="0"/>
          </a:p>
          <a:p>
            <a:r>
              <a:rPr lang="en-US" dirty="0"/>
              <a:t>Next loop is Designing followed by Implementation &amp; then testing.</a:t>
            </a:r>
          </a:p>
        </p:txBody>
      </p:sp>
    </p:spTree>
    <p:extLst>
      <p:ext uri="{BB962C8B-B14F-4D97-AF65-F5344CB8AC3E}">
        <p14:creationId xmlns:p14="http://schemas.microsoft.com/office/powerpoint/2010/main" val="2719596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C5E5-AFDE-4012-8382-41BA3D4F3F9F}"/>
              </a:ext>
            </a:extLst>
          </p:cNvPr>
          <p:cNvSpPr>
            <a:spLocks noGrp="1"/>
          </p:cNvSpPr>
          <p:nvPr>
            <p:ph type="title"/>
          </p:nvPr>
        </p:nvSpPr>
        <p:spPr/>
        <p:txBody>
          <a:bodyPr/>
          <a:lstStyle/>
          <a:p>
            <a:pPr algn="r"/>
            <a:r>
              <a:rPr lang="en-US" dirty="0"/>
              <a:t>Spiral Model</a:t>
            </a:r>
            <a:endParaRPr lang="id-ID" dirty="0"/>
          </a:p>
        </p:txBody>
      </p:sp>
      <p:pic>
        <p:nvPicPr>
          <p:cNvPr id="4" name="Picture 3">
            <a:extLst>
              <a:ext uri="{FF2B5EF4-FFF2-40B4-BE49-F238E27FC236}">
                <a16:creationId xmlns:a16="http://schemas.microsoft.com/office/drawing/2014/main" id="{A0BBE5E3-D4C8-4B4E-BCC1-16FA6F6EF87D}"/>
              </a:ext>
            </a:extLst>
          </p:cNvPr>
          <p:cNvPicPr>
            <a:picLocks noChangeAspect="1"/>
          </p:cNvPicPr>
          <p:nvPr/>
        </p:nvPicPr>
        <p:blipFill>
          <a:blip r:embed="rId2"/>
          <a:stretch>
            <a:fillRect/>
          </a:stretch>
        </p:blipFill>
        <p:spPr>
          <a:xfrm>
            <a:off x="955399" y="1321869"/>
            <a:ext cx="4332218" cy="5120849"/>
          </a:xfrm>
          <a:prstGeom prst="rect">
            <a:avLst/>
          </a:prstGeom>
        </p:spPr>
      </p:pic>
    </p:spTree>
    <p:extLst>
      <p:ext uri="{BB962C8B-B14F-4D97-AF65-F5344CB8AC3E}">
        <p14:creationId xmlns:p14="http://schemas.microsoft.com/office/powerpoint/2010/main" val="3796137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C5E5-AFDE-4012-8382-41BA3D4F3F9F}"/>
              </a:ext>
            </a:extLst>
          </p:cNvPr>
          <p:cNvSpPr>
            <a:spLocks noGrp="1"/>
          </p:cNvSpPr>
          <p:nvPr>
            <p:ph type="title"/>
          </p:nvPr>
        </p:nvSpPr>
        <p:spPr/>
        <p:txBody>
          <a:bodyPr/>
          <a:lstStyle/>
          <a:p>
            <a:pPr algn="r"/>
            <a:r>
              <a:rPr lang="en-US" dirty="0"/>
              <a:t>Spiral Model</a:t>
            </a:r>
            <a:endParaRPr lang="id-ID" dirty="0"/>
          </a:p>
        </p:txBody>
      </p:sp>
      <p:sp>
        <p:nvSpPr>
          <p:cNvPr id="3" name="Content Placeholder 2">
            <a:extLst>
              <a:ext uri="{FF2B5EF4-FFF2-40B4-BE49-F238E27FC236}">
                <a16:creationId xmlns:a16="http://schemas.microsoft.com/office/drawing/2014/main" id="{1F1034E5-CB6C-41F3-81E1-5492897A4471}"/>
              </a:ext>
            </a:extLst>
          </p:cNvPr>
          <p:cNvSpPr>
            <a:spLocks noGrp="1"/>
          </p:cNvSpPr>
          <p:nvPr>
            <p:ph idx="1"/>
          </p:nvPr>
        </p:nvSpPr>
        <p:spPr>
          <a:xfrm>
            <a:off x="838200" y="1825625"/>
            <a:ext cx="4793974" cy="4351338"/>
          </a:xfrm>
        </p:spPr>
        <p:txBody>
          <a:bodyPr>
            <a:normAutofit/>
          </a:bodyPr>
          <a:lstStyle/>
          <a:p>
            <a:pPr marL="0" indent="0">
              <a:buNone/>
            </a:pPr>
            <a:r>
              <a:rPr lang="en-US" dirty="0"/>
              <a:t>Spiral Model has four phases:</a:t>
            </a:r>
          </a:p>
          <a:p>
            <a:pPr lvl="1"/>
            <a:r>
              <a:rPr lang="en-US" dirty="0"/>
              <a:t>Planning</a:t>
            </a:r>
          </a:p>
          <a:p>
            <a:pPr lvl="1"/>
            <a:r>
              <a:rPr lang="en-US" dirty="0"/>
              <a:t>Risk Analysis</a:t>
            </a:r>
          </a:p>
          <a:p>
            <a:pPr lvl="1"/>
            <a:r>
              <a:rPr lang="en-US" dirty="0"/>
              <a:t>Engineering</a:t>
            </a:r>
          </a:p>
          <a:p>
            <a:pPr lvl="1"/>
            <a:r>
              <a:rPr lang="en-US" dirty="0"/>
              <a:t>Evaluation</a:t>
            </a:r>
            <a:endParaRPr lang="id-ID" dirty="0"/>
          </a:p>
        </p:txBody>
      </p:sp>
      <p:pic>
        <p:nvPicPr>
          <p:cNvPr id="4" name="Picture 3">
            <a:extLst>
              <a:ext uri="{FF2B5EF4-FFF2-40B4-BE49-F238E27FC236}">
                <a16:creationId xmlns:a16="http://schemas.microsoft.com/office/drawing/2014/main" id="{D10B12FE-0126-4BFE-A3EB-6EB98A0E4CF9}"/>
              </a:ext>
            </a:extLst>
          </p:cNvPr>
          <p:cNvPicPr>
            <a:picLocks noChangeAspect="1"/>
          </p:cNvPicPr>
          <p:nvPr/>
        </p:nvPicPr>
        <p:blipFill>
          <a:blip r:embed="rId2"/>
          <a:stretch>
            <a:fillRect/>
          </a:stretch>
        </p:blipFill>
        <p:spPr>
          <a:xfrm>
            <a:off x="6325427" y="1825625"/>
            <a:ext cx="4689575" cy="3872126"/>
          </a:xfrm>
          <a:prstGeom prst="rect">
            <a:avLst/>
          </a:prstGeom>
        </p:spPr>
      </p:pic>
    </p:spTree>
    <p:extLst>
      <p:ext uri="{BB962C8B-B14F-4D97-AF65-F5344CB8AC3E}">
        <p14:creationId xmlns:p14="http://schemas.microsoft.com/office/powerpoint/2010/main" val="122099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80B49CD-4940-4A1F-9730-AB945D433D16}"/>
              </a:ext>
            </a:extLst>
          </p:cNvPr>
          <p:cNvSpPr>
            <a:spLocks noGrp="1"/>
          </p:cNvSpPr>
          <p:nvPr>
            <p:ph type="title"/>
          </p:nvPr>
        </p:nvSpPr>
        <p:spPr/>
        <p:txBody>
          <a:bodyPr/>
          <a:lstStyle/>
          <a:p>
            <a:r>
              <a:rPr lang="en-US" altLang="id-ID"/>
              <a:t>Analysis</a:t>
            </a:r>
          </a:p>
        </p:txBody>
      </p:sp>
      <p:sp>
        <p:nvSpPr>
          <p:cNvPr id="3" name="Content Placeholder 2">
            <a:extLst>
              <a:ext uri="{FF2B5EF4-FFF2-40B4-BE49-F238E27FC236}">
                <a16:creationId xmlns:a16="http://schemas.microsoft.com/office/drawing/2014/main" id="{6DBE36DD-693D-45A0-9AE5-BE8B6F815362}"/>
              </a:ext>
            </a:extLst>
          </p:cNvPr>
          <p:cNvSpPr>
            <a:spLocks noGrp="1"/>
          </p:cNvSpPr>
          <p:nvPr>
            <p:ph idx="1"/>
          </p:nvPr>
        </p:nvSpPr>
        <p:spPr/>
        <p:txBody>
          <a:bodyPr rtlCol="0">
            <a:normAutofit/>
          </a:bodyPr>
          <a:lstStyle/>
          <a:p>
            <a:pPr>
              <a:lnSpc>
                <a:spcPct val="110000"/>
              </a:lnSpc>
              <a:defRPr/>
            </a:pPr>
            <a:r>
              <a:rPr lang="en-US" dirty="0"/>
              <a:t>The analysis phase answers the questions of </a:t>
            </a:r>
            <a:r>
              <a:rPr lang="en-US" i="1" dirty="0">
                <a:solidFill>
                  <a:srgbClr val="0000FF"/>
                </a:solidFill>
              </a:rPr>
              <a:t>who</a:t>
            </a:r>
            <a:r>
              <a:rPr lang="en-US" dirty="0"/>
              <a:t> will use the system, </a:t>
            </a:r>
            <a:r>
              <a:rPr lang="en-US" i="1" dirty="0">
                <a:solidFill>
                  <a:srgbClr val="0000FF"/>
                </a:solidFill>
              </a:rPr>
              <a:t>what</a:t>
            </a:r>
            <a:r>
              <a:rPr lang="en-US" i="1" dirty="0">
                <a:solidFill>
                  <a:srgbClr val="00B0F0"/>
                </a:solidFill>
              </a:rPr>
              <a:t> </a:t>
            </a:r>
            <a:r>
              <a:rPr lang="en-US" dirty="0"/>
              <a:t>the system will do, and </a:t>
            </a:r>
            <a:r>
              <a:rPr lang="en-US" i="1" dirty="0">
                <a:solidFill>
                  <a:srgbClr val="0000FF"/>
                </a:solidFill>
              </a:rPr>
              <a:t>where</a:t>
            </a:r>
            <a:r>
              <a:rPr lang="en-US" dirty="0"/>
              <a:t> and </a:t>
            </a:r>
            <a:r>
              <a:rPr lang="en-US" i="1" dirty="0">
                <a:solidFill>
                  <a:srgbClr val="0000FF"/>
                </a:solidFill>
              </a:rPr>
              <a:t>when</a:t>
            </a:r>
            <a:r>
              <a:rPr lang="en-US" i="1" dirty="0">
                <a:solidFill>
                  <a:srgbClr val="00B0F0"/>
                </a:solidFill>
              </a:rPr>
              <a:t> </a:t>
            </a:r>
            <a:r>
              <a:rPr lang="en-US" dirty="0"/>
              <a:t>it will be used.</a:t>
            </a:r>
          </a:p>
          <a:p>
            <a:pPr>
              <a:lnSpc>
                <a:spcPct val="110000"/>
              </a:lnSpc>
              <a:defRPr/>
            </a:pPr>
            <a:r>
              <a:rPr lang="en-US" dirty="0"/>
              <a:t>During this phase the project team investigates any current system(s), identifies improvement opportunities, and develops a concept for the new system.</a:t>
            </a:r>
          </a:p>
        </p:txBody>
      </p:sp>
      <p:sp>
        <p:nvSpPr>
          <p:cNvPr id="4" name="Footer Placeholder 3">
            <a:extLst>
              <a:ext uri="{FF2B5EF4-FFF2-40B4-BE49-F238E27FC236}">
                <a16:creationId xmlns:a16="http://schemas.microsoft.com/office/drawing/2014/main" id="{F67C3F5C-7734-4683-8900-21C91DDD1EC8}"/>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88CB3D25-86BE-4671-B1AD-D716AA20B7FC}"/>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366DFAD3-7ADB-49A3-97F7-3A04B505594B}" type="slidenum">
              <a:rPr lang="en-US" altLang="id-ID">
                <a:solidFill>
                  <a:srgbClr val="898989"/>
                </a:solidFill>
              </a:rPr>
              <a:pPr/>
              <a:t>6</a:t>
            </a:fld>
            <a:endParaRPr lang="en-US" altLang="id-ID">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C5E5-AFDE-4012-8382-41BA3D4F3F9F}"/>
              </a:ext>
            </a:extLst>
          </p:cNvPr>
          <p:cNvSpPr>
            <a:spLocks noGrp="1"/>
          </p:cNvSpPr>
          <p:nvPr>
            <p:ph type="title"/>
          </p:nvPr>
        </p:nvSpPr>
        <p:spPr/>
        <p:txBody>
          <a:bodyPr/>
          <a:lstStyle/>
          <a:p>
            <a:pPr algn="r"/>
            <a:r>
              <a:rPr lang="en-US" dirty="0"/>
              <a:t>Spiral Model</a:t>
            </a:r>
            <a:endParaRPr lang="id-ID" dirty="0"/>
          </a:p>
        </p:txBody>
      </p:sp>
      <p:sp>
        <p:nvSpPr>
          <p:cNvPr id="3" name="Content Placeholder 2">
            <a:extLst>
              <a:ext uri="{FF2B5EF4-FFF2-40B4-BE49-F238E27FC236}">
                <a16:creationId xmlns:a16="http://schemas.microsoft.com/office/drawing/2014/main" id="{1F1034E5-CB6C-41F3-81E1-5492897A4471}"/>
              </a:ext>
            </a:extLst>
          </p:cNvPr>
          <p:cNvSpPr>
            <a:spLocks noGrp="1"/>
          </p:cNvSpPr>
          <p:nvPr>
            <p:ph idx="1"/>
          </p:nvPr>
        </p:nvSpPr>
        <p:spPr>
          <a:xfrm>
            <a:off x="838200" y="1825625"/>
            <a:ext cx="5257800" cy="4351338"/>
          </a:xfrm>
        </p:spPr>
        <p:txBody>
          <a:bodyPr>
            <a:normAutofit lnSpcReduction="10000"/>
          </a:bodyPr>
          <a:lstStyle/>
          <a:p>
            <a:r>
              <a:rPr lang="en-US" sz="2000" dirty="0"/>
              <a:t>Different colors represent different spiral or iteration. </a:t>
            </a:r>
            <a:endParaRPr lang="id-ID" sz="2000" dirty="0"/>
          </a:p>
          <a:p>
            <a:r>
              <a:rPr lang="en-US" sz="2000" dirty="0"/>
              <a:t>For first iteration, represented in brown color, all the 4 activities (Planning, risk analysis, engineering and evaluation) are performed. </a:t>
            </a:r>
            <a:endParaRPr lang="id-ID" sz="2000" dirty="0"/>
          </a:p>
          <a:p>
            <a:r>
              <a:rPr lang="en-US" sz="2000" dirty="0"/>
              <a:t>After the evaluation phase is over for the first iteration (spiral), second iteration (spiral) starts </a:t>
            </a:r>
            <a:endParaRPr lang="id-ID" sz="2000" dirty="0"/>
          </a:p>
          <a:p>
            <a:r>
              <a:rPr lang="en-US" sz="2000" dirty="0"/>
              <a:t>The second iteration, which is represented in orange color, here again all the 4 activities (Planning, risk analysis, engineering and evaluation) are performed. </a:t>
            </a:r>
            <a:endParaRPr lang="id-ID" sz="2000" dirty="0"/>
          </a:p>
          <a:p>
            <a:r>
              <a:rPr lang="en-US" sz="2000" dirty="0"/>
              <a:t>In a similar way, third iteration is done shown in blue color and so on the process continues.</a:t>
            </a:r>
            <a:endParaRPr lang="id-ID" sz="2000" dirty="0"/>
          </a:p>
        </p:txBody>
      </p:sp>
      <p:pic>
        <p:nvPicPr>
          <p:cNvPr id="5" name="Picture 4">
            <a:extLst>
              <a:ext uri="{FF2B5EF4-FFF2-40B4-BE49-F238E27FC236}">
                <a16:creationId xmlns:a16="http://schemas.microsoft.com/office/drawing/2014/main" id="{7509F4BA-E6C8-4828-8164-0D3DE8121582}"/>
              </a:ext>
            </a:extLst>
          </p:cNvPr>
          <p:cNvPicPr>
            <a:picLocks noChangeAspect="1"/>
          </p:cNvPicPr>
          <p:nvPr/>
        </p:nvPicPr>
        <p:blipFill>
          <a:blip r:embed="rId2"/>
          <a:stretch>
            <a:fillRect/>
          </a:stretch>
        </p:blipFill>
        <p:spPr>
          <a:xfrm>
            <a:off x="6686550" y="1524414"/>
            <a:ext cx="4667250" cy="4286250"/>
          </a:xfrm>
          <a:prstGeom prst="rect">
            <a:avLst/>
          </a:prstGeom>
        </p:spPr>
      </p:pic>
    </p:spTree>
    <p:extLst>
      <p:ext uri="{BB962C8B-B14F-4D97-AF65-F5344CB8AC3E}">
        <p14:creationId xmlns:p14="http://schemas.microsoft.com/office/powerpoint/2010/main" val="32861340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C5E5-AFDE-4012-8382-41BA3D4F3F9F}"/>
              </a:ext>
            </a:extLst>
          </p:cNvPr>
          <p:cNvSpPr>
            <a:spLocks noGrp="1"/>
          </p:cNvSpPr>
          <p:nvPr>
            <p:ph type="title"/>
          </p:nvPr>
        </p:nvSpPr>
        <p:spPr>
          <a:xfrm>
            <a:off x="838200" y="113333"/>
            <a:ext cx="10515600" cy="1325563"/>
          </a:xfrm>
        </p:spPr>
        <p:txBody>
          <a:bodyPr/>
          <a:lstStyle/>
          <a:p>
            <a:pPr algn="r"/>
            <a:r>
              <a:rPr lang="en-US" dirty="0"/>
              <a:t>Spiral Model</a:t>
            </a:r>
            <a:endParaRPr lang="id-ID" dirty="0"/>
          </a:p>
        </p:txBody>
      </p:sp>
      <p:graphicFrame>
        <p:nvGraphicFramePr>
          <p:cNvPr id="7" name="Table 6">
            <a:extLst>
              <a:ext uri="{FF2B5EF4-FFF2-40B4-BE49-F238E27FC236}">
                <a16:creationId xmlns:a16="http://schemas.microsoft.com/office/drawing/2014/main" id="{C34EC6E1-7AC0-4D04-BB94-FA472B01718A}"/>
              </a:ext>
            </a:extLst>
          </p:cNvPr>
          <p:cNvGraphicFramePr>
            <a:graphicFrameLocks noGrp="1"/>
          </p:cNvGraphicFramePr>
          <p:nvPr>
            <p:extLst>
              <p:ext uri="{D42A27DB-BD31-4B8C-83A1-F6EECF244321}">
                <p14:modId xmlns:p14="http://schemas.microsoft.com/office/powerpoint/2010/main" val="2761671376"/>
              </p:ext>
            </p:extLst>
          </p:nvPr>
        </p:nvGraphicFramePr>
        <p:xfrm>
          <a:off x="838200" y="1293123"/>
          <a:ext cx="10515600" cy="4583556"/>
        </p:xfrm>
        <a:graphic>
          <a:graphicData uri="http://schemas.openxmlformats.org/drawingml/2006/table">
            <a:tbl>
              <a:tblPr/>
              <a:tblGrid>
                <a:gridCol w="1626704">
                  <a:extLst>
                    <a:ext uri="{9D8B030D-6E8A-4147-A177-3AD203B41FA5}">
                      <a16:colId xmlns:a16="http://schemas.microsoft.com/office/drawing/2014/main" val="98786939"/>
                    </a:ext>
                  </a:extLst>
                </a:gridCol>
                <a:gridCol w="5327374">
                  <a:extLst>
                    <a:ext uri="{9D8B030D-6E8A-4147-A177-3AD203B41FA5}">
                      <a16:colId xmlns:a16="http://schemas.microsoft.com/office/drawing/2014/main" val="4291009120"/>
                    </a:ext>
                  </a:extLst>
                </a:gridCol>
                <a:gridCol w="3561522">
                  <a:extLst>
                    <a:ext uri="{9D8B030D-6E8A-4147-A177-3AD203B41FA5}">
                      <a16:colId xmlns:a16="http://schemas.microsoft.com/office/drawing/2014/main" val="2191512383"/>
                    </a:ext>
                  </a:extLst>
                </a:gridCol>
              </a:tblGrid>
              <a:tr h="307975">
                <a:tc>
                  <a:txBody>
                    <a:bodyPr/>
                    <a:lstStyle/>
                    <a:p>
                      <a:pPr algn="l" fontAlgn="ctr" latinLnBrk="0"/>
                      <a:r>
                        <a:rPr lang="id-ID" sz="1800" b="1">
                          <a:effectLst/>
                        </a:rPr>
                        <a:t>Phase Name</a:t>
                      </a:r>
                    </a:p>
                  </a:txBody>
                  <a:tcPr marL="46889" marR="46889" marT="46889" marB="4688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id-ID" sz="1800" b="1">
                          <a:effectLst/>
                        </a:rPr>
                        <a:t>Activities performed</a:t>
                      </a:r>
                    </a:p>
                  </a:txBody>
                  <a:tcPr marL="46889" marR="46889" marT="46889" marB="4688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id-ID" sz="1800" b="1">
                          <a:effectLst/>
                        </a:rPr>
                        <a:t>Deliverables / Output</a:t>
                      </a:r>
                    </a:p>
                  </a:txBody>
                  <a:tcPr marL="46889" marR="46889" marT="46889" marB="4688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263006688"/>
                  </a:ext>
                </a:extLst>
              </a:tr>
              <a:tr h="946063">
                <a:tc>
                  <a:txBody>
                    <a:bodyPr/>
                    <a:lstStyle/>
                    <a:p>
                      <a:pPr algn="l" fontAlgn="t" latinLnBrk="0"/>
                      <a:r>
                        <a:rPr lang="id-ID" sz="1800" b="0" dirty="0">
                          <a:effectLst/>
                        </a:rPr>
                        <a:t>Planning</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l" fontAlgn="t" latinLnBrk="0">
                        <a:buFont typeface="Arial" panose="020B0604020202020204" pitchFamily="34" charset="0"/>
                        <a:buChar char="•"/>
                      </a:pPr>
                      <a:r>
                        <a:rPr lang="en-US" sz="1800" b="0" dirty="0">
                          <a:effectLst/>
                        </a:rPr>
                        <a:t>Requirements are studied and gathered.</a:t>
                      </a:r>
                      <a:endParaRPr lang="id-ID" sz="1800" b="0" dirty="0">
                        <a:effectLst/>
                      </a:endParaRPr>
                    </a:p>
                    <a:p>
                      <a:pPr marL="285750" indent="-285750" algn="l" fontAlgn="t" latinLnBrk="0">
                        <a:buFont typeface="Arial" panose="020B0604020202020204" pitchFamily="34" charset="0"/>
                        <a:buChar char="•"/>
                      </a:pPr>
                      <a:r>
                        <a:rPr lang="en-US" sz="1800" b="0" dirty="0">
                          <a:effectLst/>
                        </a:rPr>
                        <a:t>Feasibility study</a:t>
                      </a:r>
                      <a:endParaRPr lang="id-ID" sz="1800" b="0" dirty="0">
                        <a:effectLst/>
                      </a:endParaRPr>
                    </a:p>
                    <a:p>
                      <a:pPr marL="285750" indent="-285750" algn="l" fontAlgn="t" latinLnBrk="0">
                        <a:buFont typeface="Arial" panose="020B0604020202020204" pitchFamily="34" charset="0"/>
                        <a:buChar char="•"/>
                      </a:pPr>
                      <a:r>
                        <a:rPr lang="en-US" sz="1800" b="0" dirty="0">
                          <a:effectLst/>
                        </a:rPr>
                        <a:t>Reviews and walkthroughs to streamline the requirements</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800" b="0" dirty="0">
                          <a:effectLst/>
                        </a:rPr>
                        <a:t>Requirements understanding document</a:t>
                      </a:r>
                      <a:br>
                        <a:rPr lang="en-US" sz="1800" b="0" dirty="0">
                          <a:effectLst/>
                        </a:rPr>
                      </a:br>
                      <a:br>
                        <a:rPr lang="en-US" sz="1800" b="0" dirty="0">
                          <a:effectLst/>
                        </a:rPr>
                      </a:br>
                      <a:r>
                        <a:rPr lang="en-US" sz="1800" b="0" dirty="0">
                          <a:effectLst/>
                        </a:rPr>
                        <a:t>Finalized list of requirements.</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69861125"/>
                  </a:ext>
                </a:extLst>
              </a:tr>
              <a:tr h="1444194">
                <a:tc>
                  <a:txBody>
                    <a:bodyPr/>
                    <a:lstStyle/>
                    <a:p>
                      <a:pPr algn="l" fontAlgn="t" latinLnBrk="0"/>
                      <a:r>
                        <a:rPr lang="id-ID" sz="1800" b="0">
                          <a:effectLst/>
                        </a:rPr>
                        <a:t>Risk Analysis</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marL="285750" indent="-285750" algn="l" fontAlgn="t" latinLnBrk="0">
                        <a:buFont typeface="Arial" panose="020B0604020202020204" pitchFamily="34" charset="0"/>
                        <a:buChar char="•"/>
                      </a:pPr>
                      <a:r>
                        <a:rPr lang="en-US" sz="1800" b="0" dirty="0">
                          <a:effectLst/>
                        </a:rPr>
                        <a:t>Requirements are studied and brain storming sessions are done to identify the potential risk</a:t>
                      </a:r>
                      <a:endParaRPr lang="id-ID" sz="1800" b="0" dirty="0">
                        <a:effectLst/>
                      </a:endParaRPr>
                    </a:p>
                    <a:p>
                      <a:pPr marL="285750" indent="-285750" algn="l" fontAlgn="t" latinLnBrk="0">
                        <a:buFont typeface="Arial" panose="020B0604020202020204" pitchFamily="34" charset="0"/>
                        <a:buChar char="•"/>
                      </a:pPr>
                      <a:r>
                        <a:rPr lang="en-US" sz="1800" b="0" dirty="0">
                          <a:effectLst/>
                        </a:rPr>
                        <a:t>Once the risks are identified , risk mitigation strategy is planned and finalized</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latinLnBrk="0"/>
                      <a:r>
                        <a:rPr lang="en-US" sz="1800" b="0">
                          <a:effectLst/>
                        </a:rPr>
                        <a:t>Document which highlights all the risks and its mitigation plans.</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3296218478"/>
                  </a:ext>
                </a:extLst>
              </a:tr>
              <a:tr h="937788">
                <a:tc>
                  <a:txBody>
                    <a:bodyPr/>
                    <a:lstStyle/>
                    <a:p>
                      <a:pPr algn="l" fontAlgn="t" latinLnBrk="0"/>
                      <a:r>
                        <a:rPr lang="id-ID" sz="1800" b="0">
                          <a:effectLst/>
                        </a:rPr>
                        <a:t>Engineering</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800" b="0" dirty="0">
                          <a:effectLst/>
                        </a:rPr>
                        <a:t>Actual development and testing if the software takes place in this phase</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800" b="0" dirty="0">
                          <a:effectLst/>
                        </a:rPr>
                        <a:t>Code</a:t>
                      </a:r>
                      <a:r>
                        <a:rPr lang="id-ID" sz="1800" b="0" dirty="0">
                          <a:effectLst/>
                        </a:rPr>
                        <a:t> </a:t>
                      </a:r>
                      <a:r>
                        <a:rPr lang="en-US" sz="1800" b="0" dirty="0">
                          <a:effectLst/>
                        </a:rPr>
                        <a:t>Test cases and test results</a:t>
                      </a:r>
                      <a:br>
                        <a:rPr lang="en-US" sz="1800" b="0" dirty="0">
                          <a:effectLst/>
                        </a:rPr>
                      </a:br>
                      <a:r>
                        <a:rPr lang="en-US" sz="1800" b="0" dirty="0">
                          <a:effectLst/>
                        </a:rPr>
                        <a:t>Test summary report and defect report.</a:t>
                      </a:r>
                    </a:p>
                  </a:txBody>
                  <a:tcPr marL="46889" marR="46889" marT="46889" marB="468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31222395"/>
                  </a:ext>
                </a:extLst>
              </a:tr>
              <a:tr h="600185">
                <a:tc>
                  <a:txBody>
                    <a:bodyPr/>
                    <a:lstStyle/>
                    <a:p>
                      <a:pPr algn="l" fontAlgn="t" latinLnBrk="0"/>
                      <a:r>
                        <a:rPr lang="id-ID" sz="1800" b="0">
                          <a:effectLst/>
                        </a:rPr>
                        <a:t>Evaluation</a:t>
                      </a:r>
                    </a:p>
                  </a:txBody>
                  <a:tcPr marL="46889" marR="46889" marT="46889" marB="46889">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sz="1800" b="0">
                          <a:effectLst/>
                        </a:rPr>
                        <a:t>Customers evaluate the software and provide their feedback and approval</a:t>
                      </a:r>
                    </a:p>
                  </a:txBody>
                  <a:tcPr marL="46889" marR="46889" marT="46889" marB="46889">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id-ID" sz="1800" b="0" dirty="0">
                          <a:effectLst/>
                        </a:rPr>
                        <a:t>Features implemented document</a:t>
                      </a:r>
                    </a:p>
                  </a:txBody>
                  <a:tcPr marL="46889" marR="46889" marT="46889" marB="46889">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4196529872"/>
                  </a:ext>
                </a:extLst>
              </a:tr>
            </a:tbl>
          </a:graphicData>
        </a:graphic>
      </p:graphicFrame>
    </p:spTree>
    <p:extLst>
      <p:ext uri="{BB962C8B-B14F-4D97-AF65-F5344CB8AC3E}">
        <p14:creationId xmlns:p14="http://schemas.microsoft.com/office/powerpoint/2010/main" val="64872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A949-66D2-4497-B4A2-8B085B528C7B}"/>
              </a:ext>
            </a:extLst>
          </p:cNvPr>
          <p:cNvSpPr>
            <a:spLocks noGrp="1"/>
          </p:cNvSpPr>
          <p:nvPr>
            <p:ph type="title"/>
          </p:nvPr>
        </p:nvSpPr>
        <p:spPr/>
        <p:txBody>
          <a:bodyPr/>
          <a:lstStyle/>
          <a:p>
            <a:r>
              <a:rPr lang="en-US" dirty="0"/>
              <a:t>When to Use Spiral model?</a:t>
            </a:r>
            <a:endParaRPr lang="id-ID" dirty="0"/>
          </a:p>
        </p:txBody>
      </p:sp>
      <p:sp>
        <p:nvSpPr>
          <p:cNvPr id="3" name="Content Placeholder 2">
            <a:extLst>
              <a:ext uri="{FF2B5EF4-FFF2-40B4-BE49-F238E27FC236}">
                <a16:creationId xmlns:a16="http://schemas.microsoft.com/office/drawing/2014/main" id="{A4FEF559-9EAE-40EF-8E86-26FF607938D5}"/>
              </a:ext>
            </a:extLst>
          </p:cNvPr>
          <p:cNvSpPr>
            <a:spLocks noGrp="1"/>
          </p:cNvSpPr>
          <p:nvPr>
            <p:ph idx="1"/>
          </p:nvPr>
        </p:nvSpPr>
        <p:spPr/>
        <p:txBody>
          <a:bodyPr>
            <a:normAutofit/>
          </a:bodyPr>
          <a:lstStyle/>
          <a:p>
            <a:r>
              <a:rPr lang="en-US" dirty="0"/>
              <a:t>When the project is large.</a:t>
            </a:r>
          </a:p>
          <a:p>
            <a:r>
              <a:rPr lang="en-US" dirty="0"/>
              <a:t>Where the software needs continuous risk evaluation.</a:t>
            </a:r>
          </a:p>
          <a:p>
            <a:r>
              <a:rPr lang="en-US" dirty="0"/>
              <a:t>Requirements are a bit complicated and require continuous clarification.</a:t>
            </a:r>
          </a:p>
          <a:p>
            <a:r>
              <a:rPr lang="en-US" dirty="0"/>
              <a:t>Software requires significant changes.</a:t>
            </a:r>
          </a:p>
          <a:p>
            <a:r>
              <a:rPr lang="en-US" dirty="0"/>
              <a:t>Where enough time frame is their to get end user feedback.</a:t>
            </a:r>
          </a:p>
          <a:p>
            <a:r>
              <a:rPr lang="en-US" dirty="0"/>
              <a:t>Where releases are required to be frequent.</a:t>
            </a:r>
            <a:endParaRPr lang="id-ID" dirty="0"/>
          </a:p>
        </p:txBody>
      </p:sp>
    </p:spTree>
    <p:extLst>
      <p:ext uri="{BB962C8B-B14F-4D97-AF65-F5344CB8AC3E}">
        <p14:creationId xmlns:p14="http://schemas.microsoft.com/office/powerpoint/2010/main" val="3557082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C5E5-AFDE-4012-8382-41BA3D4F3F9F}"/>
              </a:ext>
            </a:extLst>
          </p:cNvPr>
          <p:cNvSpPr>
            <a:spLocks noGrp="1"/>
          </p:cNvSpPr>
          <p:nvPr>
            <p:ph type="title"/>
          </p:nvPr>
        </p:nvSpPr>
        <p:spPr/>
        <p:txBody>
          <a:bodyPr/>
          <a:lstStyle/>
          <a:p>
            <a:pPr algn="r"/>
            <a:r>
              <a:rPr lang="en-US" dirty="0"/>
              <a:t>Spiral Model</a:t>
            </a:r>
            <a:endParaRPr lang="id-ID" dirty="0"/>
          </a:p>
        </p:txBody>
      </p:sp>
      <p:sp>
        <p:nvSpPr>
          <p:cNvPr id="3" name="Content Placeholder 2">
            <a:extLst>
              <a:ext uri="{FF2B5EF4-FFF2-40B4-BE49-F238E27FC236}">
                <a16:creationId xmlns:a16="http://schemas.microsoft.com/office/drawing/2014/main" id="{1F1034E5-CB6C-41F3-81E1-5492897A4471}"/>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2400" dirty="0"/>
              <a:t>Advantages of Spiral Model:</a:t>
            </a:r>
          </a:p>
          <a:p>
            <a:pPr lvl="1"/>
            <a:r>
              <a:rPr lang="en-US" sz="2000" dirty="0"/>
              <a:t>Development is fast</a:t>
            </a:r>
          </a:p>
          <a:p>
            <a:pPr lvl="1"/>
            <a:r>
              <a:rPr lang="en-US" sz="2000" dirty="0"/>
              <a:t>Larger projects / software are created and handled in a strategic way</a:t>
            </a:r>
          </a:p>
          <a:p>
            <a:pPr lvl="1"/>
            <a:r>
              <a:rPr lang="en-US" sz="2000" dirty="0"/>
              <a:t>Risk evaluation is proper.</a:t>
            </a:r>
          </a:p>
          <a:p>
            <a:pPr lvl="1"/>
            <a:r>
              <a:rPr lang="en-US" sz="2000" dirty="0"/>
              <a:t>Control towards all the phases of development.</a:t>
            </a:r>
          </a:p>
          <a:p>
            <a:pPr lvl="1"/>
            <a:r>
              <a:rPr lang="en-US" sz="2000" dirty="0"/>
              <a:t>More and more features are added in a systematic way.</a:t>
            </a:r>
          </a:p>
          <a:p>
            <a:pPr lvl="1"/>
            <a:r>
              <a:rPr lang="en-US" sz="2000" dirty="0"/>
              <a:t>Software is produced early.</a:t>
            </a:r>
          </a:p>
          <a:p>
            <a:pPr lvl="1"/>
            <a:r>
              <a:rPr lang="en-US" sz="2000" dirty="0"/>
              <a:t>Has room for customer feedback and the changes are implemented faster.</a:t>
            </a:r>
          </a:p>
          <a:p>
            <a:pPr marL="0" indent="0">
              <a:buNone/>
            </a:pPr>
            <a:r>
              <a:rPr lang="en-US" sz="2400" dirty="0"/>
              <a:t>Disadvantages of Spiral Model:</a:t>
            </a:r>
          </a:p>
          <a:p>
            <a:pPr lvl="1"/>
            <a:r>
              <a:rPr lang="en-US" sz="2000" dirty="0"/>
              <a:t>Risk analysis is important phase so requires expert people.</a:t>
            </a:r>
          </a:p>
          <a:p>
            <a:pPr lvl="1"/>
            <a:r>
              <a:rPr lang="en-US" sz="2000" dirty="0"/>
              <a:t>Is not beneficial for smaller projects.</a:t>
            </a:r>
          </a:p>
          <a:p>
            <a:pPr lvl="1"/>
            <a:r>
              <a:rPr lang="en-US" sz="2000" dirty="0"/>
              <a:t>Spiral may go infinitely.</a:t>
            </a:r>
          </a:p>
          <a:p>
            <a:pPr lvl="1"/>
            <a:r>
              <a:rPr lang="en-US" sz="2000" dirty="0"/>
              <a:t>Documentation is more as it has intermediate phases.</a:t>
            </a:r>
          </a:p>
          <a:p>
            <a:pPr lvl="1"/>
            <a:r>
              <a:rPr lang="en-US" sz="2000" dirty="0"/>
              <a:t>It is costly for smaller projects.</a:t>
            </a:r>
            <a:endParaRPr lang="id-ID" sz="2000" dirty="0"/>
          </a:p>
        </p:txBody>
      </p:sp>
    </p:spTree>
    <p:extLst>
      <p:ext uri="{BB962C8B-B14F-4D97-AF65-F5344CB8AC3E}">
        <p14:creationId xmlns:p14="http://schemas.microsoft.com/office/powerpoint/2010/main" val="2975573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p:txBody>
          <a:bodyPr/>
          <a:lstStyle/>
          <a:p>
            <a:pPr algn="r"/>
            <a:r>
              <a:rPr lang="en-US" dirty="0"/>
              <a:t>Iterative Incremental Model </a:t>
            </a:r>
            <a:endParaRPr lang="id-ID" dirty="0"/>
          </a:p>
        </p:txBody>
      </p:sp>
      <p:sp>
        <p:nvSpPr>
          <p:cNvPr id="3" name="Content Placeholder 2">
            <a:extLst>
              <a:ext uri="{FF2B5EF4-FFF2-40B4-BE49-F238E27FC236}">
                <a16:creationId xmlns:a16="http://schemas.microsoft.com/office/drawing/2014/main" id="{47A38053-E2FB-40B8-9DEF-2388AECFB8F4}"/>
              </a:ext>
            </a:extLst>
          </p:cNvPr>
          <p:cNvSpPr>
            <a:spLocks noGrp="1"/>
          </p:cNvSpPr>
          <p:nvPr>
            <p:ph idx="1"/>
          </p:nvPr>
        </p:nvSpPr>
        <p:spPr/>
        <p:txBody>
          <a:bodyPr>
            <a:normAutofit fontScale="92500"/>
          </a:bodyPr>
          <a:lstStyle/>
          <a:p>
            <a:r>
              <a:rPr lang="en-US" dirty="0"/>
              <a:t>The iterative incremental model divides the product into small chunks.</a:t>
            </a:r>
          </a:p>
          <a:p>
            <a:r>
              <a:rPr lang="en-US" dirty="0"/>
              <a:t>For Example, Feature to be developed in the iteration is decided and implemented. Each iteration goes through the phases namely Requirement Analysis, Designing, Coding, and Testing. Detailed planning is not required in iterations.</a:t>
            </a:r>
          </a:p>
          <a:p>
            <a:r>
              <a:rPr lang="en-US" dirty="0"/>
              <a:t>Once the iteration is completed, a product is verified and is delivered to the customer for their evaluation and feedback. Customer’s feedback is implemented in the next iteration along with the newly added feature.</a:t>
            </a:r>
          </a:p>
          <a:p>
            <a:r>
              <a:rPr lang="en-US" dirty="0"/>
              <a:t>Hence, the product increments in terms of features and once the iterations are completed the final build holds all the features of the product.</a:t>
            </a:r>
            <a:endParaRPr lang="id-ID" dirty="0"/>
          </a:p>
        </p:txBody>
      </p:sp>
    </p:spTree>
    <p:extLst>
      <p:ext uri="{BB962C8B-B14F-4D97-AF65-F5344CB8AC3E}">
        <p14:creationId xmlns:p14="http://schemas.microsoft.com/office/powerpoint/2010/main" val="1535276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p:txBody>
          <a:bodyPr/>
          <a:lstStyle/>
          <a:p>
            <a:pPr algn="r"/>
            <a:r>
              <a:rPr lang="en-US" dirty="0"/>
              <a:t>Iterative Incremental Model </a:t>
            </a:r>
            <a:endParaRPr lang="id-ID" dirty="0"/>
          </a:p>
        </p:txBody>
      </p:sp>
      <p:sp>
        <p:nvSpPr>
          <p:cNvPr id="3" name="Content Placeholder 2">
            <a:extLst>
              <a:ext uri="{FF2B5EF4-FFF2-40B4-BE49-F238E27FC236}">
                <a16:creationId xmlns:a16="http://schemas.microsoft.com/office/drawing/2014/main" id="{47A38053-E2FB-40B8-9DEF-2388AECFB8F4}"/>
              </a:ext>
            </a:extLst>
          </p:cNvPr>
          <p:cNvSpPr>
            <a:spLocks noGrp="1"/>
          </p:cNvSpPr>
          <p:nvPr>
            <p:ph idx="1"/>
          </p:nvPr>
        </p:nvSpPr>
        <p:spPr/>
        <p:txBody>
          <a:bodyPr>
            <a:normAutofit/>
          </a:bodyPr>
          <a:lstStyle/>
          <a:p>
            <a:pPr marL="0" indent="0">
              <a:buNone/>
            </a:pPr>
            <a:r>
              <a:rPr lang="en-US" dirty="0"/>
              <a:t>Phases of Iterative &amp; Incremental Development Model:</a:t>
            </a:r>
          </a:p>
          <a:p>
            <a:pPr lvl="1"/>
            <a:r>
              <a:rPr lang="en-US" dirty="0"/>
              <a:t>Inception phase</a:t>
            </a:r>
          </a:p>
          <a:p>
            <a:pPr lvl="1"/>
            <a:r>
              <a:rPr lang="en-US" dirty="0"/>
              <a:t>Elaboration Phase</a:t>
            </a:r>
          </a:p>
          <a:p>
            <a:pPr lvl="1"/>
            <a:r>
              <a:rPr lang="en-US" dirty="0"/>
              <a:t>Construction Phase</a:t>
            </a:r>
          </a:p>
          <a:p>
            <a:pPr lvl="1"/>
            <a:r>
              <a:rPr lang="en-US" dirty="0"/>
              <a:t>Transition Phase</a:t>
            </a:r>
            <a:endParaRPr lang="id-ID" dirty="0"/>
          </a:p>
        </p:txBody>
      </p:sp>
    </p:spTree>
    <p:extLst>
      <p:ext uri="{BB962C8B-B14F-4D97-AF65-F5344CB8AC3E}">
        <p14:creationId xmlns:p14="http://schemas.microsoft.com/office/powerpoint/2010/main" val="39658939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p:txBody>
          <a:bodyPr/>
          <a:lstStyle/>
          <a:p>
            <a:pPr algn="r"/>
            <a:r>
              <a:rPr lang="en-US" dirty="0"/>
              <a:t>Iterative Incremental Model </a:t>
            </a:r>
            <a:endParaRPr lang="id-ID" dirty="0"/>
          </a:p>
        </p:txBody>
      </p:sp>
      <p:sp>
        <p:nvSpPr>
          <p:cNvPr id="3" name="Content Placeholder 2">
            <a:extLst>
              <a:ext uri="{FF2B5EF4-FFF2-40B4-BE49-F238E27FC236}">
                <a16:creationId xmlns:a16="http://schemas.microsoft.com/office/drawing/2014/main" id="{47A38053-E2FB-40B8-9DEF-2388AECFB8F4}"/>
              </a:ext>
            </a:extLst>
          </p:cNvPr>
          <p:cNvSpPr>
            <a:spLocks noGrp="1"/>
          </p:cNvSpPr>
          <p:nvPr>
            <p:ph idx="1"/>
          </p:nvPr>
        </p:nvSpPr>
        <p:spPr/>
        <p:txBody>
          <a:bodyPr>
            <a:normAutofit/>
          </a:bodyPr>
          <a:lstStyle/>
          <a:p>
            <a:pPr marL="0" indent="0">
              <a:buNone/>
            </a:pPr>
            <a:r>
              <a:rPr lang="en-US" dirty="0"/>
              <a:t>Advantages of Iterative &amp; Incremental Model:</a:t>
            </a:r>
          </a:p>
          <a:p>
            <a:pPr lvl="1">
              <a:buFont typeface="Wingdings" panose="05000000000000000000" pitchFamily="2" charset="2"/>
              <a:buChar char="§"/>
            </a:pPr>
            <a:r>
              <a:rPr lang="en-US" dirty="0"/>
              <a:t>Any change in the requirement can be easily done and would not cost as there is a scope of incorporating the new requirement in the next iteration.</a:t>
            </a:r>
          </a:p>
          <a:p>
            <a:pPr lvl="1">
              <a:buFont typeface="Wingdings" panose="05000000000000000000" pitchFamily="2" charset="2"/>
              <a:buChar char="§"/>
            </a:pPr>
            <a:r>
              <a:rPr lang="en-US" dirty="0"/>
              <a:t>Risk is analyzed &amp; identified in the iterations.</a:t>
            </a:r>
          </a:p>
          <a:p>
            <a:pPr lvl="1">
              <a:buFont typeface="Wingdings" panose="05000000000000000000" pitchFamily="2" charset="2"/>
              <a:buChar char="§"/>
            </a:pPr>
            <a:r>
              <a:rPr lang="en-US" dirty="0"/>
              <a:t>Defects are detected at an early stage.</a:t>
            </a:r>
          </a:p>
          <a:p>
            <a:pPr lvl="1">
              <a:buFont typeface="Wingdings" panose="05000000000000000000" pitchFamily="2" charset="2"/>
              <a:buChar char="§"/>
            </a:pPr>
            <a:r>
              <a:rPr lang="en-US" dirty="0"/>
              <a:t>As the product is divided into smaller chunks it is easy to manage the product.</a:t>
            </a:r>
            <a:endParaRPr lang="id-ID" dirty="0"/>
          </a:p>
          <a:p>
            <a:pPr>
              <a:buFont typeface="Wingdings" panose="05000000000000000000" pitchFamily="2" charset="2"/>
              <a:buChar char="§"/>
            </a:pPr>
            <a:endParaRPr lang="en-US" dirty="0"/>
          </a:p>
          <a:p>
            <a:pPr marL="0" indent="0">
              <a:buNone/>
            </a:pPr>
            <a:r>
              <a:rPr lang="en-US" dirty="0"/>
              <a:t>Disadvantages of Iterative &amp; Incremental Model:</a:t>
            </a:r>
          </a:p>
          <a:p>
            <a:pPr lvl="1">
              <a:buFont typeface="Wingdings" panose="05000000000000000000" pitchFamily="2" charset="2"/>
              <a:buChar char="§"/>
            </a:pPr>
            <a:r>
              <a:rPr lang="en-US" dirty="0"/>
              <a:t>Complete requirement and understanding of a product are required to break down and build incrementally.</a:t>
            </a:r>
            <a:endParaRPr lang="id-ID" dirty="0"/>
          </a:p>
        </p:txBody>
      </p:sp>
    </p:spTree>
    <p:extLst>
      <p:ext uri="{BB962C8B-B14F-4D97-AF65-F5344CB8AC3E}">
        <p14:creationId xmlns:p14="http://schemas.microsoft.com/office/powerpoint/2010/main" val="837290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p:txBody>
          <a:bodyPr/>
          <a:lstStyle/>
          <a:p>
            <a:pPr algn="r"/>
            <a:r>
              <a:rPr lang="en-US" dirty="0"/>
              <a:t>Big Bang Model</a:t>
            </a:r>
            <a:endParaRPr lang="id-ID" dirty="0"/>
          </a:p>
        </p:txBody>
      </p:sp>
      <p:sp>
        <p:nvSpPr>
          <p:cNvPr id="3" name="Content Placeholder 2">
            <a:extLst>
              <a:ext uri="{FF2B5EF4-FFF2-40B4-BE49-F238E27FC236}">
                <a16:creationId xmlns:a16="http://schemas.microsoft.com/office/drawing/2014/main" id="{47A38053-E2FB-40B8-9DEF-2388AECFB8F4}"/>
              </a:ext>
            </a:extLst>
          </p:cNvPr>
          <p:cNvSpPr>
            <a:spLocks noGrp="1"/>
          </p:cNvSpPr>
          <p:nvPr>
            <p:ph idx="1"/>
          </p:nvPr>
        </p:nvSpPr>
        <p:spPr/>
        <p:txBody>
          <a:bodyPr>
            <a:normAutofit/>
          </a:bodyPr>
          <a:lstStyle/>
          <a:p>
            <a:pPr>
              <a:buFont typeface="Wingdings" panose="05000000000000000000" pitchFamily="2" charset="2"/>
              <a:buChar char="§"/>
            </a:pPr>
            <a:r>
              <a:rPr lang="en-US" dirty="0"/>
              <a:t>Big Bang Model does not have any defined process. Money and efforts are put together as the input and output come as a developed product which might be or might not be the same as what the customer needs.</a:t>
            </a:r>
          </a:p>
          <a:p>
            <a:pPr>
              <a:buFont typeface="Wingdings" panose="05000000000000000000" pitchFamily="2" charset="2"/>
              <a:buChar char="§"/>
            </a:pPr>
            <a:r>
              <a:rPr lang="en-US" dirty="0"/>
              <a:t>Big Bang Model does not require much planning and scheduling. The developer does the requirement analysis &amp; coding and develops the product as per his understanding. This model is used for small projects only. There is no testing team and no formal testing is done, and this could be a cause for the failure of the project.</a:t>
            </a:r>
            <a:endParaRPr lang="id-ID" dirty="0"/>
          </a:p>
        </p:txBody>
      </p:sp>
    </p:spTree>
    <p:extLst>
      <p:ext uri="{BB962C8B-B14F-4D97-AF65-F5344CB8AC3E}">
        <p14:creationId xmlns:p14="http://schemas.microsoft.com/office/powerpoint/2010/main" val="2650257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p:txBody>
          <a:bodyPr/>
          <a:lstStyle/>
          <a:p>
            <a:pPr algn="r"/>
            <a:r>
              <a:rPr lang="en-US" dirty="0"/>
              <a:t>Big Bang Model</a:t>
            </a:r>
            <a:endParaRPr lang="id-ID" dirty="0"/>
          </a:p>
        </p:txBody>
      </p:sp>
      <p:sp>
        <p:nvSpPr>
          <p:cNvPr id="3" name="Content Placeholder 2">
            <a:extLst>
              <a:ext uri="{FF2B5EF4-FFF2-40B4-BE49-F238E27FC236}">
                <a16:creationId xmlns:a16="http://schemas.microsoft.com/office/drawing/2014/main" id="{47A38053-E2FB-40B8-9DEF-2388AECFB8F4}"/>
              </a:ext>
            </a:extLst>
          </p:cNvPr>
          <p:cNvSpPr>
            <a:spLocks noGrp="1"/>
          </p:cNvSpPr>
          <p:nvPr>
            <p:ph idx="1"/>
          </p:nvPr>
        </p:nvSpPr>
        <p:spPr/>
        <p:txBody>
          <a:bodyPr>
            <a:normAutofit/>
          </a:bodyPr>
          <a:lstStyle/>
          <a:p>
            <a:pPr marL="0" indent="0">
              <a:buNone/>
            </a:pPr>
            <a:r>
              <a:rPr lang="en-US" dirty="0"/>
              <a:t>Advantages of Big Bang Model:</a:t>
            </a:r>
          </a:p>
          <a:p>
            <a:pPr lvl="1">
              <a:buFont typeface="Wingdings" panose="05000000000000000000" pitchFamily="2" charset="2"/>
              <a:buChar char="§"/>
            </a:pPr>
            <a:r>
              <a:rPr lang="en-US" dirty="0"/>
              <a:t>It’s a very simple Model.</a:t>
            </a:r>
          </a:p>
          <a:p>
            <a:pPr lvl="1">
              <a:buFont typeface="Wingdings" panose="05000000000000000000" pitchFamily="2" charset="2"/>
              <a:buChar char="§"/>
            </a:pPr>
            <a:r>
              <a:rPr lang="en-US" dirty="0"/>
              <a:t>Less Planning and scheduling is required.</a:t>
            </a:r>
          </a:p>
          <a:p>
            <a:pPr lvl="1">
              <a:buFont typeface="Wingdings" panose="05000000000000000000" pitchFamily="2" charset="2"/>
              <a:buChar char="§"/>
            </a:pPr>
            <a:r>
              <a:rPr lang="en-US" dirty="0"/>
              <a:t>The developer has the flexibility to build the software of their own.</a:t>
            </a:r>
          </a:p>
          <a:p>
            <a:pPr marL="0" indent="0">
              <a:buNone/>
            </a:pPr>
            <a:endParaRPr lang="id-ID" dirty="0"/>
          </a:p>
          <a:p>
            <a:pPr marL="0" indent="0">
              <a:buNone/>
            </a:pPr>
            <a:r>
              <a:rPr lang="en-US" dirty="0"/>
              <a:t>Disadvantages of the Big Bang Model:</a:t>
            </a:r>
          </a:p>
          <a:p>
            <a:pPr lvl="1">
              <a:buFont typeface="Wingdings" panose="05000000000000000000" pitchFamily="2" charset="2"/>
              <a:buChar char="§"/>
            </a:pPr>
            <a:r>
              <a:rPr lang="en-US" dirty="0"/>
              <a:t>Big Bang models cannot be used for large, ongoing &amp; complex projects.</a:t>
            </a:r>
          </a:p>
          <a:p>
            <a:pPr lvl="1">
              <a:buFont typeface="Wingdings" panose="05000000000000000000" pitchFamily="2" charset="2"/>
              <a:buChar char="§"/>
            </a:pPr>
            <a:r>
              <a:rPr lang="en-US" dirty="0"/>
              <a:t>High risk and uncertainty.</a:t>
            </a:r>
            <a:endParaRPr lang="id-ID" dirty="0"/>
          </a:p>
        </p:txBody>
      </p:sp>
    </p:spTree>
    <p:extLst>
      <p:ext uri="{BB962C8B-B14F-4D97-AF65-F5344CB8AC3E}">
        <p14:creationId xmlns:p14="http://schemas.microsoft.com/office/powerpoint/2010/main" val="4030543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p:txBody>
          <a:bodyPr/>
          <a:lstStyle/>
          <a:p>
            <a:pPr algn="r"/>
            <a:r>
              <a:rPr lang="en-US" dirty="0"/>
              <a:t> Agile Model</a:t>
            </a:r>
            <a:endParaRPr lang="id-ID" dirty="0"/>
          </a:p>
        </p:txBody>
      </p:sp>
      <p:sp>
        <p:nvSpPr>
          <p:cNvPr id="3" name="Content Placeholder 2">
            <a:extLst>
              <a:ext uri="{FF2B5EF4-FFF2-40B4-BE49-F238E27FC236}">
                <a16:creationId xmlns:a16="http://schemas.microsoft.com/office/drawing/2014/main" id="{47A38053-E2FB-40B8-9DEF-2388AECFB8F4}"/>
              </a:ext>
            </a:extLst>
          </p:cNvPr>
          <p:cNvSpPr>
            <a:spLocks noGrp="1"/>
          </p:cNvSpPr>
          <p:nvPr>
            <p:ph idx="1"/>
          </p:nvPr>
        </p:nvSpPr>
        <p:spPr/>
        <p:txBody>
          <a:bodyPr>
            <a:noAutofit/>
          </a:bodyPr>
          <a:lstStyle/>
          <a:p>
            <a:pPr>
              <a:buFont typeface="Wingdings" panose="05000000000000000000" pitchFamily="2" charset="2"/>
              <a:buChar char="§"/>
            </a:pPr>
            <a:r>
              <a:rPr lang="en-US" sz="2400" dirty="0"/>
              <a:t>Agile Model is a combination of the Iterative and incremental model. This model focuses more on flexibility while developing a product rather than on the requirement.</a:t>
            </a:r>
          </a:p>
          <a:p>
            <a:pPr>
              <a:buFont typeface="Wingdings" panose="05000000000000000000" pitchFamily="2" charset="2"/>
              <a:buChar char="§"/>
            </a:pPr>
            <a:r>
              <a:rPr lang="en-US" sz="2400" dirty="0"/>
              <a:t>In Agile, a product is broken into small incremental builds. It is not developed as a complete product in one go. Each build increments in terms of features. The next build is built on previous functionality.</a:t>
            </a:r>
          </a:p>
          <a:p>
            <a:pPr>
              <a:buFont typeface="Wingdings" panose="05000000000000000000" pitchFamily="2" charset="2"/>
              <a:buChar char="§"/>
            </a:pPr>
            <a:r>
              <a:rPr lang="en-US" sz="2400" dirty="0"/>
              <a:t>In agile iterations are termed as sprints. Each sprint lasts for2-4 weeks. At the end of each sprint, the product owner verifies the product and after his approval, it is delivered to the customer.</a:t>
            </a:r>
          </a:p>
          <a:p>
            <a:pPr>
              <a:buFont typeface="Wingdings" panose="05000000000000000000" pitchFamily="2" charset="2"/>
              <a:buChar char="§"/>
            </a:pPr>
            <a:r>
              <a:rPr lang="en-US" sz="2400" dirty="0"/>
              <a:t>Customer feedback is taken for improvement and his suggestions and enhancement are worked on in the next sprint. Testing is done in each sprint to minimize the risk of any failures.</a:t>
            </a:r>
            <a:endParaRPr lang="id-ID" sz="2400" dirty="0"/>
          </a:p>
        </p:txBody>
      </p:sp>
    </p:spTree>
    <p:extLst>
      <p:ext uri="{BB962C8B-B14F-4D97-AF65-F5344CB8AC3E}">
        <p14:creationId xmlns:p14="http://schemas.microsoft.com/office/powerpoint/2010/main" val="241122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2D26-801D-4C91-8F58-B3A79C43D644}"/>
              </a:ext>
            </a:extLst>
          </p:cNvPr>
          <p:cNvSpPr>
            <a:spLocks noGrp="1"/>
          </p:cNvSpPr>
          <p:nvPr>
            <p:ph type="title"/>
          </p:nvPr>
        </p:nvSpPr>
        <p:spPr/>
        <p:txBody>
          <a:bodyPr rtlCol="0">
            <a:normAutofit/>
          </a:bodyPr>
          <a:lstStyle/>
          <a:p>
            <a:pPr>
              <a:defRPr/>
            </a:pPr>
            <a:r>
              <a:rPr lang="en-US" dirty="0"/>
              <a:t>The analysis phase has three steps:</a:t>
            </a:r>
          </a:p>
        </p:txBody>
      </p:sp>
      <p:sp>
        <p:nvSpPr>
          <p:cNvPr id="3" name="Content Placeholder 2">
            <a:extLst>
              <a:ext uri="{FF2B5EF4-FFF2-40B4-BE49-F238E27FC236}">
                <a16:creationId xmlns:a16="http://schemas.microsoft.com/office/drawing/2014/main" id="{BA7335F9-534F-49BB-BC99-CE4BF8BA51FB}"/>
              </a:ext>
            </a:extLst>
          </p:cNvPr>
          <p:cNvSpPr>
            <a:spLocks noGrp="1"/>
          </p:cNvSpPr>
          <p:nvPr>
            <p:ph idx="1"/>
          </p:nvPr>
        </p:nvSpPr>
        <p:spPr>
          <a:xfrm>
            <a:off x="1497497" y="1676401"/>
            <a:ext cx="9856304" cy="4525963"/>
          </a:xfrm>
        </p:spPr>
        <p:txBody>
          <a:bodyPr rtlCol="0">
            <a:normAutofit fontScale="55000" lnSpcReduction="20000"/>
          </a:bodyPr>
          <a:lstStyle/>
          <a:p>
            <a:pPr marL="914400" indent="-914400">
              <a:lnSpc>
                <a:spcPct val="120000"/>
              </a:lnSpc>
              <a:buFont typeface="+mj-lt"/>
              <a:buAutoNum type="arabicPeriod"/>
              <a:defRPr/>
            </a:pPr>
            <a:r>
              <a:rPr lang="en-US" sz="4400" b="1" dirty="0">
                <a:solidFill>
                  <a:schemeClr val="hlink"/>
                </a:solidFill>
              </a:rPr>
              <a:t>Analysis strategy</a:t>
            </a:r>
            <a:r>
              <a:rPr lang="en-US" sz="4400" dirty="0">
                <a:solidFill>
                  <a:schemeClr val="hlink"/>
                </a:solidFill>
              </a:rPr>
              <a:t>: </a:t>
            </a:r>
            <a:r>
              <a:rPr lang="en-US" sz="4400" dirty="0"/>
              <a:t>This is developed to guide the projects team’s efforts. This includes a study of the current system and its problems, and envisioning ways to design a new system.</a:t>
            </a:r>
          </a:p>
          <a:p>
            <a:pPr marL="914400" indent="-914400">
              <a:lnSpc>
                <a:spcPct val="120000"/>
              </a:lnSpc>
              <a:buFont typeface="+mj-lt"/>
              <a:buAutoNum type="arabicPeriod"/>
              <a:defRPr/>
            </a:pPr>
            <a:r>
              <a:rPr lang="en-US" sz="4400" b="1" dirty="0">
                <a:solidFill>
                  <a:schemeClr val="hlink"/>
                </a:solidFill>
              </a:rPr>
              <a:t>Requirements gathering</a:t>
            </a:r>
            <a:r>
              <a:rPr lang="en-US" sz="4400" dirty="0">
                <a:solidFill>
                  <a:schemeClr val="hlink"/>
                </a:solidFill>
              </a:rPr>
              <a:t>: </a:t>
            </a:r>
            <a:r>
              <a:rPr lang="en-US" sz="4400" dirty="0"/>
              <a:t>The analysis of this information leads to the development of a concept for a new system. This concept is used to build a set of analysis models.</a:t>
            </a:r>
          </a:p>
          <a:p>
            <a:pPr marL="914400" indent="-914400">
              <a:lnSpc>
                <a:spcPct val="120000"/>
              </a:lnSpc>
              <a:buFont typeface="+mj-lt"/>
              <a:buAutoNum type="arabicPeriod"/>
              <a:defRPr/>
            </a:pPr>
            <a:r>
              <a:rPr lang="en-US" sz="4400" b="1" dirty="0">
                <a:solidFill>
                  <a:schemeClr val="hlink"/>
                </a:solidFill>
              </a:rPr>
              <a:t>System proposal</a:t>
            </a:r>
            <a:r>
              <a:rPr lang="en-US" sz="4400" dirty="0"/>
              <a:t>: The proposal is presented to the project sponsor and other key individuals who decide whether the project should continue to move forward.</a:t>
            </a:r>
            <a:endParaRPr lang="en-US" sz="4400" dirty="0">
              <a:solidFill>
                <a:schemeClr val="hlink"/>
              </a:solidFill>
            </a:endParaRPr>
          </a:p>
          <a:p>
            <a:pPr>
              <a:defRPr/>
            </a:pPr>
            <a:endParaRPr lang="en-US" dirty="0"/>
          </a:p>
        </p:txBody>
      </p:sp>
      <p:sp>
        <p:nvSpPr>
          <p:cNvPr id="4" name="Footer Placeholder 3">
            <a:extLst>
              <a:ext uri="{FF2B5EF4-FFF2-40B4-BE49-F238E27FC236}">
                <a16:creationId xmlns:a16="http://schemas.microsoft.com/office/drawing/2014/main" id="{05F25DB5-D425-46A5-9AEB-9F637615104B}"/>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7BC20D2B-54CF-4EA9-901D-DFD5FA53418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C31CCA7E-0CEE-409E-B98C-68209AECFD33}" type="slidenum">
              <a:rPr lang="en-US" altLang="id-ID">
                <a:solidFill>
                  <a:srgbClr val="898989"/>
                </a:solidFill>
              </a:rPr>
              <a:pPr/>
              <a:t>7</a:t>
            </a:fld>
            <a:endParaRPr lang="en-US" altLang="id-ID">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a:xfrm>
            <a:off x="838200" y="52663"/>
            <a:ext cx="10515600" cy="1325563"/>
          </a:xfrm>
        </p:spPr>
        <p:txBody>
          <a:bodyPr/>
          <a:lstStyle/>
          <a:p>
            <a:pPr algn="r"/>
            <a:r>
              <a:rPr lang="en-US" dirty="0"/>
              <a:t> Agile Model</a:t>
            </a:r>
            <a:endParaRPr lang="id-ID" dirty="0"/>
          </a:p>
        </p:txBody>
      </p:sp>
      <p:pic>
        <p:nvPicPr>
          <p:cNvPr id="4" name="Content Placeholder 3">
            <a:extLst>
              <a:ext uri="{FF2B5EF4-FFF2-40B4-BE49-F238E27FC236}">
                <a16:creationId xmlns:a16="http://schemas.microsoft.com/office/drawing/2014/main" id="{F19C4870-C71D-4A64-BC7D-9ED294C72654}"/>
              </a:ext>
            </a:extLst>
          </p:cNvPr>
          <p:cNvPicPr>
            <a:picLocks noGrp="1" noChangeAspect="1"/>
          </p:cNvPicPr>
          <p:nvPr>
            <p:ph idx="1"/>
          </p:nvPr>
        </p:nvPicPr>
        <p:blipFill>
          <a:blip r:embed="rId2"/>
          <a:stretch>
            <a:fillRect/>
          </a:stretch>
        </p:blipFill>
        <p:spPr>
          <a:xfrm>
            <a:off x="2420343" y="1378226"/>
            <a:ext cx="9519866" cy="5434581"/>
          </a:xfrm>
          <a:prstGeom prst="rect">
            <a:avLst/>
          </a:prstGeom>
        </p:spPr>
      </p:pic>
    </p:spTree>
    <p:extLst>
      <p:ext uri="{BB962C8B-B14F-4D97-AF65-F5344CB8AC3E}">
        <p14:creationId xmlns:p14="http://schemas.microsoft.com/office/powerpoint/2010/main" val="585997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94B-C3E2-444C-926E-BFBB3C9DDBB9}"/>
              </a:ext>
            </a:extLst>
          </p:cNvPr>
          <p:cNvSpPr>
            <a:spLocks noGrp="1"/>
          </p:cNvSpPr>
          <p:nvPr>
            <p:ph type="title"/>
          </p:nvPr>
        </p:nvSpPr>
        <p:spPr>
          <a:xfrm>
            <a:off x="838200" y="344211"/>
            <a:ext cx="10515600" cy="1325563"/>
          </a:xfrm>
        </p:spPr>
        <p:txBody>
          <a:bodyPr/>
          <a:lstStyle/>
          <a:p>
            <a:pPr algn="r"/>
            <a:r>
              <a:rPr lang="en-US" dirty="0"/>
              <a:t> Agile Model</a:t>
            </a:r>
            <a:endParaRPr lang="id-ID" dirty="0"/>
          </a:p>
        </p:txBody>
      </p:sp>
      <p:sp>
        <p:nvSpPr>
          <p:cNvPr id="5" name="Content Placeholder 4">
            <a:extLst>
              <a:ext uri="{FF2B5EF4-FFF2-40B4-BE49-F238E27FC236}">
                <a16:creationId xmlns:a16="http://schemas.microsoft.com/office/drawing/2014/main" id="{ED350FF0-88D0-48D8-A834-7B7469351E03}"/>
              </a:ext>
            </a:extLst>
          </p:cNvPr>
          <p:cNvSpPr>
            <a:spLocks noGrp="1"/>
          </p:cNvSpPr>
          <p:nvPr>
            <p:ph idx="1"/>
          </p:nvPr>
        </p:nvSpPr>
        <p:spPr>
          <a:xfrm>
            <a:off x="838200" y="1878634"/>
            <a:ext cx="10515600" cy="4351338"/>
          </a:xfrm>
        </p:spPr>
        <p:txBody>
          <a:bodyPr>
            <a:normAutofit lnSpcReduction="10000"/>
          </a:bodyPr>
          <a:lstStyle/>
          <a:p>
            <a:pPr marL="0" indent="0">
              <a:buNone/>
            </a:pPr>
            <a:r>
              <a:rPr lang="en-US" dirty="0"/>
              <a:t>Advantages of Agile Model:</a:t>
            </a:r>
          </a:p>
          <a:p>
            <a:pPr lvl="1"/>
            <a:r>
              <a:rPr lang="en-US" dirty="0"/>
              <a:t>It allows more flexibility to adapt to the changes.</a:t>
            </a:r>
          </a:p>
          <a:p>
            <a:pPr lvl="1"/>
            <a:r>
              <a:rPr lang="en-US" dirty="0"/>
              <a:t>The new feature can be added easily.</a:t>
            </a:r>
          </a:p>
          <a:p>
            <a:pPr lvl="1"/>
            <a:r>
              <a:rPr lang="en-US" dirty="0"/>
              <a:t>Customer satisfaction as the feedback and suggestions are taken at every stage.</a:t>
            </a:r>
          </a:p>
          <a:p>
            <a:pPr marL="0" indent="0">
              <a:buNone/>
            </a:pPr>
            <a:endParaRPr lang="id-ID" dirty="0"/>
          </a:p>
          <a:p>
            <a:pPr marL="0" indent="0">
              <a:buNone/>
            </a:pPr>
            <a:r>
              <a:rPr lang="en-US" dirty="0"/>
              <a:t>Disadvantages:</a:t>
            </a:r>
          </a:p>
          <a:p>
            <a:pPr lvl="1"/>
            <a:r>
              <a:rPr lang="en-US" dirty="0"/>
              <a:t>Lack of documentation.</a:t>
            </a:r>
          </a:p>
          <a:p>
            <a:pPr lvl="1"/>
            <a:r>
              <a:rPr lang="en-US" dirty="0"/>
              <a:t>Agile needs experienced and highly skilled resources.</a:t>
            </a:r>
          </a:p>
          <a:p>
            <a:pPr lvl="1"/>
            <a:r>
              <a:rPr lang="en-US" dirty="0"/>
              <a:t>If a customer is not clear about how exactly they want the product to be, then the project would fail.</a:t>
            </a:r>
            <a:endParaRPr lang="id-ID" dirty="0"/>
          </a:p>
        </p:txBody>
      </p:sp>
    </p:spTree>
    <p:extLst>
      <p:ext uri="{BB962C8B-B14F-4D97-AF65-F5344CB8AC3E}">
        <p14:creationId xmlns:p14="http://schemas.microsoft.com/office/powerpoint/2010/main" val="7575328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44BD-D4E2-455C-A05B-EB09540611D0}"/>
              </a:ext>
            </a:extLst>
          </p:cNvPr>
          <p:cNvSpPr>
            <a:spLocks noGrp="1"/>
          </p:cNvSpPr>
          <p:nvPr>
            <p:ph type="title"/>
          </p:nvPr>
        </p:nvSpPr>
        <p:spPr/>
        <p:txBody>
          <a:bodyPr/>
          <a:lstStyle/>
          <a:p>
            <a:pPr algn="r"/>
            <a:r>
              <a:rPr lang="en-US" dirty="0"/>
              <a:t>Conclusion</a:t>
            </a:r>
            <a:endParaRPr lang="id-ID" dirty="0"/>
          </a:p>
        </p:txBody>
      </p:sp>
      <p:sp>
        <p:nvSpPr>
          <p:cNvPr id="3" name="Content Placeholder 2">
            <a:extLst>
              <a:ext uri="{FF2B5EF4-FFF2-40B4-BE49-F238E27FC236}">
                <a16:creationId xmlns:a16="http://schemas.microsoft.com/office/drawing/2014/main" id="{6AEAAF1F-2F84-4118-9CF1-FE59C80C49AF}"/>
              </a:ext>
            </a:extLst>
          </p:cNvPr>
          <p:cNvSpPr>
            <a:spLocks noGrp="1"/>
          </p:cNvSpPr>
          <p:nvPr>
            <p:ph idx="1"/>
          </p:nvPr>
        </p:nvSpPr>
        <p:spPr/>
        <p:txBody>
          <a:bodyPr>
            <a:normAutofit fontScale="92500" lnSpcReduction="10000"/>
          </a:bodyPr>
          <a:lstStyle/>
          <a:p>
            <a:r>
              <a:rPr lang="en-US" dirty="0"/>
              <a:t>Adherence to a suitable life cycle is very important, for the successful completion of the Project. This, in turn, makes the management easier.</a:t>
            </a:r>
          </a:p>
          <a:p>
            <a:r>
              <a:rPr lang="en-US" dirty="0"/>
              <a:t>Different Software Development Life Cycle models have their own Pros and Cons. The best model for any Project can be determined by the factors like Requirement (whether it is clear or unclear), System Complexity, Size of the Project, Cost, Skill limitation, etc.</a:t>
            </a:r>
          </a:p>
          <a:p>
            <a:r>
              <a:rPr lang="en-US" dirty="0"/>
              <a:t>Example, in case of an unclear requirement, Spiral and Agile models are best to be used as the required change can be accommodated easily at any stage.</a:t>
            </a:r>
          </a:p>
          <a:p>
            <a:r>
              <a:rPr lang="en-US" dirty="0"/>
              <a:t>Waterfall model is a basic model and all the other SDLC models are based on that only.</a:t>
            </a:r>
            <a:endParaRPr lang="id-ID" dirty="0"/>
          </a:p>
        </p:txBody>
      </p:sp>
    </p:spTree>
    <p:extLst>
      <p:ext uri="{BB962C8B-B14F-4D97-AF65-F5344CB8AC3E}">
        <p14:creationId xmlns:p14="http://schemas.microsoft.com/office/powerpoint/2010/main" val="70628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315B3E1-F64F-4879-AD55-4AFCAA6CE380}"/>
              </a:ext>
            </a:extLst>
          </p:cNvPr>
          <p:cNvSpPr>
            <a:spLocks noGrp="1"/>
          </p:cNvSpPr>
          <p:nvPr>
            <p:ph type="title"/>
          </p:nvPr>
        </p:nvSpPr>
        <p:spPr/>
        <p:txBody>
          <a:bodyPr/>
          <a:lstStyle/>
          <a:p>
            <a:r>
              <a:rPr lang="en-US" altLang="id-ID"/>
              <a:t>Design</a:t>
            </a:r>
          </a:p>
        </p:txBody>
      </p:sp>
      <p:sp>
        <p:nvSpPr>
          <p:cNvPr id="3" name="Content Placeholder 2">
            <a:extLst>
              <a:ext uri="{FF2B5EF4-FFF2-40B4-BE49-F238E27FC236}">
                <a16:creationId xmlns:a16="http://schemas.microsoft.com/office/drawing/2014/main" id="{51C72690-E88F-466E-BA9D-ABE098D068CF}"/>
              </a:ext>
            </a:extLst>
          </p:cNvPr>
          <p:cNvSpPr>
            <a:spLocks noGrp="1"/>
          </p:cNvSpPr>
          <p:nvPr>
            <p:ph idx="1"/>
          </p:nvPr>
        </p:nvSpPr>
        <p:spPr/>
        <p:txBody>
          <a:bodyPr rtlCol="0">
            <a:normAutofit/>
          </a:bodyPr>
          <a:lstStyle/>
          <a:p>
            <a:pPr>
              <a:defRPr/>
            </a:pPr>
            <a:r>
              <a:rPr lang="en-US" dirty="0"/>
              <a:t>The design phase decides </a:t>
            </a:r>
            <a:r>
              <a:rPr lang="en-US" b="1" i="1" dirty="0">
                <a:solidFill>
                  <a:srgbClr val="0000FF"/>
                </a:solidFill>
              </a:rPr>
              <a:t>how</a:t>
            </a:r>
            <a:r>
              <a:rPr lang="en-US" dirty="0"/>
              <a:t> the system will operate, in terms of the hardware, software, and network infrastructure; the user interface, forms, and reports that will be used; and the specific programs, databases, and files that will be needed.</a:t>
            </a:r>
          </a:p>
          <a:p>
            <a:pPr>
              <a:defRPr/>
            </a:pPr>
            <a:endParaRPr lang="en-US" dirty="0"/>
          </a:p>
        </p:txBody>
      </p:sp>
      <p:sp>
        <p:nvSpPr>
          <p:cNvPr id="4" name="Footer Placeholder 3">
            <a:extLst>
              <a:ext uri="{FF2B5EF4-FFF2-40B4-BE49-F238E27FC236}">
                <a16:creationId xmlns:a16="http://schemas.microsoft.com/office/drawing/2014/main" id="{23D9E9CB-F436-4B1C-8BE5-3E0DA21E54A7}"/>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A262D92F-77D3-4F69-9C6C-33B443B2A5B3}"/>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23C0C4D4-B3EF-4F30-9B1F-AC3D1CDA214C}" type="slidenum">
              <a:rPr lang="en-US" altLang="id-ID">
                <a:solidFill>
                  <a:srgbClr val="898989"/>
                </a:solidFill>
              </a:rPr>
              <a:pPr/>
              <a:t>8</a:t>
            </a:fld>
            <a:endParaRPr lang="en-US" altLang="id-ID">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7E9A241-4DD8-44A1-BDA2-1F1109CB1F32}"/>
              </a:ext>
            </a:extLst>
          </p:cNvPr>
          <p:cNvSpPr>
            <a:spLocks noGrp="1"/>
          </p:cNvSpPr>
          <p:nvPr>
            <p:ph type="title"/>
          </p:nvPr>
        </p:nvSpPr>
        <p:spPr/>
        <p:txBody>
          <a:bodyPr/>
          <a:lstStyle/>
          <a:p>
            <a:r>
              <a:rPr lang="en-US" altLang="id-ID" dirty="0"/>
              <a:t>The design phase has four steps:</a:t>
            </a:r>
          </a:p>
        </p:txBody>
      </p:sp>
      <p:sp>
        <p:nvSpPr>
          <p:cNvPr id="3" name="Content Placeholder 2">
            <a:extLst>
              <a:ext uri="{FF2B5EF4-FFF2-40B4-BE49-F238E27FC236}">
                <a16:creationId xmlns:a16="http://schemas.microsoft.com/office/drawing/2014/main" id="{CEA73A5B-B470-4DB4-8AE1-B3E6C6220E4B}"/>
              </a:ext>
            </a:extLst>
          </p:cNvPr>
          <p:cNvSpPr>
            <a:spLocks noGrp="1"/>
          </p:cNvSpPr>
          <p:nvPr>
            <p:ph idx="1"/>
          </p:nvPr>
        </p:nvSpPr>
        <p:spPr/>
        <p:txBody>
          <a:bodyPr rtlCol="0">
            <a:normAutofit/>
          </a:bodyPr>
          <a:lstStyle/>
          <a:p>
            <a:pPr marL="685800" indent="-685800">
              <a:lnSpc>
                <a:spcPct val="120000"/>
              </a:lnSpc>
              <a:buFont typeface="+mj-lt"/>
              <a:buAutoNum type="arabicPeriod"/>
              <a:defRPr/>
            </a:pPr>
            <a:r>
              <a:rPr lang="en-US" sz="2400" b="1" dirty="0">
                <a:solidFill>
                  <a:schemeClr val="hlink"/>
                </a:solidFill>
              </a:rPr>
              <a:t>Design Strategy</a:t>
            </a:r>
            <a:r>
              <a:rPr lang="en-US" sz="2400" dirty="0">
                <a:solidFill>
                  <a:schemeClr val="hlink"/>
                </a:solidFill>
              </a:rPr>
              <a:t>: </a:t>
            </a:r>
            <a:r>
              <a:rPr lang="en-US" sz="2400" dirty="0"/>
              <a:t>This clarifies whether the system will be developed by the company or outside the company.</a:t>
            </a:r>
          </a:p>
          <a:p>
            <a:pPr marL="685800" indent="-685800">
              <a:lnSpc>
                <a:spcPct val="120000"/>
              </a:lnSpc>
              <a:buFont typeface="+mj-lt"/>
              <a:buAutoNum type="arabicPeriod"/>
              <a:defRPr/>
            </a:pPr>
            <a:r>
              <a:rPr lang="en-US" sz="2400" b="1" dirty="0">
                <a:solidFill>
                  <a:schemeClr val="hlink"/>
                </a:solidFill>
              </a:rPr>
              <a:t>Architecture Design</a:t>
            </a:r>
            <a:r>
              <a:rPr lang="en-US" sz="2400" dirty="0">
                <a:solidFill>
                  <a:schemeClr val="hlink"/>
                </a:solidFill>
              </a:rPr>
              <a:t>: </a:t>
            </a:r>
            <a:r>
              <a:rPr lang="en-US" sz="2400" dirty="0"/>
              <a:t>This describes the hardware, software, and network infrastructure that will be used.</a:t>
            </a:r>
          </a:p>
          <a:p>
            <a:pPr marL="685800" indent="-685800">
              <a:lnSpc>
                <a:spcPct val="120000"/>
              </a:lnSpc>
              <a:buFont typeface="+mj-lt"/>
              <a:buAutoNum type="arabicPeriod"/>
              <a:defRPr/>
            </a:pPr>
            <a:r>
              <a:rPr lang="en-US" sz="2400" b="1" dirty="0">
                <a:solidFill>
                  <a:schemeClr val="hlink"/>
                </a:solidFill>
              </a:rPr>
              <a:t>Database and File Specifications</a:t>
            </a:r>
            <a:r>
              <a:rPr lang="en-US" sz="2400" dirty="0"/>
              <a:t>: These documents define what and where the data will be stored.</a:t>
            </a:r>
          </a:p>
          <a:p>
            <a:pPr marL="685800" indent="-685800">
              <a:lnSpc>
                <a:spcPct val="120000"/>
              </a:lnSpc>
              <a:buFont typeface="+mj-lt"/>
              <a:buAutoNum type="arabicPeriod"/>
              <a:defRPr/>
            </a:pPr>
            <a:r>
              <a:rPr lang="en-US" sz="2400" b="1" dirty="0">
                <a:solidFill>
                  <a:schemeClr val="hlink"/>
                </a:solidFill>
              </a:rPr>
              <a:t>Program Design</a:t>
            </a:r>
            <a:r>
              <a:rPr lang="en-US" sz="2400" dirty="0"/>
              <a:t>: Defines what programs need to be written and what they will do.</a:t>
            </a:r>
          </a:p>
          <a:p>
            <a:pPr>
              <a:defRPr/>
            </a:pPr>
            <a:endParaRPr lang="en-US" sz="2400" dirty="0"/>
          </a:p>
        </p:txBody>
      </p:sp>
      <p:sp>
        <p:nvSpPr>
          <p:cNvPr id="4" name="Footer Placeholder 3">
            <a:extLst>
              <a:ext uri="{FF2B5EF4-FFF2-40B4-BE49-F238E27FC236}">
                <a16:creationId xmlns:a16="http://schemas.microsoft.com/office/drawing/2014/main" id="{5BD005A2-96D2-48D9-A083-01D39E342DCE}"/>
              </a:ext>
            </a:extLst>
          </p:cNvPr>
          <p:cNvSpPr>
            <a:spLocks noGrp="1"/>
          </p:cNvSpPr>
          <p:nvPr>
            <p:ph type="ftr" sz="quarter" idx="11"/>
          </p:nvPr>
        </p:nvSpPr>
        <p:spPr/>
        <p:txBody>
          <a:bodyPr/>
          <a:lstStyle/>
          <a:p>
            <a:pPr>
              <a:defRPr/>
            </a:pPr>
            <a:r>
              <a:rPr lang="en-US"/>
              <a:t>© Copyright 2011 John Wiley &amp; Sons, Inc.</a:t>
            </a:r>
          </a:p>
        </p:txBody>
      </p:sp>
      <p:sp>
        <p:nvSpPr>
          <p:cNvPr id="5" name="Slide Number Placeholder 4">
            <a:extLst>
              <a:ext uri="{FF2B5EF4-FFF2-40B4-BE49-F238E27FC236}">
                <a16:creationId xmlns:a16="http://schemas.microsoft.com/office/drawing/2014/main" id="{C6407460-0199-478F-92BF-DA01DA1FD3D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id-ID">
                <a:solidFill>
                  <a:srgbClr val="898989"/>
                </a:solidFill>
              </a:rPr>
              <a:t>1-</a:t>
            </a:r>
            <a:fld id="{62A0BB54-A7F6-4688-8B7C-C98117098237}" type="slidenum">
              <a:rPr lang="en-US" altLang="id-ID">
                <a:solidFill>
                  <a:srgbClr val="898989"/>
                </a:solidFill>
              </a:rPr>
              <a:pPr/>
              <a:t>9</a:t>
            </a:fld>
            <a:endParaRPr lang="en-US" altLang="id-ID">
              <a:solidFill>
                <a:srgbClr val="898989"/>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F1171314FEBD42B49CCCBC8D540638" ma:contentTypeVersion="0" ma:contentTypeDescription="Create a new document." ma:contentTypeScope="" ma:versionID="6ce3953374df9bfd71bad1048a75a877">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626D09-A348-4FD3-A0F5-F95680CC1C1D}"/>
</file>

<file path=customXml/itemProps2.xml><?xml version="1.0" encoding="utf-8"?>
<ds:datastoreItem xmlns:ds="http://schemas.openxmlformats.org/officeDocument/2006/customXml" ds:itemID="{9B3F5B27-6DBA-4699-B47B-0701C1689C2E}"/>
</file>

<file path=customXml/itemProps3.xml><?xml version="1.0" encoding="utf-8"?>
<ds:datastoreItem xmlns:ds="http://schemas.openxmlformats.org/officeDocument/2006/customXml" ds:itemID="{95A32C43-9D8E-4E7D-A805-48EA9C369F5A}"/>
</file>

<file path=docProps/app.xml><?xml version="1.0" encoding="utf-8"?>
<Properties xmlns="http://schemas.openxmlformats.org/officeDocument/2006/extended-properties" xmlns:vt="http://schemas.openxmlformats.org/officeDocument/2006/docPropsVTypes">
  <TotalTime>1391</TotalTime>
  <Words>5070</Words>
  <Application>Microsoft Office PowerPoint</Application>
  <PresentationFormat>Widescreen</PresentationFormat>
  <Paragraphs>466</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Wingdings</vt:lpstr>
      <vt:lpstr>Office Theme</vt:lpstr>
      <vt:lpstr>The Software Development Life Cycle Models</vt:lpstr>
      <vt:lpstr>PowerPoint Presentation</vt:lpstr>
      <vt:lpstr>Systems Development Life Cycle</vt:lpstr>
      <vt:lpstr>Planning</vt:lpstr>
      <vt:lpstr>The planning phase has two steps:</vt:lpstr>
      <vt:lpstr>Analysis</vt:lpstr>
      <vt:lpstr>The analysis phase has three steps:</vt:lpstr>
      <vt:lpstr>Design</vt:lpstr>
      <vt:lpstr>The design phase has four steps:</vt:lpstr>
      <vt:lpstr>Implementation</vt:lpstr>
      <vt:lpstr>The implementation phase has three steps:</vt:lpstr>
      <vt:lpstr>Project Identification and Initiation</vt:lpstr>
      <vt:lpstr>Business Process Management (BPM)</vt:lpstr>
      <vt:lpstr>BPM  Process</vt:lpstr>
      <vt:lpstr>(cont’d)</vt:lpstr>
      <vt:lpstr>Project Sponsor</vt:lpstr>
      <vt:lpstr>(cont’d)</vt:lpstr>
      <vt:lpstr>System Request</vt:lpstr>
      <vt:lpstr>(cont’d)</vt:lpstr>
      <vt:lpstr>(cont’d)</vt:lpstr>
      <vt:lpstr>Feasibility Analysis</vt:lpstr>
      <vt:lpstr>(cont’d)</vt:lpstr>
      <vt:lpstr>Technical Feasibility</vt:lpstr>
      <vt:lpstr>(cont’d)</vt:lpstr>
      <vt:lpstr>Economic Feasibility</vt:lpstr>
      <vt:lpstr>Cash Flow Analysis and Measures</vt:lpstr>
      <vt:lpstr>Simple Cash Flow Projection</vt:lpstr>
      <vt:lpstr>Common Methods for Evaluating a Project’s Worth</vt:lpstr>
      <vt:lpstr>Discounted Cash Flow Technique</vt:lpstr>
      <vt:lpstr>Discounted Cash Flow Projection</vt:lpstr>
      <vt:lpstr>Steps to Conduct an Economic Feasibility Analysis</vt:lpstr>
      <vt:lpstr>Identify Costs and Benefits</vt:lpstr>
      <vt:lpstr>Assign Values to Costs and Benefits</vt:lpstr>
      <vt:lpstr>Determine Cash Flow</vt:lpstr>
      <vt:lpstr>(cont’d)</vt:lpstr>
      <vt:lpstr>Organizational Feasibility</vt:lpstr>
      <vt:lpstr>(cont’d)</vt:lpstr>
      <vt:lpstr>Advantages and disadvantages of SDLC</vt:lpstr>
      <vt:lpstr>Software Development Life Cycle Models</vt:lpstr>
      <vt:lpstr>2. Waterfall model </vt:lpstr>
      <vt:lpstr>Waterfall model </vt:lpstr>
      <vt:lpstr>Waterfall model - Requirement Analysis </vt:lpstr>
      <vt:lpstr>Waterfall model - System Design</vt:lpstr>
      <vt:lpstr>Waterfall model - Implementation</vt:lpstr>
      <vt:lpstr>Waterfall model - System Testing</vt:lpstr>
      <vt:lpstr>Waterfall model - System Deployment</vt:lpstr>
      <vt:lpstr>Waterfall model - System Deployment</vt:lpstr>
      <vt:lpstr>Waterfall model </vt:lpstr>
      <vt:lpstr>When To Use SDLC Waterfall Model?</vt:lpstr>
      <vt:lpstr>V-Shaped Model</vt:lpstr>
      <vt:lpstr>V-Shaped Model</vt:lpstr>
      <vt:lpstr>V-Shaped Model-Validation Phase</vt:lpstr>
      <vt:lpstr>V-Shaped Model-Verification Phase</vt:lpstr>
      <vt:lpstr>V-Shaped Model</vt:lpstr>
      <vt:lpstr>Prototype Model</vt:lpstr>
      <vt:lpstr>Prototype Model</vt:lpstr>
      <vt:lpstr>Spiral Model</vt:lpstr>
      <vt:lpstr>Spiral Model</vt:lpstr>
      <vt:lpstr>Spiral Model</vt:lpstr>
      <vt:lpstr>Spiral Model</vt:lpstr>
      <vt:lpstr>Spiral Model</vt:lpstr>
      <vt:lpstr>When to Use Spiral model?</vt:lpstr>
      <vt:lpstr>Spiral Model</vt:lpstr>
      <vt:lpstr>Iterative Incremental Model </vt:lpstr>
      <vt:lpstr>Iterative Incremental Model </vt:lpstr>
      <vt:lpstr>Iterative Incremental Model </vt:lpstr>
      <vt:lpstr>Big Bang Model</vt:lpstr>
      <vt:lpstr>Big Bang Model</vt:lpstr>
      <vt:lpstr> Agile Model</vt:lpstr>
      <vt:lpstr> Agile Model</vt:lpstr>
      <vt:lpstr> Agile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Mobile Applications</dc:title>
  <dc:creator>dedi trisnawarman</dc:creator>
  <cp:lastModifiedBy>dedi trisnawarman</cp:lastModifiedBy>
  <cp:revision>97</cp:revision>
  <dcterms:created xsi:type="dcterms:W3CDTF">2020-08-30T08:07:36Z</dcterms:created>
  <dcterms:modified xsi:type="dcterms:W3CDTF">2020-09-02T09:35:40Z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0x01010026F1171314FEBD42B49CCCBC8D540638</vt:lpwstr>
  </property>
</Properties>
</file>