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19.xml" ContentType="application/vnd.openxmlformats-officedocument.presentationml.slide+xml"/>
  <Override PartName="/ppt/slides/slide32.xml" ContentType="application/vnd.openxmlformats-officedocument.presentationml.slide+xml"/>
  <Override PartName="/ppt/slides/slide30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1.xml" ContentType="application/vnd.openxmlformats-officedocument.presentationml.slide+xml"/>
  <Override PartName="/ppt/slides/slide26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rawing1.xml" ContentType="application/vnd.ms-office.drawingml.diagramDrawing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gs/tag19.xml" ContentType="application/vnd.openxmlformats-officedocument.presentationml.tags+xml"/>
  <Override PartName="/ppt/tags/tag3.xml" ContentType="application/vnd.openxmlformats-officedocument.presentationml.tags+xml"/>
  <Override PartName="/ppt/tags/tag1.xml" ContentType="application/vnd.openxmlformats-officedocument.presentationml.tags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5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4.xml" ContentType="application/vnd.openxmlformats-officedocument.presentationml.tags+xml"/>
  <Override PartName="/ppt/tags/tag13.xml" ContentType="application/vnd.openxmlformats-officedocument.presentationml.tags+xml"/>
  <Override PartName="/ppt/tags/tag1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7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4655E0-B30D-4860-A136-814661A027C4}" type="doc">
      <dgm:prSet loTypeId="urn:microsoft.com/office/officeart/2005/8/layout/lProcess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B0C5A91-0D63-452A-A323-5239144322BC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GB" sz="3600" dirty="0"/>
            <a:t>1</a:t>
          </a:r>
          <a:r>
            <a:rPr lang="id-ID" sz="3600" dirty="0"/>
            <a:t>. Systems </a:t>
          </a:r>
          <a:r>
            <a:rPr lang="id-ID" sz="3600" b="1" dirty="0"/>
            <a:t>Analysis</a:t>
          </a:r>
          <a:endParaRPr lang="en-US" sz="3600" b="1" dirty="0"/>
        </a:p>
      </dgm:t>
    </dgm:pt>
    <dgm:pt modelId="{927D4F5E-5743-4256-B10E-20C3481C9622}" type="parTrans" cxnId="{FA9F72EF-C39A-4A88-BD11-2F0B86ECB3D7}">
      <dgm:prSet/>
      <dgm:spPr/>
      <dgm:t>
        <a:bodyPr/>
        <a:lstStyle/>
        <a:p>
          <a:endParaRPr lang="en-US"/>
        </a:p>
      </dgm:t>
    </dgm:pt>
    <dgm:pt modelId="{3F068D36-6192-4A80-AB81-CB9A932FC920}" type="sibTrans" cxnId="{FA9F72EF-C39A-4A88-BD11-2F0B86ECB3D7}">
      <dgm:prSet/>
      <dgm:spPr/>
      <dgm:t>
        <a:bodyPr/>
        <a:lstStyle/>
        <a:p>
          <a:endParaRPr lang="en-US"/>
        </a:p>
      </dgm:t>
    </dgm:pt>
    <dgm:pt modelId="{D27C9651-A0BD-4B08-8F9C-202E617721FA}">
      <dgm:prSet phldrT="[Text]" custT="1"/>
      <dgm:spPr/>
      <dgm:t>
        <a:bodyPr/>
        <a:lstStyle/>
        <a:p>
          <a:pPr algn="ctr"/>
          <a:r>
            <a:rPr lang="en-GB" sz="2000" dirty="0"/>
            <a:t>1</a:t>
          </a:r>
          <a:r>
            <a:rPr lang="id-ID" sz="2000" dirty="0"/>
            <a:t>.1 Identifikasi Proses Bisnis dengan </a:t>
          </a:r>
          <a:r>
            <a:rPr lang="id-ID" sz="2000" b="1" dirty="0"/>
            <a:t>Use Case Diagram</a:t>
          </a:r>
          <a:endParaRPr lang="en-US" sz="2000" b="1" dirty="0"/>
        </a:p>
      </dgm:t>
    </dgm:pt>
    <dgm:pt modelId="{CA150339-F809-4422-A354-02BC6E44936C}" type="parTrans" cxnId="{95C28A8B-2A9B-415E-A280-F5AADFAABBCD}">
      <dgm:prSet/>
      <dgm:spPr/>
      <dgm:t>
        <a:bodyPr/>
        <a:lstStyle/>
        <a:p>
          <a:endParaRPr lang="en-US"/>
        </a:p>
      </dgm:t>
    </dgm:pt>
    <dgm:pt modelId="{F6F2D8C4-49A3-4303-98BA-929B5DE6E489}" type="sibTrans" cxnId="{95C28A8B-2A9B-415E-A280-F5AADFAABBCD}">
      <dgm:prSet/>
      <dgm:spPr/>
      <dgm:t>
        <a:bodyPr/>
        <a:lstStyle/>
        <a:p>
          <a:endParaRPr lang="en-US"/>
        </a:p>
      </dgm:t>
    </dgm:pt>
    <dgm:pt modelId="{B838DED7-2116-4446-8E2C-58BC68478480}">
      <dgm:prSet phldrT="[Text]" custT="1"/>
      <dgm:spPr/>
      <dgm:t>
        <a:bodyPr/>
        <a:lstStyle/>
        <a:p>
          <a:pPr algn="ctr"/>
          <a:r>
            <a:rPr lang="en-GB" sz="2000" dirty="0"/>
            <a:t>1</a:t>
          </a:r>
          <a:r>
            <a:rPr lang="id-ID" sz="2000" dirty="0"/>
            <a:t>.2 Pemodelan Proses Bisnis dengan </a:t>
          </a:r>
          <a:r>
            <a:rPr lang="id-ID" sz="2000" b="1" dirty="0"/>
            <a:t>Activity Diagram </a:t>
          </a:r>
          <a:r>
            <a:rPr lang="id-ID" sz="2000" dirty="0"/>
            <a:t>atau </a:t>
          </a:r>
          <a:r>
            <a:rPr lang="id-ID" sz="2000" b="1" dirty="0"/>
            <a:t>BPMN</a:t>
          </a:r>
          <a:endParaRPr lang="en-US" sz="2000" b="1" dirty="0"/>
        </a:p>
      </dgm:t>
    </dgm:pt>
    <dgm:pt modelId="{A3979FF1-E3F1-4E1C-BCCF-0835C0585AB7}" type="parTrans" cxnId="{DD394796-6613-4ABF-BA48-720BD03B5156}">
      <dgm:prSet/>
      <dgm:spPr/>
      <dgm:t>
        <a:bodyPr/>
        <a:lstStyle/>
        <a:p>
          <a:endParaRPr lang="en-US"/>
        </a:p>
      </dgm:t>
    </dgm:pt>
    <dgm:pt modelId="{5C009954-7444-4C41-BA33-6CE3B00D11D1}" type="sibTrans" cxnId="{DD394796-6613-4ABF-BA48-720BD03B5156}">
      <dgm:prSet/>
      <dgm:spPr/>
      <dgm:t>
        <a:bodyPr/>
        <a:lstStyle/>
        <a:p>
          <a:endParaRPr lang="en-US"/>
        </a:p>
      </dgm:t>
    </dgm:pt>
    <dgm:pt modelId="{9DBA40C5-9CC3-4FD0-A71B-AEE6818BAB06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GB" sz="3600" dirty="0"/>
            <a:t>2</a:t>
          </a:r>
          <a:r>
            <a:rPr lang="id-ID" sz="3600" dirty="0"/>
            <a:t>. Systems </a:t>
          </a:r>
          <a:r>
            <a:rPr lang="id-ID" sz="3600" b="1" dirty="0"/>
            <a:t>Design</a:t>
          </a:r>
          <a:endParaRPr lang="en-US" sz="3600" b="1" dirty="0"/>
        </a:p>
      </dgm:t>
    </dgm:pt>
    <dgm:pt modelId="{D3770AE7-A2C8-4864-BEBA-3C7A9C939394}" type="parTrans" cxnId="{63F73654-5ADB-4533-AEED-D06BDA8CD469}">
      <dgm:prSet/>
      <dgm:spPr/>
      <dgm:t>
        <a:bodyPr/>
        <a:lstStyle/>
        <a:p>
          <a:endParaRPr lang="en-US"/>
        </a:p>
      </dgm:t>
    </dgm:pt>
    <dgm:pt modelId="{C30E3D7E-205C-4B27-B6A1-D4E8329725EF}" type="sibTrans" cxnId="{63F73654-5ADB-4533-AEED-D06BDA8CD469}">
      <dgm:prSet/>
      <dgm:spPr/>
      <dgm:t>
        <a:bodyPr/>
        <a:lstStyle/>
        <a:p>
          <a:endParaRPr lang="en-US"/>
        </a:p>
      </dgm:t>
    </dgm:pt>
    <dgm:pt modelId="{1D13ED02-546C-47BD-B9E1-E6CFB819E20F}">
      <dgm:prSet phldrT="[Text]" custT="1"/>
      <dgm:spPr/>
      <dgm:t>
        <a:bodyPr/>
        <a:lstStyle/>
        <a:p>
          <a:pPr algn="ctr"/>
          <a:r>
            <a:rPr lang="id-ID" sz="2000" dirty="0"/>
            <a:t>2.1 Pemodelan </a:t>
          </a:r>
          <a:r>
            <a:rPr lang="id-ID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Class Diagram</a:t>
          </a:r>
        </a:p>
      </dgm:t>
    </dgm:pt>
    <dgm:pt modelId="{34F1518E-4E80-467D-829D-3BDF5AF6076A}" type="parTrans" cxnId="{B53F6B18-4DB1-432C-A3F3-E077DDA85202}">
      <dgm:prSet/>
      <dgm:spPr/>
      <dgm:t>
        <a:bodyPr/>
        <a:lstStyle/>
        <a:p>
          <a:endParaRPr lang="en-US"/>
        </a:p>
      </dgm:t>
    </dgm:pt>
    <dgm:pt modelId="{78F3C99A-C3CB-4E1D-AD77-04157C994FB9}" type="sibTrans" cxnId="{B53F6B18-4DB1-432C-A3F3-E077DDA85202}">
      <dgm:prSet/>
      <dgm:spPr/>
      <dgm:t>
        <a:bodyPr/>
        <a:lstStyle/>
        <a:p>
          <a:endParaRPr lang="en-US"/>
        </a:p>
      </dgm:t>
    </dgm:pt>
    <dgm:pt modelId="{709E1084-337B-4D77-BBAA-BDC6089DB190}">
      <dgm:prSet phldrT="[Text]" custT="1"/>
      <dgm:spPr/>
      <dgm:t>
        <a:bodyPr/>
        <a:lstStyle/>
        <a:p>
          <a:pPr algn="ctr"/>
          <a:r>
            <a:rPr lang="id-ID" sz="2000" dirty="0"/>
            <a:t>2.2 Pemodelan </a:t>
          </a:r>
          <a:r>
            <a:rPr lang="id-ID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 </a:t>
          </a:r>
          <a:r>
            <a:rPr lang="id-ID" sz="2000" b="1" dirty="0" err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Interface</a:t>
          </a:r>
          <a:r>
            <a:rPr lang="id-ID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Design</a:t>
          </a:r>
          <a:endParaRPr lang="en-US" sz="2000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A2604A-DDB7-4E37-81E0-431F1CA73E4A}" type="parTrans" cxnId="{05E18E68-4604-4954-8224-D8251C3A9B08}">
      <dgm:prSet/>
      <dgm:spPr/>
      <dgm:t>
        <a:bodyPr/>
        <a:lstStyle/>
        <a:p>
          <a:endParaRPr lang="en-US"/>
        </a:p>
      </dgm:t>
    </dgm:pt>
    <dgm:pt modelId="{45EF20EA-4A26-4588-9122-B5C29F590FFD}" type="sibTrans" cxnId="{05E18E68-4604-4954-8224-D8251C3A9B08}">
      <dgm:prSet/>
      <dgm:spPr/>
      <dgm:t>
        <a:bodyPr/>
        <a:lstStyle/>
        <a:p>
          <a:endParaRPr lang="en-US"/>
        </a:p>
      </dgm:t>
    </dgm:pt>
    <dgm:pt modelId="{3AFE7BD4-5481-48FF-B2D4-EDADF2E89C28}">
      <dgm:prSet phldrT="[Text]" custT="1"/>
      <dgm:spPr/>
      <dgm:t>
        <a:bodyPr/>
        <a:lstStyle/>
        <a:p>
          <a:pPr algn="ctr"/>
          <a:r>
            <a:rPr lang="en-GB" sz="2000" dirty="0"/>
            <a:t>1</a:t>
          </a:r>
          <a:r>
            <a:rPr lang="id-ID" sz="2000" dirty="0"/>
            <a:t>.3 Realisasi Proses Bisnis dengan </a:t>
          </a:r>
          <a:r>
            <a:rPr lang="id-ID" sz="2000" b="1" dirty="0"/>
            <a:t>Sequence Diagram </a:t>
          </a:r>
          <a:br>
            <a:rPr lang="id-ID" sz="2000" b="1" dirty="0"/>
          </a:br>
          <a:r>
            <a:rPr lang="id-ID" sz="1000" b="1" dirty="0"/>
            <a:t/>
          </a:r>
          <a:br>
            <a:rPr lang="id-ID" sz="1000" b="1" dirty="0"/>
          </a:br>
          <a:r>
            <a:rPr lang="id-ID" sz="2000" dirty="0"/>
            <a:t>(</a:t>
          </a:r>
          <a:r>
            <a:rPr lang="id-ID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Boundary </a:t>
          </a:r>
          <a:r>
            <a:rPr lang="id-ID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</a:t>
          </a:r>
          <a:r>
            <a:rPr lang="id-ID" sz="2000" dirty="0"/>
            <a:t> </a:t>
          </a:r>
          <a:r>
            <a:rPr lang="id-ID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 </a:t>
          </a:r>
          <a:r>
            <a:rPr lang="id-ID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</a:t>
          </a:r>
          <a:r>
            <a:rPr lang="id-ID" sz="2000" dirty="0"/>
            <a:t> </a:t>
          </a:r>
          <a:r>
            <a:rPr lang="id-ID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Entity</a:t>
          </a:r>
          <a:r>
            <a:rPr lang="id-ID" sz="2000" dirty="0"/>
            <a:t>)</a:t>
          </a:r>
          <a:endParaRPr lang="en-US" sz="1800" dirty="0"/>
        </a:p>
      </dgm:t>
    </dgm:pt>
    <dgm:pt modelId="{1FB3BC8C-F02D-4090-9893-1DCC1958E244}" type="parTrans" cxnId="{BC3402EB-9FE9-416F-B6DB-4FB3585C945F}">
      <dgm:prSet/>
      <dgm:spPr/>
      <dgm:t>
        <a:bodyPr/>
        <a:lstStyle/>
        <a:p>
          <a:endParaRPr lang="en-US"/>
        </a:p>
      </dgm:t>
    </dgm:pt>
    <dgm:pt modelId="{7EE39285-D24B-4071-97A7-9B0A04794FC7}" type="sibTrans" cxnId="{BC3402EB-9FE9-416F-B6DB-4FB3585C945F}">
      <dgm:prSet/>
      <dgm:spPr/>
      <dgm:t>
        <a:bodyPr/>
        <a:lstStyle/>
        <a:p>
          <a:endParaRPr lang="en-US"/>
        </a:p>
      </dgm:t>
    </dgm:pt>
    <dgm:pt modelId="{759DA8ED-7AE9-4BC3-800F-D604BA3DCD51}">
      <dgm:prSet phldrT="[Text]" custT="1"/>
      <dgm:spPr/>
      <dgm:t>
        <a:bodyPr/>
        <a:lstStyle/>
        <a:p>
          <a:r>
            <a:rPr lang="id-ID" sz="2000" dirty="0"/>
            <a:t>2.3 Pemodelan </a:t>
          </a:r>
          <a:r>
            <a:rPr lang="id-ID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Model</a:t>
          </a:r>
          <a:endParaRPr lang="en-US" sz="2000" b="1" dirty="0">
            <a:solidFill>
              <a:srgbClr val="7030A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E14A032-5EBB-40C6-B1E4-5404D5459A55}" type="parTrans" cxnId="{A2B68C03-880A-46D1-A61B-0B0E733800AA}">
      <dgm:prSet/>
      <dgm:spPr/>
      <dgm:t>
        <a:bodyPr/>
        <a:lstStyle/>
        <a:p>
          <a:endParaRPr lang="en-US"/>
        </a:p>
      </dgm:t>
    </dgm:pt>
    <dgm:pt modelId="{A0E4ECA1-B4AD-41D3-AB41-CC076F130594}" type="sibTrans" cxnId="{A2B68C03-880A-46D1-A61B-0B0E733800AA}">
      <dgm:prSet/>
      <dgm:spPr/>
      <dgm:t>
        <a:bodyPr/>
        <a:lstStyle/>
        <a:p>
          <a:endParaRPr lang="en-US"/>
        </a:p>
      </dgm:t>
    </dgm:pt>
    <dgm:pt modelId="{82F7BBAC-FE3F-4055-8853-A85A7406FAEB}">
      <dgm:prSet phldrT="[Text]" custT="1"/>
      <dgm:spPr/>
      <dgm:t>
        <a:bodyPr/>
        <a:lstStyle/>
        <a:p>
          <a:r>
            <a:rPr lang="id-ID" sz="2000" dirty="0"/>
            <a:t>2.4 Pemodelan </a:t>
          </a:r>
          <a:r>
            <a:rPr lang="id-ID" sz="2000" b="1" dirty="0"/>
            <a:t>Deployment Diagram</a:t>
          </a:r>
          <a:endParaRPr lang="en-US" sz="2000" b="1" dirty="0"/>
        </a:p>
      </dgm:t>
    </dgm:pt>
    <dgm:pt modelId="{B802EDAD-04A5-4055-A877-FEB6CE421C04}" type="parTrans" cxnId="{60272CFA-360E-4BB8-A09C-3B9C042CF002}">
      <dgm:prSet/>
      <dgm:spPr/>
      <dgm:t>
        <a:bodyPr/>
        <a:lstStyle/>
        <a:p>
          <a:endParaRPr lang="en-US"/>
        </a:p>
      </dgm:t>
    </dgm:pt>
    <dgm:pt modelId="{ACB10CA0-9F14-441C-8DD2-371B69781BBC}" type="sibTrans" cxnId="{60272CFA-360E-4BB8-A09C-3B9C042CF002}">
      <dgm:prSet/>
      <dgm:spPr/>
      <dgm:t>
        <a:bodyPr/>
        <a:lstStyle/>
        <a:p>
          <a:endParaRPr lang="en-US"/>
        </a:p>
      </dgm:t>
    </dgm:pt>
    <dgm:pt modelId="{434A206F-9ECA-46A7-8487-12E4E27D8521}" type="pres">
      <dgm:prSet presAssocID="{FA4655E0-B30D-4860-A136-814661A027C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0A128B-A030-4540-8C57-1FEE68EEDB04}" type="pres">
      <dgm:prSet presAssocID="{6B0C5A91-0D63-452A-A323-5239144322BC}" presName="compNode" presStyleCnt="0"/>
      <dgm:spPr/>
    </dgm:pt>
    <dgm:pt modelId="{438C9C7B-016F-4F7D-8418-09AFCF35FC9B}" type="pres">
      <dgm:prSet presAssocID="{6B0C5A91-0D63-452A-A323-5239144322BC}" presName="aNode" presStyleLbl="bgShp" presStyleIdx="0" presStyleCnt="2"/>
      <dgm:spPr/>
      <dgm:t>
        <a:bodyPr/>
        <a:lstStyle/>
        <a:p>
          <a:endParaRPr lang="en-US"/>
        </a:p>
      </dgm:t>
    </dgm:pt>
    <dgm:pt modelId="{449275F6-2FE6-4C38-87E1-F94758FBEA60}" type="pres">
      <dgm:prSet presAssocID="{6B0C5A91-0D63-452A-A323-5239144322BC}" presName="textNode" presStyleLbl="bgShp" presStyleIdx="0" presStyleCnt="2"/>
      <dgm:spPr/>
      <dgm:t>
        <a:bodyPr/>
        <a:lstStyle/>
        <a:p>
          <a:endParaRPr lang="en-US"/>
        </a:p>
      </dgm:t>
    </dgm:pt>
    <dgm:pt modelId="{CCD2803F-181C-4817-88C3-A6E48E16FDF3}" type="pres">
      <dgm:prSet presAssocID="{6B0C5A91-0D63-452A-A323-5239144322BC}" presName="compChildNode" presStyleCnt="0"/>
      <dgm:spPr/>
    </dgm:pt>
    <dgm:pt modelId="{DCD244AD-755D-422E-A224-E765389BABA0}" type="pres">
      <dgm:prSet presAssocID="{6B0C5A91-0D63-452A-A323-5239144322BC}" presName="theInnerList" presStyleCnt="0"/>
      <dgm:spPr/>
    </dgm:pt>
    <dgm:pt modelId="{7FCEF56D-3174-4858-B65E-32232F5EC6BA}" type="pres">
      <dgm:prSet presAssocID="{D27C9651-A0BD-4B08-8F9C-202E617721FA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16457-5B51-4A69-BCA5-210493586735}" type="pres">
      <dgm:prSet presAssocID="{D27C9651-A0BD-4B08-8F9C-202E617721FA}" presName="aSpace2" presStyleCnt="0"/>
      <dgm:spPr/>
    </dgm:pt>
    <dgm:pt modelId="{40A0A62B-0767-409E-915F-D677630A89EA}" type="pres">
      <dgm:prSet presAssocID="{B838DED7-2116-4446-8E2C-58BC68478480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F7307-0920-4059-B18D-16A4413CFCC6}" type="pres">
      <dgm:prSet presAssocID="{B838DED7-2116-4446-8E2C-58BC68478480}" presName="aSpace2" presStyleCnt="0"/>
      <dgm:spPr/>
    </dgm:pt>
    <dgm:pt modelId="{5D3E91EF-120F-4997-BDB1-349094122924}" type="pres">
      <dgm:prSet presAssocID="{3AFE7BD4-5481-48FF-B2D4-EDADF2E89C28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5260F-ED01-49A1-A007-D3171005ED5E}" type="pres">
      <dgm:prSet presAssocID="{6B0C5A91-0D63-452A-A323-5239144322BC}" presName="aSpace" presStyleCnt="0"/>
      <dgm:spPr/>
    </dgm:pt>
    <dgm:pt modelId="{5E1B8585-7214-40FF-BC2A-4BD20E64881B}" type="pres">
      <dgm:prSet presAssocID="{9DBA40C5-9CC3-4FD0-A71B-AEE6818BAB06}" presName="compNode" presStyleCnt="0"/>
      <dgm:spPr/>
    </dgm:pt>
    <dgm:pt modelId="{D7BE1501-93BD-429A-ADA0-7A86BE8CD8C1}" type="pres">
      <dgm:prSet presAssocID="{9DBA40C5-9CC3-4FD0-A71B-AEE6818BAB06}" presName="aNode" presStyleLbl="bgShp" presStyleIdx="1" presStyleCnt="2"/>
      <dgm:spPr/>
      <dgm:t>
        <a:bodyPr/>
        <a:lstStyle/>
        <a:p>
          <a:endParaRPr lang="en-US"/>
        </a:p>
      </dgm:t>
    </dgm:pt>
    <dgm:pt modelId="{125B0B7B-FC7F-4CA3-9D78-33E2B645F143}" type="pres">
      <dgm:prSet presAssocID="{9DBA40C5-9CC3-4FD0-A71B-AEE6818BAB06}" presName="textNode" presStyleLbl="bgShp" presStyleIdx="1" presStyleCnt="2"/>
      <dgm:spPr/>
      <dgm:t>
        <a:bodyPr/>
        <a:lstStyle/>
        <a:p>
          <a:endParaRPr lang="en-US"/>
        </a:p>
      </dgm:t>
    </dgm:pt>
    <dgm:pt modelId="{49681664-4DEF-4253-B6C6-ED0B66D23526}" type="pres">
      <dgm:prSet presAssocID="{9DBA40C5-9CC3-4FD0-A71B-AEE6818BAB06}" presName="compChildNode" presStyleCnt="0"/>
      <dgm:spPr/>
    </dgm:pt>
    <dgm:pt modelId="{A89FBD1D-238E-4E91-B643-84ABA5C99026}" type="pres">
      <dgm:prSet presAssocID="{9DBA40C5-9CC3-4FD0-A71B-AEE6818BAB06}" presName="theInnerList" presStyleCnt="0"/>
      <dgm:spPr/>
    </dgm:pt>
    <dgm:pt modelId="{189BCEA2-2D1E-4C47-B835-CE16665F3D52}" type="pres">
      <dgm:prSet presAssocID="{1D13ED02-546C-47BD-B9E1-E6CFB819E20F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D6DDA1-293B-45EA-AF2B-0B9919B9E7FB}" type="pres">
      <dgm:prSet presAssocID="{1D13ED02-546C-47BD-B9E1-E6CFB819E20F}" presName="aSpace2" presStyleCnt="0"/>
      <dgm:spPr/>
    </dgm:pt>
    <dgm:pt modelId="{D2072BBF-B1D3-47C1-90E1-EB7923F3B0BD}" type="pres">
      <dgm:prSet presAssocID="{709E1084-337B-4D77-BBAA-BDC6089DB190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F55C7F-9325-483B-811E-2234FD4AD114}" type="pres">
      <dgm:prSet presAssocID="{709E1084-337B-4D77-BBAA-BDC6089DB190}" presName="aSpace2" presStyleCnt="0"/>
      <dgm:spPr/>
    </dgm:pt>
    <dgm:pt modelId="{0BBCF615-47EA-4627-AF90-89B40B748315}" type="pres">
      <dgm:prSet presAssocID="{759DA8ED-7AE9-4BC3-800F-D604BA3DCD51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C6FE-DEE2-457F-ADA7-DE3273E63442}" type="pres">
      <dgm:prSet presAssocID="{759DA8ED-7AE9-4BC3-800F-D604BA3DCD51}" presName="aSpace2" presStyleCnt="0"/>
      <dgm:spPr/>
    </dgm:pt>
    <dgm:pt modelId="{5AE25BAE-A97D-4699-AF39-49AF1F0F153A}" type="pres">
      <dgm:prSet presAssocID="{82F7BBAC-FE3F-4055-8853-A85A7406FAEB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8C5DE6-BA15-44A7-9350-60BDEAD8F20E}" type="presOf" srcId="{709E1084-337B-4D77-BBAA-BDC6089DB190}" destId="{D2072BBF-B1D3-47C1-90E1-EB7923F3B0BD}" srcOrd="0" destOrd="0" presId="urn:microsoft.com/office/officeart/2005/8/layout/lProcess2"/>
    <dgm:cxn modelId="{DD394796-6613-4ABF-BA48-720BD03B5156}" srcId="{6B0C5A91-0D63-452A-A323-5239144322BC}" destId="{B838DED7-2116-4446-8E2C-58BC68478480}" srcOrd="1" destOrd="0" parTransId="{A3979FF1-E3F1-4E1C-BCCF-0835C0585AB7}" sibTransId="{5C009954-7444-4C41-BA33-6CE3B00D11D1}"/>
    <dgm:cxn modelId="{05E18E68-4604-4954-8224-D8251C3A9B08}" srcId="{9DBA40C5-9CC3-4FD0-A71B-AEE6818BAB06}" destId="{709E1084-337B-4D77-BBAA-BDC6089DB190}" srcOrd="1" destOrd="0" parTransId="{5DA2604A-DDB7-4E37-81E0-431F1CA73E4A}" sibTransId="{45EF20EA-4A26-4588-9122-B5C29F590FFD}"/>
    <dgm:cxn modelId="{CF39E087-A855-4493-B83A-FA3928952462}" type="presOf" srcId="{759DA8ED-7AE9-4BC3-800F-D604BA3DCD51}" destId="{0BBCF615-47EA-4627-AF90-89B40B748315}" srcOrd="0" destOrd="0" presId="urn:microsoft.com/office/officeart/2005/8/layout/lProcess2"/>
    <dgm:cxn modelId="{63F73654-5ADB-4533-AEED-D06BDA8CD469}" srcId="{FA4655E0-B30D-4860-A136-814661A027C4}" destId="{9DBA40C5-9CC3-4FD0-A71B-AEE6818BAB06}" srcOrd="1" destOrd="0" parTransId="{D3770AE7-A2C8-4864-BEBA-3C7A9C939394}" sibTransId="{C30E3D7E-205C-4B27-B6A1-D4E8329725EF}"/>
    <dgm:cxn modelId="{60272CFA-360E-4BB8-A09C-3B9C042CF002}" srcId="{9DBA40C5-9CC3-4FD0-A71B-AEE6818BAB06}" destId="{82F7BBAC-FE3F-4055-8853-A85A7406FAEB}" srcOrd="3" destOrd="0" parTransId="{B802EDAD-04A5-4055-A877-FEB6CE421C04}" sibTransId="{ACB10CA0-9F14-441C-8DD2-371B69781BBC}"/>
    <dgm:cxn modelId="{26EED1B9-D91D-4BF8-B049-4608D85E2B0B}" type="presOf" srcId="{3AFE7BD4-5481-48FF-B2D4-EDADF2E89C28}" destId="{5D3E91EF-120F-4997-BDB1-349094122924}" srcOrd="0" destOrd="0" presId="urn:microsoft.com/office/officeart/2005/8/layout/lProcess2"/>
    <dgm:cxn modelId="{BC3402EB-9FE9-416F-B6DB-4FB3585C945F}" srcId="{6B0C5A91-0D63-452A-A323-5239144322BC}" destId="{3AFE7BD4-5481-48FF-B2D4-EDADF2E89C28}" srcOrd="2" destOrd="0" parTransId="{1FB3BC8C-F02D-4090-9893-1DCC1958E244}" sibTransId="{7EE39285-D24B-4071-97A7-9B0A04794FC7}"/>
    <dgm:cxn modelId="{FA9F72EF-C39A-4A88-BD11-2F0B86ECB3D7}" srcId="{FA4655E0-B30D-4860-A136-814661A027C4}" destId="{6B0C5A91-0D63-452A-A323-5239144322BC}" srcOrd="0" destOrd="0" parTransId="{927D4F5E-5743-4256-B10E-20C3481C9622}" sibTransId="{3F068D36-6192-4A80-AB81-CB9A932FC920}"/>
    <dgm:cxn modelId="{B08C83EF-0932-4171-9A1D-BE76AC466B9A}" type="presOf" srcId="{9DBA40C5-9CC3-4FD0-A71B-AEE6818BAB06}" destId="{125B0B7B-FC7F-4CA3-9D78-33E2B645F143}" srcOrd="1" destOrd="0" presId="urn:microsoft.com/office/officeart/2005/8/layout/lProcess2"/>
    <dgm:cxn modelId="{95C28A8B-2A9B-415E-A280-F5AADFAABBCD}" srcId="{6B0C5A91-0D63-452A-A323-5239144322BC}" destId="{D27C9651-A0BD-4B08-8F9C-202E617721FA}" srcOrd="0" destOrd="0" parTransId="{CA150339-F809-4422-A354-02BC6E44936C}" sibTransId="{F6F2D8C4-49A3-4303-98BA-929B5DE6E489}"/>
    <dgm:cxn modelId="{7578699D-5651-411D-8EA9-8C2FD4D78401}" type="presOf" srcId="{B838DED7-2116-4446-8E2C-58BC68478480}" destId="{40A0A62B-0767-409E-915F-D677630A89EA}" srcOrd="0" destOrd="0" presId="urn:microsoft.com/office/officeart/2005/8/layout/lProcess2"/>
    <dgm:cxn modelId="{29ABC147-54C0-40E4-A6D3-D435943BCEF2}" type="presOf" srcId="{6B0C5A91-0D63-452A-A323-5239144322BC}" destId="{449275F6-2FE6-4C38-87E1-F94758FBEA60}" srcOrd="1" destOrd="0" presId="urn:microsoft.com/office/officeart/2005/8/layout/lProcess2"/>
    <dgm:cxn modelId="{274AFB73-7E65-412D-8D92-3321AD66576D}" type="presOf" srcId="{FA4655E0-B30D-4860-A136-814661A027C4}" destId="{434A206F-9ECA-46A7-8487-12E4E27D8521}" srcOrd="0" destOrd="0" presId="urn:microsoft.com/office/officeart/2005/8/layout/lProcess2"/>
    <dgm:cxn modelId="{B53F6B18-4DB1-432C-A3F3-E077DDA85202}" srcId="{9DBA40C5-9CC3-4FD0-A71B-AEE6818BAB06}" destId="{1D13ED02-546C-47BD-B9E1-E6CFB819E20F}" srcOrd="0" destOrd="0" parTransId="{34F1518E-4E80-467D-829D-3BDF5AF6076A}" sibTransId="{78F3C99A-C3CB-4E1D-AD77-04157C994FB9}"/>
    <dgm:cxn modelId="{193E4A40-7A83-44E0-849F-DE799A727C4A}" type="presOf" srcId="{6B0C5A91-0D63-452A-A323-5239144322BC}" destId="{438C9C7B-016F-4F7D-8418-09AFCF35FC9B}" srcOrd="0" destOrd="0" presId="urn:microsoft.com/office/officeart/2005/8/layout/lProcess2"/>
    <dgm:cxn modelId="{8D888D69-E8B5-4610-B4E5-04C266F94C0F}" type="presOf" srcId="{82F7BBAC-FE3F-4055-8853-A85A7406FAEB}" destId="{5AE25BAE-A97D-4699-AF39-49AF1F0F153A}" srcOrd="0" destOrd="0" presId="urn:microsoft.com/office/officeart/2005/8/layout/lProcess2"/>
    <dgm:cxn modelId="{98B98A5A-9F13-4BF4-8EFC-54B4403808E1}" type="presOf" srcId="{9DBA40C5-9CC3-4FD0-A71B-AEE6818BAB06}" destId="{D7BE1501-93BD-429A-ADA0-7A86BE8CD8C1}" srcOrd="0" destOrd="0" presId="urn:microsoft.com/office/officeart/2005/8/layout/lProcess2"/>
    <dgm:cxn modelId="{A2B68C03-880A-46D1-A61B-0B0E733800AA}" srcId="{9DBA40C5-9CC3-4FD0-A71B-AEE6818BAB06}" destId="{759DA8ED-7AE9-4BC3-800F-D604BA3DCD51}" srcOrd="2" destOrd="0" parTransId="{3E14A032-5EBB-40C6-B1E4-5404D5459A55}" sibTransId="{A0E4ECA1-B4AD-41D3-AB41-CC076F130594}"/>
    <dgm:cxn modelId="{E67237D2-F7E4-4D9C-954D-C50477400D90}" type="presOf" srcId="{D27C9651-A0BD-4B08-8F9C-202E617721FA}" destId="{7FCEF56D-3174-4858-B65E-32232F5EC6BA}" srcOrd="0" destOrd="0" presId="urn:microsoft.com/office/officeart/2005/8/layout/lProcess2"/>
    <dgm:cxn modelId="{7F3AE3EB-842D-4A4A-9713-50C60F42C318}" type="presOf" srcId="{1D13ED02-546C-47BD-B9E1-E6CFB819E20F}" destId="{189BCEA2-2D1E-4C47-B835-CE16665F3D52}" srcOrd="0" destOrd="0" presId="urn:microsoft.com/office/officeart/2005/8/layout/lProcess2"/>
    <dgm:cxn modelId="{D2CA0F68-0AC1-48D5-82CD-0C4897B11CFA}" type="presParOf" srcId="{434A206F-9ECA-46A7-8487-12E4E27D8521}" destId="{910A128B-A030-4540-8C57-1FEE68EEDB04}" srcOrd="0" destOrd="0" presId="urn:microsoft.com/office/officeart/2005/8/layout/lProcess2"/>
    <dgm:cxn modelId="{AC2899E5-8F4E-491F-8A8A-784E1015B190}" type="presParOf" srcId="{910A128B-A030-4540-8C57-1FEE68EEDB04}" destId="{438C9C7B-016F-4F7D-8418-09AFCF35FC9B}" srcOrd="0" destOrd="0" presId="urn:microsoft.com/office/officeart/2005/8/layout/lProcess2"/>
    <dgm:cxn modelId="{B6F1A0AB-87E3-4CEA-9E93-0E9C0907FB35}" type="presParOf" srcId="{910A128B-A030-4540-8C57-1FEE68EEDB04}" destId="{449275F6-2FE6-4C38-87E1-F94758FBEA60}" srcOrd="1" destOrd="0" presId="urn:microsoft.com/office/officeart/2005/8/layout/lProcess2"/>
    <dgm:cxn modelId="{26C00D9C-A820-4B77-A0A4-09B1B767A2F0}" type="presParOf" srcId="{910A128B-A030-4540-8C57-1FEE68EEDB04}" destId="{CCD2803F-181C-4817-88C3-A6E48E16FDF3}" srcOrd="2" destOrd="0" presId="urn:microsoft.com/office/officeart/2005/8/layout/lProcess2"/>
    <dgm:cxn modelId="{1851E7DA-C922-4DA2-87A4-A5F8E5786A5F}" type="presParOf" srcId="{CCD2803F-181C-4817-88C3-A6E48E16FDF3}" destId="{DCD244AD-755D-422E-A224-E765389BABA0}" srcOrd="0" destOrd="0" presId="urn:microsoft.com/office/officeart/2005/8/layout/lProcess2"/>
    <dgm:cxn modelId="{C8308DA8-713F-4AC0-8A1F-05D4781E4AE1}" type="presParOf" srcId="{DCD244AD-755D-422E-A224-E765389BABA0}" destId="{7FCEF56D-3174-4858-B65E-32232F5EC6BA}" srcOrd="0" destOrd="0" presId="urn:microsoft.com/office/officeart/2005/8/layout/lProcess2"/>
    <dgm:cxn modelId="{0B57AF53-C03B-4FEC-9085-9C1F841810DB}" type="presParOf" srcId="{DCD244AD-755D-422E-A224-E765389BABA0}" destId="{C5916457-5B51-4A69-BCA5-210493586735}" srcOrd="1" destOrd="0" presId="urn:microsoft.com/office/officeart/2005/8/layout/lProcess2"/>
    <dgm:cxn modelId="{C8D4F46E-DC0F-40D4-B832-04F56A18CBCE}" type="presParOf" srcId="{DCD244AD-755D-422E-A224-E765389BABA0}" destId="{40A0A62B-0767-409E-915F-D677630A89EA}" srcOrd="2" destOrd="0" presId="urn:microsoft.com/office/officeart/2005/8/layout/lProcess2"/>
    <dgm:cxn modelId="{B6B12ED6-E411-4F36-A6D2-4EEC6767D6CC}" type="presParOf" srcId="{DCD244AD-755D-422E-A224-E765389BABA0}" destId="{707F7307-0920-4059-B18D-16A4413CFCC6}" srcOrd="3" destOrd="0" presId="urn:microsoft.com/office/officeart/2005/8/layout/lProcess2"/>
    <dgm:cxn modelId="{B3FAED00-B3EA-4088-8B67-166E97054895}" type="presParOf" srcId="{DCD244AD-755D-422E-A224-E765389BABA0}" destId="{5D3E91EF-120F-4997-BDB1-349094122924}" srcOrd="4" destOrd="0" presId="urn:microsoft.com/office/officeart/2005/8/layout/lProcess2"/>
    <dgm:cxn modelId="{11025F8A-7ED4-4077-9FEF-F8671BF8ADA4}" type="presParOf" srcId="{434A206F-9ECA-46A7-8487-12E4E27D8521}" destId="{DB05260F-ED01-49A1-A007-D3171005ED5E}" srcOrd="1" destOrd="0" presId="urn:microsoft.com/office/officeart/2005/8/layout/lProcess2"/>
    <dgm:cxn modelId="{71114DAD-41D1-49FE-BB81-DC9410D9731B}" type="presParOf" srcId="{434A206F-9ECA-46A7-8487-12E4E27D8521}" destId="{5E1B8585-7214-40FF-BC2A-4BD20E64881B}" srcOrd="2" destOrd="0" presId="urn:microsoft.com/office/officeart/2005/8/layout/lProcess2"/>
    <dgm:cxn modelId="{26DD0345-516A-417F-94C7-8DE62BBDBD18}" type="presParOf" srcId="{5E1B8585-7214-40FF-BC2A-4BD20E64881B}" destId="{D7BE1501-93BD-429A-ADA0-7A86BE8CD8C1}" srcOrd="0" destOrd="0" presId="urn:microsoft.com/office/officeart/2005/8/layout/lProcess2"/>
    <dgm:cxn modelId="{1C572E77-A076-4D7A-A2AC-2B009DCE08EB}" type="presParOf" srcId="{5E1B8585-7214-40FF-BC2A-4BD20E64881B}" destId="{125B0B7B-FC7F-4CA3-9D78-33E2B645F143}" srcOrd="1" destOrd="0" presId="urn:microsoft.com/office/officeart/2005/8/layout/lProcess2"/>
    <dgm:cxn modelId="{0C944C4F-91DE-45BB-8844-5EAB77145A32}" type="presParOf" srcId="{5E1B8585-7214-40FF-BC2A-4BD20E64881B}" destId="{49681664-4DEF-4253-B6C6-ED0B66D23526}" srcOrd="2" destOrd="0" presId="urn:microsoft.com/office/officeart/2005/8/layout/lProcess2"/>
    <dgm:cxn modelId="{B18D8DAE-A687-4129-8862-F33DB297DC06}" type="presParOf" srcId="{49681664-4DEF-4253-B6C6-ED0B66D23526}" destId="{A89FBD1D-238E-4E91-B643-84ABA5C99026}" srcOrd="0" destOrd="0" presId="urn:microsoft.com/office/officeart/2005/8/layout/lProcess2"/>
    <dgm:cxn modelId="{5F28B9A9-6F95-4DF4-963C-A5A3E76E97D7}" type="presParOf" srcId="{A89FBD1D-238E-4E91-B643-84ABA5C99026}" destId="{189BCEA2-2D1E-4C47-B835-CE16665F3D52}" srcOrd="0" destOrd="0" presId="urn:microsoft.com/office/officeart/2005/8/layout/lProcess2"/>
    <dgm:cxn modelId="{B3399DFC-8093-4FB0-B406-472266694F82}" type="presParOf" srcId="{A89FBD1D-238E-4E91-B643-84ABA5C99026}" destId="{C0D6DDA1-293B-45EA-AF2B-0B9919B9E7FB}" srcOrd="1" destOrd="0" presId="urn:microsoft.com/office/officeart/2005/8/layout/lProcess2"/>
    <dgm:cxn modelId="{9FCC8085-74F1-4D72-907B-E73E984D6203}" type="presParOf" srcId="{A89FBD1D-238E-4E91-B643-84ABA5C99026}" destId="{D2072BBF-B1D3-47C1-90E1-EB7923F3B0BD}" srcOrd="2" destOrd="0" presId="urn:microsoft.com/office/officeart/2005/8/layout/lProcess2"/>
    <dgm:cxn modelId="{DB809FD6-5F5C-4B84-8CC1-2D0C06D75DA5}" type="presParOf" srcId="{A89FBD1D-238E-4E91-B643-84ABA5C99026}" destId="{2FF55C7F-9325-483B-811E-2234FD4AD114}" srcOrd="3" destOrd="0" presId="urn:microsoft.com/office/officeart/2005/8/layout/lProcess2"/>
    <dgm:cxn modelId="{801D85B3-CB9E-428E-9F38-2E56543B6CCF}" type="presParOf" srcId="{A89FBD1D-238E-4E91-B643-84ABA5C99026}" destId="{0BBCF615-47EA-4627-AF90-89B40B748315}" srcOrd="4" destOrd="0" presId="urn:microsoft.com/office/officeart/2005/8/layout/lProcess2"/>
    <dgm:cxn modelId="{0E6C6D33-16A4-4568-9C58-0828BEE34259}" type="presParOf" srcId="{A89FBD1D-238E-4E91-B643-84ABA5C99026}" destId="{6319C6FE-DEE2-457F-ADA7-DE3273E63442}" srcOrd="5" destOrd="0" presId="urn:microsoft.com/office/officeart/2005/8/layout/lProcess2"/>
    <dgm:cxn modelId="{529901D4-1E87-4374-8503-975BC91F94E2}" type="presParOf" srcId="{A89FBD1D-238E-4E91-B643-84ABA5C99026}" destId="{5AE25BAE-A97D-4699-AF39-49AF1F0F153A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C9C7B-016F-4F7D-8418-09AFCF35FC9B}">
      <dsp:nvSpPr>
        <dsp:cNvPr id="0" name=""/>
        <dsp:cNvSpPr/>
      </dsp:nvSpPr>
      <dsp:spPr>
        <a:xfrm>
          <a:off x="4254" y="0"/>
          <a:ext cx="4093004" cy="53340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600" kern="1200" dirty="0"/>
            <a:t>1</a:t>
          </a:r>
          <a:r>
            <a:rPr lang="id-ID" sz="3600" kern="1200" dirty="0"/>
            <a:t>. Systems </a:t>
          </a:r>
          <a:r>
            <a:rPr lang="id-ID" sz="3600" b="1" kern="1200" dirty="0"/>
            <a:t>Analysis</a:t>
          </a:r>
          <a:endParaRPr lang="en-US" sz="3600" b="1" kern="1200" dirty="0"/>
        </a:p>
      </dsp:txBody>
      <dsp:txXfrm>
        <a:off x="4254" y="0"/>
        <a:ext cx="4093004" cy="1600200"/>
      </dsp:txXfrm>
    </dsp:sp>
    <dsp:sp modelId="{7FCEF56D-3174-4858-B65E-32232F5EC6BA}">
      <dsp:nvSpPr>
        <dsp:cNvPr id="0" name=""/>
        <dsp:cNvSpPr/>
      </dsp:nvSpPr>
      <dsp:spPr>
        <a:xfrm>
          <a:off x="413555" y="1600655"/>
          <a:ext cx="3274403" cy="10479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/>
            <a:t>1</a:t>
          </a:r>
          <a:r>
            <a:rPr lang="id-ID" sz="2000" kern="1200" dirty="0"/>
            <a:t>.1 Identifikasi Proses Bisnis dengan </a:t>
          </a:r>
          <a:r>
            <a:rPr lang="id-ID" sz="2000" b="1" kern="1200" dirty="0"/>
            <a:t>Use Case Diagram</a:t>
          </a:r>
          <a:endParaRPr lang="en-US" sz="2000" b="1" kern="1200" dirty="0"/>
        </a:p>
      </dsp:txBody>
      <dsp:txXfrm>
        <a:off x="444247" y="1631347"/>
        <a:ext cx="3213019" cy="986533"/>
      </dsp:txXfrm>
    </dsp:sp>
    <dsp:sp modelId="{40A0A62B-0767-409E-915F-D677630A89EA}">
      <dsp:nvSpPr>
        <dsp:cNvPr id="0" name=""/>
        <dsp:cNvSpPr/>
      </dsp:nvSpPr>
      <dsp:spPr>
        <a:xfrm>
          <a:off x="413555" y="2809791"/>
          <a:ext cx="3274403" cy="10479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/>
            <a:t>1</a:t>
          </a:r>
          <a:r>
            <a:rPr lang="id-ID" sz="2000" kern="1200" dirty="0"/>
            <a:t>.2 Pemodelan Proses Bisnis dengan </a:t>
          </a:r>
          <a:r>
            <a:rPr lang="id-ID" sz="2000" b="1" kern="1200" dirty="0"/>
            <a:t>Activity Diagram </a:t>
          </a:r>
          <a:r>
            <a:rPr lang="id-ID" sz="2000" kern="1200" dirty="0"/>
            <a:t>atau </a:t>
          </a:r>
          <a:r>
            <a:rPr lang="id-ID" sz="2000" b="1" kern="1200" dirty="0"/>
            <a:t>BPMN</a:t>
          </a:r>
          <a:endParaRPr lang="en-US" sz="2000" b="1" kern="1200" dirty="0"/>
        </a:p>
      </dsp:txBody>
      <dsp:txXfrm>
        <a:off x="444247" y="2840483"/>
        <a:ext cx="3213019" cy="986533"/>
      </dsp:txXfrm>
    </dsp:sp>
    <dsp:sp modelId="{5D3E91EF-120F-4997-BDB1-349094122924}">
      <dsp:nvSpPr>
        <dsp:cNvPr id="0" name=""/>
        <dsp:cNvSpPr/>
      </dsp:nvSpPr>
      <dsp:spPr>
        <a:xfrm>
          <a:off x="413555" y="4018926"/>
          <a:ext cx="3274403" cy="10479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/>
            <a:t>1</a:t>
          </a:r>
          <a:r>
            <a:rPr lang="id-ID" sz="2000" kern="1200" dirty="0"/>
            <a:t>.3 Realisasi Proses Bisnis dengan </a:t>
          </a:r>
          <a:r>
            <a:rPr lang="id-ID" sz="2000" b="1" kern="1200" dirty="0"/>
            <a:t>Sequence Diagram </a:t>
          </a:r>
          <a:br>
            <a:rPr lang="id-ID" sz="2000" b="1" kern="1200" dirty="0"/>
          </a:br>
          <a:r>
            <a:rPr lang="id-ID" sz="1000" b="1" kern="1200" dirty="0"/>
            <a:t/>
          </a:r>
          <a:br>
            <a:rPr lang="id-ID" sz="1000" b="1" kern="1200" dirty="0"/>
          </a:br>
          <a:r>
            <a:rPr lang="id-ID" sz="2000" kern="1200" dirty="0"/>
            <a:t>(</a:t>
          </a:r>
          <a:r>
            <a:rPr lang="id-ID" sz="20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Boundary </a:t>
          </a:r>
          <a:r>
            <a:rPr lang="id-ID" sz="20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</a:t>
          </a:r>
          <a:r>
            <a:rPr lang="id-ID" sz="2000" kern="1200" dirty="0"/>
            <a:t> </a:t>
          </a:r>
          <a:r>
            <a:rPr lang="id-ID" sz="2000" b="1" kern="1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 </a:t>
          </a:r>
          <a:r>
            <a:rPr lang="id-ID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</a:t>
          </a:r>
          <a:r>
            <a:rPr lang="id-ID" sz="2000" kern="1200" dirty="0"/>
            <a:t> </a:t>
          </a:r>
          <a:r>
            <a:rPr lang="id-ID" sz="2000" b="1" kern="12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Entity</a:t>
          </a:r>
          <a:r>
            <a:rPr lang="id-ID" sz="2000" kern="1200" dirty="0"/>
            <a:t>)</a:t>
          </a:r>
          <a:endParaRPr lang="en-US" sz="1800" kern="1200" dirty="0"/>
        </a:p>
      </dsp:txBody>
      <dsp:txXfrm>
        <a:off x="444247" y="4049618"/>
        <a:ext cx="3213019" cy="986533"/>
      </dsp:txXfrm>
    </dsp:sp>
    <dsp:sp modelId="{D7BE1501-93BD-429A-ADA0-7A86BE8CD8C1}">
      <dsp:nvSpPr>
        <dsp:cNvPr id="0" name=""/>
        <dsp:cNvSpPr/>
      </dsp:nvSpPr>
      <dsp:spPr>
        <a:xfrm>
          <a:off x="4404234" y="0"/>
          <a:ext cx="4093004" cy="533400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600" kern="1200" dirty="0"/>
            <a:t>2</a:t>
          </a:r>
          <a:r>
            <a:rPr lang="id-ID" sz="3600" kern="1200" dirty="0"/>
            <a:t>. Systems </a:t>
          </a:r>
          <a:r>
            <a:rPr lang="id-ID" sz="3600" b="1" kern="1200" dirty="0"/>
            <a:t>Design</a:t>
          </a:r>
          <a:endParaRPr lang="en-US" sz="3600" b="1" kern="1200" dirty="0"/>
        </a:p>
      </dsp:txBody>
      <dsp:txXfrm>
        <a:off x="4404234" y="0"/>
        <a:ext cx="4093004" cy="1600200"/>
      </dsp:txXfrm>
    </dsp:sp>
    <dsp:sp modelId="{189BCEA2-2D1E-4C47-B835-CE16665F3D52}">
      <dsp:nvSpPr>
        <dsp:cNvPr id="0" name=""/>
        <dsp:cNvSpPr/>
      </dsp:nvSpPr>
      <dsp:spPr>
        <a:xfrm>
          <a:off x="4813535" y="1600330"/>
          <a:ext cx="3274403" cy="7770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/>
            <a:t>2.1 Pemodelan </a:t>
          </a:r>
          <a:r>
            <a:rPr lang="id-ID" sz="2000" b="1" kern="1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Class Diagram</a:t>
          </a:r>
        </a:p>
      </dsp:txBody>
      <dsp:txXfrm>
        <a:off x="4836294" y="1623089"/>
        <a:ext cx="3228885" cy="731532"/>
      </dsp:txXfrm>
    </dsp:sp>
    <dsp:sp modelId="{D2072BBF-B1D3-47C1-90E1-EB7923F3B0BD}">
      <dsp:nvSpPr>
        <dsp:cNvPr id="0" name=""/>
        <dsp:cNvSpPr/>
      </dsp:nvSpPr>
      <dsp:spPr>
        <a:xfrm>
          <a:off x="4813535" y="2496926"/>
          <a:ext cx="3274403" cy="7770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/>
            <a:t>2.2 Pemodelan </a:t>
          </a:r>
          <a:r>
            <a:rPr lang="id-ID" sz="20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 </a:t>
          </a:r>
          <a:r>
            <a:rPr lang="id-ID" sz="2000" b="1" kern="1200" dirty="0" err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Interface</a:t>
          </a:r>
          <a:r>
            <a:rPr lang="id-ID" sz="20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Design</a:t>
          </a:r>
          <a:endParaRPr lang="en-US" sz="20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836294" y="2519685"/>
        <a:ext cx="3228885" cy="731532"/>
      </dsp:txXfrm>
    </dsp:sp>
    <dsp:sp modelId="{0BBCF615-47EA-4627-AF90-89B40B748315}">
      <dsp:nvSpPr>
        <dsp:cNvPr id="0" name=""/>
        <dsp:cNvSpPr/>
      </dsp:nvSpPr>
      <dsp:spPr>
        <a:xfrm>
          <a:off x="4813535" y="3393523"/>
          <a:ext cx="3274403" cy="7770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/>
            <a:t>2.3 Pemodelan </a:t>
          </a:r>
          <a:r>
            <a:rPr lang="id-ID" sz="2000" b="1" kern="12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Model</a:t>
          </a:r>
          <a:endParaRPr lang="en-US" sz="2000" b="1" kern="1200" dirty="0">
            <a:solidFill>
              <a:srgbClr val="7030A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836294" y="3416282"/>
        <a:ext cx="3228885" cy="731532"/>
      </dsp:txXfrm>
    </dsp:sp>
    <dsp:sp modelId="{5AE25BAE-A97D-4699-AF39-49AF1F0F153A}">
      <dsp:nvSpPr>
        <dsp:cNvPr id="0" name=""/>
        <dsp:cNvSpPr/>
      </dsp:nvSpPr>
      <dsp:spPr>
        <a:xfrm>
          <a:off x="4813535" y="4290119"/>
          <a:ext cx="3274403" cy="7770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/>
            <a:t>2.4 Pemodelan </a:t>
          </a:r>
          <a:r>
            <a:rPr lang="id-ID" sz="2000" b="1" kern="1200" dirty="0"/>
            <a:t>Deployment Diagram</a:t>
          </a:r>
          <a:endParaRPr lang="en-US" sz="2000" b="1" kern="1200" dirty="0"/>
        </a:p>
      </dsp:txBody>
      <dsp:txXfrm>
        <a:off x="4836294" y="4312878"/>
        <a:ext cx="3228885" cy="731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Zyad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Rusdi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E8DBE78-0793-4C9A-9887-87B3EB71982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B62B33B-1A91-4E37-9A8A-7994078398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8" t="3316" r="2734" b="74519"/>
          <a:stretch/>
        </p:blipFill>
        <p:spPr>
          <a:xfrm>
            <a:off x="2133600" y="291288"/>
            <a:ext cx="7848600" cy="215335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EAFF9894-6F72-43D4-BD57-58445392C2AE}"/>
              </a:ext>
            </a:extLst>
          </p:cNvPr>
          <p:cNvSpPr txBox="1">
            <a:spLocks/>
          </p:cNvSpPr>
          <p:nvPr/>
        </p:nvSpPr>
        <p:spPr>
          <a:xfrm>
            <a:off x="1734235" y="2516532"/>
            <a:ext cx="4114800" cy="3962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id-ID" sz="1800" dirty="0"/>
              <a:t>  </a:t>
            </a:r>
          </a:p>
          <a:p>
            <a:pPr marL="9144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en-US" sz="1800" dirty="0"/>
              <a:t>public class </a:t>
            </a:r>
            <a:r>
              <a:rPr lang="en-US" sz="1800" dirty="0" err="1">
                <a:solidFill>
                  <a:srgbClr val="C00000"/>
                </a:solidFill>
              </a:rPr>
              <a:t>ManajerValidasi</a:t>
            </a:r>
            <a:r>
              <a:rPr lang="en-US" sz="1800" dirty="0"/>
              <a:t> </a:t>
            </a:r>
            <a:r>
              <a:rPr lang="en-US" sz="1800" b="1" dirty="0"/>
              <a:t>{</a:t>
            </a:r>
            <a:endParaRPr lang="en-US" sz="1800" dirty="0"/>
          </a:p>
          <a:p>
            <a:pPr marL="0">
              <a:lnSpc>
                <a:spcPts val="1200"/>
              </a:lnSpc>
              <a:spcBef>
                <a:spcPts val="600"/>
              </a:spcBef>
            </a:pPr>
            <a:endParaRPr lang="en-US" sz="1800" dirty="0"/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id-ID" sz="1800" dirty="0"/>
              <a:t>           </a:t>
            </a:r>
            <a:r>
              <a:rPr lang="en-US" sz="1800" dirty="0"/>
              <a:t>private Login </a:t>
            </a:r>
            <a:r>
              <a:rPr lang="en-US" sz="1800" dirty="0" err="1"/>
              <a:t>m_Login</a:t>
            </a:r>
            <a:r>
              <a:rPr lang="en-US" sz="1800" b="1" dirty="0"/>
              <a:t>;</a:t>
            </a:r>
            <a:endParaRPr lang="en-US" sz="1800" dirty="0"/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endParaRPr lang="id-ID" sz="1800" dirty="0"/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id-ID" sz="1800" dirty="0"/>
              <a:t>           </a:t>
            </a:r>
            <a:r>
              <a:rPr lang="en-US" sz="1800" dirty="0"/>
              <a:t>public int </a:t>
            </a:r>
            <a:r>
              <a:rPr lang="en-US" sz="1800" dirty="0" err="1"/>
              <a:t>validasiKartu</a:t>
            </a:r>
            <a:r>
              <a:rPr lang="en-US" sz="1800" b="1" dirty="0"/>
              <a:t>(){</a:t>
            </a:r>
            <a:endParaRPr lang="id-ID" sz="1800" b="1" dirty="0"/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en-US" sz="1800" dirty="0"/>
              <a:t>	</a:t>
            </a:r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id-ID" sz="1800" b="1" dirty="0"/>
              <a:t>            </a:t>
            </a:r>
            <a:r>
              <a:rPr lang="en-US" sz="1800" b="1" dirty="0"/>
              <a:t>}</a:t>
            </a:r>
            <a:endParaRPr lang="en-US" sz="1800" dirty="0"/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endParaRPr lang="id-ID" sz="1800" dirty="0"/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id-ID" sz="1800" dirty="0"/>
              <a:t>            </a:t>
            </a:r>
            <a:r>
              <a:rPr lang="en-US" sz="1800" dirty="0"/>
              <a:t>public int </a:t>
            </a:r>
            <a:r>
              <a:rPr lang="en-US" sz="1800" dirty="0" err="1">
                <a:solidFill>
                  <a:srgbClr val="C00000"/>
                </a:solidFill>
              </a:rPr>
              <a:t>validasiPIN</a:t>
            </a:r>
            <a:r>
              <a:rPr lang="en-US" sz="1800" b="1" dirty="0"/>
              <a:t>(){</a:t>
            </a:r>
            <a:endParaRPr lang="en-US" sz="1800" dirty="0"/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en-US" sz="1800" dirty="0"/>
              <a:t>	int pin = </a:t>
            </a:r>
            <a:r>
              <a:rPr lang="en-US" sz="1800" dirty="0" err="1"/>
              <a:t>m_Login.</a:t>
            </a:r>
            <a:r>
              <a:rPr lang="en-US" sz="1800" dirty="0" err="1">
                <a:solidFill>
                  <a:srgbClr val="0070C0"/>
                </a:solidFill>
              </a:rPr>
              <a:t>getPIN</a:t>
            </a:r>
            <a:r>
              <a:rPr lang="en-US" sz="1800" dirty="0">
                <a:solidFill>
                  <a:srgbClr val="0070C0"/>
                </a:solidFill>
              </a:rPr>
              <a:t>()</a:t>
            </a:r>
            <a:r>
              <a:rPr lang="en-US" sz="1800" dirty="0"/>
              <a:t>;</a:t>
            </a:r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en-US" sz="1800" dirty="0"/>
              <a:t>	if(</a:t>
            </a:r>
            <a:r>
              <a:rPr lang="en-US" sz="1800" dirty="0" err="1"/>
              <a:t>pin.equals</a:t>
            </a:r>
            <a:r>
              <a:rPr lang="en-US" sz="1800" dirty="0"/>
              <a:t>(</a:t>
            </a:r>
            <a:r>
              <a:rPr lang="en-US" sz="1800" dirty="0" err="1"/>
              <a:t>pinuser</a:t>
            </a:r>
            <a:r>
              <a:rPr lang="en-US" sz="1800" dirty="0"/>
              <a:t>)){</a:t>
            </a:r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en-US" sz="1800" dirty="0"/>
              <a:t>		</a:t>
            </a:r>
            <a:r>
              <a:rPr lang="en-US" sz="1800" dirty="0" err="1"/>
              <a:t>MenuUtama.show</a:t>
            </a:r>
            <a:r>
              <a:rPr lang="en-US" sz="1800" dirty="0"/>
              <a:t>()};</a:t>
            </a:r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id-ID" sz="1800" b="1" dirty="0"/>
              <a:t>            </a:t>
            </a:r>
            <a:r>
              <a:rPr lang="en-US" sz="1800" b="1" dirty="0"/>
              <a:t>}</a:t>
            </a:r>
            <a:endParaRPr lang="en-US" sz="1800" dirty="0"/>
          </a:p>
          <a:p>
            <a:pPr marL="0">
              <a:lnSpc>
                <a:spcPts val="1200"/>
              </a:lnSpc>
              <a:spcBef>
                <a:spcPts val="600"/>
              </a:spcBef>
            </a:pPr>
            <a:endParaRPr lang="en-US" sz="1800" dirty="0"/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id-ID" sz="1800" dirty="0"/>
              <a:t>             </a:t>
            </a:r>
            <a:r>
              <a:rPr lang="en-US" sz="1800" dirty="0"/>
              <a:t>public void </a:t>
            </a:r>
            <a:r>
              <a:rPr lang="en-US" sz="1800" dirty="0" err="1"/>
              <a:t>blokirKartu</a:t>
            </a:r>
            <a:r>
              <a:rPr lang="en-US" sz="1800" b="1" dirty="0"/>
              <a:t>(){</a:t>
            </a:r>
            <a:r>
              <a:rPr lang="en-US" sz="1800" dirty="0"/>
              <a:t>	</a:t>
            </a:r>
            <a:endParaRPr lang="id-ID" sz="1800" dirty="0"/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en-US" sz="1800" dirty="0"/>
              <a:t>	</a:t>
            </a:r>
            <a:endParaRPr lang="id-ID" sz="1800" dirty="0"/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id-ID" sz="1800" dirty="0"/>
              <a:t>             }</a:t>
            </a:r>
            <a:endParaRPr lang="en-US" sz="1800" dirty="0"/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id-ID" sz="1800" b="1" dirty="0"/>
              <a:t>    </a:t>
            </a:r>
            <a:r>
              <a:rPr lang="en-US" sz="1800" b="1" dirty="0"/>
              <a:t>}</a:t>
            </a: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38BC8919-2D61-4021-8288-47C4CBEA9E76}"/>
              </a:ext>
            </a:extLst>
          </p:cNvPr>
          <p:cNvSpPr txBox="1">
            <a:spLocks/>
          </p:cNvSpPr>
          <p:nvPr/>
        </p:nvSpPr>
        <p:spPr>
          <a:xfrm>
            <a:off x="7044168" y="3129492"/>
            <a:ext cx="3274004" cy="236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0">
              <a:lnSpc>
                <a:spcPts val="1200"/>
              </a:lnSpc>
              <a:spcBef>
                <a:spcPts val="600"/>
              </a:spcBef>
              <a:buNone/>
            </a:pPr>
            <a:endParaRPr lang="id-ID" sz="1800" dirty="0"/>
          </a:p>
          <a:p>
            <a:pPr marL="9144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en-US" sz="1800" dirty="0"/>
              <a:t>public class </a:t>
            </a:r>
            <a:r>
              <a:rPr lang="en-US" sz="1800" dirty="0">
                <a:solidFill>
                  <a:srgbClr val="0070C0"/>
                </a:solidFill>
              </a:rPr>
              <a:t>Login</a:t>
            </a:r>
            <a:r>
              <a:rPr lang="en-US" sz="1800" dirty="0"/>
              <a:t> {</a:t>
            </a:r>
          </a:p>
          <a:p>
            <a:pPr marL="91440" indent="0">
              <a:lnSpc>
                <a:spcPts val="1200"/>
              </a:lnSpc>
              <a:spcBef>
                <a:spcPts val="600"/>
              </a:spcBef>
              <a:buNone/>
            </a:pPr>
            <a:endParaRPr lang="en-US" sz="1800" dirty="0"/>
          </a:p>
          <a:p>
            <a:pPr marL="91440" indent="0">
              <a:lnSpc>
                <a:spcPts val="1200"/>
              </a:lnSpc>
              <a:spcBef>
                <a:spcPts val="600"/>
              </a:spcBef>
              <a:buNone/>
            </a:pPr>
            <a:endParaRPr lang="en-US" sz="1800" dirty="0"/>
          </a:p>
          <a:p>
            <a:pPr marL="9144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id-ID" sz="1800" dirty="0"/>
              <a:t>        </a:t>
            </a:r>
            <a:r>
              <a:rPr lang="en-US" sz="1800" dirty="0"/>
              <a:t>public int </a:t>
            </a:r>
            <a:r>
              <a:rPr lang="en-US" sz="1800" dirty="0" err="1">
                <a:solidFill>
                  <a:srgbClr val="0070C0"/>
                </a:solidFill>
              </a:rPr>
              <a:t>getPIN</a:t>
            </a:r>
            <a:r>
              <a:rPr lang="en-US" sz="1800" dirty="0"/>
              <a:t>(){</a:t>
            </a:r>
          </a:p>
          <a:p>
            <a:pPr marL="9144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en-US" sz="1800" dirty="0"/>
              <a:t>	</a:t>
            </a:r>
          </a:p>
          <a:p>
            <a:pPr marL="9144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id-ID" sz="1800" dirty="0"/>
              <a:t>         </a:t>
            </a:r>
            <a:r>
              <a:rPr lang="en-US" sz="1800" dirty="0"/>
              <a:t>}</a:t>
            </a:r>
          </a:p>
          <a:p>
            <a:pPr marL="91440" indent="0">
              <a:lnSpc>
                <a:spcPts val="1200"/>
              </a:lnSpc>
              <a:spcBef>
                <a:spcPts val="600"/>
              </a:spcBef>
              <a:buNone/>
            </a:pPr>
            <a:endParaRPr lang="en-US" sz="1800" dirty="0"/>
          </a:p>
          <a:p>
            <a:pPr marL="9144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en-US" sz="1800" dirty="0"/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D4A26E9C-733D-4B6E-A5F2-4E9704D97F66}"/>
              </a:ext>
            </a:extLst>
          </p:cNvPr>
          <p:cNvSpPr/>
          <p:nvPr/>
        </p:nvSpPr>
        <p:spPr>
          <a:xfrm>
            <a:off x="5067300" y="265000"/>
            <a:ext cx="2171700" cy="1716201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A4BB528E-3A81-4C17-AD95-695C4197498E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275028" y="1981200"/>
            <a:ext cx="878122" cy="9144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8458A840-424E-4531-A0D0-A40F0D28024A}"/>
              </a:ext>
            </a:extLst>
          </p:cNvPr>
          <p:cNvSpPr/>
          <p:nvPr/>
        </p:nvSpPr>
        <p:spPr>
          <a:xfrm>
            <a:off x="6877478" y="403888"/>
            <a:ext cx="1595010" cy="2040759"/>
          </a:xfrm>
          <a:prstGeom prst="roundRect">
            <a:avLst/>
          </a:prstGeom>
          <a:noFill/>
          <a:ln w="571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EA75F0E8-CE31-49CD-899B-712202A602BB}"/>
              </a:ext>
            </a:extLst>
          </p:cNvPr>
          <p:cNvCxnSpPr>
            <a:cxnSpLocks/>
          </p:cNvCxnSpPr>
          <p:nvPr/>
        </p:nvCxnSpPr>
        <p:spPr>
          <a:xfrm>
            <a:off x="7696204" y="2470934"/>
            <a:ext cx="776285" cy="805666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11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Sequence Diagram</a:t>
            </a:r>
            <a:r>
              <a:rPr lang="id-ID" sz="3200" dirty="0"/>
              <a:t> dibuat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C00000"/>
                </a:solidFill>
              </a:rPr>
              <a:t>untuk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setiap</a:t>
            </a:r>
            <a:r>
              <a:rPr lang="en-US" sz="3200" dirty="0">
                <a:solidFill>
                  <a:srgbClr val="C00000"/>
                </a:solidFill>
              </a:rPr>
              <a:t> Use Case </a:t>
            </a:r>
            <a:r>
              <a:rPr lang="en-US" sz="3200" dirty="0"/>
              <a:t>yang </a:t>
            </a:r>
            <a:r>
              <a:rPr lang="en-US" sz="3200" dirty="0" err="1"/>
              <a:t>dibuat</a:t>
            </a:r>
            <a:endParaRPr lang="en-US" sz="3200" dirty="0"/>
          </a:p>
          <a:p>
            <a:endParaRPr lang="id-ID" sz="3200" dirty="0"/>
          </a:p>
          <a:p>
            <a:r>
              <a:rPr lang="id-ID" sz="3200" dirty="0"/>
              <a:t>Dim</a:t>
            </a:r>
            <a:r>
              <a:rPr lang="en-US" sz="3200" dirty="0" err="1"/>
              <a:t>ulai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menarik</a:t>
            </a:r>
            <a:r>
              <a:rPr lang="en-US" sz="3200" dirty="0"/>
              <a:t> Actor yang </a:t>
            </a:r>
            <a:r>
              <a:rPr lang="en-US" sz="3200" dirty="0" err="1"/>
              <a:t>ada</a:t>
            </a:r>
            <a:r>
              <a:rPr lang="en-US" sz="3200" dirty="0"/>
              <a:t> di Use Case Diagram, </a:t>
            </a:r>
            <a:r>
              <a:rPr lang="id-ID" sz="3200" dirty="0"/>
              <a:t>di</a:t>
            </a:r>
            <a:r>
              <a:rPr lang="en-US" sz="3200" dirty="0" err="1"/>
              <a:t>lanjutkan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membuat</a:t>
            </a:r>
            <a:r>
              <a:rPr lang="en-US" sz="3200" dirty="0"/>
              <a:t> sequence detail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id-ID" sz="3200" dirty="0">
                <a:solidFill>
                  <a:srgbClr val="C00000"/>
                </a:solidFill>
              </a:rPr>
              <a:t>alur proses berjalannya Use </a:t>
            </a:r>
            <a:r>
              <a:rPr lang="id-ID" sz="3200" dirty="0" err="1">
                <a:solidFill>
                  <a:srgbClr val="C00000"/>
                </a:solidFill>
              </a:rPr>
              <a:t>Case</a:t>
            </a:r>
            <a:r>
              <a:rPr lang="id-ID" sz="3200" dirty="0"/>
              <a:t> dengan </a:t>
            </a:r>
            <a:r>
              <a:rPr lang="id-ID" sz="3200" dirty="0" err="1">
                <a:solidFill>
                  <a:srgbClr val="C00000"/>
                </a:solidFill>
              </a:rPr>
              <a:t>message</a:t>
            </a:r>
            <a:r>
              <a:rPr lang="id-ID" sz="3200" dirty="0">
                <a:solidFill>
                  <a:srgbClr val="C00000"/>
                </a:solidFill>
              </a:rPr>
              <a:t> yang mengalir </a:t>
            </a:r>
            <a:r>
              <a:rPr lang="id-ID" sz="3200" dirty="0" err="1">
                <a:solidFill>
                  <a:srgbClr val="C00000"/>
                </a:solidFill>
              </a:rPr>
              <a:t>didalamnya</a:t>
            </a:r>
            <a:endParaRPr lang="id-ID" sz="3200" dirty="0">
              <a:solidFill>
                <a:srgbClr val="C00000"/>
              </a:solidFill>
            </a:endParaRPr>
          </a:p>
          <a:p>
            <a:endParaRPr lang="id-ID" sz="3200" dirty="0">
              <a:solidFill>
                <a:srgbClr val="C00000"/>
              </a:solidFill>
            </a:endParaRPr>
          </a:p>
          <a:p>
            <a:r>
              <a:rPr lang="en-US" sz="3200" dirty="0" err="1"/>
              <a:t>Catatan</a:t>
            </a:r>
            <a:r>
              <a:rPr lang="en-US" sz="3200" dirty="0"/>
              <a:t>: </a:t>
            </a:r>
            <a:r>
              <a:rPr lang="en-US" sz="3200" dirty="0" err="1">
                <a:solidFill>
                  <a:srgbClr val="C00000"/>
                </a:solidFill>
              </a:rPr>
              <a:t>Objek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C00000"/>
                </a:solidFill>
              </a:rPr>
              <a:t>Lifeline di Sequence Diagram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C00000"/>
                </a:solidFill>
              </a:rPr>
              <a:t>kandidat</a:t>
            </a:r>
            <a:r>
              <a:rPr lang="en-US" sz="3200" dirty="0">
                <a:solidFill>
                  <a:srgbClr val="C00000"/>
                </a:solidFill>
              </a:rPr>
              <a:t> Class</a:t>
            </a:r>
            <a:r>
              <a:rPr lang="id-ID" sz="3200" dirty="0">
                <a:solidFill>
                  <a:srgbClr val="C00000"/>
                </a:solidFill>
              </a:rPr>
              <a:t>, </a:t>
            </a:r>
            <a:r>
              <a:rPr lang="id-ID" sz="3200" dirty="0"/>
              <a:t>karena itulah harus mengikuti arsitektur </a:t>
            </a:r>
            <a:r>
              <a:rPr lang="id-ID" sz="3200" dirty="0" err="1">
                <a:solidFill>
                  <a:srgbClr val="C00000"/>
                </a:solidFill>
              </a:rPr>
              <a:t>Boundary</a:t>
            </a:r>
            <a:r>
              <a:rPr lang="id-ID" sz="3200" dirty="0">
                <a:solidFill>
                  <a:srgbClr val="C00000"/>
                </a:solidFill>
              </a:rPr>
              <a:t> – </a:t>
            </a:r>
            <a:r>
              <a:rPr lang="id-ID" sz="3200" dirty="0" err="1">
                <a:solidFill>
                  <a:srgbClr val="C00000"/>
                </a:solidFill>
              </a:rPr>
              <a:t>Control</a:t>
            </a:r>
            <a:r>
              <a:rPr lang="id-ID" sz="3200" dirty="0">
                <a:solidFill>
                  <a:srgbClr val="C00000"/>
                </a:solidFill>
              </a:rPr>
              <a:t> – </a:t>
            </a:r>
            <a:r>
              <a:rPr lang="id-ID" sz="3200" dirty="0" err="1">
                <a:solidFill>
                  <a:srgbClr val="C00000"/>
                </a:solidFill>
              </a:rPr>
              <a:t>Class</a:t>
            </a:r>
            <a:r>
              <a:rPr lang="id-ID" sz="3200" dirty="0">
                <a:solidFill>
                  <a:srgbClr val="C00000"/>
                </a:solidFill>
              </a:rPr>
              <a:t>  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76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888" y="2466976"/>
            <a:ext cx="8520112" cy="2095501"/>
          </a:xfrm>
        </p:spPr>
        <p:txBody>
          <a:bodyPr>
            <a:normAutofit/>
          </a:bodyPr>
          <a:lstStyle/>
          <a:p>
            <a:r>
              <a:rPr lang="id-ID" sz="3600" dirty="0"/>
              <a:t>Studi Kasus: </a:t>
            </a:r>
            <a:r>
              <a:rPr lang="id-ID" sz="3600" dirty="0" err="1"/>
              <a:t>Sequence</a:t>
            </a:r>
            <a:r>
              <a:rPr lang="id-ID" sz="3600" dirty="0"/>
              <a:t> Diagram Sistem ATM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80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4385" y="154111"/>
            <a:ext cx="10515600" cy="312324"/>
          </a:xfrm>
        </p:spPr>
        <p:txBody>
          <a:bodyPr>
            <a:normAutofit fontScale="90000"/>
          </a:bodyPr>
          <a:lstStyle/>
          <a:p>
            <a:r>
              <a:rPr lang="id-ID" dirty="0"/>
              <a:t>Use </a:t>
            </a:r>
            <a:r>
              <a:rPr lang="id-ID" dirty="0" err="1"/>
              <a:t>Case</a:t>
            </a:r>
            <a:r>
              <a:rPr lang="id-ID" dirty="0"/>
              <a:t> Diagram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ATM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626" t="5011" r="1535" b="2594"/>
          <a:stretch/>
        </p:blipFill>
        <p:spPr>
          <a:xfrm>
            <a:off x="2590800" y="780789"/>
            <a:ext cx="7391400" cy="59738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7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900" y="-16351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Activity Diagram: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Kartu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13" t="5384" r="1513" b="24505"/>
          <a:stretch/>
        </p:blipFill>
        <p:spPr>
          <a:xfrm>
            <a:off x="2189435" y="990600"/>
            <a:ext cx="8249965" cy="549997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25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975" y="-3957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Activity Diagram: </a:t>
            </a:r>
            <a:r>
              <a:rPr lang="en-US" dirty="0" err="1"/>
              <a:t>Memasukkan</a:t>
            </a:r>
            <a:r>
              <a:rPr lang="en-US" dirty="0"/>
              <a:t> PIN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406" t="4586" r="2406" b="10850"/>
          <a:stretch/>
        </p:blipFill>
        <p:spPr>
          <a:xfrm>
            <a:off x="2514600" y="838200"/>
            <a:ext cx="7524751" cy="58048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2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254"/>
            <a:ext cx="10515600" cy="912346"/>
          </a:xfrm>
        </p:spPr>
        <p:txBody>
          <a:bodyPr/>
          <a:lstStyle/>
          <a:p>
            <a:r>
              <a:rPr lang="en-US" dirty="0"/>
              <a:t>Activity Diagram: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Saldo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463" t="4595" r="2463" b="23805"/>
          <a:stretch/>
        </p:blipFill>
        <p:spPr>
          <a:xfrm>
            <a:off x="1752600" y="990600"/>
            <a:ext cx="8564138" cy="4876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86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910"/>
            <a:ext cx="10515600" cy="845110"/>
          </a:xfrm>
        </p:spPr>
        <p:txBody>
          <a:bodyPr>
            <a:normAutofit/>
          </a:bodyPr>
          <a:lstStyle/>
          <a:p>
            <a:r>
              <a:rPr lang="en-US" dirty="0"/>
              <a:t>Activity Diagram: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Uang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13" t="5487" r="1513" b="5487"/>
          <a:stretch/>
        </p:blipFill>
        <p:spPr>
          <a:xfrm>
            <a:off x="2238375" y="838200"/>
            <a:ext cx="7715250" cy="584488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20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882" y="0"/>
            <a:ext cx="10515600" cy="777875"/>
          </a:xfrm>
        </p:spPr>
        <p:txBody>
          <a:bodyPr>
            <a:normAutofit/>
          </a:bodyPr>
          <a:lstStyle/>
          <a:p>
            <a:r>
              <a:rPr lang="en-US" dirty="0"/>
              <a:t>Activity Diagram: </a:t>
            </a:r>
            <a:r>
              <a:rPr lang="id-ID" dirty="0"/>
              <a:t>Mengirim</a:t>
            </a:r>
            <a:r>
              <a:rPr lang="en-US" dirty="0"/>
              <a:t> </a:t>
            </a:r>
            <a:r>
              <a:rPr lang="en-US" dirty="0" err="1"/>
              <a:t>Uang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406" t="3988" r="2406" b="3988"/>
          <a:stretch/>
        </p:blipFill>
        <p:spPr>
          <a:xfrm>
            <a:off x="2724150" y="732610"/>
            <a:ext cx="6743700" cy="597299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95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623"/>
            <a:ext cx="10515600" cy="737377"/>
          </a:xfrm>
        </p:spPr>
        <p:txBody>
          <a:bodyPr>
            <a:noAutofit/>
          </a:bodyPr>
          <a:lstStyle/>
          <a:p>
            <a:r>
              <a:rPr lang="en-US" sz="2800" dirty="0"/>
              <a:t>Activity Diagram: Men</a:t>
            </a:r>
            <a:r>
              <a:rPr lang="id-ID" sz="2800" dirty="0" err="1"/>
              <a:t>gupdate</a:t>
            </a:r>
            <a:r>
              <a:rPr lang="id-ID" sz="2800" dirty="0"/>
              <a:t> Informasi Kotak Deposit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46" t="5577" r="3207" b="3931"/>
          <a:stretch/>
        </p:blipFill>
        <p:spPr>
          <a:xfrm>
            <a:off x="2590800" y="762000"/>
            <a:ext cx="7162800" cy="606083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50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8CCB263-C453-4C70-ACD0-42076005ED00}"/>
              </a:ext>
            </a:extLst>
          </p:cNvPr>
          <p:cNvSpPr txBox="1"/>
          <p:nvPr/>
        </p:nvSpPr>
        <p:spPr>
          <a:xfrm>
            <a:off x="1524000" y="0"/>
            <a:ext cx="9144000" cy="3570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id-ID" sz="400" dirty="0"/>
          </a:p>
          <a:p>
            <a:r>
              <a:rPr lang="id-ID" sz="4000" dirty="0">
                <a:latin typeface="+mj-lt"/>
              </a:rPr>
              <a:t>UML </a:t>
            </a:r>
            <a:r>
              <a:rPr lang="id-ID" sz="4000" dirty="0" err="1">
                <a:latin typeface="+mj-lt"/>
              </a:rPr>
              <a:t>based</a:t>
            </a:r>
            <a:r>
              <a:rPr lang="id-ID" sz="4000" dirty="0">
                <a:latin typeface="+mj-lt"/>
              </a:rPr>
              <a:t> </a:t>
            </a:r>
            <a:r>
              <a:rPr lang="id-ID" sz="4000" dirty="0" err="1">
                <a:latin typeface="+mj-lt"/>
              </a:rPr>
              <a:t>Software</a:t>
            </a:r>
            <a:r>
              <a:rPr lang="id-ID" sz="4000" dirty="0">
                <a:latin typeface="+mj-lt"/>
              </a:rPr>
              <a:t> </a:t>
            </a:r>
            <a:r>
              <a:rPr lang="id-ID" sz="4000" dirty="0" err="1">
                <a:latin typeface="+mj-lt"/>
              </a:rPr>
              <a:t>Analysis</a:t>
            </a:r>
            <a:r>
              <a:rPr lang="id-ID" sz="4000" dirty="0">
                <a:latin typeface="+mj-lt"/>
              </a:rPr>
              <a:t> </a:t>
            </a:r>
            <a:r>
              <a:rPr lang="id-ID" sz="4000" dirty="0" err="1">
                <a:latin typeface="+mj-lt"/>
              </a:rPr>
              <a:t>and</a:t>
            </a:r>
            <a:r>
              <a:rPr lang="id-ID" sz="4000" dirty="0">
                <a:latin typeface="+mj-lt"/>
              </a:rPr>
              <a:t> Design</a:t>
            </a:r>
            <a:r>
              <a:rPr lang="id-ID" sz="3200" dirty="0">
                <a:latin typeface="+mj-lt"/>
              </a:rPr>
              <a:t/>
            </a:r>
            <a:br>
              <a:rPr lang="id-ID" sz="3200" dirty="0">
                <a:latin typeface="+mj-lt"/>
              </a:rPr>
            </a:br>
            <a:r>
              <a:rPr lang="id-ID" sz="2000" i="1" dirty="0">
                <a:latin typeface="+mj-lt"/>
              </a:rPr>
              <a:t>(Wahono, 2009)</a:t>
            </a:r>
            <a:endParaRPr lang="id-ID" sz="1400" i="1" dirty="0">
              <a:latin typeface="+mj-lt"/>
            </a:endParaRP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1B5AFAE9-FB5A-4182-AE3C-69C1DB3D81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730806"/>
              </p:ext>
            </p:extLst>
          </p:nvPr>
        </p:nvGraphicFramePr>
        <p:xfrm>
          <a:off x="1905000" y="1104900"/>
          <a:ext cx="8501494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0809BF3-E20B-41B2-8DDE-96C85D40C3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="" xmlns:a16="http://schemas.microsoft.com/office/drawing/2014/main" id="{B15C5B3F-F458-43EB-A8D9-A3E498E082BF}"/>
              </a:ext>
            </a:extLst>
          </p:cNvPr>
          <p:cNvSpPr/>
          <p:nvPr/>
        </p:nvSpPr>
        <p:spPr>
          <a:xfrm>
            <a:off x="5753100" y="3420725"/>
            <a:ext cx="800100" cy="8382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="" xmlns:a16="http://schemas.microsoft.com/office/drawing/2014/main" id="{47C0D330-D5F7-4088-BA91-03DAF8008ADB}"/>
              </a:ext>
            </a:extLst>
          </p:cNvPr>
          <p:cNvCxnSpPr>
            <a:cxnSpLocks/>
          </p:cNvCxnSpPr>
          <p:nvPr/>
        </p:nvCxnSpPr>
        <p:spPr>
          <a:xfrm flipV="1">
            <a:off x="5067300" y="4876800"/>
            <a:ext cx="1790700" cy="990600"/>
          </a:xfrm>
          <a:prstGeom prst="bentConnector3">
            <a:avLst>
              <a:gd name="adj1" fmla="val -266"/>
            </a:avLst>
          </a:prstGeom>
          <a:ln w="38100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="" xmlns:a16="http://schemas.microsoft.com/office/drawing/2014/main" id="{28B9A53D-D4E5-4F01-BD33-F17FCBD64B68}"/>
              </a:ext>
            </a:extLst>
          </p:cNvPr>
          <p:cNvCxnSpPr>
            <a:cxnSpLocks/>
          </p:cNvCxnSpPr>
          <p:nvPr/>
        </p:nvCxnSpPr>
        <p:spPr>
          <a:xfrm flipV="1">
            <a:off x="2971800" y="4038600"/>
            <a:ext cx="3886200" cy="1828800"/>
          </a:xfrm>
          <a:prstGeom prst="bentConnector3">
            <a:avLst>
              <a:gd name="adj1" fmla="val -368"/>
            </a:avLst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="" xmlns:a16="http://schemas.microsoft.com/office/drawing/2014/main" id="{1AFF1E1B-B3C3-46EF-BEEC-A0AEE3A79685}"/>
              </a:ext>
            </a:extLst>
          </p:cNvPr>
          <p:cNvSpPr/>
          <p:nvPr/>
        </p:nvSpPr>
        <p:spPr>
          <a:xfrm>
            <a:off x="2057401" y="5715000"/>
            <a:ext cx="3886200" cy="685800"/>
          </a:xfrm>
          <a:prstGeom prst="roundRect">
            <a:avLst/>
          </a:prstGeom>
          <a:noFill/>
          <a:ln w="571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Elbow 35">
            <a:extLst>
              <a:ext uri="{FF2B5EF4-FFF2-40B4-BE49-F238E27FC236}">
                <a16:creationId xmlns="" xmlns:a16="http://schemas.microsoft.com/office/drawing/2014/main" id="{F4F94248-063E-47EC-8EF3-E5BFA69FBF37}"/>
              </a:ext>
            </a:extLst>
          </p:cNvPr>
          <p:cNvCxnSpPr>
            <a:cxnSpLocks/>
            <a:stCxn id="35" idx="0"/>
          </p:cNvCxnSpPr>
          <p:nvPr/>
        </p:nvCxnSpPr>
        <p:spPr>
          <a:xfrm rot="5400000" flipH="1" flipV="1">
            <a:off x="4114805" y="2971805"/>
            <a:ext cx="2628893" cy="2857498"/>
          </a:xfrm>
          <a:prstGeom prst="bentConnector2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08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365429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Diagram: </a:t>
            </a:r>
            <a:r>
              <a:rPr lang="id-ID" dirty="0"/>
              <a:t>Keluar Sistem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56" t="4591" r="1337" b="7955"/>
          <a:stretch/>
        </p:blipFill>
        <p:spPr>
          <a:xfrm>
            <a:off x="2476500" y="730554"/>
            <a:ext cx="7239000" cy="597504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62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09550"/>
            <a:ext cx="8866188" cy="647700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Diagram: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Kartu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465" t="6890" r="2714" b="2352"/>
          <a:stretch/>
        </p:blipFill>
        <p:spPr>
          <a:xfrm>
            <a:off x="2333625" y="1002896"/>
            <a:ext cx="7724775" cy="58300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09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8866188" cy="647700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Diagram: </a:t>
            </a:r>
            <a:r>
              <a:rPr lang="en-US" dirty="0" err="1"/>
              <a:t>Memasukkan</a:t>
            </a:r>
            <a:r>
              <a:rPr lang="en-US" dirty="0"/>
              <a:t> PIN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088" t="3316" r="2734" b="29141"/>
          <a:stretch/>
        </p:blipFill>
        <p:spPr>
          <a:xfrm>
            <a:off x="2552700" y="749205"/>
            <a:ext cx="7086600" cy="592486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29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 Diagram: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Saldo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583" t="5725" r="1832" b="30077"/>
          <a:stretch/>
        </p:blipFill>
        <p:spPr>
          <a:xfrm>
            <a:off x="1629103" y="1447800"/>
            <a:ext cx="8933795" cy="381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94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1228"/>
          </a:xfrm>
        </p:spPr>
        <p:txBody>
          <a:bodyPr>
            <a:normAutofit/>
          </a:bodyPr>
          <a:lstStyle/>
          <a:p>
            <a:r>
              <a:rPr lang="en-US" sz="4000" dirty="0"/>
              <a:t>Sequence Diagram: </a:t>
            </a:r>
            <a:r>
              <a:rPr lang="en-US" sz="4000" dirty="0" err="1"/>
              <a:t>Mengambil</a:t>
            </a:r>
            <a:r>
              <a:rPr lang="en-US" sz="4000" dirty="0"/>
              <a:t> </a:t>
            </a:r>
            <a:r>
              <a:rPr lang="en-US" sz="4000" dirty="0" err="1"/>
              <a:t>Uang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208" t="6580" r="1908" b="2632"/>
          <a:stretch/>
        </p:blipFill>
        <p:spPr>
          <a:xfrm>
            <a:off x="1524000" y="943628"/>
            <a:ext cx="9144000" cy="576197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5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52401"/>
            <a:ext cx="836295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Diagram: </a:t>
            </a:r>
            <a:r>
              <a:rPr lang="id-ID" dirty="0"/>
              <a:t>Mengirim</a:t>
            </a:r>
            <a:r>
              <a:rPr lang="en-US" dirty="0"/>
              <a:t> </a:t>
            </a:r>
            <a:r>
              <a:rPr lang="en-US" dirty="0" err="1"/>
              <a:t>Uang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800" t="5008" r="1234" b="5008"/>
          <a:stretch/>
        </p:blipFill>
        <p:spPr>
          <a:xfrm>
            <a:off x="2081213" y="838202"/>
            <a:ext cx="8029575" cy="58594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03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-249238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dirty="0"/>
              <a:t>Sequence Diagram: </a:t>
            </a:r>
            <a:r>
              <a:rPr lang="id-ID" sz="2800" dirty="0" err="1"/>
              <a:t>Mengupdate</a:t>
            </a:r>
            <a:r>
              <a:rPr lang="id-ID" sz="2800" dirty="0"/>
              <a:t> Informasi Kotak Deposit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465" t="5725" r="2714" b="16794"/>
          <a:stretch/>
        </p:blipFill>
        <p:spPr>
          <a:xfrm>
            <a:off x="1714500" y="806669"/>
            <a:ext cx="8763000" cy="578688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90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8866188" cy="647700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Diagram: </a:t>
            </a:r>
            <a:r>
              <a:rPr lang="id-ID" dirty="0"/>
              <a:t>Keluar Sistem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028" t="5725" r="2885" b="30077"/>
          <a:stretch/>
        </p:blipFill>
        <p:spPr>
          <a:xfrm>
            <a:off x="1828800" y="1219200"/>
            <a:ext cx="8534402" cy="4267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97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888" y="2466976"/>
            <a:ext cx="8520112" cy="2095501"/>
          </a:xfrm>
        </p:spPr>
        <p:txBody>
          <a:bodyPr>
            <a:normAutofit/>
          </a:bodyPr>
          <a:lstStyle/>
          <a:p>
            <a:r>
              <a:rPr lang="id-ID" sz="3600" dirty="0"/>
              <a:t>Studi Kasus: </a:t>
            </a:r>
            <a:r>
              <a:rPr lang="id-ID" sz="3600" dirty="0" err="1"/>
              <a:t>Sequence</a:t>
            </a:r>
            <a:r>
              <a:rPr lang="id-ID" sz="3600" dirty="0"/>
              <a:t> Diagram </a:t>
            </a:r>
            <a:r>
              <a:rPr lang="en-US" sz="3600" dirty="0" err="1"/>
              <a:t>MusicPedia</a:t>
            </a:r>
            <a:endParaRPr lang="id-ID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4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81CADC0-469B-4C7F-BA3B-75B2D1E0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213" y="-306388"/>
            <a:ext cx="10515600" cy="1325563"/>
          </a:xfrm>
        </p:spPr>
        <p:txBody>
          <a:bodyPr/>
          <a:lstStyle/>
          <a:p>
            <a:r>
              <a:rPr lang="id-ID" dirty="0"/>
              <a:t>Use </a:t>
            </a:r>
            <a:r>
              <a:rPr lang="id-ID" dirty="0" err="1"/>
              <a:t>Case</a:t>
            </a:r>
            <a:r>
              <a:rPr lang="id-ID" dirty="0"/>
              <a:t> Diagram </a:t>
            </a:r>
            <a:r>
              <a:rPr lang="id-ID" dirty="0" err="1"/>
              <a:t>MusicPedia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80D4239-A59B-4C2E-9B47-0BEA12EE73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ACA222C-F579-43A2-B911-FF8D12167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3" t="7109" r="6875" b="2978"/>
          <a:stretch/>
        </p:blipFill>
        <p:spPr>
          <a:xfrm>
            <a:off x="1916498" y="828261"/>
            <a:ext cx="8359005" cy="579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7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093C5A0-5616-4A07-AB14-9D65DE455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err="1"/>
              <a:t>Sequence</a:t>
            </a:r>
            <a:r>
              <a:rPr lang="id-ID" dirty="0"/>
              <a:t> diagram menggambarkan </a:t>
            </a:r>
            <a:r>
              <a:rPr lang="id-ID" dirty="0">
                <a:solidFill>
                  <a:srgbClr val="C00000"/>
                </a:solidFill>
              </a:rPr>
              <a:t>interaksi antar </a:t>
            </a:r>
            <a:r>
              <a:rPr lang="id-ID" i="1" dirty="0" err="1">
                <a:solidFill>
                  <a:srgbClr val="C00000"/>
                </a:solidFill>
              </a:rPr>
              <a:t>object</a:t>
            </a:r>
            <a:r>
              <a:rPr lang="id-ID" dirty="0">
                <a:solidFill>
                  <a:srgbClr val="C00000"/>
                </a:solidFill>
              </a:rPr>
              <a:t> (</a:t>
            </a:r>
            <a:r>
              <a:rPr lang="id-ID" i="1" dirty="0" err="1">
                <a:solidFill>
                  <a:srgbClr val="C00000"/>
                </a:solidFill>
              </a:rPr>
              <a:t>class</a:t>
            </a:r>
            <a:r>
              <a:rPr lang="id-ID" dirty="0">
                <a:solidFill>
                  <a:srgbClr val="C00000"/>
                </a:solidFill>
              </a:rPr>
              <a:t>) dalam </a:t>
            </a:r>
            <a:r>
              <a:rPr lang="id-ID" dirty="0" err="1">
                <a:solidFill>
                  <a:srgbClr val="C00000"/>
                </a:solidFill>
              </a:rPr>
              <a:t>sofware</a:t>
            </a:r>
            <a:r>
              <a:rPr lang="id-ID" dirty="0"/>
              <a:t> pada suatu </a:t>
            </a:r>
            <a:r>
              <a:rPr lang="id-ID" dirty="0" err="1">
                <a:solidFill>
                  <a:srgbClr val="C00000"/>
                </a:solidFill>
              </a:rPr>
              <a:t>sekuensial</a:t>
            </a:r>
            <a:r>
              <a:rPr lang="id-ID" dirty="0">
                <a:solidFill>
                  <a:srgbClr val="C00000"/>
                </a:solidFill>
              </a:rPr>
              <a:t> waktu</a:t>
            </a:r>
          </a:p>
          <a:p>
            <a:pPr lvl="1"/>
            <a:r>
              <a:rPr lang="id-ID" dirty="0"/>
              <a:t>Interaksi </a:t>
            </a:r>
            <a:r>
              <a:rPr lang="id-ID" dirty="0" err="1"/>
              <a:t>object</a:t>
            </a:r>
            <a:r>
              <a:rPr lang="id-ID" dirty="0"/>
              <a:t> (</a:t>
            </a:r>
            <a:r>
              <a:rPr lang="id-ID" dirty="0" err="1"/>
              <a:t>class</a:t>
            </a:r>
            <a:r>
              <a:rPr lang="id-ID" dirty="0"/>
              <a:t>) berdasarkan </a:t>
            </a:r>
            <a:r>
              <a:rPr lang="id-ID" dirty="0">
                <a:solidFill>
                  <a:srgbClr val="0070C0"/>
                </a:solidFill>
              </a:rPr>
              <a:t>alur proses bekerjanya </a:t>
            </a:r>
            <a:r>
              <a:rPr lang="id-ID" dirty="0" err="1">
                <a:solidFill>
                  <a:srgbClr val="0070C0"/>
                </a:solidFill>
              </a:rPr>
              <a:t>software</a:t>
            </a:r>
            <a:r>
              <a:rPr lang="id-ID" dirty="0"/>
              <a:t>, </a:t>
            </a:r>
            <a:r>
              <a:rPr lang="id-ID" dirty="0" err="1"/>
              <a:t>dimana</a:t>
            </a:r>
            <a:r>
              <a:rPr lang="id-ID" dirty="0"/>
              <a:t> interaksi tersebut menggambarkan </a:t>
            </a:r>
            <a:r>
              <a:rPr lang="id-ID" dirty="0">
                <a:solidFill>
                  <a:srgbClr val="00B050"/>
                </a:solidFill>
              </a:rPr>
              <a:t>pesan yang dikirimkan secara </a:t>
            </a:r>
            <a:r>
              <a:rPr lang="id-ID" dirty="0" err="1">
                <a:solidFill>
                  <a:srgbClr val="00B050"/>
                </a:solidFill>
              </a:rPr>
              <a:t>sekuensial</a:t>
            </a:r>
            <a:r>
              <a:rPr lang="id-ID" dirty="0">
                <a:solidFill>
                  <a:srgbClr val="00B050"/>
                </a:solidFill>
              </a:rPr>
              <a:t> antara </a:t>
            </a:r>
            <a:r>
              <a:rPr lang="id-ID" dirty="0" err="1">
                <a:solidFill>
                  <a:srgbClr val="00B050"/>
                </a:solidFill>
              </a:rPr>
              <a:t>object</a:t>
            </a:r>
            <a:r>
              <a:rPr lang="id-ID" dirty="0">
                <a:solidFill>
                  <a:srgbClr val="00B050"/>
                </a:solidFill>
              </a:rPr>
              <a:t> </a:t>
            </a:r>
            <a:r>
              <a:rPr lang="id-ID" dirty="0"/>
              <a:t>(</a:t>
            </a:r>
            <a:r>
              <a:rPr lang="id-ID" dirty="0" err="1"/>
              <a:t>class</a:t>
            </a:r>
            <a:r>
              <a:rPr lang="id-ID" dirty="0"/>
              <a:t>)</a:t>
            </a:r>
            <a:endParaRPr lang="id-ID" dirty="0">
              <a:solidFill>
                <a:srgbClr val="0070C0"/>
              </a:solidFill>
            </a:endParaRPr>
          </a:p>
          <a:p>
            <a:pPr lvl="1"/>
            <a:r>
              <a:rPr lang="id-ID" dirty="0"/>
              <a:t>Garis </a:t>
            </a:r>
            <a:r>
              <a:rPr lang="id-ID" dirty="0">
                <a:solidFill>
                  <a:srgbClr val="0070C0"/>
                </a:solidFill>
              </a:rPr>
              <a:t>vertikal (</a:t>
            </a:r>
            <a:r>
              <a:rPr lang="id-ID" dirty="0" err="1">
                <a:solidFill>
                  <a:srgbClr val="0070C0"/>
                </a:solidFill>
              </a:rPr>
              <a:t>lifeline</a:t>
            </a:r>
            <a:r>
              <a:rPr lang="id-ID" dirty="0">
                <a:solidFill>
                  <a:srgbClr val="0070C0"/>
                </a:solidFill>
              </a:rPr>
              <a:t>) menunjukkan </a:t>
            </a:r>
            <a:r>
              <a:rPr lang="id-ID" dirty="0" err="1">
                <a:solidFill>
                  <a:srgbClr val="0070C0"/>
                </a:solidFill>
              </a:rPr>
              <a:t>object</a:t>
            </a:r>
            <a:r>
              <a:rPr lang="id-ID" dirty="0">
                <a:solidFill>
                  <a:srgbClr val="0070C0"/>
                </a:solidFill>
              </a:rPr>
              <a:t> (</a:t>
            </a:r>
            <a:r>
              <a:rPr lang="id-ID" dirty="0" err="1">
                <a:solidFill>
                  <a:srgbClr val="0070C0"/>
                </a:solidFill>
              </a:rPr>
              <a:t>class</a:t>
            </a:r>
            <a:r>
              <a:rPr lang="id-ID" dirty="0">
                <a:solidFill>
                  <a:srgbClr val="0070C0"/>
                </a:solidFill>
              </a:rPr>
              <a:t>)</a:t>
            </a:r>
            <a:r>
              <a:rPr lang="id-ID" dirty="0"/>
              <a:t>, garis </a:t>
            </a:r>
            <a:r>
              <a:rPr lang="id-ID" dirty="0">
                <a:solidFill>
                  <a:srgbClr val="00B050"/>
                </a:solidFill>
              </a:rPr>
              <a:t>horizontal menunjukkan pesan yang mengalir </a:t>
            </a:r>
            <a:r>
              <a:rPr lang="id-ID" dirty="0"/>
              <a:t>antara </a:t>
            </a:r>
            <a:r>
              <a:rPr lang="id-ID" dirty="0" err="1"/>
              <a:t>object</a:t>
            </a:r>
            <a:r>
              <a:rPr lang="id-ID" dirty="0"/>
              <a:t> (</a:t>
            </a:r>
            <a:r>
              <a:rPr lang="id-ID" dirty="0" err="1"/>
              <a:t>class</a:t>
            </a:r>
            <a:r>
              <a:rPr lang="id-ID" dirty="0"/>
              <a:t>) tersebut</a:t>
            </a:r>
          </a:p>
          <a:p>
            <a:endParaRPr lang="id-ID" dirty="0"/>
          </a:p>
          <a:p>
            <a:r>
              <a:rPr lang="id-ID" dirty="0" err="1"/>
              <a:t>Sequence</a:t>
            </a:r>
            <a:r>
              <a:rPr lang="id-ID" dirty="0"/>
              <a:t> diagram adalah </a:t>
            </a:r>
            <a:r>
              <a:rPr lang="id-ID" dirty="0">
                <a:solidFill>
                  <a:srgbClr val="C00000"/>
                </a:solidFill>
              </a:rPr>
              <a:t>alat komunikasi System </a:t>
            </a:r>
            <a:r>
              <a:rPr lang="id-ID" dirty="0" err="1">
                <a:solidFill>
                  <a:srgbClr val="C00000"/>
                </a:solidFill>
              </a:rPr>
              <a:t>Analyst</a:t>
            </a:r>
            <a:r>
              <a:rPr lang="id-ID" dirty="0">
                <a:solidFill>
                  <a:srgbClr val="C00000"/>
                </a:solidFill>
              </a:rPr>
              <a:t> dengan </a:t>
            </a:r>
            <a:r>
              <a:rPr lang="id-ID" dirty="0" err="1">
                <a:solidFill>
                  <a:srgbClr val="C00000"/>
                </a:solidFill>
              </a:rPr>
              <a:t>Programmer</a:t>
            </a:r>
            <a:r>
              <a:rPr lang="id-ID" dirty="0"/>
              <a:t>, menggambarkan alur proses bekerjanya </a:t>
            </a:r>
            <a:r>
              <a:rPr lang="id-ID" dirty="0" err="1"/>
              <a:t>software</a:t>
            </a:r>
            <a:r>
              <a:rPr lang="id-ID" dirty="0"/>
              <a:t> sekaligus dengan komposisi </a:t>
            </a:r>
            <a:r>
              <a:rPr lang="id-ID" dirty="0" err="1"/>
              <a:t>software</a:t>
            </a:r>
            <a:r>
              <a:rPr lang="id-ID" dirty="0"/>
              <a:t> akan seperti apa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8205DAD-3CAA-48CB-B506-FB748C688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C3EE0DC-CBA5-437A-94A4-EFC5ED2F94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77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3ECB88E-63A6-42DE-95FE-6E3E6082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-23852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Sequence Diagram: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Registrasi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FF6995E-61F5-44D3-9057-5E4DB8DC05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48A76C6-3FC7-4488-BDB1-BBEFAF0CC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81" t="7172" r="5264" b="4988"/>
          <a:stretch/>
        </p:blipFill>
        <p:spPr>
          <a:xfrm>
            <a:off x="1676400" y="929715"/>
            <a:ext cx="8977744" cy="547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9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0E54DC97-D281-4A89-8F7F-A2C14D830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974" y="-149226"/>
            <a:ext cx="10515600" cy="1325563"/>
          </a:xfrm>
        </p:spPr>
        <p:txBody>
          <a:bodyPr/>
          <a:lstStyle/>
          <a:p>
            <a:r>
              <a:rPr lang="en-US" dirty="0"/>
              <a:t>Sequence Diagram: </a:t>
            </a:r>
            <a:r>
              <a:rPr lang="en-US" dirty="0" err="1"/>
              <a:t>Melihat</a:t>
            </a:r>
            <a:r>
              <a:rPr lang="en-US" dirty="0"/>
              <a:t> Daftar </a:t>
            </a:r>
            <a:r>
              <a:rPr lang="en-US" dirty="0" err="1"/>
              <a:t>Lagu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A62B27B-E839-4839-A945-F746495A4CC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93332CA-19E1-4902-935C-EFA9249D7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6" t="7650" r="2935" b="4626"/>
          <a:stretch/>
        </p:blipFill>
        <p:spPr>
          <a:xfrm>
            <a:off x="1484524" y="1051485"/>
            <a:ext cx="916962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1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0DA42C2D-F417-4EF4-BA59-D0CB3718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Diagram: </a:t>
            </a:r>
            <a:r>
              <a:rPr lang="en-US" dirty="0" err="1"/>
              <a:t>Memutar</a:t>
            </a:r>
            <a:r>
              <a:rPr lang="en-US" dirty="0"/>
              <a:t> Trial </a:t>
            </a:r>
            <a:r>
              <a:rPr lang="en-US" dirty="0" err="1"/>
              <a:t>Lagu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772F037-7B7D-49E2-BABF-F9AABCA1A5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FC28FCB-F80A-4371-B6A2-434CAB1C4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1" t="8866" r="2025" b="3930"/>
          <a:stretch/>
        </p:blipFill>
        <p:spPr>
          <a:xfrm>
            <a:off x="1524000" y="1256212"/>
            <a:ext cx="9147700" cy="434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F1C34431-151F-4072-999F-7B6C2E5CF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2" y="-180975"/>
            <a:ext cx="10515600" cy="752475"/>
          </a:xfrm>
        </p:spPr>
        <p:txBody>
          <a:bodyPr>
            <a:noAutofit/>
          </a:bodyPr>
          <a:lstStyle/>
          <a:p>
            <a:r>
              <a:rPr lang="en-US" sz="3200" dirty="0"/>
              <a:t>Sequence Diagram: </a:t>
            </a:r>
            <a:r>
              <a:rPr lang="en-US" sz="3200" dirty="0" err="1"/>
              <a:t>Melakukan</a:t>
            </a:r>
            <a:r>
              <a:rPr lang="en-US" sz="3200" dirty="0"/>
              <a:t> Login dan Logout</a:t>
            </a:r>
            <a:endParaRPr lang="en-ID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AD06AFC-3E16-4BF3-96B0-C4F45DEADB2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C50536E-077F-4A49-B5E1-64664589C5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5" t="4445" r="2474" b="7777"/>
          <a:stretch/>
        </p:blipFill>
        <p:spPr>
          <a:xfrm>
            <a:off x="2507848" y="762000"/>
            <a:ext cx="7176304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9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F20705C-EE20-4D22-BB31-819E36458F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E9E0A2D-9D4B-4373-9B9E-6EDE481D10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1" t="2625" r="2231" b="4042"/>
          <a:stretch/>
        </p:blipFill>
        <p:spPr>
          <a:xfrm>
            <a:off x="2219325" y="568052"/>
            <a:ext cx="7753351" cy="629257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D5FEAA00-98E0-42D6-9119-B677FD5D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0" y="-39211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Sequence Diagram: </a:t>
            </a:r>
            <a:r>
              <a:rPr lang="en-US" dirty="0" err="1"/>
              <a:t>Mengelola</a:t>
            </a:r>
            <a:r>
              <a:rPr lang="en-US" dirty="0"/>
              <a:t> Data </a:t>
            </a:r>
            <a:r>
              <a:rPr lang="en-US" dirty="0" err="1"/>
              <a:t>Lagu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8132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BF17A81-DE43-408B-B797-FD7FFD8C320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B5CF1F9-14FC-4779-83E8-4CC2CD8AEC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1" t="2222" r="4021" b="2222"/>
          <a:stretch/>
        </p:blipFill>
        <p:spPr>
          <a:xfrm>
            <a:off x="2952750" y="643760"/>
            <a:ext cx="6286500" cy="621424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DEAB15B9-5A8B-4A60-B969-62A2BC9A1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85775"/>
          </a:xfrm>
        </p:spPr>
        <p:txBody>
          <a:bodyPr>
            <a:noAutofit/>
          </a:bodyPr>
          <a:lstStyle/>
          <a:p>
            <a:r>
              <a:rPr lang="en-US" sz="3200" dirty="0"/>
              <a:t>Sequence Diagram: </a:t>
            </a:r>
            <a:r>
              <a:rPr lang="en-US" sz="3200" dirty="0" err="1"/>
              <a:t>Mengelola</a:t>
            </a:r>
            <a:r>
              <a:rPr lang="en-US" sz="3200" dirty="0"/>
              <a:t> Data </a:t>
            </a:r>
            <a:r>
              <a:rPr lang="en-US" sz="3200" dirty="0" err="1"/>
              <a:t>Pelanggan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103750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7BD35BED-6332-4DFB-84D8-1C39FE3B5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9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Sequence Diagram: </a:t>
            </a:r>
            <a:r>
              <a:rPr lang="en-US" dirty="0" err="1"/>
              <a:t>Mengubah</a:t>
            </a:r>
            <a:r>
              <a:rPr lang="en-US" dirty="0"/>
              <a:t> Data </a:t>
            </a:r>
            <a:r>
              <a:rPr lang="en-US" dirty="0" err="1"/>
              <a:t>Pribadi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1065621-B492-4858-8122-D369D0D2855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B33653B-1C3D-4D23-9B2E-8C1D8653D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2" t="7558" r="5764" b="5987"/>
          <a:stretch/>
        </p:blipFill>
        <p:spPr>
          <a:xfrm>
            <a:off x="1530928" y="782177"/>
            <a:ext cx="9130144" cy="539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3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5B73D17-93C2-4695-89CD-C64376FF6B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41B7FAB-0CEB-480C-BF0D-42F7FCCFD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3" t="4445" r="5749" b="4445"/>
          <a:stretch/>
        </p:blipFill>
        <p:spPr>
          <a:xfrm>
            <a:off x="2438400" y="685574"/>
            <a:ext cx="7086600" cy="62484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36A547A8-BD23-4254-AD89-8D87B23A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3538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Sequence Diagram: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Pembelian</a:t>
            </a:r>
            <a:r>
              <a:rPr lang="en-US" sz="3200" dirty="0"/>
              <a:t> </a:t>
            </a:r>
            <a:r>
              <a:rPr lang="en-US" sz="3200" dirty="0" err="1"/>
              <a:t>Lagu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42079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967E17A-BC37-429C-BCAF-5392F4014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0"/>
            <a:ext cx="10515600" cy="838200"/>
          </a:xfrm>
        </p:spPr>
        <p:txBody>
          <a:bodyPr>
            <a:noAutofit/>
          </a:bodyPr>
          <a:lstStyle/>
          <a:p>
            <a:r>
              <a:rPr lang="en-US" sz="3000" dirty="0"/>
              <a:t>Sequence Diagram: </a:t>
            </a:r>
            <a:r>
              <a:rPr lang="en-US" sz="3000" dirty="0" err="1"/>
              <a:t>Mengekspor</a:t>
            </a:r>
            <a:r>
              <a:rPr lang="en-US" sz="3000" dirty="0"/>
              <a:t> </a:t>
            </a:r>
            <a:r>
              <a:rPr lang="en-US" sz="3000" dirty="0" err="1"/>
              <a:t>Laporan</a:t>
            </a:r>
            <a:r>
              <a:rPr lang="en-US" sz="3000" dirty="0"/>
              <a:t> </a:t>
            </a:r>
            <a:r>
              <a:rPr lang="en-US" sz="3000" dirty="0" err="1"/>
              <a:t>Penjualan</a:t>
            </a:r>
            <a:endParaRPr lang="en-ID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0DBD2DB-E789-49AB-B03F-A8FE2CA82E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5903099-3576-49E4-8C74-BD6B954AF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4" t="6862" r="8361" b="3157"/>
          <a:stretch/>
        </p:blipFill>
        <p:spPr>
          <a:xfrm>
            <a:off x="1537856" y="838200"/>
            <a:ext cx="8686800" cy="599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0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619125"/>
            <a:ext cx="11329988" cy="57912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err="1"/>
              <a:t>Gunakan</a:t>
            </a:r>
            <a:r>
              <a:rPr lang="en-US" sz="2600" dirty="0"/>
              <a:t> </a:t>
            </a:r>
            <a:r>
              <a:rPr lang="en-US" sz="2600" dirty="0" err="1"/>
              <a:t>pola</a:t>
            </a:r>
            <a:r>
              <a:rPr lang="en-US" sz="2600" dirty="0"/>
              <a:t> Subject-Verb-Object (</a:t>
            </a:r>
            <a:r>
              <a:rPr lang="en-US" sz="2600" dirty="0">
                <a:solidFill>
                  <a:srgbClr val="C00000"/>
                </a:solidFill>
              </a:rPr>
              <a:t>S-V-O</a:t>
            </a:r>
            <a:r>
              <a:rPr lang="en-US" sz="2600" dirty="0"/>
              <a:t>) </a:t>
            </a:r>
            <a:r>
              <a:rPr lang="en-US" sz="2600" dirty="0" err="1"/>
              <a:t>untuk</a:t>
            </a:r>
            <a:r>
              <a:rPr lang="en-US" sz="2600" dirty="0"/>
              <a:t> use case diagram (Actor – Use Case) </a:t>
            </a:r>
            <a:r>
              <a:rPr lang="en-US" sz="2600" dirty="0" err="1"/>
              <a:t>dan</a:t>
            </a:r>
            <a:r>
              <a:rPr lang="en-US" sz="2600" dirty="0"/>
              <a:t> Activity Diagram (Partition – </a:t>
            </a:r>
            <a:r>
              <a:rPr lang="id-ID" sz="2600" dirty="0" err="1"/>
              <a:t>Action</a:t>
            </a:r>
            <a:r>
              <a:rPr lang="en-US" sz="2600" dirty="0"/>
              <a:t>)</a:t>
            </a:r>
          </a:p>
          <a:p>
            <a:r>
              <a:rPr lang="en-US" sz="2600" dirty="0"/>
              <a:t>Use </a:t>
            </a:r>
            <a:r>
              <a:rPr lang="id-ID" sz="2600" dirty="0"/>
              <a:t>C</a:t>
            </a:r>
            <a:r>
              <a:rPr lang="en-US" sz="2600" dirty="0" err="1"/>
              <a:t>ase</a:t>
            </a:r>
            <a:r>
              <a:rPr lang="en-US" sz="2600" dirty="0"/>
              <a:t> </a:t>
            </a:r>
            <a:r>
              <a:rPr lang="id-ID" sz="2600" dirty="0"/>
              <a:t>D</a:t>
            </a:r>
            <a:r>
              <a:rPr lang="en-US" sz="2600" dirty="0" err="1"/>
              <a:t>iagram</a:t>
            </a:r>
            <a:r>
              <a:rPr lang="en-US" sz="2600" dirty="0"/>
              <a:t> </a:t>
            </a:r>
            <a:r>
              <a:rPr lang="en-US" sz="2600" dirty="0" err="1"/>
              <a:t>adalah</a:t>
            </a:r>
            <a:r>
              <a:rPr lang="en-US" sz="2600" dirty="0"/>
              <a:t> </a:t>
            </a:r>
            <a:r>
              <a:rPr lang="en-US" sz="2600" dirty="0" err="1">
                <a:solidFill>
                  <a:srgbClr val="C00000"/>
                </a:solidFill>
              </a:rPr>
              <a:t>apa</a:t>
            </a:r>
            <a:r>
              <a:rPr lang="en-US" sz="2600" dirty="0">
                <a:solidFill>
                  <a:srgbClr val="C00000"/>
                </a:solidFill>
              </a:rPr>
              <a:t> yang </a:t>
            </a:r>
            <a:r>
              <a:rPr lang="en-US" sz="2600" dirty="0" err="1">
                <a:solidFill>
                  <a:srgbClr val="C00000"/>
                </a:solidFill>
              </a:rPr>
              <a:t>dilakukan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id-ID" sz="2600" dirty="0">
                <a:solidFill>
                  <a:srgbClr val="C00000"/>
                </a:solidFill>
              </a:rPr>
              <a:t>A</a:t>
            </a:r>
            <a:r>
              <a:rPr lang="en-US" sz="2600" dirty="0" err="1">
                <a:solidFill>
                  <a:srgbClr val="C00000"/>
                </a:solidFill>
              </a:rPr>
              <a:t>ctor</a:t>
            </a:r>
            <a:r>
              <a:rPr lang="en-US" sz="2600" dirty="0">
                <a:solidFill>
                  <a:srgbClr val="C00000"/>
                </a:solidFill>
              </a:rPr>
              <a:t> di s</a:t>
            </a:r>
            <a:r>
              <a:rPr lang="id-ID" sz="2600" dirty="0">
                <a:solidFill>
                  <a:srgbClr val="C00000"/>
                </a:solidFill>
              </a:rPr>
              <a:t>i</a:t>
            </a:r>
            <a:r>
              <a:rPr lang="en-US" sz="2600" dirty="0">
                <a:solidFill>
                  <a:srgbClr val="C00000"/>
                </a:solidFill>
              </a:rPr>
              <a:t>stem</a:t>
            </a:r>
            <a:r>
              <a:rPr lang="en-US" sz="2600" dirty="0"/>
              <a:t>, </a:t>
            </a:r>
            <a:r>
              <a:rPr lang="en-US" sz="2600" dirty="0" err="1"/>
              <a:t>bukan</a:t>
            </a:r>
            <a:r>
              <a:rPr lang="en-US" sz="2600" dirty="0"/>
              <a:t> </a:t>
            </a:r>
            <a:r>
              <a:rPr lang="en-US" sz="2600" dirty="0" err="1"/>
              <a:t>apa</a:t>
            </a:r>
            <a:r>
              <a:rPr lang="en-US" sz="2600" dirty="0"/>
              <a:t> yang </a:t>
            </a:r>
            <a:r>
              <a:rPr lang="en-US" sz="2600" dirty="0" err="1"/>
              <a:t>dilakukan</a:t>
            </a:r>
            <a:r>
              <a:rPr lang="en-US" sz="2600" dirty="0"/>
              <a:t> </a:t>
            </a:r>
            <a:r>
              <a:rPr lang="en-US" sz="2600" dirty="0" err="1"/>
              <a:t>oleh</a:t>
            </a:r>
            <a:r>
              <a:rPr lang="en-US" sz="2600" dirty="0"/>
              <a:t> s</a:t>
            </a:r>
            <a:r>
              <a:rPr lang="id-ID" sz="2600" dirty="0"/>
              <a:t>i</a:t>
            </a:r>
            <a:r>
              <a:rPr lang="en-US" sz="2600" dirty="0"/>
              <a:t>stem</a:t>
            </a:r>
          </a:p>
          <a:p>
            <a:r>
              <a:rPr lang="en-US" sz="2600" dirty="0" err="1"/>
              <a:t>Pada</a:t>
            </a:r>
            <a:r>
              <a:rPr lang="en-US" sz="2600" dirty="0"/>
              <a:t> </a:t>
            </a:r>
            <a:r>
              <a:rPr lang="id-ID" sz="2600" dirty="0"/>
              <a:t>S</a:t>
            </a:r>
            <a:r>
              <a:rPr lang="en-US" sz="2600" dirty="0" err="1"/>
              <a:t>equence</a:t>
            </a:r>
            <a:r>
              <a:rPr lang="en-US" sz="2600" dirty="0"/>
              <a:t> </a:t>
            </a:r>
            <a:r>
              <a:rPr lang="id-ID" sz="2600" dirty="0"/>
              <a:t>D</a:t>
            </a:r>
            <a:r>
              <a:rPr lang="en-US" sz="2600" dirty="0" err="1"/>
              <a:t>iagram</a:t>
            </a:r>
            <a:r>
              <a:rPr lang="en-US" sz="2600" dirty="0"/>
              <a:t> </a:t>
            </a:r>
            <a:r>
              <a:rPr lang="en-US" sz="2600" dirty="0" err="1">
                <a:solidFill>
                  <a:srgbClr val="C00000"/>
                </a:solidFill>
              </a:rPr>
              <a:t>perhatikan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err="1">
                <a:solidFill>
                  <a:srgbClr val="C00000"/>
                </a:solidFill>
              </a:rPr>
              <a:t>transaksi</a:t>
            </a:r>
            <a:r>
              <a:rPr lang="en-US" sz="2600" dirty="0">
                <a:solidFill>
                  <a:srgbClr val="C00000"/>
                </a:solidFill>
              </a:rPr>
              <a:t> yang </a:t>
            </a:r>
            <a:r>
              <a:rPr lang="en-US" sz="2600" dirty="0" err="1">
                <a:solidFill>
                  <a:srgbClr val="C00000"/>
                </a:solidFill>
              </a:rPr>
              <a:t>harusnya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err="1">
                <a:solidFill>
                  <a:srgbClr val="C00000"/>
                </a:solidFill>
              </a:rPr>
              <a:t>datangnya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err="1">
                <a:solidFill>
                  <a:srgbClr val="C00000"/>
                </a:solidFill>
              </a:rPr>
              <a:t>dari</a:t>
            </a:r>
            <a:r>
              <a:rPr lang="en-US" sz="2600" dirty="0">
                <a:solidFill>
                  <a:srgbClr val="C00000"/>
                </a:solidFill>
              </a:rPr>
              <a:t> actor</a:t>
            </a:r>
            <a:r>
              <a:rPr lang="en-US" sz="2600" dirty="0"/>
              <a:t>,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bukan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object lain</a:t>
            </a:r>
          </a:p>
          <a:p>
            <a:r>
              <a:rPr lang="en-US" sz="2600" dirty="0"/>
              <a:t>Naming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C00000"/>
                </a:solidFill>
              </a:rPr>
              <a:t>object </a:t>
            </a:r>
            <a:r>
              <a:rPr lang="en-US" sz="2600" dirty="0" err="1">
                <a:solidFill>
                  <a:srgbClr val="C00000"/>
                </a:solidFill>
              </a:rPr>
              <a:t>dan</a:t>
            </a:r>
            <a:r>
              <a:rPr lang="en-US" sz="2600" dirty="0">
                <a:solidFill>
                  <a:srgbClr val="C00000"/>
                </a:solidFill>
              </a:rPr>
              <a:t> class </a:t>
            </a:r>
            <a:r>
              <a:rPr lang="en-US" sz="2600" dirty="0" err="1">
                <a:solidFill>
                  <a:srgbClr val="C00000"/>
                </a:solidFill>
              </a:rPr>
              <a:t>adalah</a:t>
            </a:r>
            <a:r>
              <a:rPr lang="en-US" sz="2600" dirty="0">
                <a:solidFill>
                  <a:srgbClr val="C00000"/>
                </a:solidFill>
              </a:rPr>
              <a:t> kata </a:t>
            </a:r>
            <a:r>
              <a:rPr lang="en-US" sz="2600" dirty="0" err="1">
                <a:solidFill>
                  <a:srgbClr val="C00000"/>
                </a:solidFill>
              </a:rPr>
              <a:t>benda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/>
              <a:t>(noun), </a:t>
            </a:r>
            <a:r>
              <a:rPr lang="en-US" sz="2600" dirty="0" err="1"/>
              <a:t>untuk</a:t>
            </a:r>
            <a:r>
              <a:rPr lang="en-US" sz="2600" dirty="0"/>
              <a:t> message di </a:t>
            </a:r>
            <a:r>
              <a:rPr lang="id-ID" sz="2600" dirty="0"/>
              <a:t>S</a:t>
            </a:r>
            <a:r>
              <a:rPr lang="en-US" sz="2600" dirty="0" err="1"/>
              <a:t>equence</a:t>
            </a:r>
            <a:r>
              <a:rPr lang="en-US" sz="2600" dirty="0"/>
              <a:t> </a:t>
            </a:r>
            <a:r>
              <a:rPr lang="id-ID" sz="2600" dirty="0"/>
              <a:t>D</a:t>
            </a:r>
            <a:r>
              <a:rPr lang="en-US" sz="2600" dirty="0" err="1"/>
              <a:t>iagram</a:t>
            </a:r>
            <a:r>
              <a:rPr lang="en-US" sz="2600" dirty="0"/>
              <a:t> (method) </a:t>
            </a:r>
            <a:r>
              <a:rPr lang="en-US" sz="2600" dirty="0" err="1"/>
              <a:t>adalah</a:t>
            </a:r>
            <a:r>
              <a:rPr lang="en-US" sz="2600" dirty="0"/>
              <a:t> kata</a:t>
            </a:r>
            <a:r>
              <a:rPr lang="id-ID" sz="2600" dirty="0"/>
              <a:t> </a:t>
            </a:r>
            <a:r>
              <a:rPr lang="en-US" sz="2600" dirty="0" err="1"/>
              <a:t>kerja</a:t>
            </a:r>
            <a:endParaRPr lang="en-US" sz="2600" dirty="0"/>
          </a:p>
          <a:p>
            <a:r>
              <a:rPr lang="id-ID" sz="2600" dirty="0" err="1"/>
              <a:t>Object</a:t>
            </a:r>
            <a:r>
              <a:rPr lang="id-ID" sz="2600" dirty="0"/>
              <a:t> </a:t>
            </a:r>
            <a:r>
              <a:rPr lang="id-ID" sz="2600" dirty="0" err="1"/>
              <a:t>lifeline</a:t>
            </a:r>
            <a:r>
              <a:rPr lang="id-ID" sz="2600" dirty="0"/>
              <a:t> dan </a:t>
            </a:r>
            <a:r>
              <a:rPr lang="id-ID" sz="2600" dirty="0" err="1"/>
              <a:t>message</a:t>
            </a:r>
            <a:r>
              <a:rPr lang="id-ID" sz="2600" dirty="0"/>
              <a:t> di </a:t>
            </a:r>
            <a:r>
              <a:rPr lang="id-ID" sz="2600" dirty="0" err="1"/>
              <a:t>Sequence</a:t>
            </a:r>
            <a:r>
              <a:rPr lang="id-ID" sz="2600" dirty="0"/>
              <a:t> Diagram dan nama </a:t>
            </a:r>
            <a:r>
              <a:rPr lang="id-ID" sz="2600" dirty="0" err="1"/>
              <a:t>class</a:t>
            </a:r>
            <a:r>
              <a:rPr lang="id-ID" sz="2600" dirty="0"/>
              <a:t> di Class Diagram, </a:t>
            </a:r>
            <a:r>
              <a:rPr lang="id-ID" sz="2600" dirty="0">
                <a:solidFill>
                  <a:srgbClr val="C00000"/>
                </a:solidFill>
              </a:rPr>
              <a:t>tidak boleh menggunakan spasi</a:t>
            </a:r>
            <a:r>
              <a:rPr lang="id-ID" sz="2600" dirty="0"/>
              <a:t>, karena akan jadi Class dan </a:t>
            </a:r>
            <a:r>
              <a:rPr lang="id-ID" sz="2600" dirty="0" err="1"/>
              <a:t>Method</a:t>
            </a:r>
            <a:r>
              <a:rPr lang="id-ID" sz="2600" dirty="0"/>
              <a:t> di kode program</a:t>
            </a:r>
            <a:endParaRPr lang="en-US" sz="2600" dirty="0"/>
          </a:p>
          <a:p>
            <a:r>
              <a:rPr lang="id-ID" sz="2600" dirty="0">
                <a:solidFill>
                  <a:srgbClr val="C00000"/>
                </a:solidFill>
              </a:rPr>
              <a:t>Actor </a:t>
            </a:r>
            <a:r>
              <a:rPr lang="en-US" sz="2600" dirty="0">
                <a:solidFill>
                  <a:srgbClr val="C00000"/>
                </a:solidFill>
              </a:rPr>
              <a:t>(</a:t>
            </a:r>
            <a:r>
              <a:rPr lang="en-US" sz="2600" dirty="0" err="1">
                <a:solidFill>
                  <a:srgbClr val="C00000"/>
                </a:solidFill>
              </a:rPr>
              <a:t>manusia</a:t>
            </a:r>
            <a:r>
              <a:rPr lang="en-US" sz="2600" dirty="0">
                <a:solidFill>
                  <a:srgbClr val="C00000"/>
                </a:solidFill>
              </a:rPr>
              <a:t>) </a:t>
            </a:r>
            <a:r>
              <a:rPr lang="id-ID" sz="2600" dirty="0"/>
              <a:t>akan mengirim </a:t>
            </a:r>
            <a:r>
              <a:rPr lang="id-ID" sz="2600" dirty="0">
                <a:solidFill>
                  <a:srgbClr val="C00000"/>
                </a:solidFill>
              </a:rPr>
              <a:t>message hanya ke Boundary Class</a:t>
            </a:r>
            <a:r>
              <a:rPr lang="id-ID" sz="2600" dirty="0"/>
              <a:t>, tidak ke Control atau Entity Class</a:t>
            </a:r>
            <a:r>
              <a:rPr lang="en-US" sz="2600" dirty="0"/>
              <a:t>. </a:t>
            </a:r>
            <a:r>
              <a:rPr lang="en-US" sz="2600" dirty="0" err="1"/>
              <a:t>Sedangkan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C00000"/>
                </a:solidFill>
              </a:rPr>
              <a:t>Actor (System) </a:t>
            </a:r>
            <a:r>
              <a:rPr lang="en-US" sz="2600" dirty="0" err="1"/>
              <a:t>akan</a:t>
            </a:r>
            <a:r>
              <a:rPr lang="en-US" sz="2600" dirty="0"/>
              <a:t> </a:t>
            </a:r>
            <a:r>
              <a:rPr lang="en-US" sz="2600" dirty="0" err="1"/>
              <a:t>mengirim</a:t>
            </a:r>
            <a:r>
              <a:rPr lang="en-US" sz="2600" dirty="0"/>
              <a:t> message </a:t>
            </a:r>
            <a:r>
              <a:rPr lang="en-US" sz="2600" dirty="0" err="1"/>
              <a:t>ke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C00000"/>
                </a:solidFill>
              </a:rPr>
              <a:t>Control</a:t>
            </a:r>
            <a:endParaRPr lang="id-ID" sz="2600" dirty="0">
              <a:solidFill>
                <a:srgbClr val="C00000"/>
              </a:solidFill>
            </a:endParaRPr>
          </a:p>
          <a:p>
            <a:r>
              <a:rPr lang="id-ID" sz="2600" dirty="0" err="1">
                <a:solidFill>
                  <a:srgbClr val="C00000"/>
                </a:solidFill>
              </a:rPr>
              <a:t>Entity</a:t>
            </a:r>
            <a:r>
              <a:rPr lang="id-ID" sz="2600" dirty="0">
                <a:solidFill>
                  <a:srgbClr val="C00000"/>
                </a:solidFill>
              </a:rPr>
              <a:t> Class </a:t>
            </a:r>
            <a:r>
              <a:rPr lang="id-ID" sz="2600" dirty="0"/>
              <a:t>bukan </a:t>
            </a:r>
            <a:r>
              <a:rPr lang="id-ID" sz="2600" dirty="0" err="1"/>
              <a:t>consumer</a:t>
            </a:r>
            <a:r>
              <a:rPr lang="id-ID" sz="2600" dirty="0"/>
              <a:t>, jadi </a:t>
            </a:r>
            <a:r>
              <a:rPr lang="id-ID" sz="2600" dirty="0">
                <a:solidFill>
                  <a:srgbClr val="C00000"/>
                </a:solidFill>
              </a:rPr>
              <a:t>tidak pernah mengirim </a:t>
            </a:r>
            <a:r>
              <a:rPr lang="id-ID" sz="2600" dirty="0" err="1">
                <a:solidFill>
                  <a:srgbClr val="C00000"/>
                </a:solidFill>
              </a:rPr>
              <a:t>message</a:t>
            </a:r>
            <a:r>
              <a:rPr lang="id-ID" sz="2600" dirty="0">
                <a:solidFill>
                  <a:srgbClr val="C00000"/>
                </a:solidFill>
              </a:rPr>
              <a:t> </a:t>
            </a:r>
            <a:r>
              <a:rPr lang="id-ID" sz="2600" dirty="0"/>
              <a:t>ke </a:t>
            </a:r>
            <a:r>
              <a:rPr lang="id-ID" sz="2600" dirty="0" err="1"/>
              <a:t>Boundary</a:t>
            </a:r>
            <a:r>
              <a:rPr lang="id-ID" sz="2600" dirty="0"/>
              <a:t> atau </a:t>
            </a:r>
            <a:r>
              <a:rPr lang="id-ID" sz="2600" dirty="0" err="1"/>
              <a:t>Control</a:t>
            </a:r>
            <a:r>
              <a:rPr lang="id-ID" sz="2600" dirty="0"/>
              <a:t> Class</a:t>
            </a:r>
          </a:p>
          <a:p>
            <a:r>
              <a:rPr lang="en-US" sz="2600" dirty="0"/>
              <a:t>Boundary class </a:t>
            </a:r>
            <a:r>
              <a:rPr lang="en-US" sz="2600" dirty="0" err="1"/>
              <a:t>akan</a:t>
            </a:r>
            <a:r>
              <a:rPr lang="en-US" sz="2600" dirty="0"/>
              <a:t> </a:t>
            </a:r>
            <a:r>
              <a:rPr lang="en-US" sz="2600" dirty="0" err="1"/>
              <a:t>menjadi</a:t>
            </a:r>
            <a:r>
              <a:rPr lang="en-US" sz="2600" dirty="0"/>
              <a:t> UI Design, entity class </a:t>
            </a:r>
            <a:r>
              <a:rPr lang="en-US" sz="2600" dirty="0" err="1"/>
              <a:t>akan</a:t>
            </a:r>
            <a:r>
              <a:rPr lang="en-US" sz="2600" dirty="0"/>
              <a:t> </a:t>
            </a:r>
            <a:r>
              <a:rPr lang="en-US" sz="2600" dirty="0" err="1"/>
              <a:t>menjadi</a:t>
            </a:r>
            <a:r>
              <a:rPr lang="en-US" sz="2600" dirty="0"/>
              <a:t> Data Model</a:t>
            </a:r>
            <a:endParaRPr lang="id-ID" sz="2600" dirty="0"/>
          </a:p>
          <a:p>
            <a:r>
              <a:rPr lang="en-US" sz="2600" dirty="0"/>
              <a:t>Class diagram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menunjukkan</a:t>
            </a:r>
            <a:r>
              <a:rPr lang="en-US" sz="2600" dirty="0"/>
              <a:t> </a:t>
            </a:r>
            <a:r>
              <a:rPr lang="en-US" sz="2600" dirty="0" err="1"/>
              <a:t>alur</a:t>
            </a:r>
            <a:r>
              <a:rPr lang="en-US" sz="2600" dirty="0"/>
              <a:t>, </a:t>
            </a:r>
            <a:r>
              <a:rPr lang="en-US" sz="2600" dirty="0" err="1"/>
              <a:t>tapi</a:t>
            </a:r>
            <a:r>
              <a:rPr lang="en-US" sz="2600" dirty="0"/>
              <a:t> </a:t>
            </a:r>
            <a:r>
              <a:rPr lang="en-US" sz="2600" dirty="0" err="1"/>
              <a:t>menunjukkan</a:t>
            </a:r>
            <a:r>
              <a:rPr lang="en-US" sz="2600" dirty="0"/>
              <a:t> </a:t>
            </a:r>
            <a:r>
              <a:rPr lang="en-US" sz="2600" dirty="0" err="1">
                <a:solidFill>
                  <a:srgbClr val="C00000"/>
                </a:solidFill>
              </a:rPr>
              <a:t>struktur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err="1">
                <a:solidFill>
                  <a:srgbClr val="C00000"/>
                </a:solidFill>
              </a:rPr>
              <a:t>dan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err="1">
                <a:solidFill>
                  <a:srgbClr val="C00000"/>
                </a:solidFill>
              </a:rPr>
              <a:t>komposisi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err="1">
                <a:solidFill>
                  <a:srgbClr val="C00000"/>
                </a:solidFill>
              </a:rPr>
              <a:t>dari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err="1">
                <a:solidFill>
                  <a:srgbClr val="C00000"/>
                </a:solidFill>
              </a:rPr>
              <a:t>sistem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err="1"/>
              <a:t>yg</a:t>
            </a:r>
            <a:r>
              <a:rPr lang="en-US" sz="2600" dirty="0"/>
              <a:t> </a:t>
            </a:r>
            <a:r>
              <a:rPr lang="en-US" sz="2600" dirty="0" err="1"/>
              <a:t>kita</a:t>
            </a:r>
            <a:r>
              <a:rPr lang="en-US" sz="2600" dirty="0"/>
              <a:t> </a:t>
            </a:r>
            <a:r>
              <a:rPr lang="en-US" sz="2600" dirty="0" err="1"/>
              <a:t>bangun</a:t>
            </a:r>
            <a:endParaRPr lang="en-US" sz="2600" dirty="0"/>
          </a:p>
          <a:p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629" y="-334963"/>
            <a:ext cx="10515600" cy="1325563"/>
          </a:xfrm>
        </p:spPr>
        <p:txBody>
          <a:bodyPr/>
          <a:lstStyle/>
          <a:p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id-ID" dirty="0"/>
              <a:t>Pola Kesalahan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38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10515600" cy="825560"/>
          </a:xfrm>
        </p:spPr>
        <p:txBody>
          <a:bodyPr/>
          <a:lstStyle/>
          <a:p>
            <a:pPr eaLnBrk="1" hangingPunct="1"/>
            <a:r>
              <a:rPr lang="en-US" dirty="0"/>
              <a:t>Sequence Diagram Syntax</a:t>
            </a:r>
          </a:p>
        </p:txBody>
      </p:sp>
      <p:sp>
        <p:nvSpPr>
          <p:cNvPr id="21520" name="Line 32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6477000" y="51054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017059" y="825560"/>
            <a:ext cx="7620000" cy="4800600"/>
            <a:chOff x="2286000" y="1219200"/>
            <a:chExt cx="7620000" cy="4800600"/>
          </a:xfrm>
        </p:grpSpPr>
        <p:sp>
          <p:nvSpPr>
            <p:cNvPr id="21508" name="Rectangle 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86000" y="1219200"/>
              <a:ext cx="7620000" cy="48006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/>
              <a:endParaRPr lang="en-US" sz="3600"/>
            </a:p>
          </p:txBody>
        </p:sp>
        <p:sp>
          <p:nvSpPr>
            <p:cNvPr id="21509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5105400" y="1219200"/>
              <a:ext cx="0" cy="4800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0" name="Line 6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2286000" y="2362200"/>
              <a:ext cx="762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Text Box 7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14600" y="1371601"/>
              <a:ext cx="2275046" cy="452431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AN ACTOR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AN OBJECT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A LIFELINE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A FOCUS OF CONTROL</a:t>
              </a:r>
            </a:p>
            <a:p>
              <a:endParaRPr lang="en-US" dirty="0"/>
            </a:p>
            <a:p>
              <a:r>
                <a:rPr lang="en-US" dirty="0"/>
                <a:t>A MESSAGE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OBJECT DESTRUCTION</a:t>
              </a:r>
            </a:p>
          </p:txBody>
        </p:sp>
        <p:sp>
          <p:nvSpPr>
            <p:cNvPr id="21512" name="Line 12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2286000" y="3200400"/>
              <a:ext cx="762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Line 13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2286000" y="3962400"/>
              <a:ext cx="762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18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2286000" y="4648200"/>
              <a:ext cx="762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Line 19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2286000" y="5257800"/>
              <a:ext cx="762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6"/>
            <p:cNvGrpSpPr>
              <a:grpSpLocks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162800" y="1371600"/>
              <a:ext cx="609600" cy="914400"/>
              <a:chOff x="3312" y="1104"/>
              <a:chExt cx="384" cy="576"/>
            </a:xfrm>
          </p:grpSpPr>
          <p:sp>
            <p:nvSpPr>
              <p:cNvPr id="21523" name="Oval 20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360" y="1104"/>
                <a:ext cx="288" cy="2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4" name="Line 21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504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5" name="Line 22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3312" y="1392"/>
                <a:ext cx="192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6" name="Line 23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 flipV="1">
                <a:off x="3504" y="1392"/>
                <a:ext cx="192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7" name="Line 24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 flipH="1">
                <a:off x="3312" y="1536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8" name="Line 25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 flipH="1" flipV="1">
                <a:off x="3504" y="1536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17" name="Rectangle 2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096000" y="2438400"/>
              <a:ext cx="2667000" cy="685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err="1"/>
                <a:t>anObject:aClass</a:t>
              </a:r>
              <a:endParaRPr lang="en-US" sz="2400" dirty="0"/>
            </a:p>
          </p:txBody>
        </p:sp>
        <p:sp>
          <p:nvSpPr>
            <p:cNvPr id="21518" name="Line 29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7467600" y="32766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Rectangle 31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391400" y="4038600"/>
              <a:ext cx="152400" cy="533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Text Box 33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477001" y="4724400"/>
              <a:ext cx="1835639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/>
                <a:t>    </a:t>
              </a:r>
              <a:r>
                <a:rPr lang="en-US" sz="2000" dirty="0" err="1"/>
                <a:t>aMessage</a:t>
              </a:r>
              <a:r>
                <a:rPr lang="en-US" sz="2000" dirty="0"/>
                <a:t>()</a:t>
              </a:r>
            </a:p>
          </p:txBody>
        </p:sp>
        <p:sp>
          <p:nvSpPr>
            <p:cNvPr id="21522" name="Text Box 34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7283048" y="5405736"/>
              <a:ext cx="317716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78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BD4D4F0E-3A4A-4D35-B1FA-DFE3F18C4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44" y="152400"/>
            <a:ext cx="9144000" cy="6475005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5470CCE-8B0E-4547-8E83-CBA8082D6B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B189B5F6-3F29-4346-A43F-F9519985BF8B}"/>
              </a:ext>
            </a:extLst>
          </p:cNvPr>
          <p:cNvSpPr/>
          <p:nvPr/>
        </p:nvSpPr>
        <p:spPr>
          <a:xfrm>
            <a:off x="3657600" y="381000"/>
            <a:ext cx="6996544" cy="1598204"/>
          </a:xfrm>
          <a:prstGeom prst="roundRect">
            <a:avLst/>
          </a:prstGeom>
          <a:solidFill>
            <a:srgbClr val="FF9393">
              <a:alpha val="24706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FF0000"/>
                </a:solidFill>
              </a:rPr>
              <a:t>Object Lifeline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(Class Candidate)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FB7C6DAB-99A8-4A0B-A445-8D835F5DC08C}"/>
              </a:ext>
            </a:extLst>
          </p:cNvPr>
          <p:cNvSpPr/>
          <p:nvPr/>
        </p:nvSpPr>
        <p:spPr>
          <a:xfrm>
            <a:off x="6096001" y="3048000"/>
            <a:ext cx="3352801" cy="1598204"/>
          </a:xfrm>
          <a:prstGeom prst="roundRect">
            <a:avLst/>
          </a:prstGeom>
          <a:solidFill>
            <a:srgbClr val="92D050">
              <a:alpha val="24706"/>
            </a:srgbClr>
          </a:solidFill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14663B"/>
                </a:solidFill>
              </a:rPr>
              <a:t>Message</a:t>
            </a:r>
            <a:br>
              <a:rPr lang="en-US" sz="2800" dirty="0">
                <a:solidFill>
                  <a:srgbClr val="14663B"/>
                </a:solidFill>
              </a:rPr>
            </a:br>
            <a:r>
              <a:rPr lang="en-US" sz="2800" dirty="0">
                <a:solidFill>
                  <a:srgbClr val="14663B"/>
                </a:solidFill>
              </a:rPr>
              <a:t/>
            </a:r>
            <a:br>
              <a:rPr lang="en-US" sz="2800" dirty="0">
                <a:solidFill>
                  <a:srgbClr val="14663B"/>
                </a:solidFill>
              </a:rPr>
            </a:br>
            <a:r>
              <a:rPr lang="en-US" sz="2800" dirty="0">
                <a:solidFill>
                  <a:srgbClr val="14663B"/>
                </a:solidFill>
              </a:rPr>
              <a:t>(Method Candidate)</a:t>
            </a:r>
          </a:p>
        </p:txBody>
      </p:sp>
    </p:spTree>
    <p:extLst>
      <p:ext uri="{BB962C8B-B14F-4D97-AF65-F5344CB8AC3E}">
        <p14:creationId xmlns:p14="http://schemas.microsoft.com/office/powerpoint/2010/main" val="159223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close up of text on a black background&#10;&#10;Description automatically generated">
            <a:extLst>
              <a:ext uri="{FF2B5EF4-FFF2-40B4-BE49-F238E27FC236}">
                <a16:creationId xmlns="" xmlns:a16="http://schemas.microsoft.com/office/drawing/2014/main" id="{A4F23259-A181-4C32-B0CF-24EC8CB9A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"/>
            <a:ext cx="9212652" cy="67214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1628B13-066C-465C-A2B4-07190F892C4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81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C546E0E4-908A-4724-B308-E4F6AE4FA0DD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spcAft>
                  <a:spcPts val="600"/>
                </a:spcAft>
              </a:pPr>
              <a:t>6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6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30EA099-F03D-4791-B15B-94B281B4AB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084787A-D15A-4411-98EC-2198C597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Denert</a:t>
            </a:r>
            <a:r>
              <a:rPr lang="en-US" dirty="0"/>
              <a:t>’</a:t>
            </a:r>
            <a:r>
              <a:rPr lang="id-ID" dirty="0"/>
              <a:t>s</a:t>
            </a:r>
            <a:r>
              <a:rPr lang="en-US" dirty="0"/>
              <a:t> </a:t>
            </a:r>
            <a:r>
              <a:rPr lang="id-ID" dirty="0"/>
              <a:t>L</a:t>
            </a:r>
            <a:r>
              <a:rPr lang="en-US" dirty="0"/>
              <a:t>aw</a:t>
            </a:r>
            <a:r>
              <a:rPr lang="id-ID" dirty="0"/>
              <a:t> (1991)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5C5F062-01DB-4447-8E35-8452E77FF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3" t="25555" r="25000" b="24444"/>
          <a:stretch/>
        </p:blipFill>
        <p:spPr>
          <a:xfrm>
            <a:off x="1135771" y="3130062"/>
            <a:ext cx="5881857" cy="3727938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D99078D-A680-422A-8CB0-6CD6CB9A3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43001"/>
            <a:ext cx="78867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4000" dirty="0">
                <a:solidFill>
                  <a:srgbClr val="C00000"/>
                </a:solidFill>
              </a:rPr>
              <a:t>Separation of concerns </a:t>
            </a:r>
            <a:r>
              <a:rPr lang="en-ID" sz="4000" dirty="0"/>
              <a:t>leads to standard architectures</a:t>
            </a:r>
            <a:endParaRPr lang="id-ID" sz="3600" dirty="0"/>
          </a:p>
          <a:p>
            <a:pPr marL="0" indent="0" algn="r">
              <a:buNone/>
            </a:pPr>
            <a:endParaRPr lang="id-ID" sz="1100" i="1" dirty="0"/>
          </a:p>
          <a:p>
            <a:pPr marL="0" indent="0" algn="r">
              <a:buNone/>
            </a:pPr>
            <a:r>
              <a:rPr lang="id-ID" i="1" dirty="0"/>
              <a:t>(</a:t>
            </a:r>
            <a:r>
              <a:rPr lang="id-ID" i="1" dirty="0" err="1"/>
              <a:t>Endres</a:t>
            </a:r>
            <a:r>
              <a:rPr lang="id-ID" i="1" dirty="0"/>
              <a:t>, 2003)                                                              [</a:t>
            </a:r>
            <a:r>
              <a:rPr lang="id-ID" i="1" dirty="0">
                <a:solidFill>
                  <a:srgbClr val="00B050"/>
                </a:solidFill>
              </a:rPr>
              <a:t>L9</a:t>
            </a:r>
            <a:r>
              <a:rPr lang="id-ID" i="1" dirty="0"/>
              <a:t>]</a:t>
            </a:r>
            <a:endParaRPr lang="en-US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55693EA5-C4F1-475D-B3CB-FB8997C6D286}"/>
              </a:ext>
            </a:extLst>
          </p:cNvPr>
          <p:cNvSpPr/>
          <p:nvPr/>
        </p:nvSpPr>
        <p:spPr>
          <a:xfrm>
            <a:off x="1828801" y="3238502"/>
            <a:ext cx="8501495" cy="1028699"/>
          </a:xfrm>
          <a:prstGeom prst="roundRect">
            <a:avLst/>
          </a:prstGeom>
          <a:solidFill>
            <a:srgbClr val="FF0000">
              <a:alpha val="25098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dirty="0" err="1">
                <a:solidFill>
                  <a:srgbClr val="FF0000"/>
                </a:solidFill>
              </a:rPr>
              <a:t>Boundary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BD5D9FD8-58FA-4686-AA34-ED867530CC90}"/>
              </a:ext>
            </a:extLst>
          </p:cNvPr>
          <p:cNvSpPr/>
          <p:nvPr/>
        </p:nvSpPr>
        <p:spPr>
          <a:xfrm>
            <a:off x="1828800" y="4479682"/>
            <a:ext cx="8501495" cy="1028699"/>
          </a:xfrm>
          <a:prstGeom prst="roundRect">
            <a:avLst/>
          </a:prstGeom>
          <a:solidFill>
            <a:srgbClr val="0070C0">
              <a:alpha val="25098"/>
            </a:srgbClr>
          </a:solidFill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dirty="0" err="1">
                <a:solidFill>
                  <a:srgbClr val="0070C0"/>
                </a:solidFill>
              </a:rPr>
              <a:t>Control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BEA7F697-0BB7-4B1C-BC78-5D0420FE57C0}"/>
              </a:ext>
            </a:extLst>
          </p:cNvPr>
          <p:cNvSpPr/>
          <p:nvPr/>
        </p:nvSpPr>
        <p:spPr>
          <a:xfrm>
            <a:off x="1800225" y="5715001"/>
            <a:ext cx="8501495" cy="1028699"/>
          </a:xfrm>
          <a:prstGeom prst="roundRect">
            <a:avLst/>
          </a:prstGeom>
          <a:solidFill>
            <a:srgbClr val="7030A0">
              <a:alpha val="25098"/>
            </a:srgbClr>
          </a:solidFill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dirty="0" err="1">
                <a:solidFill>
                  <a:srgbClr val="7030A0"/>
                </a:solidFill>
              </a:rPr>
              <a:t>Entity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25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89"/>
            <a:ext cx="10515600" cy="496049"/>
          </a:xfrm>
        </p:spPr>
        <p:txBody>
          <a:bodyPr>
            <a:normAutofit/>
          </a:bodyPr>
          <a:lstStyle/>
          <a:p>
            <a:r>
              <a:rPr lang="id-ID" sz="2800" dirty="0" err="1"/>
              <a:t>Sequence</a:t>
            </a:r>
            <a:r>
              <a:rPr lang="id-ID" sz="2800" dirty="0"/>
              <a:t> Diagram berbasis Arsitektur </a:t>
            </a:r>
            <a:r>
              <a:rPr lang="id-ID" sz="2800" dirty="0" err="1">
                <a:solidFill>
                  <a:srgbClr val="C00000"/>
                </a:solidFill>
              </a:rPr>
              <a:t>Boundary</a:t>
            </a:r>
            <a:r>
              <a:rPr lang="id-ID" sz="2800" dirty="0"/>
              <a:t> – </a:t>
            </a:r>
            <a:r>
              <a:rPr lang="id-ID" sz="2800" dirty="0" err="1">
                <a:solidFill>
                  <a:srgbClr val="0070C0"/>
                </a:solidFill>
              </a:rPr>
              <a:t>Control</a:t>
            </a:r>
            <a:r>
              <a:rPr lang="id-ID" sz="2800" dirty="0"/>
              <a:t> – </a:t>
            </a:r>
            <a:r>
              <a:rPr lang="id-ID" sz="2800" dirty="0" err="1">
                <a:solidFill>
                  <a:srgbClr val="7030A0"/>
                </a:solidFill>
              </a:rPr>
              <a:t>Entity</a:t>
            </a:r>
            <a:r>
              <a:rPr lang="id-ID" sz="28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1D4E259-BE56-4EA9-8CA4-782A3B2360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0" t="21250" r="23333" b="17499"/>
          <a:stretch/>
        </p:blipFill>
        <p:spPr>
          <a:xfrm>
            <a:off x="5753100" y="2182067"/>
            <a:ext cx="4914900" cy="354161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52552"/>
            <a:ext cx="4724400" cy="542924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Boundary</a:t>
            </a:r>
            <a:r>
              <a:rPr lang="en-US" dirty="0"/>
              <a:t> Class:</a:t>
            </a:r>
          </a:p>
          <a:p>
            <a:pPr lvl="1"/>
            <a:r>
              <a:rPr lang="en-US" dirty="0"/>
              <a:t>Class yang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aktor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(user interface)</a:t>
            </a:r>
          </a:p>
          <a:p>
            <a:pPr lvl="1"/>
            <a:r>
              <a:rPr lang="en-US" dirty="0"/>
              <a:t>Form, input, UI</a:t>
            </a:r>
            <a:r>
              <a:rPr lang="id-ID" dirty="0"/>
              <a:t>, </a:t>
            </a:r>
            <a:r>
              <a:rPr lang="id-ID" dirty="0" err="1"/>
              <a:t>dsb</a:t>
            </a:r>
            <a:endParaRPr lang="id-ID" dirty="0"/>
          </a:p>
          <a:p>
            <a:pPr lvl="1"/>
            <a:endParaRPr lang="en-US" sz="900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Control</a:t>
            </a:r>
            <a:r>
              <a:rPr lang="en-US" dirty="0"/>
              <a:t> Class:</a:t>
            </a:r>
          </a:p>
          <a:p>
            <a:pPr lvl="1"/>
            <a:r>
              <a:rPr lang="en-US" dirty="0"/>
              <a:t>Class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, </a:t>
            </a:r>
            <a:r>
              <a:rPr lang="en-US" dirty="0" err="1"/>
              <a:t>penghitungan</a:t>
            </a:r>
            <a:r>
              <a:rPr lang="en-US" dirty="0"/>
              <a:t>, </a:t>
            </a:r>
            <a:r>
              <a:rPr lang="en-US" dirty="0" err="1"/>
              <a:t>kalkulasi</a:t>
            </a:r>
            <a:r>
              <a:rPr lang="en-US" dirty="0"/>
              <a:t>, </a:t>
            </a:r>
            <a:r>
              <a:rPr lang="en-US" dirty="0" err="1"/>
              <a:t>komputasi</a:t>
            </a:r>
            <a:r>
              <a:rPr lang="en-US" dirty="0"/>
              <a:t>, query, </a:t>
            </a:r>
            <a:r>
              <a:rPr lang="en-US" dirty="0" err="1"/>
              <a:t>dst</a:t>
            </a:r>
            <a:endParaRPr lang="id-ID" dirty="0"/>
          </a:p>
          <a:p>
            <a:pPr lvl="1"/>
            <a:endParaRPr lang="en-US" sz="1000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Entity</a:t>
            </a:r>
            <a:r>
              <a:rPr lang="en-US" dirty="0"/>
              <a:t> Class:</a:t>
            </a:r>
          </a:p>
          <a:p>
            <a:pPr lvl="1"/>
            <a:r>
              <a:rPr lang="en-US" dirty="0"/>
              <a:t>Class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data, </a:t>
            </a:r>
            <a:r>
              <a:rPr lang="en-US" dirty="0" err="1"/>
              <a:t>penyimpanan</a:t>
            </a:r>
            <a:r>
              <a:rPr lang="en-US" dirty="0"/>
              <a:t> data/file</a:t>
            </a:r>
          </a:p>
        </p:txBody>
      </p:sp>
    </p:spTree>
    <p:extLst>
      <p:ext uri="{BB962C8B-B14F-4D97-AF65-F5344CB8AC3E}">
        <p14:creationId xmlns:p14="http://schemas.microsoft.com/office/powerpoint/2010/main" val="164304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088" t="3316" r="2734" b="29141"/>
          <a:stretch/>
        </p:blipFill>
        <p:spPr>
          <a:xfrm>
            <a:off x="2133600" y="291287"/>
            <a:ext cx="7848600" cy="656194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D369B446-90F3-4358-8A75-FF632EBE7A4B}"/>
              </a:ext>
            </a:extLst>
          </p:cNvPr>
          <p:cNvSpPr/>
          <p:nvPr/>
        </p:nvSpPr>
        <p:spPr>
          <a:xfrm rot="16200000">
            <a:off x="1589075" y="2817017"/>
            <a:ext cx="6270654" cy="1219202"/>
          </a:xfrm>
          <a:prstGeom prst="roundRect">
            <a:avLst/>
          </a:prstGeom>
          <a:solidFill>
            <a:srgbClr val="FF0000">
              <a:alpha val="25098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d-ID" dirty="0" err="1">
                <a:solidFill>
                  <a:srgbClr val="FF0000"/>
                </a:solidFill>
              </a:rPr>
              <a:t>Boundary</a:t>
            </a:r>
            <a:r>
              <a:rPr lang="id-ID" dirty="0">
                <a:solidFill>
                  <a:srgbClr val="FF0000"/>
                </a:solidFill>
              </a:rPr>
              <a:t> (View)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9A611FBA-464B-492F-96AF-EBAC88E88530}"/>
              </a:ext>
            </a:extLst>
          </p:cNvPr>
          <p:cNvSpPr/>
          <p:nvPr/>
        </p:nvSpPr>
        <p:spPr>
          <a:xfrm rot="16200000">
            <a:off x="3262695" y="2743596"/>
            <a:ext cx="6270655" cy="1366042"/>
          </a:xfrm>
          <a:prstGeom prst="roundRect">
            <a:avLst/>
          </a:prstGeom>
          <a:solidFill>
            <a:srgbClr val="0070C0">
              <a:alpha val="25098"/>
            </a:srgbClr>
          </a:solidFill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d-ID" b="1" dirty="0" err="1">
                <a:solidFill>
                  <a:srgbClr val="0070C0"/>
                </a:solidFill>
              </a:rPr>
              <a:t>Control</a:t>
            </a:r>
            <a:r>
              <a:rPr lang="id-ID" b="1" dirty="0">
                <a:solidFill>
                  <a:srgbClr val="0070C0"/>
                </a:solidFill>
              </a:rPr>
              <a:t> (</a:t>
            </a:r>
            <a:r>
              <a:rPr lang="id-ID" b="1" dirty="0" err="1">
                <a:solidFill>
                  <a:srgbClr val="0070C0"/>
                </a:solidFill>
              </a:rPr>
              <a:t>Controller</a:t>
            </a:r>
            <a:r>
              <a:rPr lang="id-ID" b="1" dirty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C18A45CF-E301-4629-9033-F5ABE82AEB14}"/>
              </a:ext>
            </a:extLst>
          </p:cNvPr>
          <p:cNvSpPr/>
          <p:nvPr/>
        </p:nvSpPr>
        <p:spPr>
          <a:xfrm rot="16200000">
            <a:off x="4741848" y="2845592"/>
            <a:ext cx="6270657" cy="1162049"/>
          </a:xfrm>
          <a:prstGeom prst="roundRect">
            <a:avLst/>
          </a:prstGeom>
          <a:solidFill>
            <a:srgbClr val="7030A0">
              <a:alpha val="25098"/>
            </a:srgbClr>
          </a:solidFill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d-ID" dirty="0" err="1">
                <a:solidFill>
                  <a:srgbClr val="7030A0"/>
                </a:solidFill>
              </a:rPr>
              <a:t>Entity</a:t>
            </a:r>
            <a:r>
              <a:rPr lang="id-ID" dirty="0">
                <a:solidFill>
                  <a:srgbClr val="7030A0"/>
                </a:solidFill>
              </a:rPr>
              <a:t> (Model)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83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1171314FEBD42B49CCCBC8D540638" ma:contentTypeVersion="4" ma:contentTypeDescription="Create a new document." ma:contentTypeScope="" ma:versionID="2a66f7f22dc8456b54705a7d179e0ae8">
  <xsd:schema xmlns:xsd="http://www.w3.org/2001/XMLSchema" xmlns:xs="http://www.w3.org/2001/XMLSchema" xmlns:p="http://schemas.microsoft.com/office/2006/metadata/properties" xmlns:ns2="fc750ce1-b4ce-4aa4-b401-b2c8a3093a22" targetNamespace="http://schemas.microsoft.com/office/2006/metadata/properties" ma:root="true" ma:fieldsID="d16e97cd3c7070b575b41437affc357c" ns2:_="">
    <xsd:import namespace="fc750ce1-b4ce-4aa4-b401-b2c8a3093a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50ce1-b4ce-4aa4-b401-b2c8a3093a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504CC8-EC6F-44AD-B840-00FF048DFD54}"/>
</file>

<file path=customXml/itemProps2.xml><?xml version="1.0" encoding="utf-8"?>
<ds:datastoreItem xmlns:ds="http://schemas.openxmlformats.org/officeDocument/2006/customXml" ds:itemID="{6ADDE57F-E45C-4B92-AFF0-6A120D39636C}"/>
</file>

<file path=customXml/itemProps3.xml><?xml version="1.0" encoding="utf-8"?>
<ds:datastoreItem xmlns:ds="http://schemas.openxmlformats.org/officeDocument/2006/customXml" ds:itemID="{81656CAF-6821-4D75-8803-ED5A02E41E75}"/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743</Words>
  <Application>Microsoft Office PowerPoint</Application>
  <PresentationFormat>Widescreen</PresentationFormat>
  <Paragraphs>179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Office Theme</vt:lpstr>
      <vt:lpstr>Sequence Diagram</vt:lpstr>
      <vt:lpstr>PowerPoint Presentation</vt:lpstr>
      <vt:lpstr>Sequence Diagram</vt:lpstr>
      <vt:lpstr>Sequence Diagram Syntax</vt:lpstr>
      <vt:lpstr>PowerPoint Presentation</vt:lpstr>
      <vt:lpstr>PowerPoint Presentation</vt:lpstr>
      <vt:lpstr>Denert’s Law (1991)</vt:lpstr>
      <vt:lpstr>Sequence Diagram berbasis Arsitektur Boundary – Control – Entity </vt:lpstr>
      <vt:lpstr>PowerPoint Presentation</vt:lpstr>
      <vt:lpstr>PowerPoint Presentation</vt:lpstr>
      <vt:lpstr>Sequence Diagram</vt:lpstr>
      <vt:lpstr>Studi Kasus: Sequence Diagram Sistem ATM</vt:lpstr>
      <vt:lpstr>Use Case Diagram Sistem ATM</vt:lpstr>
      <vt:lpstr>Activity Diagram: Memasukkan Kartu</vt:lpstr>
      <vt:lpstr>Activity Diagram: Memasukkan PIN</vt:lpstr>
      <vt:lpstr>Activity Diagram: Mengecek Saldo</vt:lpstr>
      <vt:lpstr>Activity Diagram: Mengambil Uang</vt:lpstr>
      <vt:lpstr>Activity Diagram: Mengirim Uang</vt:lpstr>
      <vt:lpstr>Activity Diagram: Mengupdate Informasi Kotak Deposit</vt:lpstr>
      <vt:lpstr>Activity Diagram: Keluar Sistem</vt:lpstr>
      <vt:lpstr>Sequence Diagram: Memasukkan Kartu</vt:lpstr>
      <vt:lpstr>Sequence Diagram: Memasukkan PIN</vt:lpstr>
      <vt:lpstr>Sequence Diagram: Mengecek Saldo</vt:lpstr>
      <vt:lpstr>Sequence Diagram: Mengambil Uang</vt:lpstr>
      <vt:lpstr>Sequence Diagram: Mengirim Uang</vt:lpstr>
      <vt:lpstr>Sequence Diagram: Mengupdate Informasi Kotak Deposit</vt:lpstr>
      <vt:lpstr>Sequence Diagram: Keluar Sistem</vt:lpstr>
      <vt:lpstr>Studi Kasus: Sequence Diagram MusicPedia</vt:lpstr>
      <vt:lpstr>Use Case Diagram MusicPedia</vt:lpstr>
      <vt:lpstr>Sequence Diagram: Melakukan Registrasi</vt:lpstr>
      <vt:lpstr>Sequence Diagram: Melihat Daftar Lagu</vt:lpstr>
      <vt:lpstr>Sequence Diagram: Memutar Trial Lagu</vt:lpstr>
      <vt:lpstr>Sequence Diagram: Melakukan Login dan Logout</vt:lpstr>
      <vt:lpstr>Sequence Diagram: Mengelola Data Lagu</vt:lpstr>
      <vt:lpstr>Sequence Diagram: Mengelola Data Pelanggan</vt:lpstr>
      <vt:lpstr>Sequence Diagram: Mengubah Data Pribadi</vt:lpstr>
      <vt:lpstr>Sequence Diagram: Melakukan Pembelian Lagu</vt:lpstr>
      <vt:lpstr>Sequence Diagram: Mengekspor Laporan Penjualan</vt:lpstr>
      <vt:lpstr>Catatan Pola Kesalahan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OWNER</cp:lastModifiedBy>
  <cp:revision>12</cp:revision>
  <dcterms:created xsi:type="dcterms:W3CDTF">2020-06-08T01:30:48Z</dcterms:created>
  <dcterms:modified xsi:type="dcterms:W3CDTF">2021-06-29T03:28:20Z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0x01010026F1171314FEBD42B49CCCBC8D540638</vt:lpwstr>
  </property>
</Properties>
</file>