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0.xml" ContentType="application/vnd.openxmlformats-officedocument.presentationml.tags+xml"/>
  <Override PartName="/ppt/tags/tag8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 custT="1"/>
      <dgm:spPr>
        <a:xfrm>
          <a:off x="1170542" y="1813501"/>
          <a:ext cx="2708544" cy="1097396"/>
        </a:xfrm>
      </dgm:spPr>
      <dgm:t>
        <a:bodyPr/>
        <a:lstStyle/>
        <a:p>
          <a:r>
            <a: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Implementation</a:t>
          </a:r>
          <a:r>
            <a:rPr lang="id-ID" sz="27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/>
          </a:r>
          <a:br>
            <a:rPr lang="id-ID" sz="27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(New System)</a:t>
          </a:r>
          <a:endParaRPr lang="en-US" sz="2000" i="1" dirty="0">
            <a:solidFill>
              <a:srgbClr val="00B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 custT="1"/>
      <dgm:spPr>
        <a:xfrm>
          <a:off x="3181635" y="3625307"/>
          <a:ext cx="2309969" cy="1097396"/>
        </a:xfrm>
      </dgm:spPr>
      <dgm:t>
        <a:bodyPr/>
        <a:lstStyle/>
        <a:p>
          <a:r>
            <a: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Design</a:t>
          </a:r>
          <a:r>
            <a:rPr lang="id-ID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/>
          </a:r>
          <a:br>
            <a:rPr lang="id-ID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</a:t>
          </a:r>
          <a:r>
            <a:rPr lang="id-ID" sz="2000" i="1" dirty="0" err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Specification</a:t>
          </a:r>
          <a:r>
            <a:rPr lang="id-ID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)</a:t>
          </a:r>
          <a:endParaRPr lang="en-US" sz="2000" i="1" dirty="0"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 custT="1"/>
      <dgm:spPr>
        <a:xfrm>
          <a:off x="4876973" y="1813501"/>
          <a:ext cx="2542904" cy="1097396"/>
        </a:xfrm>
      </dgm:spPr>
      <dgm:t>
        <a:bodyPr/>
        <a:lstStyle/>
        <a:p>
          <a:r>
            <a: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Analysis</a:t>
          </a:r>
          <a:r>
            <a:rPr lang="id-ID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/>
          </a:r>
          <a:br>
            <a:rPr lang="id-ID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</a:br>
          <a:r>
            <a:rPr lang="id-ID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</a:t>
          </a:r>
          <a:r>
            <a:rPr lang="id-ID" sz="2000" i="1" dirty="0" err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Specification</a:t>
          </a:r>
          <a:r>
            <a:rPr lang="id-ID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)</a:t>
          </a:r>
          <a:endParaRPr lang="en-US" sz="2000" i="1" dirty="0"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 custT="1"/>
      <dgm:spPr>
        <a:xfrm>
          <a:off x="3102099" y="1695"/>
          <a:ext cx="2469041" cy="1097396"/>
        </a:xfrm>
      </dgm:spPr>
      <dgm:t>
        <a:bodyPr/>
        <a:lstStyle/>
        <a:p>
          <a:r>
            <a: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Planning</a:t>
          </a:r>
          <a:endParaRPr lang="id-ID" sz="28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  <a:p>
          <a:r>
            <a:rPr lang="id-ID" sz="20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(System Proposal)</a:t>
          </a:r>
          <a:endParaRPr lang="en-US" sz="2000" i="1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6E3A91-2E2F-4ED9-A28A-3DA97D5742E3}" type="pres">
      <dgm:prSet presAssocID="{746407FD-1023-4207-8A6F-8D6782650E11}" presName="node" presStyleLbl="node1" presStyleIdx="0" presStyleCnt="4" custScaleX="169262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  <dgm:t>
        <a:bodyPr/>
        <a:lstStyle/>
        <a:p>
          <a:endParaRPr lang="en-US"/>
        </a:p>
      </dgm:t>
    </dgm:pt>
    <dgm:pt modelId="{28358C13-D8CC-4AD2-A7BF-1189D1A964E3}" type="pres">
      <dgm:prSet presAssocID="{C80A8738-ACA8-4E35-A7C5-DA04AA9E6147}" presName="node" presStyleLbl="node1" presStyleIdx="1" presStyleCnt="4" custScaleX="17432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  <dgm:t>
        <a:bodyPr/>
        <a:lstStyle/>
        <a:p>
          <a:endParaRPr lang="en-US"/>
        </a:p>
      </dgm:t>
    </dgm:pt>
    <dgm:pt modelId="{E5B85177-67DC-46B9-9178-4FD74108A018}" type="pres">
      <dgm:prSet presAssocID="{8B338C84-75DE-490B-B7BD-E14CF644700D}" presName="node" presStyleLbl="node1" presStyleIdx="2" presStyleCnt="4" custScaleX="1583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  <dgm:t>
        <a:bodyPr/>
        <a:lstStyle/>
        <a:p>
          <a:endParaRPr lang="en-US"/>
        </a:p>
      </dgm:t>
    </dgm:pt>
    <dgm:pt modelId="{780DDDCB-B12F-428D-A586-90FD6F79F55C}" type="pres">
      <dgm:prSet presAssocID="{26B28433-06D5-4A6C-A5BD-D422E2368D1C}" presName="node" presStyleLbl="node1" presStyleIdx="3" presStyleCnt="4" custScaleX="18568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  <dgm:t>
        <a:bodyPr/>
        <a:lstStyle/>
        <a:p>
          <a:endParaRPr lang="en-US"/>
        </a:p>
      </dgm:t>
    </dgm:pt>
  </dgm:ptLst>
  <dgm:cxnLst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CEF53CC3-4BF2-4ABF-9861-B54ECB984033}" type="presOf" srcId="{C80A8738-ACA8-4E35-A7C5-DA04AA9E6147}" destId="{28358C13-D8CC-4AD2-A7BF-1189D1A964E3}" srcOrd="0" destOrd="0" presId="urn:microsoft.com/office/officeart/2005/8/layout/cycle5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22E7C71B-4D81-4694-BE88-B2AC680230D8}" type="presOf" srcId="{8B338C84-75DE-490B-B7BD-E14CF644700D}" destId="{E5B85177-67DC-46B9-9178-4FD74108A018}" srcOrd="0" destOrd="0" presId="urn:microsoft.com/office/officeart/2005/8/layout/cycle5"/>
    <dgm:cxn modelId="{AEEC7A9D-FE39-49BB-850A-52B115570F59}" type="presOf" srcId="{26B28433-06D5-4A6C-A5BD-D422E2368D1C}" destId="{780DDDCB-B12F-428D-A586-90FD6F79F55C}" srcOrd="0" destOrd="0" presId="urn:microsoft.com/office/officeart/2005/8/layout/cycle5"/>
    <dgm:cxn modelId="{B13FBE16-8120-4482-A0F3-B0062234CA9A}" type="presOf" srcId="{B1E169FA-2675-4029-A163-F457E76F545E}" destId="{498F4E31-E423-4928-A28F-F71BD81A544F}" srcOrd="0" destOrd="0" presId="urn:microsoft.com/office/officeart/2005/8/layout/cycle5"/>
    <dgm:cxn modelId="{5C5E9782-D8EC-4566-ACC0-B5AE1F9B59A0}" type="presOf" srcId="{98110A4D-3F5E-4135-8A9F-CAF8BD865382}" destId="{0A3A9FBE-F7C6-41D0-A2A8-F50B183ED97D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DF7CEE1D-1835-490E-A133-C3C4EA1A8FB6}" type="presOf" srcId="{5E05B78C-094A-4509-9654-09D2F26F3FFD}" destId="{47F33915-6B3B-401C-B50F-B22A754E2EF7}" srcOrd="0" destOrd="0" presId="urn:microsoft.com/office/officeart/2005/8/layout/cycle5"/>
    <dgm:cxn modelId="{0C46AB18-9DC8-45BA-BFC7-F2F824B4EF6A}" type="presOf" srcId="{CC63CE4D-9440-4F4D-8A92-796B92B85288}" destId="{D2CA6A8E-22C6-4F9F-B88D-7C12E5956E50}" srcOrd="0" destOrd="0" presId="urn:microsoft.com/office/officeart/2005/8/layout/cycle5"/>
    <dgm:cxn modelId="{B6FB2281-9C58-4896-A0A0-1E496F07B2B2}" type="presOf" srcId="{746407FD-1023-4207-8A6F-8D6782650E11}" destId="{256E3A91-2E2F-4ED9-A28A-3DA97D5742E3}" srcOrd="0" destOrd="0" presId="urn:microsoft.com/office/officeart/2005/8/layout/cycle5"/>
    <dgm:cxn modelId="{38A5C101-A0FB-489C-8ACD-A7BD3DAB85F0}" type="presOf" srcId="{6BAC6641-6F16-42C7-9628-222D46D6B99E}" destId="{396D247C-7331-400F-88B3-FB5C75DEFBD2}" srcOrd="0" destOrd="0" presId="urn:microsoft.com/office/officeart/2005/8/layout/cycle5"/>
    <dgm:cxn modelId="{9CAF43CF-3A8A-4832-849C-E54082FBBC38}" type="presParOf" srcId="{0A3A9FBE-F7C6-41D0-A2A8-F50B183ED97D}" destId="{256E3A91-2E2F-4ED9-A28A-3DA97D5742E3}" srcOrd="0" destOrd="0" presId="urn:microsoft.com/office/officeart/2005/8/layout/cycle5"/>
    <dgm:cxn modelId="{89624F12-78BE-4348-9511-CF89C0B9E757}" type="presParOf" srcId="{0A3A9FBE-F7C6-41D0-A2A8-F50B183ED97D}" destId="{8B1A1E44-0CA3-47B4-B36D-323702FD4456}" srcOrd="1" destOrd="0" presId="urn:microsoft.com/office/officeart/2005/8/layout/cycle5"/>
    <dgm:cxn modelId="{451FF1A5-21CB-4C5A-9080-71D7A9CBE0AC}" type="presParOf" srcId="{0A3A9FBE-F7C6-41D0-A2A8-F50B183ED97D}" destId="{47F33915-6B3B-401C-B50F-B22A754E2EF7}" srcOrd="2" destOrd="0" presId="urn:microsoft.com/office/officeart/2005/8/layout/cycle5"/>
    <dgm:cxn modelId="{E562E97A-6E0B-432A-B4C5-3FA0C6050477}" type="presParOf" srcId="{0A3A9FBE-F7C6-41D0-A2A8-F50B183ED97D}" destId="{28358C13-D8CC-4AD2-A7BF-1189D1A964E3}" srcOrd="3" destOrd="0" presId="urn:microsoft.com/office/officeart/2005/8/layout/cycle5"/>
    <dgm:cxn modelId="{FD5467EE-D57C-47AD-A526-AE082E9F17F5}" type="presParOf" srcId="{0A3A9FBE-F7C6-41D0-A2A8-F50B183ED97D}" destId="{7A773DDB-9EA6-40D0-908C-5A4C420FC715}" srcOrd="4" destOrd="0" presId="urn:microsoft.com/office/officeart/2005/8/layout/cycle5"/>
    <dgm:cxn modelId="{255187EC-E3C2-4AA3-9409-DB83D99D835C}" type="presParOf" srcId="{0A3A9FBE-F7C6-41D0-A2A8-F50B183ED97D}" destId="{396D247C-7331-400F-88B3-FB5C75DEFBD2}" srcOrd="5" destOrd="0" presId="urn:microsoft.com/office/officeart/2005/8/layout/cycle5"/>
    <dgm:cxn modelId="{155A12E9-338C-4199-A9A6-BD68786146EF}" type="presParOf" srcId="{0A3A9FBE-F7C6-41D0-A2A8-F50B183ED97D}" destId="{E5B85177-67DC-46B9-9178-4FD74108A018}" srcOrd="6" destOrd="0" presId="urn:microsoft.com/office/officeart/2005/8/layout/cycle5"/>
    <dgm:cxn modelId="{BAD8E799-019A-41AE-84AE-720E89DF5317}" type="presParOf" srcId="{0A3A9FBE-F7C6-41D0-A2A8-F50B183ED97D}" destId="{35D7A730-924C-49C3-A7BA-CD89FCBCE1AC}" srcOrd="7" destOrd="0" presId="urn:microsoft.com/office/officeart/2005/8/layout/cycle5"/>
    <dgm:cxn modelId="{4C4C7C41-5CBA-4503-BB77-0EEE97EA2657}" type="presParOf" srcId="{0A3A9FBE-F7C6-41D0-A2A8-F50B183ED97D}" destId="{D2CA6A8E-22C6-4F9F-B88D-7C12E5956E50}" srcOrd="8" destOrd="0" presId="urn:microsoft.com/office/officeart/2005/8/layout/cycle5"/>
    <dgm:cxn modelId="{43C5BFCD-9A7B-4ED0-AA8D-98DC25DE27EF}" type="presParOf" srcId="{0A3A9FBE-F7C6-41D0-A2A8-F50B183ED97D}" destId="{780DDDCB-B12F-428D-A586-90FD6F79F55C}" srcOrd="9" destOrd="0" presId="urn:microsoft.com/office/officeart/2005/8/layout/cycle5"/>
    <dgm:cxn modelId="{711B1131-0FD3-40A6-B9D9-50F8D3D2C1FA}" type="presParOf" srcId="{0A3A9FBE-F7C6-41D0-A2A8-F50B183ED97D}" destId="{27501DD9-B23B-4A6C-B19F-BEDC210774CB}" srcOrd="10" destOrd="0" presId="urn:microsoft.com/office/officeart/2005/8/layout/cycle5"/>
    <dgm:cxn modelId="{81E4C511-0BD7-4297-863E-888AA4D98005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655E0-B30D-4860-A136-814661A027C4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C5A91-0D63-452A-A323-5239144322B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1. Systems </a:t>
          </a:r>
          <a:r>
            <a:rPr lang="id-ID" sz="3600" b="1" dirty="0"/>
            <a:t>Analysis</a:t>
          </a:r>
          <a:endParaRPr lang="en-US" sz="3600" b="1" dirty="0"/>
        </a:p>
      </dgm:t>
    </dgm:pt>
    <dgm:pt modelId="{927D4F5E-5743-4256-B10E-20C3481C9622}" type="parTrans" cxnId="{FA9F72EF-C39A-4A88-BD11-2F0B86ECB3D7}">
      <dgm:prSet/>
      <dgm:spPr/>
      <dgm:t>
        <a:bodyPr/>
        <a:lstStyle/>
        <a:p>
          <a:endParaRPr lang="en-US"/>
        </a:p>
      </dgm:t>
    </dgm:pt>
    <dgm:pt modelId="{3F068D36-6192-4A80-AB81-CB9A932FC920}" type="sibTrans" cxnId="{FA9F72EF-C39A-4A88-BD11-2F0B86ECB3D7}">
      <dgm:prSet/>
      <dgm:spPr/>
      <dgm:t>
        <a:bodyPr/>
        <a:lstStyle/>
        <a:p>
          <a:endParaRPr lang="en-US"/>
        </a:p>
      </dgm:t>
    </dgm:pt>
    <dgm:pt modelId="{D27C9651-A0BD-4B08-8F9C-202E617721FA}">
      <dgm:prSet phldrT="[Text]" custT="1"/>
      <dgm:spPr/>
      <dgm:t>
        <a:bodyPr/>
        <a:lstStyle/>
        <a:p>
          <a:pPr algn="ctr"/>
          <a:r>
            <a:rPr lang="id-ID" sz="2000" dirty="0"/>
            <a:t>1.1 Identifikasi Proses Bisnis dengan </a:t>
          </a:r>
          <a:r>
            <a:rPr lang="id-ID" sz="2000" b="1" dirty="0"/>
            <a:t>Use </a:t>
          </a:r>
          <a:r>
            <a:rPr lang="id-ID" sz="2000" b="1" dirty="0" err="1"/>
            <a:t>Case</a:t>
          </a:r>
          <a:r>
            <a:rPr lang="id-ID" sz="2000" b="1" dirty="0"/>
            <a:t> Diagram</a:t>
          </a:r>
          <a:endParaRPr lang="en-US" sz="2000" b="1" dirty="0"/>
        </a:p>
      </dgm:t>
    </dgm:pt>
    <dgm:pt modelId="{CA150339-F809-4422-A354-02BC6E44936C}" type="parTrans" cxnId="{95C28A8B-2A9B-415E-A280-F5AADFAABBCD}">
      <dgm:prSet/>
      <dgm:spPr/>
      <dgm:t>
        <a:bodyPr/>
        <a:lstStyle/>
        <a:p>
          <a:endParaRPr lang="en-US"/>
        </a:p>
      </dgm:t>
    </dgm:pt>
    <dgm:pt modelId="{F6F2D8C4-49A3-4303-98BA-929B5DE6E489}" type="sibTrans" cxnId="{95C28A8B-2A9B-415E-A280-F5AADFAABBCD}">
      <dgm:prSet/>
      <dgm:spPr/>
      <dgm:t>
        <a:bodyPr/>
        <a:lstStyle/>
        <a:p>
          <a:endParaRPr lang="en-US"/>
        </a:p>
      </dgm:t>
    </dgm:pt>
    <dgm:pt modelId="{B838DED7-2116-4446-8E2C-58BC68478480}">
      <dgm:prSet phldrT="[Text]" custT="1"/>
      <dgm:spPr/>
      <dgm:t>
        <a:bodyPr/>
        <a:lstStyle/>
        <a:p>
          <a:pPr algn="ctr"/>
          <a:r>
            <a:rPr lang="id-ID" sz="2000" dirty="0"/>
            <a:t>1.2 Pemodelan Proses Bisnis dengan </a:t>
          </a:r>
          <a:r>
            <a:rPr lang="id-ID" sz="2000" b="1" dirty="0" err="1"/>
            <a:t>Activity</a:t>
          </a:r>
          <a:r>
            <a:rPr lang="id-ID" sz="2000" b="1" dirty="0"/>
            <a:t> Diagram </a:t>
          </a:r>
          <a:r>
            <a:rPr lang="id-ID" sz="2000" dirty="0"/>
            <a:t>atau </a:t>
          </a:r>
          <a:r>
            <a:rPr lang="id-ID" sz="2000" b="1" dirty="0"/>
            <a:t>BPMN</a:t>
          </a:r>
          <a:endParaRPr lang="en-US" sz="2000" b="1" dirty="0"/>
        </a:p>
      </dgm:t>
    </dgm:pt>
    <dgm:pt modelId="{A3979FF1-E3F1-4E1C-BCCF-0835C0585AB7}" type="parTrans" cxnId="{DD394796-6613-4ABF-BA48-720BD03B5156}">
      <dgm:prSet/>
      <dgm:spPr/>
      <dgm:t>
        <a:bodyPr/>
        <a:lstStyle/>
        <a:p>
          <a:endParaRPr lang="en-US"/>
        </a:p>
      </dgm:t>
    </dgm:pt>
    <dgm:pt modelId="{5C009954-7444-4C41-BA33-6CE3B00D11D1}" type="sibTrans" cxnId="{DD394796-6613-4ABF-BA48-720BD03B5156}">
      <dgm:prSet/>
      <dgm:spPr/>
      <dgm:t>
        <a:bodyPr/>
        <a:lstStyle/>
        <a:p>
          <a:endParaRPr lang="en-US"/>
        </a:p>
      </dgm:t>
    </dgm:pt>
    <dgm:pt modelId="{9DBA40C5-9CC3-4FD0-A71B-AEE6818BAB0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2. Systems </a:t>
          </a:r>
          <a:r>
            <a:rPr lang="id-ID" sz="3600" b="1" dirty="0"/>
            <a:t>Design</a:t>
          </a:r>
          <a:endParaRPr lang="en-US" sz="3600" b="1" dirty="0"/>
        </a:p>
      </dgm:t>
    </dgm:pt>
    <dgm:pt modelId="{D3770AE7-A2C8-4864-BEBA-3C7A9C939394}" type="parTrans" cxnId="{63F73654-5ADB-4533-AEED-D06BDA8CD469}">
      <dgm:prSet/>
      <dgm:spPr/>
      <dgm:t>
        <a:bodyPr/>
        <a:lstStyle/>
        <a:p>
          <a:endParaRPr lang="en-US"/>
        </a:p>
      </dgm:t>
    </dgm:pt>
    <dgm:pt modelId="{C30E3D7E-205C-4B27-B6A1-D4E8329725EF}" type="sibTrans" cxnId="{63F73654-5ADB-4533-AEED-D06BDA8CD469}">
      <dgm:prSet/>
      <dgm:spPr/>
      <dgm:t>
        <a:bodyPr/>
        <a:lstStyle/>
        <a:p>
          <a:endParaRPr lang="en-US"/>
        </a:p>
      </dgm:t>
    </dgm:pt>
    <dgm:pt modelId="{1D13ED02-546C-47BD-B9E1-E6CFB819E20F}">
      <dgm:prSet phldrT="[Text]" custT="1"/>
      <dgm:spPr/>
      <dgm:t>
        <a:bodyPr/>
        <a:lstStyle/>
        <a:p>
          <a:pPr algn="ctr"/>
          <a:r>
            <a:rPr lang="id-ID" sz="2000" dirty="0"/>
            <a:t>2.1 Pemodelan </a:t>
          </a:r>
          <a:r>
            <a:rPr lang="id-ID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</a:p>
      </dgm:t>
    </dgm:pt>
    <dgm:pt modelId="{34F1518E-4E80-467D-829D-3BDF5AF6076A}" type="parTrans" cxnId="{B53F6B18-4DB1-432C-A3F3-E077DDA85202}">
      <dgm:prSet/>
      <dgm:spPr/>
      <dgm:t>
        <a:bodyPr/>
        <a:lstStyle/>
        <a:p>
          <a:endParaRPr lang="en-US"/>
        </a:p>
      </dgm:t>
    </dgm:pt>
    <dgm:pt modelId="{78F3C99A-C3CB-4E1D-AD77-04157C994FB9}" type="sibTrans" cxnId="{B53F6B18-4DB1-432C-A3F3-E077DDA85202}">
      <dgm:prSet/>
      <dgm:spPr/>
      <dgm:t>
        <a:bodyPr/>
        <a:lstStyle/>
        <a:p>
          <a:endParaRPr lang="en-US"/>
        </a:p>
      </dgm:t>
    </dgm:pt>
    <dgm:pt modelId="{709E1084-337B-4D77-BBAA-BDC6089DB190}">
      <dgm:prSet phldrT="[Text]" custT="1"/>
      <dgm:spPr/>
      <dgm:t>
        <a:bodyPr/>
        <a:lstStyle/>
        <a:p>
          <a:pPr algn="ctr"/>
          <a:r>
            <a:rPr lang="id-ID" sz="2000" dirty="0"/>
            <a:t>2.2 Pemodelan 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Interface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Design</a:t>
          </a:r>
          <a:endParaRPr 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2604A-DDB7-4E37-81E0-431F1CA73E4A}" type="parTrans" cxnId="{05E18E68-4604-4954-8224-D8251C3A9B08}">
      <dgm:prSet/>
      <dgm:spPr/>
      <dgm:t>
        <a:bodyPr/>
        <a:lstStyle/>
        <a:p>
          <a:endParaRPr lang="en-US"/>
        </a:p>
      </dgm:t>
    </dgm:pt>
    <dgm:pt modelId="{45EF20EA-4A26-4588-9122-B5C29F590FFD}" type="sibTrans" cxnId="{05E18E68-4604-4954-8224-D8251C3A9B08}">
      <dgm:prSet/>
      <dgm:spPr/>
      <dgm:t>
        <a:bodyPr/>
        <a:lstStyle/>
        <a:p>
          <a:endParaRPr lang="en-US"/>
        </a:p>
      </dgm:t>
    </dgm:pt>
    <dgm:pt modelId="{3AFE7BD4-5481-48FF-B2D4-EDADF2E89C28}">
      <dgm:prSet phldrT="[Text]" custT="1"/>
      <dgm:spPr/>
      <dgm:t>
        <a:bodyPr/>
        <a:lstStyle/>
        <a:p>
          <a:pPr algn="ctr"/>
          <a:r>
            <a:rPr lang="id-ID" sz="2000" dirty="0"/>
            <a:t>1.3 Realisasi Proses Bisnis dengan </a:t>
          </a:r>
          <a:r>
            <a:rPr lang="id-ID" sz="2000" b="1" dirty="0" err="1"/>
            <a:t>Sequence</a:t>
          </a:r>
          <a:r>
            <a:rPr lang="id-ID" sz="2000" b="1" dirty="0"/>
            <a:t> Diagram </a:t>
          </a:r>
          <a:br>
            <a:rPr lang="id-ID" sz="2000" b="1" dirty="0"/>
          </a:br>
          <a:r>
            <a:rPr lang="id-ID" sz="1000" b="1" dirty="0"/>
            <a:t/>
          </a:r>
          <a:br>
            <a:rPr lang="id-ID" sz="1000" b="1" dirty="0"/>
          </a:br>
          <a:r>
            <a:rPr lang="id-ID" sz="2000" dirty="0"/>
            <a:t>(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Boundary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r>
            <a:rPr lang="id-ID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id-ID" sz="2000" dirty="0"/>
            <a:t>)</a:t>
          </a:r>
          <a:endParaRPr lang="en-US" sz="1800" dirty="0"/>
        </a:p>
      </dgm:t>
    </dgm:pt>
    <dgm:pt modelId="{1FB3BC8C-F02D-4090-9893-1DCC1958E244}" type="parTrans" cxnId="{BC3402EB-9FE9-416F-B6DB-4FB3585C945F}">
      <dgm:prSet/>
      <dgm:spPr/>
      <dgm:t>
        <a:bodyPr/>
        <a:lstStyle/>
        <a:p>
          <a:endParaRPr lang="en-US"/>
        </a:p>
      </dgm:t>
    </dgm:pt>
    <dgm:pt modelId="{7EE39285-D24B-4071-97A7-9B0A04794FC7}" type="sibTrans" cxnId="{BC3402EB-9FE9-416F-B6DB-4FB3585C945F}">
      <dgm:prSet/>
      <dgm:spPr/>
      <dgm:t>
        <a:bodyPr/>
        <a:lstStyle/>
        <a:p>
          <a:endParaRPr lang="en-US"/>
        </a:p>
      </dgm:t>
    </dgm:pt>
    <dgm:pt modelId="{759DA8ED-7AE9-4BC3-800F-D604BA3DCD51}">
      <dgm:prSet phldrT="[Text]" custT="1"/>
      <dgm:spPr/>
      <dgm:t>
        <a:bodyPr/>
        <a:lstStyle/>
        <a:p>
          <a:r>
            <a:rPr lang="id-ID" sz="2000" dirty="0"/>
            <a:t>2.3 Pemodelan </a:t>
          </a:r>
          <a:r>
            <a:rPr lang="id-ID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Model</a:t>
          </a:r>
          <a:endParaRPr lang="en-US" sz="20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14A032-5EBB-40C6-B1E4-5404D5459A55}" type="parTrans" cxnId="{A2B68C03-880A-46D1-A61B-0B0E733800AA}">
      <dgm:prSet/>
      <dgm:spPr/>
      <dgm:t>
        <a:bodyPr/>
        <a:lstStyle/>
        <a:p>
          <a:endParaRPr lang="en-US"/>
        </a:p>
      </dgm:t>
    </dgm:pt>
    <dgm:pt modelId="{A0E4ECA1-B4AD-41D3-AB41-CC076F130594}" type="sibTrans" cxnId="{A2B68C03-880A-46D1-A61B-0B0E733800AA}">
      <dgm:prSet/>
      <dgm:spPr/>
      <dgm:t>
        <a:bodyPr/>
        <a:lstStyle/>
        <a:p>
          <a:endParaRPr lang="en-US"/>
        </a:p>
      </dgm:t>
    </dgm:pt>
    <dgm:pt modelId="{82F7BBAC-FE3F-4055-8853-A85A7406FAEB}">
      <dgm:prSet phldrT="[Text]" custT="1"/>
      <dgm:spPr/>
      <dgm:t>
        <a:bodyPr/>
        <a:lstStyle/>
        <a:p>
          <a:r>
            <a:rPr lang="id-ID" sz="2000" dirty="0"/>
            <a:t>2.4 Pemodelan </a:t>
          </a:r>
          <a:r>
            <a:rPr lang="id-ID" sz="2000" b="1" dirty="0"/>
            <a:t>Deployment Diagram</a:t>
          </a:r>
          <a:endParaRPr lang="en-US" sz="2000" b="1" dirty="0"/>
        </a:p>
      </dgm:t>
    </dgm:pt>
    <dgm:pt modelId="{B802EDAD-04A5-4055-A877-FEB6CE421C04}" type="parTrans" cxnId="{60272CFA-360E-4BB8-A09C-3B9C042CF002}">
      <dgm:prSet/>
      <dgm:spPr/>
      <dgm:t>
        <a:bodyPr/>
        <a:lstStyle/>
        <a:p>
          <a:endParaRPr lang="en-US"/>
        </a:p>
      </dgm:t>
    </dgm:pt>
    <dgm:pt modelId="{ACB10CA0-9F14-441C-8DD2-371B69781BBC}" type="sibTrans" cxnId="{60272CFA-360E-4BB8-A09C-3B9C042CF002}">
      <dgm:prSet/>
      <dgm:spPr/>
      <dgm:t>
        <a:bodyPr/>
        <a:lstStyle/>
        <a:p>
          <a:endParaRPr lang="en-US"/>
        </a:p>
      </dgm:t>
    </dgm:pt>
    <dgm:pt modelId="{434A206F-9ECA-46A7-8487-12E4E27D8521}" type="pres">
      <dgm:prSet presAssocID="{FA4655E0-B30D-4860-A136-814661A027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A128B-A030-4540-8C57-1FEE68EEDB04}" type="pres">
      <dgm:prSet presAssocID="{6B0C5A91-0D63-452A-A323-5239144322BC}" presName="compNode" presStyleCnt="0"/>
      <dgm:spPr/>
    </dgm:pt>
    <dgm:pt modelId="{438C9C7B-016F-4F7D-8418-09AFCF35FC9B}" type="pres">
      <dgm:prSet presAssocID="{6B0C5A91-0D63-452A-A323-5239144322BC}" presName="aNode" presStyleLbl="bgShp" presStyleIdx="0" presStyleCnt="2"/>
      <dgm:spPr/>
      <dgm:t>
        <a:bodyPr/>
        <a:lstStyle/>
        <a:p>
          <a:endParaRPr lang="en-US"/>
        </a:p>
      </dgm:t>
    </dgm:pt>
    <dgm:pt modelId="{449275F6-2FE6-4C38-87E1-F94758FBEA60}" type="pres">
      <dgm:prSet presAssocID="{6B0C5A91-0D63-452A-A323-5239144322BC}" presName="textNode" presStyleLbl="bgShp" presStyleIdx="0" presStyleCnt="2"/>
      <dgm:spPr/>
      <dgm:t>
        <a:bodyPr/>
        <a:lstStyle/>
        <a:p>
          <a:endParaRPr lang="en-US"/>
        </a:p>
      </dgm:t>
    </dgm:pt>
    <dgm:pt modelId="{CCD2803F-181C-4817-88C3-A6E48E16FDF3}" type="pres">
      <dgm:prSet presAssocID="{6B0C5A91-0D63-452A-A323-5239144322BC}" presName="compChildNode" presStyleCnt="0"/>
      <dgm:spPr/>
    </dgm:pt>
    <dgm:pt modelId="{DCD244AD-755D-422E-A224-E765389BABA0}" type="pres">
      <dgm:prSet presAssocID="{6B0C5A91-0D63-452A-A323-5239144322BC}" presName="theInnerList" presStyleCnt="0"/>
      <dgm:spPr/>
    </dgm:pt>
    <dgm:pt modelId="{7FCEF56D-3174-4858-B65E-32232F5EC6BA}" type="pres">
      <dgm:prSet presAssocID="{D27C9651-A0BD-4B08-8F9C-202E617721F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16457-5B51-4A69-BCA5-210493586735}" type="pres">
      <dgm:prSet presAssocID="{D27C9651-A0BD-4B08-8F9C-202E617721FA}" presName="aSpace2" presStyleCnt="0"/>
      <dgm:spPr/>
    </dgm:pt>
    <dgm:pt modelId="{40A0A62B-0767-409E-915F-D677630A89EA}" type="pres">
      <dgm:prSet presAssocID="{B838DED7-2116-4446-8E2C-58BC6847848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F7307-0920-4059-B18D-16A4413CFCC6}" type="pres">
      <dgm:prSet presAssocID="{B838DED7-2116-4446-8E2C-58BC68478480}" presName="aSpace2" presStyleCnt="0"/>
      <dgm:spPr/>
    </dgm:pt>
    <dgm:pt modelId="{5D3E91EF-120F-4997-BDB1-349094122924}" type="pres">
      <dgm:prSet presAssocID="{3AFE7BD4-5481-48FF-B2D4-EDADF2E89C28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5260F-ED01-49A1-A007-D3171005ED5E}" type="pres">
      <dgm:prSet presAssocID="{6B0C5A91-0D63-452A-A323-5239144322BC}" presName="aSpace" presStyleCnt="0"/>
      <dgm:spPr/>
    </dgm:pt>
    <dgm:pt modelId="{5E1B8585-7214-40FF-BC2A-4BD20E64881B}" type="pres">
      <dgm:prSet presAssocID="{9DBA40C5-9CC3-4FD0-A71B-AEE6818BAB06}" presName="compNode" presStyleCnt="0"/>
      <dgm:spPr/>
    </dgm:pt>
    <dgm:pt modelId="{D7BE1501-93BD-429A-ADA0-7A86BE8CD8C1}" type="pres">
      <dgm:prSet presAssocID="{9DBA40C5-9CC3-4FD0-A71B-AEE6818BAB06}" presName="aNode" presStyleLbl="bgShp" presStyleIdx="1" presStyleCnt="2"/>
      <dgm:spPr/>
      <dgm:t>
        <a:bodyPr/>
        <a:lstStyle/>
        <a:p>
          <a:endParaRPr lang="en-US"/>
        </a:p>
      </dgm:t>
    </dgm:pt>
    <dgm:pt modelId="{125B0B7B-FC7F-4CA3-9D78-33E2B645F143}" type="pres">
      <dgm:prSet presAssocID="{9DBA40C5-9CC3-4FD0-A71B-AEE6818BAB06}" presName="textNode" presStyleLbl="bgShp" presStyleIdx="1" presStyleCnt="2"/>
      <dgm:spPr/>
      <dgm:t>
        <a:bodyPr/>
        <a:lstStyle/>
        <a:p>
          <a:endParaRPr lang="en-US"/>
        </a:p>
      </dgm:t>
    </dgm:pt>
    <dgm:pt modelId="{49681664-4DEF-4253-B6C6-ED0B66D23526}" type="pres">
      <dgm:prSet presAssocID="{9DBA40C5-9CC3-4FD0-A71B-AEE6818BAB06}" presName="compChildNode" presStyleCnt="0"/>
      <dgm:spPr/>
    </dgm:pt>
    <dgm:pt modelId="{A89FBD1D-238E-4E91-B643-84ABA5C99026}" type="pres">
      <dgm:prSet presAssocID="{9DBA40C5-9CC3-4FD0-A71B-AEE6818BAB06}" presName="theInnerList" presStyleCnt="0"/>
      <dgm:spPr/>
    </dgm:pt>
    <dgm:pt modelId="{189BCEA2-2D1E-4C47-B835-CE16665F3D52}" type="pres">
      <dgm:prSet presAssocID="{1D13ED02-546C-47BD-B9E1-E6CFB819E20F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6DDA1-293B-45EA-AF2B-0B9919B9E7FB}" type="pres">
      <dgm:prSet presAssocID="{1D13ED02-546C-47BD-B9E1-E6CFB819E20F}" presName="aSpace2" presStyleCnt="0"/>
      <dgm:spPr/>
    </dgm:pt>
    <dgm:pt modelId="{D2072BBF-B1D3-47C1-90E1-EB7923F3B0BD}" type="pres">
      <dgm:prSet presAssocID="{709E1084-337B-4D77-BBAA-BDC6089DB19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55C7F-9325-483B-811E-2234FD4AD114}" type="pres">
      <dgm:prSet presAssocID="{709E1084-337B-4D77-BBAA-BDC6089DB190}" presName="aSpace2" presStyleCnt="0"/>
      <dgm:spPr/>
    </dgm:pt>
    <dgm:pt modelId="{0BBCF615-47EA-4627-AF90-89B40B748315}" type="pres">
      <dgm:prSet presAssocID="{759DA8ED-7AE9-4BC3-800F-D604BA3DCD51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FE-DEE2-457F-ADA7-DE3273E63442}" type="pres">
      <dgm:prSet presAssocID="{759DA8ED-7AE9-4BC3-800F-D604BA3DCD51}" presName="aSpace2" presStyleCnt="0"/>
      <dgm:spPr/>
    </dgm:pt>
    <dgm:pt modelId="{5AE25BAE-A97D-4699-AF39-49AF1F0F153A}" type="pres">
      <dgm:prSet presAssocID="{82F7BBAC-FE3F-4055-8853-A85A7406FAE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F73654-5ADB-4533-AEED-D06BDA8CD469}" srcId="{FA4655E0-B30D-4860-A136-814661A027C4}" destId="{9DBA40C5-9CC3-4FD0-A71B-AEE6818BAB06}" srcOrd="1" destOrd="0" parTransId="{D3770AE7-A2C8-4864-BEBA-3C7A9C939394}" sibTransId="{C30E3D7E-205C-4B27-B6A1-D4E8329725EF}"/>
    <dgm:cxn modelId="{A27AF60A-0546-4F5C-9005-FE2FD30462A2}" type="presOf" srcId="{9DBA40C5-9CC3-4FD0-A71B-AEE6818BAB06}" destId="{D7BE1501-93BD-429A-ADA0-7A86BE8CD8C1}" srcOrd="0" destOrd="0" presId="urn:microsoft.com/office/officeart/2005/8/layout/lProcess2"/>
    <dgm:cxn modelId="{C46B6FCB-80A6-4793-9A37-065A210B4D91}" type="presOf" srcId="{82F7BBAC-FE3F-4055-8853-A85A7406FAEB}" destId="{5AE25BAE-A97D-4699-AF39-49AF1F0F153A}" srcOrd="0" destOrd="0" presId="urn:microsoft.com/office/officeart/2005/8/layout/lProcess2"/>
    <dgm:cxn modelId="{95C28A8B-2A9B-415E-A280-F5AADFAABBCD}" srcId="{6B0C5A91-0D63-452A-A323-5239144322BC}" destId="{D27C9651-A0BD-4B08-8F9C-202E617721FA}" srcOrd="0" destOrd="0" parTransId="{CA150339-F809-4422-A354-02BC6E44936C}" sibTransId="{F6F2D8C4-49A3-4303-98BA-929B5DE6E489}"/>
    <dgm:cxn modelId="{BC3402EB-9FE9-416F-B6DB-4FB3585C945F}" srcId="{6B0C5A91-0D63-452A-A323-5239144322BC}" destId="{3AFE7BD4-5481-48FF-B2D4-EDADF2E89C28}" srcOrd="2" destOrd="0" parTransId="{1FB3BC8C-F02D-4090-9893-1DCC1958E244}" sibTransId="{7EE39285-D24B-4071-97A7-9B0A04794FC7}"/>
    <dgm:cxn modelId="{452C4912-267C-4351-859B-3C0895B170A7}" type="presOf" srcId="{759DA8ED-7AE9-4BC3-800F-D604BA3DCD51}" destId="{0BBCF615-47EA-4627-AF90-89B40B748315}" srcOrd="0" destOrd="0" presId="urn:microsoft.com/office/officeart/2005/8/layout/lProcess2"/>
    <dgm:cxn modelId="{A2B68C03-880A-46D1-A61B-0B0E733800AA}" srcId="{9DBA40C5-9CC3-4FD0-A71B-AEE6818BAB06}" destId="{759DA8ED-7AE9-4BC3-800F-D604BA3DCD51}" srcOrd="2" destOrd="0" parTransId="{3E14A032-5EBB-40C6-B1E4-5404D5459A55}" sibTransId="{A0E4ECA1-B4AD-41D3-AB41-CC076F130594}"/>
    <dgm:cxn modelId="{D7E0474E-A429-4B37-8D73-35A849BA2130}" type="presOf" srcId="{6B0C5A91-0D63-452A-A323-5239144322BC}" destId="{438C9C7B-016F-4F7D-8418-09AFCF35FC9B}" srcOrd="0" destOrd="0" presId="urn:microsoft.com/office/officeart/2005/8/layout/lProcess2"/>
    <dgm:cxn modelId="{BBCE4762-C62F-4E35-8EA4-9E2351A31C61}" type="presOf" srcId="{D27C9651-A0BD-4B08-8F9C-202E617721FA}" destId="{7FCEF56D-3174-4858-B65E-32232F5EC6BA}" srcOrd="0" destOrd="0" presId="urn:microsoft.com/office/officeart/2005/8/layout/lProcess2"/>
    <dgm:cxn modelId="{E0628F43-C297-4601-8B88-7A0471CA20D4}" type="presOf" srcId="{6B0C5A91-0D63-452A-A323-5239144322BC}" destId="{449275F6-2FE6-4C38-87E1-F94758FBEA60}" srcOrd="1" destOrd="0" presId="urn:microsoft.com/office/officeart/2005/8/layout/lProcess2"/>
    <dgm:cxn modelId="{DD394796-6613-4ABF-BA48-720BD03B5156}" srcId="{6B0C5A91-0D63-452A-A323-5239144322BC}" destId="{B838DED7-2116-4446-8E2C-58BC68478480}" srcOrd="1" destOrd="0" parTransId="{A3979FF1-E3F1-4E1C-BCCF-0835C0585AB7}" sibTransId="{5C009954-7444-4C41-BA33-6CE3B00D11D1}"/>
    <dgm:cxn modelId="{B0BBACD0-22C6-4348-B4CF-6568A6248A7D}" type="presOf" srcId="{9DBA40C5-9CC3-4FD0-A71B-AEE6818BAB06}" destId="{125B0B7B-FC7F-4CA3-9D78-33E2B645F143}" srcOrd="1" destOrd="0" presId="urn:microsoft.com/office/officeart/2005/8/layout/lProcess2"/>
    <dgm:cxn modelId="{FA9F72EF-C39A-4A88-BD11-2F0B86ECB3D7}" srcId="{FA4655E0-B30D-4860-A136-814661A027C4}" destId="{6B0C5A91-0D63-452A-A323-5239144322BC}" srcOrd="0" destOrd="0" parTransId="{927D4F5E-5743-4256-B10E-20C3481C9622}" sibTransId="{3F068D36-6192-4A80-AB81-CB9A932FC920}"/>
    <dgm:cxn modelId="{60272CFA-360E-4BB8-A09C-3B9C042CF002}" srcId="{9DBA40C5-9CC3-4FD0-A71B-AEE6818BAB06}" destId="{82F7BBAC-FE3F-4055-8853-A85A7406FAEB}" srcOrd="3" destOrd="0" parTransId="{B802EDAD-04A5-4055-A877-FEB6CE421C04}" sibTransId="{ACB10CA0-9F14-441C-8DD2-371B69781BBC}"/>
    <dgm:cxn modelId="{C605D4AA-D473-4C53-B605-2B081697EFFC}" type="presOf" srcId="{FA4655E0-B30D-4860-A136-814661A027C4}" destId="{434A206F-9ECA-46A7-8487-12E4E27D8521}" srcOrd="0" destOrd="0" presId="urn:microsoft.com/office/officeart/2005/8/layout/lProcess2"/>
    <dgm:cxn modelId="{B53F6B18-4DB1-432C-A3F3-E077DDA85202}" srcId="{9DBA40C5-9CC3-4FD0-A71B-AEE6818BAB06}" destId="{1D13ED02-546C-47BD-B9E1-E6CFB819E20F}" srcOrd="0" destOrd="0" parTransId="{34F1518E-4E80-467D-829D-3BDF5AF6076A}" sibTransId="{78F3C99A-C3CB-4E1D-AD77-04157C994FB9}"/>
    <dgm:cxn modelId="{82F9427C-F08E-4B44-B6CB-B0D4D8E20BAA}" type="presOf" srcId="{B838DED7-2116-4446-8E2C-58BC68478480}" destId="{40A0A62B-0767-409E-915F-D677630A89EA}" srcOrd="0" destOrd="0" presId="urn:microsoft.com/office/officeart/2005/8/layout/lProcess2"/>
    <dgm:cxn modelId="{78AF289F-F613-43D8-A9DE-B05CF2653FB0}" type="presOf" srcId="{1D13ED02-546C-47BD-B9E1-E6CFB819E20F}" destId="{189BCEA2-2D1E-4C47-B835-CE16665F3D52}" srcOrd="0" destOrd="0" presId="urn:microsoft.com/office/officeart/2005/8/layout/lProcess2"/>
    <dgm:cxn modelId="{05E18E68-4604-4954-8224-D8251C3A9B08}" srcId="{9DBA40C5-9CC3-4FD0-A71B-AEE6818BAB06}" destId="{709E1084-337B-4D77-BBAA-BDC6089DB190}" srcOrd="1" destOrd="0" parTransId="{5DA2604A-DDB7-4E37-81E0-431F1CA73E4A}" sibTransId="{45EF20EA-4A26-4588-9122-B5C29F590FFD}"/>
    <dgm:cxn modelId="{AADE2B23-4AEB-414F-9533-D4692708BD7D}" type="presOf" srcId="{709E1084-337B-4D77-BBAA-BDC6089DB190}" destId="{D2072BBF-B1D3-47C1-90E1-EB7923F3B0BD}" srcOrd="0" destOrd="0" presId="urn:microsoft.com/office/officeart/2005/8/layout/lProcess2"/>
    <dgm:cxn modelId="{A0D8D163-56D3-4308-8F56-5ACDC852CC59}" type="presOf" srcId="{3AFE7BD4-5481-48FF-B2D4-EDADF2E89C28}" destId="{5D3E91EF-120F-4997-BDB1-349094122924}" srcOrd="0" destOrd="0" presId="urn:microsoft.com/office/officeart/2005/8/layout/lProcess2"/>
    <dgm:cxn modelId="{67B1B612-28A7-445F-971C-0375C3DE8CC6}" type="presParOf" srcId="{434A206F-9ECA-46A7-8487-12E4E27D8521}" destId="{910A128B-A030-4540-8C57-1FEE68EEDB04}" srcOrd="0" destOrd="0" presId="urn:microsoft.com/office/officeart/2005/8/layout/lProcess2"/>
    <dgm:cxn modelId="{344FBFF3-5A44-4B1D-8281-6CB9AEE07B60}" type="presParOf" srcId="{910A128B-A030-4540-8C57-1FEE68EEDB04}" destId="{438C9C7B-016F-4F7D-8418-09AFCF35FC9B}" srcOrd="0" destOrd="0" presId="urn:microsoft.com/office/officeart/2005/8/layout/lProcess2"/>
    <dgm:cxn modelId="{2092E7B6-48A9-4E51-82F4-3B70D83CF6CC}" type="presParOf" srcId="{910A128B-A030-4540-8C57-1FEE68EEDB04}" destId="{449275F6-2FE6-4C38-87E1-F94758FBEA60}" srcOrd="1" destOrd="0" presId="urn:microsoft.com/office/officeart/2005/8/layout/lProcess2"/>
    <dgm:cxn modelId="{73C74423-C229-4220-947C-8438DE4DA0AB}" type="presParOf" srcId="{910A128B-A030-4540-8C57-1FEE68EEDB04}" destId="{CCD2803F-181C-4817-88C3-A6E48E16FDF3}" srcOrd="2" destOrd="0" presId="urn:microsoft.com/office/officeart/2005/8/layout/lProcess2"/>
    <dgm:cxn modelId="{33569E38-0979-4B03-8CEC-F324D39DB0F9}" type="presParOf" srcId="{CCD2803F-181C-4817-88C3-A6E48E16FDF3}" destId="{DCD244AD-755D-422E-A224-E765389BABA0}" srcOrd="0" destOrd="0" presId="urn:microsoft.com/office/officeart/2005/8/layout/lProcess2"/>
    <dgm:cxn modelId="{9595427B-F5C0-4C62-9FC1-87C96CC1D247}" type="presParOf" srcId="{DCD244AD-755D-422E-A224-E765389BABA0}" destId="{7FCEF56D-3174-4858-B65E-32232F5EC6BA}" srcOrd="0" destOrd="0" presId="urn:microsoft.com/office/officeart/2005/8/layout/lProcess2"/>
    <dgm:cxn modelId="{DEE4FEB4-0BB4-43FD-8EA2-30AABCEB7BC5}" type="presParOf" srcId="{DCD244AD-755D-422E-A224-E765389BABA0}" destId="{C5916457-5B51-4A69-BCA5-210493586735}" srcOrd="1" destOrd="0" presId="urn:microsoft.com/office/officeart/2005/8/layout/lProcess2"/>
    <dgm:cxn modelId="{B8A6DB81-9624-4796-809C-77C831DC35E5}" type="presParOf" srcId="{DCD244AD-755D-422E-A224-E765389BABA0}" destId="{40A0A62B-0767-409E-915F-D677630A89EA}" srcOrd="2" destOrd="0" presId="urn:microsoft.com/office/officeart/2005/8/layout/lProcess2"/>
    <dgm:cxn modelId="{413E001D-2847-4728-98D2-FF0108271E9B}" type="presParOf" srcId="{DCD244AD-755D-422E-A224-E765389BABA0}" destId="{707F7307-0920-4059-B18D-16A4413CFCC6}" srcOrd="3" destOrd="0" presId="urn:microsoft.com/office/officeart/2005/8/layout/lProcess2"/>
    <dgm:cxn modelId="{7E0B10CE-FEB6-440F-A43E-9776E276D898}" type="presParOf" srcId="{DCD244AD-755D-422E-A224-E765389BABA0}" destId="{5D3E91EF-120F-4997-BDB1-349094122924}" srcOrd="4" destOrd="0" presId="urn:microsoft.com/office/officeart/2005/8/layout/lProcess2"/>
    <dgm:cxn modelId="{586C83CB-93E1-4C69-84D9-83589D58132F}" type="presParOf" srcId="{434A206F-9ECA-46A7-8487-12E4E27D8521}" destId="{DB05260F-ED01-49A1-A007-D3171005ED5E}" srcOrd="1" destOrd="0" presId="urn:microsoft.com/office/officeart/2005/8/layout/lProcess2"/>
    <dgm:cxn modelId="{A091EB46-9D79-4890-A179-7280FF026267}" type="presParOf" srcId="{434A206F-9ECA-46A7-8487-12E4E27D8521}" destId="{5E1B8585-7214-40FF-BC2A-4BD20E64881B}" srcOrd="2" destOrd="0" presId="urn:microsoft.com/office/officeart/2005/8/layout/lProcess2"/>
    <dgm:cxn modelId="{6FF59C49-627E-4C19-BB80-2F3D24BC7EC3}" type="presParOf" srcId="{5E1B8585-7214-40FF-BC2A-4BD20E64881B}" destId="{D7BE1501-93BD-429A-ADA0-7A86BE8CD8C1}" srcOrd="0" destOrd="0" presId="urn:microsoft.com/office/officeart/2005/8/layout/lProcess2"/>
    <dgm:cxn modelId="{B1D8014C-BAC3-403F-92C4-EE1852C6BDD9}" type="presParOf" srcId="{5E1B8585-7214-40FF-BC2A-4BD20E64881B}" destId="{125B0B7B-FC7F-4CA3-9D78-33E2B645F143}" srcOrd="1" destOrd="0" presId="urn:microsoft.com/office/officeart/2005/8/layout/lProcess2"/>
    <dgm:cxn modelId="{78DB3841-0117-4EE4-9D91-D7A9F9DC2954}" type="presParOf" srcId="{5E1B8585-7214-40FF-BC2A-4BD20E64881B}" destId="{49681664-4DEF-4253-B6C6-ED0B66D23526}" srcOrd="2" destOrd="0" presId="urn:microsoft.com/office/officeart/2005/8/layout/lProcess2"/>
    <dgm:cxn modelId="{5169754D-A971-4E5B-AAD6-E83651D7C1B4}" type="presParOf" srcId="{49681664-4DEF-4253-B6C6-ED0B66D23526}" destId="{A89FBD1D-238E-4E91-B643-84ABA5C99026}" srcOrd="0" destOrd="0" presId="urn:microsoft.com/office/officeart/2005/8/layout/lProcess2"/>
    <dgm:cxn modelId="{9FB9385C-09C4-4F8C-B26D-3952B31E2AC7}" type="presParOf" srcId="{A89FBD1D-238E-4E91-B643-84ABA5C99026}" destId="{189BCEA2-2D1E-4C47-B835-CE16665F3D52}" srcOrd="0" destOrd="0" presId="urn:microsoft.com/office/officeart/2005/8/layout/lProcess2"/>
    <dgm:cxn modelId="{F5D62640-B4B3-4959-91F0-B73634306B76}" type="presParOf" srcId="{A89FBD1D-238E-4E91-B643-84ABA5C99026}" destId="{C0D6DDA1-293B-45EA-AF2B-0B9919B9E7FB}" srcOrd="1" destOrd="0" presId="urn:microsoft.com/office/officeart/2005/8/layout/lProcess2"/>
    <dgm:cxn modelId="{F7F0B1C7-175A-44AD-A424-1EC239798EA2}" type="presParOf" srcId="{A89FBD1D-238E-4E91-B643-84ABA5C99026}" destId="{D2072BBF-B1D3-47C1-90E1-EB7923F3B0BD}" srcOrd="2" destOrd="0" presId="urn:microsoft.com/office/officeart/2005/8/layout/lProcess2"/>
    <dgm:cxn modelId="{7C687E86-5C05-47AB-B077-5B7A8A9865A9}" type="presParOf" srcId="{A89FBD1D-238E-4E91-B643-84ABA5C99026}" destId="{2FF55C7F-9325-483B-811E-2234FD4AD114}" srcOrd="3" destOrd="0" presId="urn:microsoft.com/office/officeart/2005/8/layout/lProcess2"/>
    <dgm:cxn modelId="{BC625C87-3E93-4200-BBDD-58AF0C618903}" type="presParOf" srcId="{A89FBD1D-238E-4E91-B643-84ABA5C99026}" destId="{0BBCF615-47EA-4627-AF90-89B40B748315}" srcOrd="4" destOrd="0" presId="urn:microsoft.com/office/officeart/2005/8/layout/lProcess2"/>
    <dgm:cxn modelId="{38221C2F-2348-495D-A545-830BA23E125D}" type="presParOf" srcId="{A89FBD1D-238E-4E91-B643-84ABA5C99026}" destId="{6319C6FE-DEE2-457F-ADA7-DE3273E63442}" srcOrd="5" destOrd="0" presId="urn:microsoft.com/office/officeart/2005/8/layout/lProcess2"/>
    <dgm:cxn modelId="{D0F48CBD-8BA5-454A-A905-7EE8B819E3CA}" type="presParOf" srcId="{A89FBD1D-238E-4E91-B643-84ABA5C99026}" destId="{5AE25BAE-A97D-4699-AF39-49AF1F0F153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B937-57C2-47E5-ABDA-EC8F8CA2355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8F18B-6D18-4E55-9CE1-9FC9E848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2606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511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76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895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3795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27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229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273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027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7916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063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259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292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035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5799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6892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989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8576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8886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4906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2408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449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4406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7423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5218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787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474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693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371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370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871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567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8060"/>
            <a:ext cx="9144000" cy="995363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chemeClr val="bg1"/>
                </a:solidFill>
              </a:rPr>
              <a:t>Systems </a:t>
            </a:r>
            <a:r>
              <a:rPr lang="id-ID" dirty="0" smtClean="0">
                <a:solidFill>
                  <a:schemeClr val="bg1"/>
                </a:solidFill>
              </a:rPr>
              <a:t>Design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100" dirty="0" err="1" smtClean="0">
                <a:solidFill>
                  <a:schemeClr val="bg1"/>
                </a:solidFill>
              </a:rPr>
              <a:t>Zyad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</a:rPr>
              <a:t>Rusdi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2241" y="3340621"/>
            <a:ext cx="4567518" cy="233950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Paradigma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Berorientasi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Class Diagram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User Interface Design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 Model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Deployment Diagram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Class seperti </a:t>
            </a:r>
            <a:r>
              <a:rPr lang="id-ID" sz="3200" dirty="0">
                <a:solidFill>
                  <a:srgbClr val="C00000"/>
                </a:solidFill>
              </a:rPr>
              <a:t>cetakan kue</a:t>
            </a:r>
            <a:r>
              <a:rPr lang="id-ID" sz="3200" dirty="0"/>
              <a:t>, dimana kue yg dihasilkan dari cetakan kue itu adalah </a:t>
            </a:r>
            <a:r>
              <a:rPr lang="id-ID" sz="3200" dirty="0" err="1">
                <a:solidFill>
                  <a:srgbClr val="C00000"/>
                </a:solidFill>
              </a:rPr>
              <a:t>object</a:t>
            </a:r>
            <a:endParaRPr lang="id-ID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id-ID" sz="3200" dirty="0"/>
              <a:t>Warna kue bisa bermacam-macam meskipun berasal dari cetakan yang sama (</a:t>
            </a:r>
            <a:r>
              <a:rPr lang="id-ID" sz="3200" dirty="0">
                <a:solidFill>
                  <a:srgbClr val="C00000"/>
                </a:solidFill>
              </a:rPr>
              <a:t>object memiliki sifat independen</a:t>
            </a:r>
            <a:r>
              <a:rPr lang="id-ID" sz="3200" dirty="0"/>
              <a:t>)</a:t>
            </a:r>
          </a:p>
          <a:p>
            <a:pPr>
              <a:defRPr/>
            </a:pP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Perbedaan Class dan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4" cstate="print"/>
          <a:srcRect l="5469" t="21667" r="2344" b="16667"/>
          <a:stretch>
            <a:fillRect/>
          </a:stretch>
        </p:blipFill>
        <p:spPr bwMode="auto">
          <a:xfrm>
            <a:off x="1600200" y="3675529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862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Class = </a:t>
            </a:r>
            <a:r>
              <a:rPr lang="id-ID" altLang="ja-JP" dirty="0" err="1"/>
              <a:t>Method</a:t>
            </a:r>
            <a:r>
              <a:rPr lang="id-ID" altLang="ja-JP" dirty="0"/>
              <a:t> + </a:t>
            </a:r>
            <a:r>
              <a:rPr lang="id-ID" altLang="ja-JP" dirty="0" err="1"/>
              <a:t>Variable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534400" y="220980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4000" b="1">
                <a:solidFill>
                  <a:srgbClr val="FF9900"/>
                </a:solidFill>
              </a:rPr>
              <a:t>variable</a:t>
            </a:r>
            <a:endParaRPr lang="en-US" altLang="ja-JP" sz="4000" b="1" dirty="0">
              <a:solidFill>
                <a:srgbClr val="FF99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057400" y="1066800"/>
            <a:ext cx="6324600" cy="5486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133600"/>
            <a:ext cx="2362200" cy="9144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 err="1">
                <a:latin typeface="Calibri" pitchFamily="34" charset="0"/>
                <a:cs typeface="Calibri" pitchFamily="34" charset="0"/>
              </a:rPr>
              <a:t>kecepatan</a:t>
            </a:r>
            <a:endParaRPr kumimoji="1"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19600" y="1295400"/>
            <a:ext cx="1752600" cy="6858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 err="1">
                <a:latin typeface="Calibri" pitchFamily="34" charset="0"/>
                <a:cs typeface="Calibri" pitchFamily="34" charset="0"/>
              </a:rPr>
              <a:t>gir</a:t>
            </a:r>
            <a:endParaRPr kumimoji="1"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3276600"/>
            <a:ext cx="35814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3200" dirty="0">
                <a:latin typeface="Calibri" pitchFamily="34" charset="0"/>
                <a:cs typeface="Calibri" pitchFamily="34" charset="0"/>
              </a:rPr>
              <a:t>tampilkan kecepatan</a:t>
            </a:r>
            <a:endParaRPr kumimoji="1"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648200"/>
            <a:ext cx="28194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3200" dirty="0">
                <a:latin typeface="Calibri" pitchFamily="34" charset="0"/>
                <a:cs typeface="Calibri" pitchFamily="34" charset="0"/>
              </a:rPr>
              <a:t>ubah gir</a:t>
            </a:r>
            <a:endParaRPr kumimoji="1" lang="en-US" sz="3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Arrow Connector 10"/>
          <p:cNvCxnSpPr>
            <a:stCxn id="8" idx="5"/>
            <a:endCxn id="5" idx="1"/>
          </p:cNvCxnSpPr>
          <p:nvPr/>
        </p:nvCxnSpPr>
        <p:spPr bwMode="auto">
          <a:xfrm>
            <a:off x="5915538" y="1880768"/>
            <a:ext cx="2618862" cy="5957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>
            <a:stCxn id="7" idx="6"/>
          </p:cNvCxnSpPr>
          <p:nvPr/>
        </p:nvCxnSpPr>
        <p:spPr bwMode="auto">
          <a:xfrm>
            <a:off x="5257800" y="2590800"/>
            <a:ext cx="3124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8763000" y="48006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altLang="ja-JP" sz="3200" b="1" kern="0" dirty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method</a:t>
            </a:r>
            <a:endParaRPr lang="en-US" altLang="ja-JP" sz="3200" b="1" kern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 bwMode="auto">
          <a:xfrm>
            <a:off x="7620000" y="3771900"/>
            <a:ext cx="11430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10200" y="5029200"/>
            <a:ext cx="3352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600200" y="1143001"/>
            <a:ext cx="2857500" cy="64633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6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US" altLang="ja-JP" sz="3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Sepeda</a:t>
            </a:r>
            <a:endParaRPr lang="en-US" altLang="ja-JP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= Method + Variable </a:t>
            </a:r>
            <a:r>
              <a:rPr lang="en-US" dirty="0" err="1"/>
              <a:t>Bernilai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06554" y="2076450"/>
            <a:ext cx="1809666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b="1" dirty="0">
                <a:solidFill>
                  <a:srgbClr val="FF9900"/>
                </a:solidFill>
              </a:rPr>
              <a:t>	instance variable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33600" y="1066800"/>
            <a:ext cx="6324600" cy="5562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71800" y="2133600"/>
            <a:ext cx="3657600" cy="7620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 err="1">
                <a:latin typeface="Calibri" pitchFamily="34" charset="0"/>
                <a:cs typeface="Calibri" pitchFamily="34" charset="0"/>
              </a:rPr>
              <a:t>kecepatan</a:t>
            </a:r>
            <a:r>
              <a:rPr kumimoji="1" lang="en-US" sz="2000" b="1" dirty="0">
                <a:latin typeface="Calibri" pitchFamily="34" charset="0"/>
                <a:cs typeface="Calibri" pitchFamily="34" charset="0"/>
              </a:rPr>
              <a:t> = 10km/jam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800600" y="1295400"/>
            <a:ext cx="1676400" cy="6858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 err="1">
                <a:latin typeface="Calibri" pitchFamily="34" charset="0"/>
                <a:cs typeface="Calibri" pitchFamily="34" charset="0"/>
              </a:rPr>
              <a:t>gir</a:t>
            </a:r>
            <a:r>
              <a:rPr kumimoji="1" lang="en-US" sz="2400" b="1" dirty="0">
                <a:latin typeface="Calibri" pitchFamily="34" charset="0"/>
                <a:cs typeface="Calibri" pitchFamily="34" charset="0"/>
              </a:rPr>
              <a:t> =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3352800"/>
            <a:ext cx="40386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latin typeface="Calibri" pitchFamily="34" charset="0"/>
                <a:cs typeface="Calibri" pitchFamily="34" charset="0"/>
              </a:rPr>
              <a:t>tampilkan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k</a:t>
            </a:r>
            <a:r>
              <a:rPr kumimoji="1" lang="en-US" sz="2800" b="1" dirty="0" err="1">
                <a:latin typeface="Calibri" pitchFamily="34" charset="0"/>
                <a:cs typeface="Calibri" pitchFamily="34" charset="0"/>
              </a:rPr>
              <a:t>ecepatan</a:t>
            </a:r>
            <a:r>
              <a:rPr kumimoji="1" lang="en-US" sz="2800" b="1" dirty="0">
                <a:latin typeface="Calibri" pitchFamily="34" charset="0"/>
                <a:cs typeface="Calibri" pitchFamily="34" charset="0"/>
              </a:rPr>
              <a:t> ()</a:t>
            </a:r>
            <a:endParaRPr kumimoji="1" lang="id-ID" sz="28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kecepatan = 10 km/jam</a:t>
            </a:r>
            <a:endParaRPr kumimoji="1"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76600" y="4876800"/>
            <a:ext cx="2514600" cy="914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latin typeface="Calibri" pitchFamily="34" charset="0"/>
                <a:cs typeface="Calibri" pitchFamily="34" charset="0"/>
              </a:rPr>
              <a:t>u</a:t>
            </a:r>
            <a:r>
              <a:rPr kumimoji="1" lang="en-US" sz="2800" b="1" dirty="0" err="1">
                <a:latin typeface="Calibri" pitchFamily="34" charset="0"/>
                <a:cs typeface="Calibri" pitchFamily="34" charset="0"/>
              </a:rPr>
              <a:t>bah</a:t>
            </a:r>
            <a:r>
              <a:rPr kumimoji="1"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g</a:t>
            </a:r>
            <a:r>
              <a:rPr kumimoji="1" lang="en-US" sz="2800" b="1" dirty="0" err="1">
                <a:latin typeface="Calibri" pitchFamily="34" charset="0"/>
                <a:cs typeface="Calibri" pitchFamily="34" charset="0"/>
              </a:rPr>
              <a:t>ir</a:t>
            </a:r>
            <a:r>
              <a:rPr kumimoji="1" lang="en-US" sz="2800" b="1" dirty="0">
                <a:latin typeface="Calibri" pitchFamily="34" charset="0"/>
                <a:cs typeface="Calibri" pitchFamily="34" charset="0"/>
              </a:rPr>
              <a:t> (2)</a:t>
            </a:r>
            <a:endParaRPr kumimoji="1" lang="id-ID" sz="28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gir = 5</a:t>
            </a:r>
            <a:endParaRPr kumimoji="1"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8382000" y="4038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altLang="ja-JP" sz="3200" b="1" kern="0" dirty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	instance method</a:t>
            </a:r>
            <a:endParaRPr lang="en-US" altLang="ja-JP" sz="3200" b="1" kern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>
            <a:off x="6477000" y="1638300"/>
            <a:ext cx="2133600" cy="647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7" idx="6"/>
          </p:cNvCxnSpPr>
          <p:nvPr/>
        </p:nvCxnSpPr>
        <p:spPr bwMode="auto">
          <a:xfrm>
            <a:off x="6629400" y="2514600"/>
            <a:ext cx="21336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9" idx="3"/>
          </p:cNvCxnSpPr>
          <p:nvPr/>
        </p:nvCxnSpPr>
        <p:spPr bwMode="auto">
          <a:xfrm>
            <a:off x="7620000" y="3848100"/>
            <a:ext cx="1066800" cy="419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stCxn id="10" idx="3"/>
          </p:cNvCxnSpPr>
          <p:nvPr/>
        </p:nvCxnSpPr>
        <p:spPr bwMode="auto">
          <a:xfrm flipV="1">
            <a:off x="5791200" y="4876800"/>
            <a:ext cx="28194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676400" y="1143001"/>
            <a:ext cx="3352800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ja-JP" sz="3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Object </a:t>
            </a:r>
            <a:r>
              <a:rPr lang="en-US" altLang="ja-JP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Sepedaku</a:t>
            </a:r>
            <a:endParaRPr lang="en-US" altLang="ja-JP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1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990600"/>
            <a:ext cx="8001000" cy="5181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ja-JP" dirty="0" err="1">
                <a:solidFill>
                  <a:srgbClr val="C00000"/>
                </a:solidFill>
                <a:ea typeface="ＭＳ Ｐゴシック" pitchFamily="50" charset="-128"/>
              </a:rPr>
              <a:t>Va</a:t>
            </a: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riable </a:t>
            </a:r>
            <a:r>
              <a:rPr lang="id-ID" altLang="ja-JP" dirty="0">
                <a:ea typeface="ＭＳ Ｐゴシック" pitchFamily="50" charset="-128"/>
              </a:rPr>
              <a:t>yang mengitari </a:t>
            </a:r>
            <a:r>
              <a:rPr lang="id-ID" altLang="ja-JP" dirty="0" err="1">
                <a:ea typeface="ＭＳ Ｐゴシック" pitchFamily="50" charset="-128"/>
              </a:rPr>
              <a:t>class</a:t>
            </a:r>
            <a:r>
              <a:rPr lang="id-ID" altLang="ja-JP" dirty="0">
                <a:ea typeface="ＭＳ Ｐゴシック" pitchFamily="50" charset="-128"/>
              </a:rPr>
              <a:t>, dengan </a:t>
            </a: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nilai datanya bisa ditentukan di object</a:t>
            </a:r>
            <a:endParaRPr lang="en-US" altLang="ja-JP" dirty="0">
              <a:solidFill>
                <a:srgbClr val="C00000"/>
              </a:solidFill>
              <a:ea typeface="ＭＳ Ｐゴシック" pitchFamily="50" charset="-128"/>
            </a:endParaRPr>
          </a:p>
          <a:p>
            <a:r>
              <a:rPr lang="id-ID" altLang="ja-JP" dirty="0" err="1">
                <a:ea typeface="ＭＳ Ｐゴシック" pitchFamily="50" charset="-128"/>
              </a:rPr>
              <a:t>Variable</a:t>
            </a:r>
            <a:r>
              <a:rPr lang="id-ID" altLang="ja-JP" dirty="0">
                <a:ea typeface="ＭＳ Ｐゴシック" pitchFamily="50" charset="-128"/>
              </a:rPr>
              <a:t> digunakan untuk </a:t>
            </a: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menyimpan nilai </a:t>
            </a:r>
            <a:r>
              <a:rPr lang="id-ID" altLang="ja-JP" dirty="0">
                <a:ea typeface="ＭＳ Ｐゴシック" pitchFamily="50" charset="-128"/>
              </a:rPr>
              <a:t>yang nantinya akan digunakan pada program</a:t>
            </a:r>
          </a:p>
          <a:p>
            <a:r>
              <a:rPr lang="id-ID" altLang="ja-JP" dirty="0" err="1">
                <a:ea typeface="ＭＳ Ｐゴシック" pitchFamily="50" charset="-128"/>
              </a:rPr>
              <a:t>Variable</a:t>
            </a:r>
            <a:r>
              <a:rPr lang="id-ID" altLang="ja-JP" dirty="0">
                <a:ea typeface="ＭＳ Ｐゴシック" pitchFamily="50" charset="-128"/>
              </a:rPr>
              <a:t> memiliki </a:t>
            </a: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jenis (tipe)</a:t>
            </a:r>
            <a:r>
              <a:rPr lang="id-ID" altLang="ja-JP" dirty="0">
                <a:ea typeface="ＭＳ Ｐゴシック" pitchFamily="50" charset="-128"/>
              </a:rPr>
              <a:t>, </a:t>
            </a: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nama</a:t>
            </a:r>
            <a:r>
              <a:rPr lang="id-ID" altLang="ja-JP" dirty="0">
                <a:ea typeface="ＭＳ Ｐゴシック" pitchFamily="50" charset="-128"/>
              </a:rPr>
              <a:t> dan </a:t>
            </a: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nilai</a:t>
            </a:r>
            <a:endParaRPr lang="en-US" altLang="ja-JP" dirty="0">
              <a:solidFill>
                <a:srgbClr val="C00000"/>
              </a:solidFill>
              <a:ea typeface="ＭＳ Ｐゴシック" pitchFamily="50" charset="-128"/>
            </a:endParaRPr>
          </a:p>
          <a:p>
            <a:r>
              <a:rPr lang="en-US" altLang="ja-JP" dirty="0">
                <a:ea typeface="ＭＳ Ｐゴシック" pitchFamily="50" charset="-128"/>
              </a:rPr>
              <a:t>Name, age, </a:t>
            </a:r>
            <a:r>
              <a:rPr lang="id-ID" altLang="ja-JP" dirty="0">
                <a:ea typeface="ＭＳ Ｐゴシック" pitchFamily="50" charset="-128"/>
              </a:rPr>
              <a:t>dan </a:t>
            </a:r>
            <a:r>
              <a:rPr lang="en-US" altLang="ja-JP" dirty="0">
                <a:ea typeface="ＭＳ Ｐゴシック" pitchFamily="50" charset="-128"/>
              </a:rPr>
              <a:t>weight </a:t>
            </a:r>
            <a:r>
              <a:rPr lang="id-ID" altLang="ja-JP" dirty="0">
                <a:ea typeface="ＭＳ Ｐゴシック" pitchFamily="50" charset="-128"/>
              </a:rPr>
              <a:t>adalah </a:t>
            </a:r>
            <a:r>
              <a:rPr lang="id-ID" altLang="ja-JP" dirty="0" err="1">
                <a:ea typeface="ＭＳ Ｐゴシック" pitchFamily="50" charset="-128"/>
              </a:rPr>
              <a:t>atribute</a:t>
            </a:r>
            <a:r>
              <a:rPr lang="id-ID" altLang="ja-JP" dirty="0">
                <a:ea typeface="ＭＳ Ｐゴシック" pitchFamily="50" charset="-128"/>
              </a:rPr>
              <a:t>  (variabel) dari </a:t>
            </a:r>
            <a:r>
              <a:rPr lang="id-ID" altLang="ja-JP" dirty="0" err="1">
                <a:ea typeface="ＭＳ Ｐゴシック" pitchFamily="50" charset="-128"/>
              </a:rPr>
              <a:t>class</a:t>
            </a:r>
            <a:r>
              <a:rPr lang="id-ID" altLang="ja-JP" dirty="0">
                <a:ea typeface="ＭＳ Ｐゴシック" pitchFamily="50" charset="-128"/>
              </a:rPr>
              <a:t> Person</a:t>
            </a: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282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id-ID" altLang="ja-JP" dirty="0">
                <a:ea typeface="ＭＳ Ｐゴシック" pitchFamily="50" charset="-128"/>
              </a:rPr>
              <a:t>Attribute</a:t>
            </a:r>
            <a:endParaRPr lang="en-US" altLang="ja-JP" sz="2400" dirty="0">
              <a:ea typeface="ＭＳ Ｐゴシック" pitchFamily="50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822148" name="Picture 4"/>
          <p:cNvPicPr>
            <a:picLocks noChangeArrowheads="1"/>
          </p:cNvPicPr>
          <p:nvPr/>
        </p:nvPicPr>
        <p:blipFill>
          <a:blip r:embed="rId4" cstate="print"/>
          <a:srcRect l="5469" t="21667" r="2344" b="16667"/>
          <a:stretch>
            <a:fillRect/>
          </a:stretch>
        </p:blipFill>
        <p:spPr bwMode="auto">
          <a:xfrm>
            <a:off x="1600200" y="4267200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48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610380"/>
          </a:xfrm>
          <a:solidFill>
            <a:schemeClr val="bg2"/>
          </a:solidFill>
        </p:spPr>
        <p:txBody>
          <a:bodyPr/>
          <a:lstStyle/>
          <a:p>
            <a:pPr>
              <a:buNone/>
            </a:pPr>
            <a:r>
              <a:rPr lang="en-US" sz="2000" dirty="0"/>
              <a:t>public  </a:t>
            </a:r>
            <a:r>
              <a:rPr lang="id-ID" sz="2000" dirty="0" err="1"/>
              <a:t>class</a:t>
            </a:r>
            <a:r>
              <a:rPr lang="id-ID" sz="2000" dirty="0"/>
              <a:t>  Mobil {</a:t>
            </a:r>
          </a:p>
          <a:p>
            <a:pPr>
              <a:buNone/>
            </a:pPr>
            <a:r>
              <a:rPr lang="id-ID" sz="2000" dirty="0"/>
              <a:t>	String  warna;</a:t>
            </a:r>
          </a:p>
          <a:p>
            <a:pPr>
              <a:buNone/>
            </a:pPr>
            <a:r>
              <a:rPr lang="id-ID" sz="2000" dirty="0"/>
              <a:t>	int  tahunProduksi;</a:t>
            </a:r>
          </a:p>
          <a:p>
            <a:pPr>
              <a:buNone/>
            </a:pPr>
            <a:r>
              <a:rPr lang="id-ID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991600" cy="685800"/>
          </a:xfrm>
        </p:spPr>
        <p:txBody>
          <a:bodyPr>
            <a:normAutofit/>
          </a:bodyPr>
          <a:lstStyle/>
          <a:p>
            <a:r>
              <a:rPr lang="id-ID" sz="3600" dirty="0"/>
              <a:t>Membuat </a:t>
            </a:r>
            <a:r>
              <a:rPr lang="id-ID" sz="3600" dirty="0" err="1"/>
              <a:t>Class</a:t>
            </a:r>
            <a:r>
              <a:rPr lang="id-ID" sz="3600" dirty="0"/>
              <a:t> dan </a:t>
            </a:r>
            <a:r>
              <a:rPr lang="id-ID" sz="3600" dirty="0" err="1"/>
              <a:t>Object</a:t>
            </a:r>
            <a:endParaRPr lang="id-ID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81200" y="2514600"/>
            <a:ext cx="8229600" cy="4343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public  </a:t>
            </a:r>
            <a:r>
              <a:rPr lang="id-ID" sz="2000" kern="0" dirty="0" err="1">
                <a:latin typeface="Calibri" pitchFamily="34" charset="0"/>
                <a:cs typeface="Calibri" pitchFamily="34" charset="0"/>
              </a:rPr>
              <a:t>class</a:t>
            </a:r>
            <a:r>
              <a:rPr lang="id-ID" sz="2000" kern="0" dirty="0">
                <a:latin typeface="Calibri" pitchFamily="34" charset="0"/>
                <a:cs typeface="Calibri" pitchFamily="34" charset="0"/>
              </a:rPr>
              <a:t>  Mobil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Beraksi</a:t>
            </a:r>
            <a:r>
              <a:rPr lang="id-ID" sz="2000" kern="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public  static  void  main(String[] args){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	</a:t>
            </a:r>
            <a:r>
              <a:rPr lang="id-ID" sz="2000" i="1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Membuat object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  </a:t>
            </a:r>
            <a:r>
              <a:rPr lang="id-ID" sz="2000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  mobilku = new Mobil();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	</a:t>
            </a:r>
            <a:r>
              <a:rPr lang="id-ID" sz="2000" i="1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/* memanggil atribut  dan memberi nilai */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  </a:t>
            </a:r>
            <a:r>
              <a:rPr lang="id-ID" sz="2000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mobilku.warna = "Hitam";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  </a:t>
            </a:r>
            <a:r>
              <a:rPr lang="id-ID" sz="2000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mobilku.tahunProduksi = 2006;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  System.out.println("Warna: " + </a:t>
            </a:r>
            <a:r>
              <a:rPr lang="id-ID" sz="2000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mobilku.warna</a:t>
            </a:r>
            <a:r>
              <a:rPr lang="id-ID" sz="2000" kern="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692150" lvl="1" indent="-347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	  System.out.println("Tahun: " + </a:t>
            </a:r>
            <a:r>
              <a:rPr lang="id-ID" sz="2000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mobilku.tahunProduksi)</a:t>
            </a:r>
            <a:r>
              <a:rPr lang="id-ID" sz="2000" kern="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     }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sz="2000" kern="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8496" y="76200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448580"/>
            <a:ext cx="27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Beraksi</a:t>
            </a:r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.java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1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19200"/>
            <a:ext cx="8077200" cy="5181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0"/>
              </a:spcBef>
            </a:pPr>
            <a:r>
              <a:rPr lang="id-ID" altLang="ja-JP" sz="3200" dirty="0">
                <a:ea typeface="ＭＳ Ｐゴシック" pitchFamily="50" charset="-128"/>
              </a:rPr>
              <a:t>M</a:t>
            </a:r>
            <a:r>
              <a:rPr lang="en-US" altLang="ja-JP" sz="3200" dirty="0" err="1">
                <a:ea typeface="ＭＳ Ｐゴシック" pitchFamily="50" charset="-128"/>
              </a:rPr>
              <a:t>ethod</a:t>
            </a:r>
            <a:r>
              <a:rPr lang="en-US" altLang="ja-JP" sz="3200" dirty="0">
                <a:ea typeface="ＭＳ Ｐゴシック" pitchFamily="50" charset="-128"/>
              </a:rPr>
              <a:t> </a:t>
            </a:r>
            <a:r>
              <a:rPr lang="id-ID" altLang="ja-JP" sz="3200" dirty="0">
                <a:ea typeface="ＭＳ Ｐゴシック" pitchFamily="50" charset="-128"/>
              </a:rPr>
              <a:t>adalah </a:t>
            </a:r>
            <a:r>
              <a:rPr lang="id-ID" altLang="ja-JP" sz="3200" dirty="0">
                <a:solidFill>
                  <a:srgbClr val="C00000"/>
                </a:solidFill>
                <a:ea typeface="ＭＳ Ｐゴシック" pitchFamily="50" charset="-128"/>
              </a:rPr>
              <a:t>urutan instruksi </a:t>
            </a:r>
            <a:r>
              <a:rPr lang="id-ID" altLang="ja-JP" sz="3200" dirty="0">
                <a:ea typeface="ＭＳ Ｐゴシック" pitchFamily="50" charset="-128"/>
              </a:rPr>
              <a:t>yang mengakses data dari </a:t>
            </a:r>
            <a:r>
              <a:rPr lang="id-ID" altLang="ja-JP" sz="3200" dirty="0" err="1">
                <a:ea typeface="ＭＳ Ｐゴシック" pitchFamily="50" charset="-128"/>
              </a:rPr>
              <a:t>object</a:t>
            </a:r>
            <a:endParaRPr lang="id-ID" altLang="ja-JP" sz="3200" dirty="0">
              <a:ea typeface="ＭＳ Ｐゴシック" pitchFamily="50" charset="-128"/>
            </a:endParaRPr>
          </a:p>
          <a:p>
            <a:pPr>
              <a:spcBef>
                <a:spcPct val="0"/>
              </a:spcBef>
            </a:pPr>
            <a:r>
              <a:rPr lang="id-ID" altLang="ja-JP" sz="3200" dirty="0" err="1">
                <a:ea typeface="ＭＳ Ｐゴシック" pitchFamily="50" charset="-128"/>
              </a:rPr>
              <a:t>Method</a:t>
            </a:r>
            <a:r>
              <a:rPr lang="id-ID" altLang="ja-JP" sz="3200" dirty="0">
                <a:ea typeface="ＭＳ Ｐゴシック" pitchFamily="50" charset="-128"/>
              </a:rPr>
              <a:t> melakukan: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Manipulasi data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Perhitungan</a:t>
            </a:r>
            <a:r>
              <a:rPr lang="id-ID" altLang="ja-JP" dirty="0">
                <a:ea typeface="ＭＳ Ｐゴシック" pitchFamily="50" charset="-128"/>
              </a:rPr>
              <a:t> matematika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dirty="0">
                <a:solidFill>
                  <a:srgbClr val="C00000"/>
                </a:solidFill>
                <a:ea typeface="ＭＳ Ｐゴシック" pitchFamily="50" charset="-128"/>
              </a:rPr>
              <a:t>Memonitor kejadian </a:t>
            </a:r>
            <a:r>
              <a:rPr lang="id-ID" altLang="ja-JP" dirty="0">
                <a:ea typeface="ＭＳ Ｐゴシック" pitchFamily="50" charset="-128"/>
              </a:rPr>
              <a:t>dari suatu event</a:t>
            </a: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282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52400"/>
            <a:ext cx="77724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id-ID" altLang="ja-JP" dirty="0">
                <a:ea typeface="ＭＳ Ｐゴシック" pitchFamily="50" charset="-128"/>
              </a:rPr>
              <a:t>Method</a:t>
            </a:r>
            <a:endParaRPr lang="en-US" altLang="ja-JP" sz="2400" dirty="0">
              <a:ea typeface="ＭＳ Ｐゴシック" pitchFamily="50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callin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5"/>
          <a:stretch/>
        </p:blipFill>
        <p:spPr bwMode="auto">
          <a:xfrm>
            <a:off x="2062516" y="3550674"/>
            <a:ext cx="806696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31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id-ID" altLang="ja-JP" dirty="0">
                <a:ea typeface="ＭＳ Ｐゴシック" pitchFamily="50" charset="-128"/>
              </a:rPr>
              <a:t>Method</a:t>
            </a:r>
            <a:endParaRPr lang="en-US" altLang="ja-JP" sz="2400" dirty="0">
              <a:ea typeface="ＭＳ Ｐゴシック" pitchFamily="50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6" descr="syntax_method_c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0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320040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public </a:t>
            </a:r>
            <a:r>
              <a:rPr lang="id-ID" sz="1800" dirty="0" err="1"/>
              <a:t>class</a:t>
            </a:r>
            <a:r>
              <a:rPr lang="id-ID" sz="1800" dirty="0"/>
              <a:t> Mobil2{</a:t>
            </a:r>
          </a:p>
          <a:p>
            <a:pPr>
              <a:buNone/>
            </a:pPr>
            <a:r>
              <a:rPr lang="id-ID" sz="1800" dirty="0"/>
              <a:t>	String warna;</a:t>
            </a:r>
          </a:p>
          <a:p>
            <a:pPr>
              <a:buNone/>
            </a:pPr>
            <a:r>
              <a:rPr lang="id-ID" sz="1800" dirty="0"/>
              <a:t>	int </a:t>
            </a:r>
            <a:r>
              <a:rPr lang="id-ID" sz="1800" dirty="0" err="1"/>
              <a:t>tahunProduksi</a:t>
            </a:r>
            <a:r>
              <a:rPr lang="id-ID" sz="1800" dirty="0"/>
              <a:t>;</a:t>
            </a:r>
          </a:p>
          <a:p>
            <a:pPr>
              <a:buNone/>
            </a:pPr>
            <a:endParaRPr lang="id-ID" sz="1800" dirty="0"/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	void 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id-ID" sz="1800" dirty="0">
                <a:solidFill>
                  <a:srgbClr val="0070C0"/>
                </a:solidFill>
              </a:rPr>
              <a:t>printMobil(){</a:t>
            </a:r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		System.out.println("Warna: " + warna);</a:t>
            </a:r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	  	System.out.println("Tahun: " + tahunProduksi);</a:t>
            </a:r>
          </a:p>
          <a:p>
            <a:pPr>
              <a:buNone/>
            </a:pPr>
            <a:r>
              <a:rPr lang="id-ID" sz="1800" dirty="0">
                <a:solidFill>
                  <a:srgbClr val="0070C0"/>
                </a:solidFill>
              </a:rPr>
              <a:t>  	}</a:t>
            </a:r>
          </a:p>
          <a:p>
            <a:pPr>
              <a:buNone/>
            </a:pPr>
            <a:r>
              <a:rPr lang="id-ID" sz="18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8763000" cy="533400"/>
          </a:xfrm>
        </p:spPr>
        <p:txBody>
          <a:bodyPr/>
          <a:lstStyle/>
          <a:p>
            <a:r>
              <a:rPr lang="id-ID" sz="3200" dirty="0"/>
              <a:t>Membuat dan Memanggil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81200" y="3810000"/>
            <a:ext cx="8229600" cy="304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public 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class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 Mobil2Beraksi{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public static void main(String[] args){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  	Mobil2 mobilku = new Mobil2();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kern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 	 mobilku.warna = "Hitam";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  	mobilku.tahunProduksi = 2006;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  	</a:t>
            </a:r>
            <a:r>
              <a:rPr lang="id-ID" kern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mobilku.printMobil();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 }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200" y="838200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Mobil2.java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5022" y="3896380"/>
            <a:ext cx="293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Mobil2Beraksi.java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0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188878"/>
            <a:ext cx="8458200" cy="2438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ja-JP" sz="2600" dirty="0" err="1"/>
              <a:t>Sepeda</a:t>
            </a:r>
            <a:r>
              <a:rPr lang="en-US" altLang="ja-JP" sz="2600" dirty="0"/>
              <a:t> </a:t>
            </a:r>
            <a:r>
              <a:rPr lang="id-ID" altLang="ja-JP" sz="2600" dirty="0"/>
              <a:t>akan berguna apabila ada object lain </a:t>
            </a:r>
            <a:r>
              <a:rPr lang="id-ID" altLang="ja-JP" sz="2600" dirty="0">
                <a:solidFill>
                  <a:srgbClr val="C00000"/>
                </a:solidFill>
              </a:rPr>
              <a:t>yang berinterasi dengan </a:t>
            </a:r>
            <a:r>
              <a:rPr lang="en-US" altLang="ja-JP" sz="2600" dirty="0" err="1">
                <a:solidFill>
                  <a:srgbClr val="C00000"/>
                </a:solidFill>
              </a:rPr>
              <a:t>sepeda</a:t>
            </a:r>
            <a:r>
              <a:rPr lang="id-ID" altLang="ja-JP" sz="2600" dirty="0">
                <a:solidFill>
                  <a:srgbClr val="C00000"/>
                </a:solidFill>
              </a:rPr>
              <a:t> tersebut</a:t>
            </a:r>
            <a:endParaRPr lang="en-US" altLang="ja-JP" sz="2600" dirty="0"/>
          </a:p>
          <a:p>
            <a:pPr>
              <a:lnSpc>
                <a:spcPct val="90000"/>
              </a:lnSpc>
            </a:pPr>
            <a:r>
              <a:rPr lang="id-ID" altLang="ja-JP" sz="2600" dirty="0"/>
              <a:t>Object software berinteraksi dan berkomunikasi dengan object lain dengan cara mengirimkan </a:t>
            </a:r>
            <a:r>
              <a:rPr lang="en-US" altLang="ja-JP" sz="2600" dirty="0">
                <a:solidFill>
                  <a:srgbClr val="CC0000"/>
                </a:solidFill>
              </a:rPr>
              <a:t>message</a:t>
            </a:r>
            <a:r>
              <a:rPr lang="id-ID" altLang="ja-JP" sz="2600" dirty="0">
                <a:solidFill>
                  <a:srgbClr val="CC0000"/>
                </a:solidFill>
              </a:rPr>
              <a:t> atau pesan</a:t>
            </a:r>
            <a:endParaRPr lang="en-US" altLang="ja-JP" sz="2600" dirty="0"/>
          </a:p>
          <a:p>
            <a:pPr>
              <a:lnSpc>
                <a:spcPct val="90000"/>
              </a:lnSpc>
            </a:pPr>
            <a:r>
              <a:rPr lang="id-ID" altLang="ja-JP" sz="2600" dirty="0"/>
              <a:t>Pesan adalah </a:t>
            </a:r>
            <a:r>
              <a:rPr lang="id-ID" altLang="ja-JP" sz="2600" dirty="0" err="1"/>
              <a:t>suatu</a:t>
            </a:r>
            <a:r>
              <a:rPr lang="id-ID" altLang="ja-JP" sz="2600" dirty="0"/>
              <a:t> </a:t>
            </a:r>
            <a:r>
              <a:rPr lang="id-ID" altLang="ja-JP" sz="2600" dirty="0" err="1"/>
              <a:t>method</a:t>
            </a:r>
            <a:r>
              <a:rPr lang="id-ID" altLang="ja-JP" sz="2600" dirty="0"/>
              <a:t>, dan informasi dalam pesan dikenal dengan nama </a:t>
            </a:r>
            <a:r>
              <a:rPr lang="id-ID" altLang="ja-JP" sz="2600" dirty="0">
                <a:solidFill>
                  <a:srgbClr val="C00000"/>
                </a:solidFill>
              </a:rPr>
              <a:t>parameter</a:t>
            </a:r>
            <a:endParaRPr lang="en-US" altLang="ja-JP" sz="2600" i="1" dirty="0">
              <a:solidFill>
                <a:srgbClr val="C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Parameter</a:t>
            </a:r>
            <a:endParaRPr lang="en-US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 descr="con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3030" y="3463608"/>
            <a:ext cx="5896171" cy="339439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529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Pengiriman</a:t>
            </a:r>
            <a:r>
              <a:rPr lang="en-US" altLang="ja-JP" dirty="0"/>
              <a:t> </a:t>
            </a:r>
            <a:r>
              <a:rPr lang="en-US" altLang="ja-JP" dirty="0" err="1"/>
              <a:t>Pesan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Parameter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9" name="Picture 5" descr="con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088410"/>
            <a:ext cx="7010400" cy="2895600"/>
          </a:xfrm>
          <a:prstGeom prst="rect">
            <a:avLst/>
          </a:prstGeom>
          <a:noFill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905000" y="3984010"/>
            <a:ext cx="8382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+mj-lt"/>
              <a:buAutoNum type="arabicPeriod"/>
            </a:pPr>
            <a:r>
              <a:rPr lang="en-US" altLang="ja-JP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You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	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object pengirim</a:t>
            </a:r>
            <a:endParaRPr lang="en-US" altLang="ja-JP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457200" indent="-457200" eaLnBrk="0" hangingPunct="0">
              <a:spcBef>
                <a:spcPct val="50000"/>
              </a:spcBef>
              <a:buFont typeface="+mj-lt"/>
              <a:buAutoNum type="arabicPeriod"/>
            </a:pPr>
            <a:r>
              <a:rPr lang="en-US" altLang="ja-JP" sz="2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YourBicycle</a:t>
            </a:r>
            <a:r>
              <a:rPr lang="en-US" altLang="ja-JP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altLang="ja-JP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object penerima</a:t>
            </a:r>
            <a:endParaRPr lang="en-US" altLang="ja-JP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457200" indent="-457200" eaLnBrk="0" hangingPunct="0">
              <a:spcBef>
                <a:spcPct val="50000"/>
              </a:spcBef>
              <a:buFont typeface="+mj-lt"/>
              <a:buAutoNum type="arabicPeriod"/>
            </a:pPr>
            <a:r>
              <a:rPr lang="id-ID" altLang="ja-JP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</a:t>
            </a:r>
            <a:r>
              <a:rPr lang="en-US" altLang="ja-JP" sz="2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hangeGears</a:t>
            </a:r>
            <a:r>
              <a:rPr lang="en-US" altLang="ja-JP" sz="2400" b="1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altLang="ja-JP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pesan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ja-JP" sz="24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berupa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 method yang </a:t>
            </a:r>
            <a:r>
              <a:rPr lang="en-US" altLang="ja-JP" sz="24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dijalankan</a:t>
            </a:r>
            <a:endParaRPr lang="en-US" altLang="ja-JP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457200" indent="-457200" eaLnBrk="0" hangingPunct="0">
              <a:spcBef>
                <a:spcPct val="50000"/>
              </a:spcBef>
              <a:buFont typeface="+mj-lt"/>
              <a:buAutoNum type="arabicPeriod"/>
            </a:pPr>
            <a:r>
              <a:rPr lang="en-US" altLang="ja-JP" sz="2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lowerGear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altLang="ja-JP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parameter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 yang </a:t>
            </a:r>
            <a:r>
              <a:rPr lang="en-US" altLang="ja-JP" sz="24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dibutuhkan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 method 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		    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(</a:t>
            </a:r>
            <a:r>
              <a:rPr lang="id-ID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pesan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) </a:t>
            </a:r>
            <a:r>
              <a:rPr lang="en-US" altLang="ja-JP" sz="24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untuk</a:t>
            </a:r>
            <a:r>
              <a:rPr lang="en-US" altLang="ja-JP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ja-JP" sz="24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dijalankan</a:t>
            </a:r>
            <a:endParaRPr lang="en-US" altLang="ja-JP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9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106" y="152400"/>
            <a:ext cx="8458200" cy="762000"/>
          </a:xfrm>
        </p:spPr>
        <p:txBody>
          <a:bodyPr>
            <a:normAutofit/>
          </a:bodyPr>
          <a:lstStyle/>
          <a:p>
            <a:r>
              <a:rPr lang="id-ID" dirty="0"/>
              <a:t>Siklus Pengembangan </a:t>
            </a:r>
            <a:r>
              <a:rPr lang="id-ID" dirty="0" err="1"/>
              <a:t>Software</a:t>
            </a:r>
            <a:endParaRPr lang="en-US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/>
        </p:nvGraphicFramePr>
        <p:xfrm>
          <a:off x="1752600" y="1066800"/>
          <a:ext cx="859042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="" xmlns:a16="http://schemas.microsoft.com/office/drawing/2014/main" id="{F6A298E5-C505-4790-BCDB-43FEBDFF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6019800"/>
            <a:ext cx="78867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400" i="1" dirty="0"/>
              <a:t>(</a:t>
            </a:r>
            <a:r>
              <a:rPr lang="id-ID" sz="2400" i="1" dirty="0" err="1"/>
              <a:t>Tilley</a:t>
            </a:r>
            <a:r>
              <a:rPr lang="id-ID" sz="2400" i="1" dirty="0"/>
              <a:t>, 2012)            (Dennis, 2016)           (</a:t>
            </a:r>
            <a:r>
              <a:rPr lang="id-ID" sz="2400" i="1" dirty="0" err="1"/>
              <a:t>Valacich</a:t>
            </a:r>
            <a:r>
              <a:rPr lang="id-ID" sz="2400" i="1" dirty="0"/>
              <a:t>, 2017)</a:t>
            </a: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86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410200"/>
          </a:xfrm>
          <a:solidFill>
            <a:schemeClr val="bg2"/>
          </a:solidFill>
        </p:spPr>
        <p:txBody>
          <a:bodyPr/>
          <a:lstStyle/>
          <a:p>
            <a:pPr lvl="1">
              <a:buNone/>
              <a:defRPr/>
            </a:pPr>
            <a:r>
              <a:rPr lang="en-US" sz="2200" dirty="0"/>
              <a:t>public </a:t>
            </a:r>
            <a:r>
              <a:rPr lang="id-ID" sz="2200" dirty="0" err="1"/>
              <a:t>class</a:t>
            </a:r>
            <a:r>
              <a:rPr lang="id-ID" sz="2200" dirty="0"/>
              <a:t> Sepeda{</a:t>
            </a:r>
          </a:p>
          <a:p>
            <a:pPr lvl="1">
              <a:buNone/>
              <a:defRPr/>
            </a:pPr>
            <a:r>
              <a:rPr lang="id-ID" sz="2200" dirty="0"/>
              <a:t>		</a:t>
            </a:r>
            <a:r>
              <a:rPr lang="id-ID" sz="2200" dirty="0" err="1"/>
              <a:t>int</a:t>
            </a:r>
            <a:r>
              <a:rPr lang="id-ID" sz="2200" dirty="0"/>
              <a:t> </a:t>
            </a:r>
            <a:r>
              <a:rPr lang="en-US" sz="2200" dirty="0" err="1"/>
              <a:t>gir</a:t>
            </a:r>
            <a:r>
              <a:rPr lang="en-US" sz="2200" dirty="0"/>
              <a:t>;</a:t>
            </a:r>
            <a:endParaRPr lang="id-ID" sz="2200" dirty="0"/>
          </a:p>
          <a:p>
            <a:pPr lvl="1">
              <a:buNone/>
              <a:defRPr/>
            </a:pPr>
            <a:r>
              <a:rPr lang="id-ID" sz="2200" dirty="0"/>
              <a:t>	</a:t>
            </a:r>
          </a:p>
          <a:p>
            <a:pPr lvl="2">
              <a:buNone/>
              <a:defRPr/>
            </a:pP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	// 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mutator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parameter</a:t>
            </a:r>
            <a:endParaRPr lang="id-ID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None/>
              <a:defRPr/>
            </a:pPr>
            <a:r>
              <a:rPr lang="id-ID" dirty="0"/>
              <a:t>	</a:t>
            </a:r>
            <a:r>
              <a:rPr lang="id-ID" dirty="0" err="1">
                <a:solidFill>
                  <a:srgbClr val="C00000"/>
                </a:solidFill>
              </a:rPr>
              <a:t>void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setGir</a:t>
            </a:r>
            <a:r>
              <a:rPr lang="id-ID" dirty="0">
                <a:solidFill>
                  <a:srgbClr val="C00000"/>
                </a:solidFill>
              </a:rPr>
              <a:t>(</a:t>
            </a:r>
            <a:r>
              <a:rPr lang="id-ID" dirty="0" err="1">
                <a:solidFill>
                  <a:srgbClr val="0070C0"/>
                </a:solidFill>
              </a:rPr>
              <a:t>int</a:t>
            </a:r>
            <a:r>
              <a:rPr lang="id-ID" dirty="0">
                <a:solidFill>
                  <a:srgbClr val="0070C0"/>
                </a:solidFill>
              </a:rPr>
              <a:t> pertambahanGir</a:t>
            </a:r>
            <a:r>
              <a:rPr lang="id-ID" dirty="0">
                <a:solidFill>
                  <a:srgbClr val="C00000"/>
                </a:solidFill>
              </a:rPr>
              <a:t>)</a:t>
            </a:r>
            <a:r>
              <a:rPr lang="id-ID" dirty="0"/>
              <a:t> {</a:t>
            </a:r>
          </a:p>
          <a:p>
            <a:pPr lvl="2">
              <a:buNone/>
              <a:defRPr/>
            </a:pPr>
            <a:r>
              <a:rPr lang="id-ID" dirty="0"/>
              <a:t>	   	gir= gir+ pertambahanGir;</a:t>
            </a:r>
          </a:p>
          <a:p>
            <a:pPr lvl="2">
              <a:buNone/>
              <a:defRPr/>
            </a:pPr>
            <a:r>
              <a:rPr lang="id-ID" dirty="0"/>
              <a:t>	}</a:t>
            </a:r>
          </a:p>
          <a:p>
            <a:pPr lvl="2">
              <a:buNone/>
              <a:defRPr/>
            </a:pPr>
            <a:endParaRPr lang="en-US" dirty="0"/>
          </a:p>
          <a:p>
            <a:pPr lvl="2">
              <a:buNone/>
              <a:defRPr/>
            </a:pP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	// 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id-ID" dirty="0" err="1">
                <a:solidFill>
                  <a:schemeClr val="bg1">
                    <a:lumMod val="50000"/>
                  </a:schemeClr>
                </a:solidFill>
              </a:rPr>
              <a:t>accessor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>
              <a:buNone/>
              <a:defRPr/>
            </a:pPr>
            <a:r>
              <a:rPr lang="id-ID" dirty="0"/>
              <a:t>	</a:t>
            </a:r>
            <a:r>
              <a:rPr lang="id-ID" dirty="0" err="1">
                <a:solidFill>
                  <a:srgbClr val="C00000"/>
                </a:solidFill>
              </a:rPr>
              <a:t>int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getGir</a:t>
            </a:r>
            <a:r>
              <a:rPr lang="id-ID" dirty="0">
                <a:solidFill>
                  <a:srgbClr val="C00000"/>
                </a:solidFill>
              </a:rPr>
              <a:t>() </a:t>
            </a:r>
            <a:r>
              <a:rPr lang="id-ID" dirty="0"/>
              <a:t>{</a:t>
            </a:r>
          </a:p>
          <a:p>
            <a:pPr lvl="2">
              <a:buNone/>
              <a:defRPr/>
            </a:pPr>
            <a:r>
              <a:rPr lang="id-ID" dirty="0"/>
              <a:t>	    	</a:t>
            </a:r>
            <a:r>
              <a:rPr lang="id-ID" dirty="0" err="1"/>
              <a:t>return</a:t>
            </a:r>
            <a:r>
              <a:rPr lang="id-ID" dirty="0"/>
              <a:t> gir;</a:t>
            </a:r>
          </a:p>
          <a:p>
            <a:pPr lvl="2">
              <a:buNone/>
              <a:defRPr/>
            </a:pPr>
            <a:r>
              <a:rPr lang="id-ID" dirty="0"/>
              <a:t>	}</a:t>
            </a:r>
          </a:p>
          <a:p>
            <a:pPr lvl="1">
              <a:buNone/>
              <a:defRPr/>
            </a:pPr>
            <a:r>
              <a:rPr lang="id-ID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382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err="1"/>
              <a:t>Sepeda.java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2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9144000" cy="5257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1">
              <a:buNone/>
              <a:defRPr/>
            </a:pPr>
            <a:r>
              <a:rPr lang="en-US" sz="2200" dirty="0"/>
              <a:t>public </a:t>
            </a:r>
            <a:r>
              <a:rPr lang="id-ID" sz="2200" dirty="0" err="1"/>
              <a:t>class</a:t>
            </a:r>
            <a:r>
              <a:rPr lang="id-ID" sz="2200" dirty="0"/>
              <a:t> SepedaBeraksi{</a:t>
            </a:r>
          </a:p>
          <a:p>
            <a:pPr lvl="1">
              <a:buNone/>
              <a:defRPr/>
            </a:pPr>
            <a:r>
              <a:rPr lang="id-ID" sz="2200" dirty="0"/>
              <a:t> 		</a:t>
            </a:r>
            <a:r>
              <a:rPr lang="id-ID" sz="2200" dirty="0" err="1"/>
              <a:t>public</a:t>
            </a:r>
            <a:r>
              <a:rPr lang="id-ID" sz="2200" dirty="0"/>
              <a:t> static void main(String[] args) {</a:t>
            </a:r>
          </a:p>
          <a:p>
            <a:pPr lvl="1">
              <a:buNone/>
              <a:defRPr/>
            </a:pPr>
            <a:r>
              <a:rPr lang="id-ID" sz="2200" dirty="0"/>
              <a:t>          	</a:t>
            </a:r>
            <a:r>
              <a:rPr lang="id-ID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Membuat object</a:t>
            </a:r>
          </a:p>
          <a:p>
            <a:pPr lvl="1">
              <a:buNone/>
              <a:defRPr/>
            </a:pPr>
            <a:r>
              <a:rPr lang="id-ID" sz="2200" dirty="0"/>
              <a:t>          	Sepeda sepedaku = new Sepeda();</a:t>
            </a:r>
          </a:p>
          <a:p>
            <a:pPr lvl="1">
              <a:buNone/>
              <a:defRPr/>
            </a:pPr>
            <a:r>
              <a:rPr lang="id-ID" sz="2200" dirty="0"/>
              <a:t>	     </a:t>
            </a:r>
          </a:p>
          <a:p>
            <a:pPr lvl="1">
              <a:buNone/>
              <a:defRPr/>
            </a:pPr>
            <a:r>
              <a:rPr lang="id-ID" sz="2200" dirty="0"/>
              <a:t>		   	</a:t>
            </a:r>
            <a:r>
              <a:rPr lang="id-ID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Memanggil method dan menunjuk nilai parameter</a:t>
            </a:r>
          </a:p>
          <a:p>
            <a:pPr lvl="1">
              <a:buNone/>
              <a:defRPr/>
            </a:pPr>
            <a:r>
              <a:rPr lang="id-ID" sz="2200" dirty="0">
                <a:solidFill>
                  <a:srgbClr val="C00000"/>
                </a:solidFill>
              </a:rPr>
              <a:t>			</a:t>
            </a:r>
            <a:r>
              <a:rPr lang="id-ID" sz="2200" dirty="0" err="1">
                <a:solidFill>
                  <a:srgbClr val="C00000"/>
                </a:solidFill>
              </a:rPr>
              <a:t>sepedaku.setGir</a:t>
            </a:r>
            <a:r>
              <a:rPr lang="id-ID" sz="2200" dirty="0">
                <a:solidFill>
                  <a:srgbClr val="C00000"/>
                </a:solidFill>
              </a:rPr>
              <a:t>(</a:t>
            </a:r>
            <a:r>
              <a:rPr lang="id-ID" sz="2200" dirty="0">
                <a:solidFill>
                  <a:srgbClr val="0070C0"/>
                </a:solidFill>
              </a:rPr>
              <a:t>1</a:t>
            </a:r>
            <a:r>
              <a:rPr lang="id-ID" sz="2200" dirty="0">
                <a:solidFill>
                  <a:srgbClr val="C00000"/>
                </a:solidFill>
              </a:rPr>
              <a:t>); </a:t>
            </a:r>
            <a:r>
              <a:rPr lang="id-ID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id-ID" sz="2000" dirty="0" err="1">
                <a:solidFill>
                  <a:schemeClr val="bg1">
                    <a:lumMod val="50000"/>
                  </a:schemeClr>
                </a:solidFill>
              </a:rPr>
              <a:t>menset</a:t>
            </a:r>
            <a:r>
              <a:rPr lang="id-ID" sz="2000" dirty="0">
                <a:solidFill>
                  <a:schemeClr val="bg1">
                    <a:lumMod val="50000"/>
                  </a:schemeClr>
                </a:solidFill>
              </a:rPr>
              <a:t> nilai gir = 1</a:t>
            </a:r>
          </a:p>
          <a:p>
            <a:pPr lvl="1">
              <a:buNone/>
              <a:defRPr/>
            </a:pPr>
            <a:r>
              <a:rPr lang="id-ID" sz="2200" dirty="0">
                <a:solidFill>
                  <a:srgbClr val="C00000"/>
                </a:solidFill>
              </a:rPr>
              <a:t>			</a:t>
            </a:r>
            <a:r>
              <a:rPr lang="id-ID" sz="2200" dirty="0" err="1"/>
              <a:t>System.out.println</a:t>
            </a:r>
            <a:r>
              <a:rPr lang="id-ID" sz="2200" dirty="0"/>
              <a:t>(“Gir saat ini: “ + </a:t>
            </a:r>
            <a:r>
              <a:rPr lang="id-ID" sz="2200" dirty="0" err="1">
                <a:solidFill>
                  <a:srgbClr val="C00000"/>
                </a:solidFill>
              </a:rPr>
              <a:t>sepedaku.getGir</a:t>
            </a:r>
            <a:r>
              <a:rPr lang="id-ID" sz="2200" dirty="0">
                <a:solidFill>
                  <a:srgbClr val="C00000"/>
                </a:solidFill>
              </a:rPr>
              <a:t>()</a:t>
            </a:r>
            <a:r>
              <a:rPr lang="id-ID" sz="2200" dirty="0"/>
              <a:t>);</a:t>
            </a:r>
          </a:p>
          <a:p>
            <a:pPr lvl="1">
              <a:buNone/>
              <a:defRPr/>
            </a:pPr>
            <a:endParaRPr lang="id-ID" sz="2200" dirty="0">
              <a:solidFill>
                <a:srgbClr val="C00000"/>
              </a:solidFill>
            </a:endParaRPr>
          </a:p>
          <a:p>
            <a:pPr lvl="1">
              <a:buNone/>
              <a:defRPr/>
            </a:pPr>
            <a:r>
              <a:rPr lang="id-ID" sz="2200" dirty="0">
                <a:solidFill>
                  <a:srgbClr val="C00000"/>
                </a:solidFill>
              </a:rPr>
              <a:t>			</a:t>
            </a:r>
            <a:r>
              <a:rPr lang="id-ID" sz="2200" dirty="0" err="1">
                <a:solidFill>
                  <a:srgbClr val="C00000"/>
                </a:solidFill>
              </a:rPr>
              <a:t>sepedaku.setGir</a:t>
            </a:r>
            <a:r>
              <a:rPr lang="id-ID" sz="2200" dirty="0">
                <a:solidFill>
                  <a:srgbClr val="C00000"/>
                </a:solidFill>
              </a:rPr>
              <a:t>(</a:t>
            </a:r>
            <a:r>
              <a:rPr lang="id-ID" sz="2200" dirty="0">
                <a:solidFill>
                  <a:srgbClr val="0070C0"/>
                </a:solidFill>
              </a:rPr>
              <a:t>3</a:t>
            </a:r>
            <a:r>
              <a:rPr lang="id-ID" sz="2200" dirty="0">
                <a:solidFill>
                  <a:srgbClr val="C00000"/>
                </a:solidFill>
              </a:rPr>
              <a:t>); </a:t>
            </a:r>
            <a:r>
              <a:rPr lang="id-ID" sz="2000" dirty="0">
                <a:solidFill>
                  <a:schemeClr val="bg1">
                    <a:lumMod val="50000"/>
                  </a:schemeClr>
                </a:solidFill>
              </a:rPr>
              <a:t>// menambahkan 3 pada posisi gir saat ini (1)</a:t>
            </a:r>
            <a:r>
              <a:rPr lang="id-ID" sz="2200" dirty="0">
                <a:solidFill>
                  <a:srgbClr val="C00000"/>
                </a:solidFill>
              </a:rPr>
              <a:t>	 									              </a:t>
            </a:r>
            <a:r>
              <a:rPr lang="id-ID" sz="2200" dirty="0" err="1"/>
              <a:t>System.out.println</a:t>
            </a:r>
            <a:r>
              <a:rPr lang="id-ID" sz="2200" dirty="0"/>
              <a:t>(“Gir saat ini: “ + </a:t>
            </a:r>
            <a:r>
              <a:rPr lang="id-ID" sz="2200" dirty="0" err="1">
                <a:solidFill>
                  <a:srgbClr val="C00000"/>
                </a:solidFill>
              </a:rPr>
              <a:t>sepedaku.getGir</a:t>
            </a:r>
            <a:r>
              <a:rPr lang="id-ID" sz="2200" dirty="0">
                <a:solidFill>
                  <a:srgbClr val="C00000"/>
                </a:solidFill>
              </a:rPr>
              <a:t>()</a:t>
            </a:r>
            <a:r>
              <a:rPr lang="id-ID" sz="2200" dirty="0"/>
              <a:t>);</a:t>
            </a:r>
          </a:p>
          <a:p>
            <a:pPr lvl="1">
              <a:buNone/>
              <a:defRPr/>
            </a:pPr>
            <a:r>
              <a:rPr lang="id-ID" sz="2200" dirty="0"/>
              <a:t>		}</a:t>
            </a:r>
          </a:p>
          <a:p>
            <a:pPr lvl="1">
              <a:buNone/>
              <a:defRPr/>
            </a:pPr>
            <a:r>
              <a:rPr lang="id-ID" sz="2200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id-ID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763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err="1"/>
              <a:t>SepedaBeraksi.java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1.2 </a:t>
            </a:r>
            <a:r>
              <a:rPr lang="id-ID" sz="4000" dirty="0" smtClean="0"/>
              <a:t>Karakteristik </a:t>
            </a:r>
            <a:r>
              <a:rPr lang="id-ID" sz="4000" dirty="0"/>
              <a:t>Pemrograman Berorientasi Objek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Abstraction</a:t>
            </a:r>
            <a:r>
              <a:rPr lang="id-ID" dirty="0"/>
              <a:t>, </a:t>
            </a:r>
            <a:r>
              <a:rPr lang="id-ID" dirty="0" err="1"/>
              <a:t>Encapsulation</a:t>
            </a:r>
            <a:r>
              <a:rPr lang="id-ID" dirty="0"/>
              <a:t>, </a:t>
            </a:r>
            <a:r>
              <a:rPr lang="id-ID" dirty="0" err="1"/>
              <a:t>Inheritance</a:t>
            </a:r>
            <a:r>
              <a:rPr lang="id-ID" dirty="0"/>
              <a:t>, </a:t>
            </a:r>
            <a:r>
              <a:rPr lang="id-ID" dirty="0" err="1"/>
              <a:t>Polymorphism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705600"/>
            <a:ext cx="2057400" cy="1524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1"/>
            <a:ext cx="8058150" cy="5249863"/>
          </a:xfrm>
        </p:spPr>
        <p:txBody>
          <a:bodyPr>
            <a:normAutofit/>
          </a:bodyPr>
          <a:lstStyle/>
          <a:p>
            <a:r>
              <a:rPr lang="id-ID" sz="3200" dirty="0"/>
              <a:t>Cara kita melihat suatu sistem dalam </a:t>
            </a:r>
            <a:r>
              <a:rPr lang="id-ID" sz="3200" dirty="0">
                <a:solidFill>
                  <a:srgbClr val="C00000"/>
                </a:solidFill>
              </a:rPr>
              <a:t>bentuk yang lebih sederhana</a:t>
            </a:r>
            <a:r>
              <a:rPr lang="id-ID" sz="3200" dirty="0"/>
              <a:t>, yaitu sebagai suatu kumpulan subsistem  (object) yang saling berinteraksi.</a:t>
            </a:r>
          </a:p>
          <a:p>
            <a:pPr lvl="1"/>
            <a:r>
              <a:rPr lang="id-ID" sz="2800" dirty="0"/>
              <a:t>Mobil adalah kumpulan sistem pengapian, sistem kemudi, sistem pengereman</a:t>
            </a:r>
          </a:p>
          <a:p>
            <a:r>
              <a:rPr lang="en-US" sz="3200" dirty="0" err="1"/>
              <a:t>Alat</a:t>
            </a:r>
            <a:r>
              <a:rPr lang="en-US" sz="3200" dirty="0"/>
              <a:t> </a:t>
            </a:r>
            <a:r>
              <a:rPr lang="en-US" sz="3200" dirty="0" err="1"/>
              <a:t>meng-abstraksikan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class</a:t>
            </a:r>
          </a:p>
          <a:p>
            <a:r>
              <a:rPr lang="en-US" sz="3200" dirty="0"/>
              <a:t>Object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id-ID" sz="3200" dirty="0">
                <a:solidFill>
                  <a:srgbClr val="C00000"/>
                </a:solidFill>
              </a:rPr>
              <a:t>modular</a:t>
            </a:r>
            <a:r>
              <a:rPr lang="en-US" sz="3200" dirty="0" err="1">
                <a:solidFill>
                  <a:srgbClr val="C00000"/>
                </a:solidFill>
              </a:rPr>
              <a:t>ity</a:t>
            </a:r>
            <a:r>
              <a:rPr lang="id-ID" sz="3200" dirty="0"/>
              <a:t>. Object dapat ditulis dan </a:t>
            </a:r>
            <a:r>
              <a:rPr lang="id-ID" sz="3200" dirty="0">
                <a:solidFill>
                  <a:srgbClr val="C00000"/>
                </a:solidFill>
              </a:rPr>
              <a:t>dimaintain terpisah (independen) </a:t>
            </a:r>
            <a:r>
              <a:rPr lang="id-ID" sz="3200" dirty="0"/>
              <a:t>dari object lain</a:t>
            </a:r>
            <a:endParaRPr lang="en-US" sz="3200" dirty="0"/>
          </a:p>
          <a:p>
            <a:pPr lvl="1"/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6592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5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C9B8E-BE31-4AF5-B302-53F266B437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9F1DA8-62D2-4602-BCA1-38BAA6210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8" t="4445" r="10021" b="5562"/>
          <a:stretch/>
        </p:blipFill>
        <p:spPr>
          <a:xfrm>
            <a:off x="1506752" y="17585"/>
            <a:ext cx="4894048" cy="390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A7C013-FDA1-49DF-BC7F-D75F583BD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6034" r="2500" b="2477"/>
          <a:stretch/>
        </p:blipFill>
        <p:spPr>
          <a:xfrm>
            <a:off x="3953776" y="2226198"/>
            <a:ext cx="6858000" cy="4631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530207EC-84A6-452A-BBAA-FCB58764CA20}"/>
              </a:ext>
            </a:extLst>
          </p:cNvPr>
          <p:cNvSpPr/>
          <p:nvPr/>
        </p:nvSpPr>
        <p:spPr>
          <a:xfrm rot="2196130">
            <a:off x="4146359" y="1858154"/>
            <a:ext cx="2410236" cy="94551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abstraksi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c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3486" y="0"/>
            <a:ext cx="916451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70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peda-lengkap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535982" y="0"/>
            <a:ext cx="9132018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4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201"/>
            <a:ext cx="10820400" cy="4792663"/>
          </a:xfrm>
        </p:spPr>
        <p:txBody>
          <a:bodyPr/>
          <a:lstStyle/>
          <a:p>
            <a:r>
              <a:rPr lang="id-ID" dirty="0"/>
              <a:t>Mekanisme </a:t>
            </a:r>
            <a:r>
              <a:rPr lang="id-ID" dirty="0">
                <a:solidFill>
                  <a:srgbClr val="C00000"/>
                </a:solidFill>
              </a:rPr>
              <a:t>menyembunyikan </a:t>
            </a:r>
            <a:r>
              <a:rPr lang="id-ID" dirty="0" err="1">
                <a:solidFill>
                  <a:srgbClr val="C00000"/>
                </a:solidFill>
              </a:rPr>
              <a:t>suatu</a:t>
            </a:r>
            <a:r>
              <a:rPr lang="id-ID" dirty="0">
                <a:solidFill>
                  <a:srgbClr val="C00000"/>
                </a:solidFill>
              </a:rPr>
              <a:t> proses dan data dalam sistem </a:t>
            </a:r>
            <a:r>
              <a:rPr lang="id-ID" dirty="0"/>
              <a:t>untuk menghindari interferensi, dan menyederhanakan penggunaan proses itu sendiri</a:t>
            </a:r>
          </a:p>
          <a:p>
            <a:pPr lvl="1"/>
            <a:r>
              <a:rPr lang="id-ID" dirty="0"/>
              <a:t>Tongkat transmisi (gigi) pada mobil</a:t>
            </a:r>
          </a:p>
          <a:p>
            <a:pPr lvl="1"/>
            <a:r>
              <a:rPr lang="id-ID" dirty="0"/>
              <a:t>Tombol on/off/pengaturan suhu pada AC</a:t>
            </a:r>
            <a:endParaRPr lang="en-US" dirty="0"/>
          </a:p>
          <a:p>
            <a:r>
              <a:rPr lang="en-US" dirty="0"/>
              <a:t>Class access level (public, protected, </a:t>
            </a:r>
            <a:r>
              <a:rPr lang="en-US" dirty="0" err="1"/>
              <a:t>privat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implementasi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konsep</a:t>
            </a:r>
            <a:r>
              <a:rPr lang="en-US" dirty="0">
                <a:solidFill>
                  <a:srgbClr val="C00000"/>
                </a:solidFill>
              </a:rPr>
              <a:t> encapsulation</a:t>
            </a:r>
            <a:endParaRPr lang="id-ID" dirty="0">
              <a:solidFill>
                <a:srgbClr val="C00000"/>
              </a:solidFill>
            </a:endParaRPr>
          </a:p>
          <a:p>
            <a:r>
              <a:rPr lang="id-ID" dirty="0" err="1"/>
              <a:t>Enkapsulasi</a:t>
            </a:r>
            <a:r>
              <a:rPr lang="id-ID" dirty="0"/>
              <a:t> data dapat dilakukan dengan cara:</a:t>
            </a:r>
          </a:p>
          <a:p>
            <a:pPr marL="919162" lvl="1" indent="-457200">
              <a:buFont typeface="+mj-lt"/>
              <a:buAutoNum type="arabicPeriod"/>
            </a:pPr>
            <a:r>
              <a:rPr lang="id-ID" dirty="0"/>
              <a:t>mendeklarasikan </a:t>
            </a:r>
            <a:r>
              <a:rPr lang="id-ID" dirty="0" err="1">
                <a:solidFill>
                  <a:srgbClr val="C00000"/>
                </a:solidFill>
              </a:rPr>
              <a:t>instance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variable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sebagai </a:t>
            </a:r>
            <a:r>
              <a:rPr lang="id-ID" dirty="0" err="1">
                <a:solidFill>
                  <a:srgbClr val="C00000"/>
                </a:solidFill>
              </a:rPr>
              <a:t>private</a:t>
            </a:r>
            <a:endParaRPr lang="id-ID" dirty="0">
              <a:solidFill>
                <a:srgbClr val="C00000"/>
              </a:solidFill>
            </a:endParaRPr>
          </a:p>
          <a:p>
            <a:pPr marL="919162" lvl="1" indent="-457200">
              <a:buFont typeface="+mj-lt"/>
              <a:buAutoNum type="arabicPeriod"/>
            </a:pPr>
            <a:r>
              <a:rPr lang="id-ID" dirty="0"/>
              <a:t>mendeklarasikan </a:t>
            </a:r>
            <a:r>
              <a:rPr lang="id-ID" dirty="0" err="1">
                <a:solidFill>
                  <a:srgbClr val="C00000"/>
                </a:solidFill>
              </a:rPr>
              <a:t>method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yang sifatnya </a:t>
            </a:r>
            <a:r>
              <a:rPr lang="id-ID" dirty="0" err="1">
                <a:solidFill>
                  <a:srgbClr val="C00000"/>
                </a:solidFill>
              </a:rPr>
              <a:t>public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untuk mengakses </a:t>
            </a:r>
            <a:r>
              <a:rPr lang="id-ID" dirty="0" err="1"/>
              <a:t>variable</a:t>
            </a:r>
            <a:r>
              <a:rPr lang="id-ID" dirty="0"/>
              <a:t> tersebut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3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0680"/>
            <a:ext cx="8991600" cy="571500"/>
          </a:xfrm>
        </p:spPr>
        <p:txBody>
          <a:bodyPr>
            <a:normAutofit/>
          </a:bodyPr>
          <a:lstStyle/>
          <a:p>
            <a:r>
              <a:rPr lang="id-ID" sz="3200" dirty="0"/>
              <a:t>Konsep </a:t>
            </a:r>
            <a:r>
              <a:rPr lang="id-ID" sz="3200" dirty="0" err="1"/>
              <a:t>Encapsulation</a:t>
            </a:r>
            <a:endParaRPr lang="id-ID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81200" y="4953000"/>
            <a:ext cx="8229600" cy="1752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kern="0" dirty="0">
                <a:latin typeface="Calibri" pitchFamily="34" charset="0"/>
                <a:cs typeface="Calibri" pitchFamily="34" charset="0"/>
              </a:rPr>
              <a:t>public  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class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  Garis</a:t>
            </a:r>
            <a:r>
              <a:rPr lang="en-US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public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  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void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gambarGaris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(){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koordinat1 = 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Titik.gambarTitik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			    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82309" y="762000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Titik.java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9214" y="3733800"/>
            <a:ext cx="27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Mobil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Beraksi</a:t>
            </a:r>
            <a:r>
              <a:rPr lang="id-ID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0680"/>
            <a:ext cx="8229600" cy="4523720"/>
          </a:xfrm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/>
              <a:t>public  </a:t>
            </a:r>
            <a:r>
              <a:rPr lang="id-ID" sz="2000" dirty="0" err="1"/>
              <a:t>class</a:t>
            </a:r>
            <a:r>
              <a:rPr lang="id-ID" sz="2000" dirty="0"/>
              <a:t>  Titik {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err="1"/>
              <a:t>private</a:t>
            </a:r>
            <a:r>
              <a:rPr lang="id-ID" sz="2000" dirty="0"/>
              <a:t> </a:t>
            </a:r>
            <a:r>
              <a:rPr lang="id-ID" sz="2000" dirty="0" err="1"/>
              <a:t>void</a:t>
            </a:r>
            <a:r>
              <a:rPr lang="id-ID" sz="2000" dirty="0"/>
              <a:t> </a:t>
            </a:r>
            <a:r>
              <a:rPr lang="id-ID" sz="2000" dirty="0" err="1"/>
              <a:t>pixel</a:t>
            </a:r>
            <a:r>
              <a:rPr lang="id-ID" sz="2000" dirty="0"/>
              <a:t>(){</a:t>
            </a:r>
          </a:p>
          <a:p>
            <a:pPr>
              <a:buNone/>
            </a:pPr>
            <a:r>
              <a:rPr lang="id-ID" sz="2000" dirty="0"/>
              <a:t>    .....</a:t>
            </a:r>
          </a:p>
          <a:p>
            <a:pPr>
              <a:buNone/>
            </a:pPr>
            <a:r>
              <a:rPr lang="id-ID" sz="2000" dirty="0"/>
              <a:t>    }   </a:t>
            </a:r>
          </a:p>
          <a:p>
            <a:pPr>
              <a:buNone/>
            </a:pPr>
            <a:r>
              <a:rPr lang="id-ID" sz="2000" dirty="0"/>
              <a:t>   </a:t>
            </a:r>
            <a:r>
              <a:rPr lang="id-ID" sz="2000" dirty="0" err="1"/>
              <a:t>private</a:t>
            </a:r>
            <a:r>
              <a:rPr lang="id-ID" sz="2000" dirty="0"/>
              <a:t> </a:t>
            </a:r>
            <a:r>
              <a:rPr lang="id-ID" sz="2000" dirty="0" err="1"/>
              <a:t>void</a:t>
            </a:r>
            <a:r>
              <a:rPr lang="id-ID" sz="2000" dirty="0"/>
              <a:t> pen(){</a:t>
            </a:r>
          </a:p>
          <a:p>
            <a:pPr>
              <a:buNone/>
            </a:pPr>
            <a:r>
              <a:rPr lang="id-ID" sz="2000" dirty="0"/>
              <a:t>   .....</a:t>
            </a:r>
          </a:p>
          <a:p>
            <a:pPr>
              <a:buNone/>
            </a:pPr>
            <a:r>
              <a:rPr lang="id-ID" sz="2000" dirty="0"/>
              <a:t>   }</a:t>
            </a:r>
          </a:p>
          <a:p>
            <a:pPr>
              <a:buNone/>
            </a:pPr>
            <a:r>
              <a:rPr lang="id-ID" sz="2000" dirty="0"/>
              <a:t>   </a:t>
            </a:r>
            <a:r>
              <a:rPr lang="id-ID" sz="2000" dirty="0" err="1"/>
              <a:t>private</a:t>
            </a:r>
            <a:r>
              <a:rPr lang="id-ID" sz="2000" dirty="0"/>
              <a:t> </a:t>
            </a:r>
            <a:r>
              <a:rPr lang="id-ID" sz="2000" dirty="0" err="1"/>
              <a:t>void</a:t>
            </a:r>
            <a:r>
              <a:rPr lang="id-ID" sz="2000" dirty="0"/>
              <a:t> koordinat(){</a:t>
            </a:r>
          </a:p>
          <a:p>
            <a:pPr>
              <a:buNone/>
            </a:pPr>
            <a:r>
              <a:rPr lang="id-ID" sz="2000" dirty="0"/>
              <a:t> ...</a:t>
            </a:r>
          </a:p>
          <a:p>
            <a:pPr>
              <a:buNone/>
            </a:pPr>
            <a:r>
              <a:rPr lang="id-ID" sz="2000" dirty="0"/>
              <a:t>   }</a:t>
            </a:r>
          </a:p>
          <a:p>
            <a:pPr>
              <a:buNone/>
            </a:pPr>
            <a:r>
              <a:rPr lang="id-ID" sz="2000" dirty="0"/>
              <a:t>   </a:t>
            </a:r>
            <a:r>
              <a:rPr lang="id-ID" sz="2000" dirty="0" err="1"/>
              <a:t>public</a:t>
            </a:r>
            <a:r>
              <a:rPr lang="id-ID" sz="2000" dirty="0"/>
              <a:t> </a:t>
            </a:r>
            <a:r>
              <a:rPr lang="id-ID" sz="2000" dirty="0" err="1"/>
              <a:t>void</a:t>
            </a:r>
            <a:r>
              <a:rPr lang="id-ID" sz="2000" dirty="0"/>
              <a:t> </a:t>
            </a:r>
            <a:r>
              <a:rPr lang="id-ID" sz="2000" dirty="0" err="1"/>
              <a:t>gambarTitik</a:t>
            </a:r>
            <a:r>
              <a:rPr lang="id-ID" sz="2000" dirty="0"/>
              <a:t>(){</a:t>
            </a:r>
          </a:p>
          <a:p>
            <a:pPr>
              <a:buNone/>
            </a:pPr>
            <a:r>
              <a:rPr lang="id-ID" sz="2000" dirty="0"/>
              <a:t>       </a:t>
            </a:r>
            <a:r>
              <a:rPr lang="id-ID" sz="2000" dirty="0" err="1"/>
              <a:t>pixel</a:t>
            </a:r>
            <a:r>
              <a:rPr lang="id-ID" sz="2000" dirty="0"/>
              <a:t>();</a:t>
            </a:r>
          </a:p>
          <a:p>
            <a:pPr>
              <a:buNone/>
            </a:pPr>
            <a:r>
              <a:rPr lang="id-ID" sz="2000" dirty="0"/>
              <a:t>        pen();</a:t>
            </a:r>
          </a:p>
          <a:p>
            <a:pPr>
              <a:buNone/>
            </a:pPr>
            <a:r>
              <a:rPr lang="id-ID" sz="2000"/>
              <a:t>   }</a:t>
            </a:r>
            <a:endParaRPr lang="id-ID" sz="2000" dirty="0"/>
          </a:p>
          <a:p>
            <a:pPr>
              <a:buNone/>
            </a:pPr>
            <a:r>
              <a:rPr lang="id-ID" sz="20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0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Encapsulation</a:t>
            </a:r>
            <a:r>
              <a:rPr lang="id-ID" dirty="0"/>
              <a:t> dan </a:t>
            </a:r>
            <a:r>
              <a:rPr lang="en-US" dirty="0"/>
              <a:t>Access Modifier</a:t>
            </a:r>
            <a:endParaRPr lang="en-US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2101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7047" name="Group 183"/>
          <p:cNvGraphicFramePr>
            <a:graphicFrameLocks noGrp="1"/>
          </p:cNvGraphicFramePr>
          <p:nvPr/>
        </p:nvGraphicFramePr>
        <p:xfrm>
          <a:off x="1752601" y="1295400"/>
          <a:ext cx="8686801" cy="518160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664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6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30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545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210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Modifier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Class yang </a:t>
                      </a: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Sama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Package yang </a:t>
                      </a: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Sama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SubClass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Package Lain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tanpa</a:t>
                      </a:r>
                      <a:r>
                        <a:rPr kumimoji="1" lang="en-US" altLang="ja-JP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ja-JP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tanda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4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 </a:t>
                      </a:r>
                      <a:r>
                        <a:rPr kumimoji="1" lang="ja-JP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171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 l="1829" t="3623" r="2190" b="1583"/>
          <a:stretch/>
        </p:blipFill>
        <p:spPr>
          <a:xfrm>
            <a:off x="2743200" y="-34578"/>
            <a:ext cx="6629400" cy="6609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</a:extLst>
          </a:blip>
          <a:srcRect l="5137" t="75627" r="4395" b="6886"/>
          <a:stretch/>
        </p:blipFill>
        <p:spPr>
          <a:xfrm>
            <a:off x="2971800" y="5029200"/>
            <a:ext cx="6248400" cy="121920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831" t="1785" r="1100" b="1154"/>
          <a:stretch/>
        </p:blipFill>
        <p:spPr>
          <a:xfrm>
            <a:off x="1496530" y="0"/>
            <a:ext cx="9198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95401"/>
            <a:ext cx="8534400" cy="4792663"/>
          </a:xfrm>
        </p:spPr>
        <p:txBody>
          <a:bodyPr/>
          <a:lstStyle/>
          <a:p>
            <a:pPr marL="0" indent="0">
              <a:buNone/>
            </a:pPr>
            <a:r>
              <a:rPr lang="id-ID" dirty="0" err="1"/>
              <a:t>Enkapsulasi</a:t>
            </a:r>
            <a:r>
              <a:rPr lang="id-ID" dirty="0"/>
              <a:t> data juga dapat dilakukan dengan cara:</a:t>
            </a:r>
          </a:p>
          <a:p>
            <a:pPr marL="461962" indent="-457200">
              <a:buFont typeface="+mj-lt"/>
              <a:buAutoNum type="arabicPeriod"/>
            </a:pPr>
            <a:r>
              <a:rPr lang="id-ID" dirty="0"/>
              <a:t>mendeklarasikan </a:t>
            </a:r>
            <a:r>
              <a:rPr lang="id-ID" dirty="0" err="1">
                <a:solidFill>
                  <a:srgbClr val="C00000"/>
                </a:solidFill>
              </a:rPr>
              <a:t>instance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variable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sebagai </a:t>
            </a:r>
            <a:r>
              <a:rPr lang="id-ID" dirty="0" err="1">
                <a:solidFill>
                  <a:srgbClr val="C00000"/>
                </a:solidFill>
              </a:rPr>
              <a:t>private</a:t>
            </a:r>
            <a:endParaRPr lang="id-ID" dirty="0">
              <a:solidFill>
                <a:srgbClr val="C00000"/>
              </a:solidFill>
            </a:endParaRPr>
          </a:p>
          <a:p>
            <a:pPr marL="461962" indent="-457200">
              <a:buFont typeface="+mj-lt"/>
              <a:buAutoNum type="arabicPeriod"/>
            </a:pPr>
            <a:r>
              <a:rPr lang="id-ID" dirty="0"/>
              <a:t>mendeklarasikan </a:t>
            </a:r>
            <a:r>
              <a:rPr lang="id-ID" dirty="0" err="1">
                <a:solidFill>
                  <a:srgbClr val="C00000"/>
                </a:solidFill>
              </a:rPr>
              <a:t>method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yang sifatnya </a:t>
            </a:r>
            <a:r>
              <a:rPr lang="id-ID" dirty="0" err="1">
                <a:solidFill>
                  <a:srgbClr val="C00000"/>
                </a:solidFill>
              </a:rPr>
              <a:t>public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untuk mengakses </a:t>
            </a:r>
            <a:r>
              <a:rPr lang="id-ID" dirty="0" err="1"/>
              <a:t>variable</a:t>
            </a:r>
            <a:r>
              <a:rPr lang="id-ID" dirty="0"/>
              <a:t> tersebut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5" descr="syntax_cla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8991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89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90402"/>
            <a:ext cx="9144000" cy="5105400"/>
          </a:xfrm>
          <a:solidFill>
            <a:schemeClr val="bg2"/>
          </a:solidFill>
        </p:spPr>
        <p:txBody>
          <a:bodyPr/>
          <a:lstStyle/>
          <a:p>
            <a:pPr lvl="1">
              <a:buNone/>
              <a:defRPr/>
            </a:pPr>
            <a:endParaRPr lang="id-ID" sz="2500" dirty="0"/>
          </a:p>
          <a:p>
            <a:pPr lvl="1">
              <a:buNone/>
              <a:defRPr/>
            </a:pPr>
            <a:r>
              <a:rPr lang="en-US" sz="2500" dirty="0"/>
              <a:t>public </a:t>
            </a:r>
            <a:r>
              <a:rPr lang="id-ID" sz="2500" dirty="0" err="1"/>
              <a:t>class</a:t>
            </a:r>
            <a:r>
              <a:rPr lang="id-ID" sz="2500" dirty="0"/>
              <a:t> Sepeda{</a:t>
            </a:r>
          </a:p>
          <a:p>
            <a:pPr lvl="1">
              <a:buNone/>
              <a:defRPr/>
            </a:pPr>
            <a:r>
              <a:rPr lang="id-ID" sz="2500" dirty="0"/>
              <a:t>		</a:t>
            </a:r>
            <a:r>
              <a:rPr lang="id-ID" sz="2500" dirty="0" err="1"/>
              <a:t>int</a:t>
            </a:r>
            <a:r>
              <a:rPr lang="id-ID" sz="2500" dirty="0"/>
              <a:t> </a:t>
            </a:r>
            <a:r>
              <a:rPr lang="en-US" sz="2500" dirty="0" err="1"/>
              <a:t>gir</a:t>
            </a:r>
            <a:r>
              <a:rPr lang="en-US" sz="2500" dirty="0"/>
              <a:t>;</a:t>
            </a:r>
            <a:endParaRPr lang="id-ID" sz="2500" dirty="0"/>
          </a:p>
          <a:p>
            <a:pPr lvl="1">
              <a:buNone/>
              <a:defRPr/>
            </a:pPr>
            <a:r>
              <a:rPr lang="id-ID" sz="2500" dirty="0"/>
              <a:t>	</a:t>
            </a:r>
          </a:p>
          <a:p>
            <a:pPr lvl="2">
              <a:buNone/>
              <a:defRPr/>
            </a:pPr>
            <a:r>
              <a:rPr lang="id-ID" sz="2500" dirty="0"/>
              <a:t>	</a:t>
            </a:r>
            <a:r>
              <a:rPr lang="id-ID" sz="2500" dirty="0" err="1"/>
              <a:t>void</a:t>
            </a:r>
            <a:r>
              <a:rPr lang="id-ID" sz="2500" dirty="0"/>
              <a:t> </a:t>
            </a:r>
            <a:r>
              <a:rPr lang="id-ID" sz="2500" dirty="0" err="1"/>
              <a:t>setGir</a:t>
            </a:r>
            <a:r>
              <a:rPr lang="id-ID" sz="2500" dirty="0"/>
              <a:t>(</a:t>
            </a:r>
            <a:r>
              <a:rPr lang="id-ID" sz="2500" dirty="0" err="1"/>
              <a:t>int</a:t>
            </a:r>
            <a:r>
              <a:rPr lang="id-ID" sz="2500" dirty="0"/>
              <a:t> pertambahanGir) {</a:t>
            </a:r>
          </a:p>
          <a:p>
            <a:pPr lvl="2">
              <a:buNone/>
              <a:defRPr/>
            </a:pPr>
            <a:r>
              <a:rPr lang="id-ID" sz="2500" dirty="0"/>
              <a:t>	   	gir= gir+ pertambahanGir;</a:t>
            </a:r>
          </a:p>
          <a:p>
            <a:pPr lvl="2">
              <a:buNone/>
              <a:defRPr/>
            </a:pPr>
            <a:r>
              <a:rPr lang="id-ID" sz="2500" dirty="0"/>
              <a:t>	}</a:t>
            </a:r>
            <a:endParaRPr lang="en-US" sz="2500" dirty="0"/>
          </a:p>
          <a:p>
            <a:pPr lvl="2">
              <a:buNone/>
              <a:defRPr/>
            </a:pPr>
            <a:endParaRPr lang="id-ID" sz="2500" dirty="0"/>
          </a:p>
          <a:p>
            <a:pPr lvl="2">
              <a:buNone/>
              <a:defRPr/>
            </a:pPr>
            <a:r>
              <a:rPr lang="id-ID" sz="2500" dirty="0"/>
              <a:t>	</a:t>
            </a:r>
            <a:r>
              <a:rPr lang="id-ID" sz="2500" dirty="0" err="1"/>
              <a:t>int</a:t>
            </a:r>
            <a:r>
              <a:rPr lang="id-ID" sz="2500" dirty="0"/>
              <a:t> </a:t>
            </a:r>
            <a:r>
              <a:rPr lang="id-ID" sz="2500" dirty="0" err="1"/>
              <a:t>getGir</a:t>
            </a:r>
            <a:r>
              <a:rPr lang="id-ID" sz="2500" dirty="0"/>
              <a:t>() {</a:t>
            </a:r>
          </a:p>
          <a:p>
            <a:pPr lvl="2">
              <a:buNone/>
              <a:defRPr/>
            </a:pPr>
            <a:r>
              <a:rPr lang="id-ID" sz="2500" dirty="0"/>
              <a:t>	    	</a:t>
            </a:r>
            <a:r>
              <a:rPr lang="id-ID" sz="2500" dirty="0" err="1"/>
              <a:t>return</a:t>
            </a:r>
            <a:r>
              <a:rPr lang="id-ID" sz="2500" dirty="0"/>
              <a:t> gir;</a:t>
            </a:r>
          </a:p>
          <a:p>
            <a:pPr lvl="2">
              <a:buNone/>
              <a:defRPr/>
            </a:pPr>
            <a:r>
              <a:rPr lang="id-ID" sz="2500" dirty="0"/>
              <a:t>	}</a:t>
            </a:r>
          </a:p>
          <a:p>
            <a:pPr lvl="1">
              <a:buNone/>
              <a:defRPr/>
            </a:pPr>
            <a:r>
              <a:rPr lang="id-ID" sz="25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382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err="1"/>
              <a:t>Sepeda.java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7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510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None/>
              <a:defRPr/>
            </a:pPr>
            <a:endParaRPr lang="id-ID" sz="2200" dirty="0"/>
          </a:p>
          <a:p>
            <a:pPr lvl="1">
              <a:buNone/>
              <a:defRPr/>
            </a:pPr>
            <a:r>
              <a:rPr lang="en-US" sz="2200" dirty="0"/>
              <a:t>public </a:t>
            </a:r>
            <a:r>
              <a:rPr lang="id-ID" sz="2200" dirty="0" err="1"/>
              <a:t>class</a:t>
            </a:r>
            <a:r>
              <a:rPr lang="id-ID" sz="2200" dirty="0"/>
              <a:t> SepedaBeraksi{</a:t>
            </a:r>
          </a:p>
          <a:p>
            <a:pPr lvl="1">
              <a:buNone/>
              <a:defRPr/>
            </a:pPr>
            <a:r>
              <a:rPr lang="id-ID" sz="2200" dirty="0"/>
              <a:t> 		</a:t>
            </a:r>
            <a:r>
              <a:rPr lang="id-ID" sz="2200" dirty="0" err="1"/>
              <a:t>public</a:t>
            </a:r>
            <a:r>
              <a:rPr lang="id-ID" sz="2200" dirty="0"/>
              <a:t> static void main(String[] args) {</a:t>
            </a:r>
          </a:p>
          <a:p>
            <a:pPr lvl="1">
              <a:buNone/>
              <a:defRPr/>
            </a:pPr>
            <a:r>
              <a:rPr lang="id-ID" sz="2200" dirty="0"/>
              <a:t>			Sepeda sepedaku = new Sepeda();</a:t>
            </a:r>
          </a:p>
          <a:p>
            <a:pPr lvl="1">
              <a:buNone/>
              <a:defRPr/>
            </a:pPr>
            <a:r>
              <a:rPr lang="id-ID" sz="2200" dirty="0"/>
              <a:t>	     </a:t>
            </a:r>
          </a:p>
          <a:p>
            <a:pPr lvl="1">
              <a:buNone/>
              <a:defRPr/>
            </a:pPr>
            <a:r>
              <a:rPr lang="id-ID" sz="2200" dirty="0"/>
              <a:t>			</a:t>
            </a:r>
            <a:r>
              <a:rPr lang="id-ID" sz="2200" dirty="0" err="1"/>
              <a:t>sepedaku.setGir</a:t>
            </a:r>
            <a:r>
              <a:rPr lang="id-ID" sz="2200" dirty="0"/>
              <a:t>(1);</a:t>
            </a:r>
          </a:p>
          <a:p>
            <a:pPr lvl="1">
              <a:buNone/>
              <a:defRPr/>
            </a:pP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			/* Variabel bisa diubah atau tidak sengaja diubah.</a:t>
            </a:r>
          </a:p>
          <a:p>
            <a:pPr lvl="1">
              <a:buNone/>
              <a:defRPr/>
            </a:pP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			     Hal ini berbahaya dan sering menimbulkan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bug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>
              <a:buNone/>
              <a:defRPr/>
            </a:pP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			     Berikan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access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modifier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pada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instance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*/</a:t>
            </a:r>
          </a:p>
          <a:p>
            <a:pPr lvl="1">
              <a:buNone/>
              <a:defRPr/>
            </a:pP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id-ID" sz="2200" b="1" dirty="0" err="1">
                <a:solidFill>
                  <a:srgbClr val="C00000"/>
                </a:solidFill>
              </a:rPr>
              <a:t>sepedaku.gir</a:t>
            </a:r>
            <a:r>
              <a:rPr lang="id-ID" sz="2200" b="1" dirty="0">
                <a:solidFill>
                  <a:srgbClr val="C00000"/>
                </a:solidFill>
              </a:rPr>
              <a:t> = 3;</a:t>
            </a:r>
            <a:r>
              <a:rPr lang="id-ID" sz="2200" b="1" dirty="0"/>
              <a:t> </a:t>
            </a:r>
            <a:r>
              <a:rPr lang="id-ID" sz="2200" dirty="0"/>
              <a:t>			</a:t>
            </a:r>
          </a:p>
          <a:p>
            <a:pPr lvl="1">
              <a:buNone/>
              <a:defRPr/>
            </a:pPr>
            <a:r>
              <a:rPr lang="id-ID" sz="2200" dirty="0"/>
              <a:t>			</a:t>
            </a:r>
            <a:r>
              <a:rPr lang="id-ID" sz="2200" dirty="0" err="1"/>
              <a:t>System.out.println</a:t>
            </a:r>
            <a:r>
              <a:rPr lang="id-ID" sz="2200" dirty="0"/>
              <a:t>(“Gir saat ini: “ + </a:t>
            </a:r>
            <a:r>
              <a:rPr lang="id-ID" sz="2200" dirty="0" err="1"/>
              <a:t>sepedaku.getGir</a:t>
            </a:r>
            <a:r>
              <a:rPr lang="id-ID" sz="2200" dirty="0"/>
              <a:t>());</a:t>
            </a:r>
          </a:p>
          <a:p>
            <a:pPr lvl="1">
              <a:buNone/>
              <a:defRPr/>
            </a:pPr>
            <a:r>
              <a:rPr lang="id-ID" sz="2200" dirty="0"/>
              <a:t>		}</a:t>
            </a:r>
          </a:p>
          <a:p>
            <a:pPr lvl="1">
              <a:buNone/>
              <a:defRPr/>
            </a:pPr>
            <a:r>
              <a:rPr lang="id-ID" sz="2200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id-ID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763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err="1"/>
              <a:t>SepedaBeraksi.java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1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5029200"/>
          </a:xfrm>
          <a:solidFill>
            <a:schemeClr val="bg2"/>
          </a:solidFill>
        </p:spPr>
        <p:txBody>
          <a:bodyPr/>
          <a:lstStyle/>
          <a:p>
            <a:pPr lvl="1">
              <a:buNone/>
              <a:defRPr/>
            </a:pPr>
            <a:endParaRPr lang="id-ID" sz="2500" dirty="0"/>
          </a:p>
          <a:p>
            <a:pPr lvl="1">
              <a:buNone/>
              <a:defRPr/>
            </a:pPr>
            <a:r>
              <a:rPr lang="en-US" sz="2500" dirty="0"/>
              <a:t>public </a:t>
            </a:r>
            <a:r>
              <a:rPr lang="id-ID" sz="2500" dirty="0" err="1"/>
              <a:t>class</a:t>
            </a:r>
            <a:r>
              <a:rPr lang="id-ID" sz="2500" dirty="0"/>
              <a:t> Sepeda{</a:t>
            </a:r>
          </a:p>
          <a:p>
            <a:pPr lvl="1">
              <a:buNone/>
              <a:defRPr/>
            </a:pPr>
            <a:r>
              <a:rPr lang="id-ID" sz="2500" dirty="0"/>
              <a:t>		</a:t>
            </a:r>
            <a:r>
              <a:rPr lang="id-ID" sz="2500" b="1" dirty="0" err="1">
                <a:solidFill>
                  <a:srgbClr val="C00000"/>
                </a:solidFill>
              </a:rPr>
              <a:t>private</a:t>
            </a:r>
            <a:r>
              <a:rPr lang="id-ID" sz="2500" dirty="0">
                <a:solidFill>
                  <a:srgbClr val="C00000"/>
                </a:solidFill>
              </a:rPr>
              <a:t> </a:t>
            </a:r>
            <a:r>
              <a:rPr lang="id-ID" sz="2500" dirty="0" err="1"/>
              <a:t>int</a:t>
            </a:r>
            <a:r>
              <a:rPr lang="id-ID" sz="2500" dirty="0"/>
              <a:t> </a:t>
            </a:r>
            <a:r>
              <a:rPr lang="en-US" sz="2500" dirty="0" err="1"/>
              <a:t>gir</a:t>
            </a:r>
            <a:r>
              <a:rPr lang="en-US" sz="2500" dirty="0"/>
              <a:t>;</a:t>
            </a:r>
            <a:r>
              <a:rPr lang="id-ID" sz="2500" dirty="0"/>
              <a:t> 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access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modifier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pada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instance</a:t>
            </a:r>
            <a:r>
              <a:rPr lang="id-ID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2200" dirty="0" err="1">
                <a:solidFill>
                  <a:schemeClr val="bg1">
                    <a:lumMod val="50000"/>
                  </a:schemeClr>
                </a:solidFill>
              </a:rPr>
              <a:t>variable</a:t>
            </a:r>
            <a:endParaRPr lang="id-ID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  <a:defRPr/>
            </a:pPr>
            <a:r>
              <a:rPr lang="id-ID" sz="2500" dirty="0"/>
              <a:t>	</a:t>
            </a:r>
          </a:p>
          <a:p>
            <a:pPr lvl="2">
              <a:buNone/>
              <a:defRPr/>
            </a:pPr>
            <a:r>
              <a:rPr lang="id-ID" sz="2500" dirty="0"/>
              <a:t>	</a:t>
            </a:r>
            <a:r>
              <a:rPr lang="id-ID" sz="2500" dirty="0" err="1"/>
              <a:t>void</a:t>
            </a:r>
            <a:r>
              <a:rPr lang="id-ID" sz="2500" dirty="0"/>
              <a:t> </a:t>
            </a:r>
            <a:r>
              <a:rPr lang="id-ID" sz="2500" dirty="0" err="1"/>
              <a:t>setGir</a:t>
            </a:r>
            <a:r>
              <a:rPr lang="id-ID" sz="2500" dirty="0"/>
              <a:t>(</a:t>
            </a:r>
            <a:r>
              <a:rPr lang="id-ID" sz="2500" dirty="0" err="1"/>
              <a:t>int</a:t>
            </a:r>
            <a:r>
              <a:rPr lang="id-ID" sz="2500" dirty="0"/>
              <a:t> pertambahanGir) {</a:t>
            </a:r>
          </a:p>
          <a:p>
            <a:pPr lvl="2">
              <a:buNone/>
              <a:defRPr/>
            </a:pPr>
            <a:r>
              <a:rPr lang="id-ID" sz="2500" dirty="0"/>
              <a:t>	   	gir= gir+ pertambahanGir;</a:t>
            </a:r>
          </a:p>
          <a:p>
            <a:pPr lvl="2">
              <a:buNone/>
              <a:defRPr/>
            </a:pPr>
            <a:r>
              <a:rPr lang="id-ID" sz="2500" dirty="0"/>
              <a:t>	}</a:t>
            </a:r>
            <a:endParaRPr lang="en-US" sz="2500" dirty="0"/>
          </a:p>
          <a:p>
            <a:pPr lvl="2">
              <a:buNone/>
              <a:defRPr/>
            </a:pPr>
            <a:endParaRPr lang="id-ID" sz="2500" dirty="0"/>
          </a:p>
          <a:p>
            <a:pPr lvl="2">
              <a:buNone/>
              <a:defRPr/>
            </a:pPr>
            <a:r>
              <a:rPr lang="id-ID" sz="2500" dirty="0"/>
              <a:t>	</a:t>
            </a:r>
            <a:r>
              <a:rPr lang="id-ID" sz="2500" dirty="0" err="1"/>
              <a:t>int</a:t>
            </a:r>
            <a:r>
              <a:rPr lang="id-ID" sz="2500" dirty="0"/>
              <a:t> </a:t>
            </a:r>
            <a:r>
              <a:rPr lang="id-ID" sz="2500" dirty="0" err="1"/>
              <a:t>getGir</a:t>
            </a:r>
            <a:r>
              <a:rPr lang="id-ID" sz="2500" dirty="0"/>
              <a:t>() {</a:t>
            </a:r>
          </a:p>
          <a:p>
            <a:pPr lvl="2">
              <a:buNone/>
              <a:defRPr/>
            </a:pPr>
            <a:r>
              <a:rPr lang="id-ID" sz="2500" dirty="0"/>
              <a:t>	    	</a:t>
            </a:r>
            <a:r>
              <a:rPr lang="id-ID" sz="2500" dirty="0" err="1"/>
              <a:t>return</a:t>
            </a:r>
            <a:r>
              <a:rPr lang="id-ID" sz="2500" dirty="0"/>
              <a:t> gir;</a:t>
            </a:r>
          </a:p>
          <a:p>
            <a:pPr lvl="2">
              <a:buNone/>
              <a:defRPr/>
            </a:pPr>
            <a:r>
              <a:rPr lang="id-ID" sz="2500" dirty="0"/>
              <a:t>	}</a:t>
            </a:r>
          </a:p>
          <a:p>
            <a:pPr lvl="1">
              <a:buNone/>
              <a:defRPr/>
            </a:pPr>
            <a:r>
              <a:rPr lang="id-ID" sz="25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382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err="1"/>
              <a:t>Sepeda.java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5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5"/>
            <a:ext cx="4019550" cy="4643095"/>
          </a:xfrm>
        </p:spPr>
        <p:txBody>
          <a:bodyPr/>
          <a:lstStyle/>
          <a:p>
            <a:r>
              <a:rPr lang="id-ID" dirty="0"/>
              <a:t>Suatu </a:t>
            </a:r>
            <a:r>
              <a:rPr lang="id-ID" dirty="0" err="1"/>
              <a:t>class</a:t>
            </a:r>
            <a:r>
              <a:rPr lang="id-ID" dirty="0"/>
              <a:t> dapat </a:t>
            </a:r>
            <a:r>
              <a:rPr lang="id-ID" dirty="0">
                <a:solidFill>
                  <a:srgbClr val="C00000"/>
                </a:solidFill>
              </a:rPr>
              <a:t>mewariskan atribut  dan </a:t>
            </a:r>
            <a:r>
              <a:rPr lang="id-ID" dirty="0" err="1">
                <a:solidFill>
                  <a:srgbClr val="C00000"/>
                </a:solidFill>
              </a:rPr>
              <a:t>method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kepada </a:t>
            </a:r>
            <a:r>
              <a:rPr lang="id-ID" dirty="0" err="1"/>
              <a:t>class</a:t>
            </a:r>
            <a:r>
              <a:rPr lang="id-ID" dirty="0"/>
              <a:t> lain (</a:t>
            </a:r>
            <a:r>
              <a:rPr lang="id-ID" dirty="0" err="1"/>
              <a:t>subclass</a:t>
            </a:r>
            <a:r>
              <a:rPr lang="id-ID" dirty="0"/>
              <a:t>), serta membentuk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hierarchy</a:t>
            </a:r>
            <a:endParaRPr lang="id-ID" dirty="0"/>
          </a:p>
          <a:p>
            <a:r>
              <a:rPr lang="id-ID" dirty="0"/>
              <a:t>Penting untuk </a:t>
            </a:r>
            <a:r>
              <a:rPr lang="id-ID" dirty="0" err="1">
                <a:solidFill>
                  <a:srgbClr val="C00000"/>
                </a:solidFill>
              </a:rPr>
              <a:t>Reusability</a:t>
            </a:r>
            <a:endParaRPr lang="id-ID" dirty="0">
              <a:solidFill>
                <a:srgbClr val="C00000"/>
              </a:solidFill>
            </a:endParaRPr>
          </a:p>
          <a:p>
            <a:r>
              <a:rPr lang="id-ID" dirty="0"/>
              <a:t>Java </a:t>
            </a:r>
            <a:r>
              <a:rPr lang="id-ID" dirty="0" err="1"/>
              <a:t>Keyword</a:t>
            </a:r>
            <a:r>
              <a:rPr lang="id-ID" dirty="0"/>
              <a:t>:</a:t>
            </a:r>
            <a:br>
              <a:rPr lang="id-ID" dirty="0"/>
            </a:br>
            <a:r>
              <a:rPr lang="id-ID" dirty="0" err="1">
                <a:solidFill>
                  <a:srgbClr val="C00000"/>
                </a:solidFill>
              </a:rPr>
              <a:t>extends</a:t>
            </a:r>
            <a:endParaRPr lang="id-ID" dirty="0">
              <a:solidFill>
                <a:srgbClr val="C00000"/>
              </a:solidFill>
            </a:endParaRP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Inheritance</a:t>
            </a:r>
            <a:r>
              <a:rPr lang="id-ID" dirty="0"/>
              <a:t> (Pewarisan)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con25"/>
          <p:cNvPicPr>
            <a:picLocks noChangeAspect="1" noChangeArrowheads="1"/>
          </p:cNvPicPr>
          <p:nvPr/>
        </p:nvPicPr>
        <p:blipFill rotWithShape="1">
          <a:blip r:embed="rId2" cstate="print"/>
          <a:srcRect l="4108"/>
          <a:stretch/>
        </p:blipFill>
        <p:spPr>
          <a:xfrm>
            <a:off x="6209683" y="1125071"/>
            <a:ext cx="5156611" cy="400568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8490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9144000" cy="4953000"/>
          </a:xfrm>
          <a:solidFill>
            <a:schemeClr val="bg2"/>
          </a:solidFill>
        </p:spPr>
        <p:txBody>
          <a:bodyPr/>
          <a:lstStyle/>
          <a:p>
            <a:pPr lvl="1">
              <a:buNone/>
              <a:defRPr/>
            </a:pPr>
            <a:endParaRPr lang="id-ID" sz="2500" dirty="0"/>
          </a:p>
          <a:p>
            <a:pPr lvl="1">
              <a:buNone/>
              <a:defRPr/>
            </a:pPr>
            <a:r>
              <a:rPr lang="en-US" sz="2500" dirty="0"/>
              <a:t>public </a:t>
            </a:r>
            <a:r>
              <a:rPr lang="id-ID" sz="2500" dirty="0" err="1"/>
              <a:t>class</a:t>
            </a:r>
            <a:r>
              <a:rPr lang="id-ID" sz="2500" dirty="0"/>
              <a:t> Sepeda{</a:t>
            </a:r>
          </a:p>
          <a:p>
            <a:pPr lvl="1">
              <a:buNone/>
              <a:defRPr/>
            </a:pPr>
            <a:r>
              <a:rPr lang="id-ID" sz="2500" dirty="0"/>
              <a:t>		</a:t>
            </a:r>
            <a:r>
              <a:rPr lang="id-ID" sz="2500" dirty="0" err="1"/>
              <a:t>private</a:t>
            </a:r>
            <a:r>
              <a:rPr lang="id-ID" sz="2500" dirty="0"/>
              <a:t> </a:t>
            </a:r>
            <a:r>
              <a:rPr lang="id-ID" sz="2500" dirty="0" err="1"/>
              <a:t>int</a:t>
            </a:r>
            <a:r>
              <a:rPr lang="id-ID" sz="2500" dirty="0"/>
              <a:t> </a:t>
            </a:r>
            <a:r>
              <a:rPr lang="en-US" sz="2500" dirty="0" err="1"/>
              <a:t>gir</a:t>
            </a:r>
            <a:r>
              <a:rPr lang="en-US" sz="2500" dirty="0"/>
              <a:t>;</a:t>
            </a:r>
            <a:endParaRPr lang="id-ID" sz="2500" dirty="0"/>
          </a:p>
          <a:p>
            <a:pPr lvl="1">
              <a:buNone/>
              <a:defRPr/>
            </a:pPr>
            <a:r>
              <a:rPr lang="id-ID" sz="2500" dirty="0"/>
              <a:t>	</a:t>
            </a:r>
          </a:p>
          <a:p>
            <a:pPr lvl="2">
              <a:buNone/>
              <a:defRPr/>
            </a:pPr>
            <a:r>
              <a:rPr lang="id-ID" sz="2500" dirty="0"/>
              <a:t>	</a:t>
            </a:r>
            <a:r>
              <a:rPr lang="id-ID" sz="2500" dirty="0" err="1"/>
              <a:t>void</a:t>
            </a:r>
            <a:r>
              <a:rPr lang="id-ID" sz="2500" dirty="0"/>
              <a:t> </a:t>
            </a:r>
            <a:r>
              <a:rPr lang="id-ID" sz="2500" dirty="0" err="1"/>
              <a:t>setGir</a:t>
            </a:r>
            <a:r>
              <a:rPr lang="id-ID" sz="2500" dirty="0"/>
              <a:t>(</a:t>
            </a:r>
            <a:r>
              <a:rPr lang="id-ID" sz="2500" dirty="0" err="1"/>
              <a:t>int</a:t>
            </a:r>
            <a:r>
              <a:rPr lang="id-ID" sz="2500" dirty="0"/>
              <a:t> pertambahanGir) {</a:t>
            </a:r>
          </a:p>
          <a:p>
            <a:pPr lvl="2">
              <a:buNone/>
              <a:defRPr/>
            </a:pPr>
            <a:r>
              <a:rPr lang="id-ID" sz="2500" dirty="0"/>
              <a:t>	   	gir= gir+ pertambahanGir;</a:t>
            </a:r>
          </a:p>
          <a:p>
            <a:pPr lvl="2">
              <a:buNone/>
              <a:defRPr/>
            </a:pPr>
            <a:r>
              <a:rPr lang="id-ID" sz="2500" dirty="0"/>
              <a:t>	}</a:t>
            </a:r>
            <a:endParaRPr lang="en-US" sz="2500" dirty="0"/>
          </a:p>
          <a:p>
            <a:pPr lvl="2">
              <a:buNone/>
              <a:defRPr/>
            </a:pPr>
            <a:endParaRPr lang="id-ID" sz="2500" dirty="0"/>
          </a:p>
          <a:p>
            <a:pPr lvl="2">
              <a:buNone/>
              <a:defRPr/>
            </a:pPr>
            <a:r>
              <a:rPr lang="id-ID" sz="2500" dirty="0"/>
              <a:t>	</a:t>
            </a:r>
            <a:r>
              <a:rPr lang="id-ID" sz="2500" dirty="0" err="1"/>
              <a:t>int</a:t>
            </a:r>
            <a:r>
              <a:rPr lang="id-ID" sz="2500" dirty="0"/>
              <a:t> </a:t>
            </a:r>
            <a:r>
              <a:rPr lang="id-ID" sz="2500" dirty="0" err="1"/>
              <a:t>getGir</a:t>
            </a:r>
            <a:r>
              <a:rPr lang="id-ID" sz="2500" dirty="0"/>
              <a:t>() {</a:t>
            </a:r>
          </a:p>
          <a:p>
            <a:pPr lvl="2">
              <a:buNone/>
              <a:defRPr/>
            </a:pPr>
            <a:r>
              <a:rPr lang="id-ID" sz="2500" dirty="0"/>
              <a:t>	    	</a:t>
            </a:r>
            <a:r>
              <a:rPr lang="id-ID" sz="2500" dirty="0" err="1"/>
              <a:t>return</a:t>
            </a:r>
            <a:r>
              <a:rPr lang="id-ID" sz="2500" dirty="0"/>
              <a:t> gir;</a:t>
            </a:r>
          </a:p>
          <a:p>
            <a:pPr lvl="2">
              <a:buNone/>
              <a:defRPr/>
            </a:pPr>
            <a:r>
              <a:rPr lang="id-ID" sz="2500" dirty="0"/>
              <a:t>	}</a:t>
            </a:r>
          </a:p>
          <a:p>
            <a:pPr lvl="1">
              <a:buNone/>
              <a:defRPr/>
            </a:pPr>
            <a:r>
              <a:rPr lang="id-ID" sz="25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382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err="1"/>
              <a:t>Sepeda.java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6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4419600" cy="5791200"/>
          </a:xfrm>
          <a:solidFill>
            <a:schemeClr val="bg2"/>
          </a:solidFill>
        </p:spPr>
        <p:txBody>
          <a:bodyPr/>
          <a:lstStyle/>
          <a:p>
            <a:pPr>
              <a:buNone/>
              <a:defRPr/>
            </a:pPr>
            <a:endParaRPr lang="id-ID" sz="2000" dirty="0"/>
          </a:p>
          <a:p>
            <a:pPr>
              <a:buNone/>
              <a:defRPr/>
            </a:pPr>
            <a:r>
              <a:rPr lang="id-ID" sz="1800" dirty="0" err="1"/>
              <a:t>public</a:t>
            </a:r>
            <a:r>
              <a:rPr lang="id-ID" sz="1800" dirty="0"/>
              <a:t> </a:t>
            </a:r>
            <a:r>
              <a:rPr lang="en-US" sz="1800" dirty="0"/>
              <a:t>class </a:t>
            </a:r>
            <a:r>
              <a:rPr lang="id-ID" sz="1800" dirty="0"/>
              <a:t>SepedaGunung </a:t>
            </a:r>
            <a:r>
              <a:rPr lang="en-US" sz="1800" dirty="0">
                <a:solidFill>
                  <a:srgbClr val="C00000"/>
                </a:solidFill>
              </a:rPr>
              <a:t>extends</a:t>
            </a:r>
            <a:r>
              <a:rPr lang="en-US" sz="1800" dirty="0"/>
              <a:t> </a:t>
            </a:r>
            <a:r>
              <a:rPr lang="id-ID" sz="1800" dirty="0"/>
              <a:t>Sepeda</a:t>
            </a:r>
            <a:r>
              <a:rPr lang="en-US" sz="1800" dirty="0"/>
              <a:t>{ </a:t>
            </a:r>
            <a:endParaRPr lang="id-ID" sz="1800" dirty="0"/>
          </a:p>
          <a:p>
            <a:pPr>
              <a:buNone/>
              <a:defRPr/>
            </a:pPr>
            <a:r>
              <a:rPr lang="id-ID" sz="2000" dirty="0"/>
              <a:t>	</a:t>
            </a:r>
          </a:p>
          <a:p>
            <a:pPr>
              <a:buNone/>
              <a:defRPr/>
            </a:pPr>
            <a:r>
              <a:rPr lang="id-ID" sz="2000" dirty="0"/>
              <a:t>	</a:t>
            </a:r>
            <a:r>
              <a:rPr lang="id-ID" sz="2000" dirty="0" err="1"/>
              <a:t>private</a:t>
            </a:r>
            <a:r>
              <a:rPr lang="id-ID" sz="2000" dirty="0"/>
              <a:t> </a:t>
            </a:r>
            <a:r>
              <a:rPr lang="id-ID" sz="2000" dirty="0" err="1"/>
              <a:t>int</a:t>
            </a:r>
            <a:r>
              <a:rPr lang="id-ID" sz="2000" dirty="0"/>
              <a:t> sadel;</a:t>
            </a:r>
          </a:p>
          <a:p>
            <a:pPr>
              <a:buNone/>
              <a:defRPr/>
            </a:pPr>
            <a:endParaRPr lang="id-ID" sz="2000" dirty="0"/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void </a:t>
            </a:r>
            <a:r>
              <a:rPr lang="id-ID" sz="2000" dirty="0" err="1">
                <a:solidFill>
                  <a:srgbClr val="C00000"/>
                </a:solidFill>
              </a:rPr>
              <a:t>setSadel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jumlah</a:t>
            </a:r>
            <a:r>
              <a:rPr lang="en-US" sz="2000" dirty="0">
                <a:solidFill>
                  <a:srgbClr val="C00000"/>
                </a:solidFill>
              </a:rPr>
              <a:t>) { </a:t>
            </a:r>
            <a:endParaRPr lang="id-ID" sz="20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	sadel = </a:t>
            </a:r>
            <a:r>
              <a:rPr lang="id-ID" sz="2000" dirty="0" err="1">
                <a:solidFill>
                  <a:srgbClr val="C00000"/>
                </a:solidFill>
              </a:rPr>
              <a:t>getGir</a:t>
            </a:r>
            <a:r>
              <a:rPr lang="id-ID" sz="2000" dirty="0">
                <a:solidFill>
                  <a:srgbClr val="C00000"/>
                </a:solidFill>
              </a:rPr>
              <a:t>() - jumlah;</a:t>
            </a: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} </a:t>
            </a:r>
            <a:endParaRPr lang="id-ID" sz="20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</a:t>
            </a: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</a:t>
            </a:r>
            <a:r>
              <a:rPr lang="id-ID" sz="2000" dirty="0" err="1">
                <a:solidFill>
                  <a:srgbClr val="C00000"/>
                </a:solidFill>
              </a:rPr>
              <a:t>int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id-ID" sz="2000" dirty="0" err="1">
                <a:solidFill>
                  <a:srgbClr val="C00000"/>
                </a:solidFill>
              </a:rPr>
              <a:t>getSadel</a:t>
            </a:r>
            <a:r>
              <a:rPr lang="id-ID" sz="2000" dirty="0">
                <a:solidFill>
                  <a:srgbClr val="C00000"/>
                </a:solidFill>
              </a:rPr>
              <a:t>(){</a:t>
            </a: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	</a:t>
            </a:r>
            <a:r>
              <a:rPr lang="id-ID" sz="2000" dirty="0" err="1">
                <a:solidFill>
                  <a:srgbClr val="C00000"/>
                </a:solidFill>
              </a:rPr>
              <a:t>return</a:t>
            </a:r>
            <a:r>
              <a:rPr lang="id-ID" sz="2000" dirty="0">
                <a:solidFill>
                  <a:srgbClr val="C00000"/>
                </a:solidFill>
              </a:rPr>
              <a:t> sadel;</a:t>
            </a: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  <a:defRPr/>
            </a:pPr>
            <a:r>
              <a:rPr lang="en-US" sz="2000" dirty="0"/>
              <a:t>} </a:t>
            </a: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5590"/>
            <a:ext cx="8991600" cy="685800"/>
          </a:xfrm>
        </p:spPr>
        <p:txBody>
          <a:bodyPr/>
          <a:lstStyle/>
          <a:p>
            <a:r>
              <a:rPr lang="id-ID" altLang="ja-JP" sz="3600" dirty="0"/>
              <a:t>Class SepedaGunung Mewarisi Class Sepeda</a:t>
            </a:r>
            <a:endParaRPr lang="id-ID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43600" y="1066800"/>
            <a:ext cx="4724400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 err="1"/>
              <a:t>public</a:t>
            </a:r>
            <a:r>
              <a:rPr lang="id-ID" kern="0" dirty="0"/>
              <a:t> </a:t>
            </a:r>
            <a:r>
              <a:rPr lang="id-ID" kern="0" dirty="0" err="1"/>
              <a:t>class</a:t>
            </a:r>
            <a:r>
              <a:rPr lang="id-ID" kern="0" dirty="0"/>
              <a:t> SepedaGunungBeraksi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/>
              <a:t>   public static void main(String[] args) {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sz="1600" kern="0" dirty="0">
              <a:solidFill>
                <a:srgbClr val="C00000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>
                <a:solidFill>
                  <a:srgbClr val="C00000"/>
                </a:solidFill>
              </a:rPr>
              <a:t>S</a:t>
            </a:r>
            <a:r>
              <a:rPr lang="id-ID" sz="1600" kern="0" dirty="0" err="1">
                <a:solidFill>
                  <a:srgbClr val="C00000"/>
                </a:solidFill>
              </a:rPr>
              <a:t>epedaGunung</a:t>
            </a:r>
            <a:r>
              <a:rPr lang="id-ID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>
                <a:solidFill>
                  <a:srgbClr val="C00000"/>
                </a:solidFill>
              </a:rPr>
              <a:t>s</a:t>
            </a:r>
            <a:r>
              <a:rPr lang="id-ID" sz="1600" kern="0" dirty="0">
                <a:solidFill>
                  <a:srgbClr val="C00000"/>
                </a:solidFill>
              </a:rPr>
              <a:t>g=</a:t>
            </a:r>
            <a:r>
              <a:rPr lang="id-ID" sz="1600" kern="0" dirty="0" err="1">
                <a:solidFill>
                  <a:srgbClr val="C00000"/>
                </a:solidFill>
              </a:rPr>
              <a:t>new</a:t>
            </a:r>
            <a:r>
              <a:rPr lang="id-ID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>
                <a:solidFill>
                  <a:srgbClr val="C00000"/>
                </a:solidFill>
              </a:rPr>
              <a:t>S</a:t>
            </a:r>
            <a:r>
              <a:rPr lang="id-ID" sz="1600" kern="0" dirty="0">
                <a:solidFill>
                  <a:srgbClr val="C00000"/>
                </a:solidFill>
              </a:rPr>
              <a:t>epedaGunung();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0070C0"/>
                </a:solidFill>
              </a:rPr>
              <a:t>  </a:t>
            </a:r>
            <a:r>
              <a:rPr lang="en-US" kern="0" dirty="0">
                <a:solidFill>
                  <a:srgbClr val="0070C0"/>
                </a:solidFill>
              </a:rPr>
              <a:t>s</a:t>
            </a:r>
            <a:r>
              <a:rPr lang="id-ID" kern="0" dirty="0" err="1">
                <a:solidFill>
                  <a:srgbClr val="0070C0"/>
                </a:solidFill>
              </a:rPr>
              <a:t>g.setGir</a:t>
            </a:r>
            <a:r>
              <a:rPr lang="id-ID" kern="0" dirty="0">
                <a:solidFill>
                  <a:srgbClr val="0070C0"/>
                </a:solidFill>
              </a:rPr>
              <a:t>(3);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0070C0"/>
                </a:solidFill>
              </a:rPr>
              <a:t>  </a:t>
            </a:r>
            <a:r>
              <a:rPr lang="id-ID" kern="0" dirty="0" err="1"/>
              <a:t>System.out.println</a:t>
            </a:r>
            <a:r>
              <a:rPr lang="id-ID" kern="0" dirty="0"/>
              <a:t>(</a:t>
            </a:r>
            <a:r>
              <a:rPr lang="en-US" kern="0" dirty="0">
                <a:solidFill>
                  <a:srgbClr val="0070C0"/>
                </a:solidFill>
              </a:rPr>
              <a:t>s</a:t>
            </a:r>
            <a:r>
              <a:rPr lang="id-ID" kern="0" dirty="0" err="1">
                <a:solidFill>
                  <a:srgbClr val="0070C0"/>
                </a:solidFill>
              </a:rPr>
              <a:t>g.getGir</a:t>
            </a:r>
            <a:r>
              <a:rPr lang="id-ID" kern="0" dirty="0">
                <a:solidFill>
                  <a:srgbClr val="0070C0"/>
                </a:solidFill>
              </a:rPr>
              <a:t>()</a:t>
            </a:r>
            <a:r>
              <a:rPr lang="id-ID" kern="0" dirty="0"/>
              <a:t>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>
              <a:solidFill>
                <a:srgbClr val="0070C0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C00000"/>
                </a:solidFill>
              </a:rPr>
              <a:t>  </a:t>
            </a:r>
            <a:r>
              <a:rPr lang="en-US" kern="0" dirty="0">
                <a:solidFill>
                  <a:srgbClr val="C00000"/>
                </a:solidFill>
              </a:rPr>
              <a:t>s</a:t>
            </a:r>
            <a:r>
              <a:rPr lang="id-ID" kern="0" dirty="0" err="1">
                <a:solidFill>
                  <a:srgbClr val="C00000"/>
                </a:solidFill>
              </a:rPr>
              <a:t>g.setSadel</a:t>
            </a:r>
            <a:r>
              <a:rPr lang="id-ID" kern="0" dirty="0">
                <a:solidFill>
                  <a:srgbClr val="C00000"/>
                </a:solidFill>
              </a:rPr>
              <a:t>(1);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C00000"/>
                </a:solidFill>
              </a:rPr>
              <a:t>  </a:t>
            </a:r>
            <a:r>
              <a:rPr lang="id-ID" kern="0" dirty="0" err="1"/>
              <a:t>System.out.println</a:t>
            </a:r>
            <a:r>
              <a:rPr lang="id-ID" kern="0" dirty="0"/>
              <a:t>(</a:t>
            </a:r>
            <a:r>
              <a:rPr lang="id-ID" kern="0" dirty="0" err="1">
                <a:solidFill>
                  <a:srgbClr val="C00000"/>
                </a:solidFill>
              </a:rPr>
              <a:t>sg.getSadel</a:t>
            </a:r>
            <a:r>
              <a:rPr lang="id-ID" kern="0" dirty="0">
                <a:solidFill>
                  <a:srgbClr val="C00000"/>
                </a:solidFill>
              </a:rPr>
              <a:t>()</a:t>
            </a:r>
            <a:r>
              <a:rPr lang="id-ID" kern="0" dirty="0"/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/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1" y="618238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SepedaGunung.java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867" y="6182380"/>
            <a:ext cx="4123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SepedaGunungBeraksi.java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5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440236" y="735107"/>
            <a:ext cx="9338422" cy="5021263"/>
          </a:xfrm>
        </p:spPr>
        <p:txBody>
          <a:bodyPr>
            <a:normAutofit/>
          </a:bodyPr>
          <a:lstStyle/>
          <a:p>
            <a:r>
              <a:rPr lang="id-ID" sz="3400" dirty="0"/>
              <a:t>Kemampuan untuk </a:t>
            </a:r>
            <a:r>
              <a:rPr lang="id-ID" sz="3400" dirty="0">
                <a:solidFill>
                  <a:srgbClr val="C00000"/>
                </a:solidFill>
              </a:rPr>
              <a:t>memperlakukan </a:t>
            </a:r>
            <a:r>
              <a:rPr lang="id-ID" sz="3400" dirty="0" err="1">
                <a:solidFill>
                  <a:srgbClr val="C00000"/>
                </a:solidFill>
              </a:rPr>
              <a:t>object</a:t>
            </a:r>
            <a:r>
              <a:rPr lang="id-ID" sz="3400" dirty="0">
                <a:solidFill>
                  <a:srgbClr val="C00000"/>
                </a:solidFill>
              </a:rPr>
              <a:t> yang memiliki perilaku (bentuk) yang berbeda </a:t>
            </a:r>
          </a:p>
          <a:p>
            <a:endParaRPr lang="id-ID" sz="3400" dirty="0"/>
          </a:p>
          <a:p>
            <a:r>
              <a:rPr lang="en-US" sz="3400" dirty="0" err="1"/>
              <a:t>Implementasi</a:t>
            </a:r>
            <a:r>
              <a:rPr lang="en-US" sz="3400" dirty="0"/>
              <a:t> </a:t>
            </a:r>
            <a:r>
              <a:rPr lang="en-US" sz="3400" dirty="0" err="1"/>
              <a:t>konsep</a:t>
            </a:r>
            <a:r>
              <a:rPr lang="en-US" sz="3400" dirty="0"/>
              <a:t> polymorphism:</a:t>
            </a:r>
            <a:endParaRPr lang="id-ID" sz="3400" dirty="0"/>
          </a:p>
          <a:p>
            <a:pPr marL="858837" lvl="1" indent="-514350">
              <a:buFont typeface="+mj-lt"/>
              <a:buAutoNum type="arabicPeriod"/>
            </a:pPr>
            <a:r>
              <a:rPr lang="id-ID" sz="2800" dirty="0">
                <a:solidFill>
                  <a:srgbClr val="C00000"/>
                </a:solidFill>
              </a:rPr>
              <a:t>Overloading</a:t>
            </a:r>
            <a:r>
              <a:rPr lang="id-ID" sz="2800" dirty="0"/>
              <a:t>: Kemampuan untuk menggunakan </a:t>
            </a:r>
            <a:r>
              <a:rPr lang="id-ID" sz="2800" dirty="0">
                <a:solidFill>
                  <a:srgbClr val="0070C0"/>
                </a:solidFill>
              </a:rPr>
              <a:t>nama yang sama</a:t>
            </a:r>
            <a:r>
              <a:rPr lang="id-ID" sz="2800" dirty="0"/>
              <a:t> untuk beberapa </a:t>
            </a:r>
            <a:r>
              <a:rPr lang="id-ID" sz="2800" dirty="0">
                <a:solidFill>
                  <a:srgbClr val="0070C0"/>
                </a:solidFill>
              </a:rPr>
              <a:t>method yang berbeda parameter</a:t>
            </a:r>
            <a:r>
              <a:rPr lang="id-ID" sz="2800" dirty="0"/>
              <a:t> (</a:t>
            </a:r>
            <a:r>
              <a:rPr lang="id-ID" sz="2800" dirty="0">
                <a:solidFill>
                  <a:srgbClr val="0070C0"/>
                </a:solidFill>
              </a:rPr>
              <a:t>tipe</a:t>
            </a:r>
            <a:r>
              <a:rPr lang="id-ID" sz="2800" dirty="0"/>
              <a:t> dan atau </a:t>
            </a:r>
            <a:r>
              <a:rPr lang="id-ID" sz="2800" dirty="0">
                <a:solidFill>
                  <a:srgbClr val="0070C0"/>
                </a:solidFill>
              </a:rPr>
              <a:t>jumlah</a:t>
            </a:r>
            <a:r>
              <a:rPr lang="id-ID" sz="2800" dirty="0"/>
              <a:t>)</a:t>
            </a:r>
          </a:p>
          <a:p>
            <a:pPr marL="858837" lvl="1" indent="-514350">
              <a:buFont typeface="+mj-lt"/>
              <a:buAutoNum type="arabicPeriod"/>
            </a:pPr>
            <a:r>
              <a:rPr lang="id-ID" sz="2800" dirty="0">
                <a:solidFill>
                  <a:srgbClr val="C00000"/>
                </a:solidFill>
              </a:rPr>
              <a:t>Overriding</a:t>
            </a:r>
            <a:r>
              <a:rPr lang="id-ID" sz="2800" dirty="0"/>
              <a:t>: Kemampuan </a:t>
            </a:r>
            <a:r>
              <a:rPr lang="id-ID" sz="2800" dirty="0" err="1"/>
              <a:t>subclass</a:t>
            </a:r>
            <a:r>
              <a:rPr lang="id-ID" sz="2800" dirty="0"/>
              <a:t> untuk </a:t>
            </a:r>
            <a:r>
              <a:rPr lang="id-ID" sz="2800" dirty="0">
                <a:solidFill>
                  <a:srgbClr val="0070C0"/>
                </a:solidFill>
              </a:rPr>
              <a:t>menimpa </a:t>
            </a:r>
            <a:r>
              <a:rPr lang="id-ID" sz="2800" dirty="0" err="1">
                <a:solidFill>
                  <a:srgbClr val="0070C0"/>
                </a:solidFill>
              </a:rPr>
              <a:t>method</a:t>
            </a:r>
            <a:r>
              <a:rPr lang="id-ID" sz="2800" dirty="0">
                <a:solidFill>
                  <a:srgbClr val="0070C0"/>
                </a:solidFill>
              </a:rPr>
              <a:t> </a:t>
            </a:r>
            <a:r>
              <a:rPr lang="id-ID" sz="2800" dirty="0"/>
              <a:t>dari </a:t>
            </a:r>
            <a:r>
              <a:rPr lang="id-ID" sz="2800" dirty="0" err="1"/>
              <a:t>superclass</a:t>
            </a:r>
            <a:r>
              <a:rPr lang="id-ID" sz="2800" dirty="0"/>
              <a:t>, yaitu dengan cara menggunakan nama dan parameter yang sama pada </a:t>
            </a:r>
            <a:r>
              <a:rPr lang="id-ID" sz="2800" dirty="0" err="1"/>
              <a:t>method</a:t>
            </a:r>
            <a:endParaRPr lang="id-ID" sz="28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647" y="96184"/>
            <a:ext cx="10515600" cy="45039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8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4572000" cy="5867400"/>
          </a:xfrm>
          <a:solidFill>
            <a:schemeClr val="bg2"/>
          </a:solidFill>
        </p:spPr>
        <p:txBody>
          <a:bodyPr/>
          <a:lstStyle/>
          <a:p>
            <a:pPr>
              <a:buNone/>
            </a:pPr>
            <a:r>
              <a:rPr lang="id-ID" sz="1600" dirty="0" err="1"/>
              <a:t>class</a:t>
            </a:r>
            <a:r>
              <a:rPr lang="id-ID" sz="1600" dirty="0"/>
              <a:t> Mobil {</a:t>
            </a:r>
          </a:p>
          <a:p>
            <a:pPr>
              <a:buNone/>
            </a:pPr>
            <a:r>
              <a:rPr lang="id-ID" sz="1600" dirty="0"/>
              <a:t>	String warna;</a:t>
            </a:r>
          </a:p>
          <a:p>
            <a:pPr>
              <a:buNone/>
            </a:pPr>
            <a:r>
              <a:rPr lang="id-ID" sz="1600" dirty="0"/>
              <a:t>	int tahunProduksi;</a:t>
            </a:r>
          </a:p>
          <a:p>
            <a:pPr>
              <a:buNone/>
            </a:pPr>
            <a:endParaRPr lang="id-ID" sz="1600" dirty="0"/>
          </a:p>
          <a:p>
            <a:pPr>
              <a:buNone/>
            </a:pPr>
            <a:r>
              <a:rPr lang="id-ID" sz="1600" dirty="0"/>
              <a:t>	</a:t>
            </a:r>
            <a:r>
              <a:rPr lang="id-ID" sz="1600" dirty="0">
                <a:solidFill>
                  <a:srgbClr val="C00000"/>
                </a:solidFill>
              </a:rPr>
              <a:t>public Mobil(String warna, int tahunProduksi){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    </a:t>
            </a:r>
            <a:r>
              <a:rPr lang="id-ID" sz="1600" dirty="0" err="1">
                <a:solidFill>
                  <a:srgbClr val="C00000"/>
                </a:solidFill>
              </a:rPr>
              <a:t>this.warna</a:t>
            </a:r>
            <a:r>
              <a:rPr lang="id-ID" sz="1600" dirty="0">
                <a:solidFill>
                  <a:srgbClr val="C00000"/>
                </a:solidFill>
              </a:rPr>
              <a:t> = warna;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    </a:t>
            </a:r>
            <a:r>
              <a:rPr lang="id-ID" sz="1600" dirty="0" err="1">
                <a:solidFill>
                  <a:srgbClr val="C00000"/>
                </a:solidFill>
              </a:rPr>
              <a:t>this.tahunProduksi</a:t>
            </a:r>
            <a:r>
              <a:rPr lang="id-ID" sz="1600" dirty="0">
                <a:solidFill>
                  <a:srgbClr val="C00000"/>
                </a:solidFill>
              </a:rPr>
              <a:t> = tahunProduksi;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public Mobil(){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id-ID" sz="1600" dirty="0"/>
              <a:t>	</a:t>
            </a:r>
          </a:p>
          <a:p>
            <a:pPr>
              <a:buNone/>
            </a:pPr>
            <a:r>
              <a:rPr lang="id-ID" sz="1600" dirty="0"/>
              <a:t>	void info(){</a:t>
            </a:r>
          </a:p>
          <a:p>
            <a:pPr>
              <a:buNone/>
            </a:pPr>
            <a:r>
              <a:rPr lang="id-ID" sz="1600" dirty="0"/>
              <a:t>	</a:t>
            </a:r>
            <a:r>
              <a:rPr lang="id-ID" sz="1400" dirty="0"/>
              <a:t>     </a:t>
            </a:r>
            <a:r>
              <a:rPr lang="id-ID" sz="1400" dirty="0" err="1"/>
              <a:t>System.out.println</a:t>
            </a:r>
            <a:r>
              <a:rPr lang="id-ID" sz="1400" dirty="0"/>
              <a:t>("Warna: " + warna);</a:t>
            </a:r>
          </a:p>
          <a:p>
            <a:pPr>
              <a:buNone/>
            </a:pPr>
            <a:r>
              <a:rPr lang="id-ID" sz="1400" dirty="0"/>
              <a:t>	     </a:t>
            </a:r>
            <a:r>
              <a:rPr lang="id-ID" sz="1400" dirty="0" err="1"/>
              <a:t>System.out.println</a:t>
            </a:r>
            <a:r>
              <a:rPr lang="id-ID" sz="1400" dirty="0"/>
              <a:t>("Tahun: " + </a:t>
            </a:r>
            <a:r>
              <a:rPr lang="id-ID" sz="1400" dirty="0" err="1"/>
              <a:t>tahunProduksi</a:t>
            </a:r>
            <a:r>
              <a:rPr lang="id-ID" sz="1400" dirty="0"/>
              <a:t>);</a:t>
            </a:r>
          </a:p>
          <a:p>
            <a:pPr>
              <a:buNone/>
            </a:pPr>
            <a:r>
              <a:rPr lang="id-ID" sz="1600" dirty="0"/>
              <a:t>	}</a:t>
            </a:r>
          </a:p>
          <a:p>
            <a:pPr>
              <a:buNone/>
            </a:pPr>
            <a:r>
              <a:rPr lang="id-ID" sz="1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026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Polymorphism – </a:t>
            </a:r>
            <a:r>
              <a:rPr lang="id-ID" altLang="ja-JP" dirty="0"/>
              <a:t>Overloading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324600" y="990600"/>
            <a:ext cx="4343400" cy="3276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public </a:t>
            </a:r>
            <a:r>
              <a:rPr lang="id-ID" kern="0" dirty="0" err="1">
                <a:latin typeface="Calibri" pitchFamily="34" charset="0"/>
                <a:cs typeface="Calibri" pitchFamily="34" charset="0"/>
              </a:rPr>
              <a:t>class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 MobilKonstruktor{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   public static void main(String[] args){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sz="1600" kern="0" dirty="0">
                <a:latin typeface="Calibri" pitchFamily="34" charset="0"/>
                <a:cs typeface="Calibri" pitchFamily="34" charset="0"/>
              </a:rPr>
              <a:t>	</a:t>
            </a:r>
            <a:r>
              <a:rPr lang="id-ID" sz="1600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 mobilku = new Mobil(“Merah”, 2003);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mobilku.info();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id-ID" kern="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id-ID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nn-NO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Mobil mobil</a:t>
            </a:r>
            <a:r>
              <a:rPr lang="id-ID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mu</a:t>
            </a:r>
            <a:r>
              <a:rPr lang="nn-NO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= new Mobil();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nn-NO" kern="0" dirty="0">
                <a:latin typeface="Calibri" pitchFamily="34" charset="0"/>
                <a:cs typeface="Calibri" pitchFamily="34" charset="0"/>
              </a:rPr>
              <a:t>	mobil</a:t>
            </a:r>
            <a:r>
              <a:rPr lang="id-ID" kern="0" dirty="0">
                <a:latin typeface="Calibri" pitchFamily="34" charset="0"/>
                <a:cs typeface="Calibri" pitchFamily="34" charset="0"/>
              </a:rPr>
              <a:t>mu.</a:t>
            </a:r>
            <a:r>
              <a:rPr lang="nn-NO" kern="0" dirty="0">
                <a:latin typeface="Calibri" pitchFamily="34" charset="0"/>
                <a:cs typeface="Calibri" pitchFamily="34" charset="0"/>
              </a:rPr>
              <a:t>info();</a:t>
            </a:r>
            <a:endParaRPr lang="id-ID" kern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	}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id-ID" kern="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511398"/>
            <a:ext cx="4343400" cy="234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588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25780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2200" dirty="0" err="1"/>
              <a:t>class</a:t>
            </a:r>
            <a:r>
              <a:rPr lang="id-ID" sz="2200" dirty="0"/>
              <a:t> Lingkaran{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	</a:t>
            </a:r>
            <a:r>
              <a:rPr lang="id-ID" sz="2200" dirty="0" err="1"/>
              <a:t>void</a:t>
            </a:r>
            <a:r>
              <a:rPr lang="id-ID" sz="2200" dirty="0"/>
              <a:t> gambar</a:t>
            </a:r>
            <a:r>
              <a:rPr lang="en-US" sz="2200" dirty="0" err="1"/>
              <a:t>Lingkaran</a:t>
            </a:r>
            <a:r>
              <a:rPr lang="en-US" sz="2200" dirty="0"/>
              <a:t>(){</a:t>
            </a:r>
          </a:p>
          <a:p>
            <a:pPr>
              <a:buNone/>
            </a:pPr>
            <a:r>
              <a:rPr lang="en-US" sz="2200" dirty="0"/>
              <a:t>	}</a:t>
            </a:r>
            <a:endParaRPr lang="id-ID" sz="2200" dirty="0"/>
          </a:p>
          <a:p>
            <a:pPr>
              <a:buNone/>
            </a:pPr>
            <a:r>
              <a:rPr lang="id-ID" sz="2200" dirty="0"/>
              <a:t>	 </a:t>
            </a:r>
            <a:r>
              <a:rPr lang="id-ID" sz="2200" dirty="0" err="1"/>
              <a:t>void</a:t>
            </a:r>
            <a:r>
              <a:rPr lang="id-ID" sz="2200" dirty="0"/>
              <a:t> </a:t>
            </a:r>
            <a:r>
              <a:rPr lang="id-ID" sz="2200" dirty="0" err="1">
                <a:solidFill>
                  <a:srgbClr val="C00000"/>
                </a:solidFill>
              </a:rPr>
              <a:t>gambarLingkaran</a:t>
            </a:r>
            <a:r>
              <a:rPr lang="id-ID" sz="2200" dirty="0">
                <a:solidFill>
                  <a:srgbClr val="C00000"/>
                </a:solidFill>
              </a:rPr>
              <a:t>(</a:t>
            </a:r>
            <a:r>
              <a:rPr lang="id-ID" sz="2200" dirty="0" err="1">
                <a:solidFill>
                  <a:srgbClr val="C00000"/>
                </a:solidFill>
              </a:rPr>
              <a:t>int</a:t>
            </a:r>
            <a:r>
              <a:rPr lang="id-ID" sz="2200" dirty="0">
                <a:solidFill>
                  <a:srgbClr val="C00000"/>
                </a:solidFill>
              </a:rPr>
              <a:t> diameter)</a:t>
            </a:r>
            <a:r>
              <a:rPr lang="id-ID" sz="2200" dirty="0"/>
              <a:t>{</a:t>
            </a:r>
          </a:p>
          <a:p>
            <a:pPr>
              <a:buNone/>
            </a:pPr>
            <a:r>
              <a:rPr lang="id-ID" sz="2200" dirty="0"/>
              <a:t>	...</a:t>
            </a:r>
          </a:p>
          <a:p>
            <a:pPr>
              <a:buNone/>
            </a:pPr>
            <a:r>
              <a:rPr lang="id-ID" sz="2200" dirty="0"/>
              <a:t>	}</a:t>
            </a:r>
          </a:p>
          <a:p>
            <a:pPr>
              <a:buNone/>
            </a:pPr>
            <a:r>
              <a:rPr lang="id-ID" sz="2200" dirty="0"/>
              <a:t>	 </a:t>
            </a:r>
            <a:r>
              <a:rPr lang="id-ID" sz="2200" dirty="0" err="1"/>
              <a:t>void</a:t>
            </a:r>
            <a:r>
              <a:rPr lang="id-ID" sz="2200" dirty="0"/>
              <a:t> </a:t>
            </a:r>
            <a:r>
              <a:rPr lang="id-ID" sz="2200" dirty="0" err="1">
                <a:solidFill>
                  <a:srgbClr val="C00000"/>
                </a:solidFill>
              </a:rPr>
              <a:t>gambarLingkaran</a:t>
            </a:r>
            <a:r>
              <a:rPr lang="id-ID" sz="2200" dirty="0">
                <a:solidFill>
                  <a:srgbClr val="C00000"/>
                </a:solidFill>
              </a:rPr>
              <a:t>(</a:t>
            </a:r>
            <a:r>
              <a:rPr lang="id-ID" sz="2200" dirty="0" err="1">
                <a:solidFill>
                  <a:srgbClr val="C00000"/>
                </a:solidFill>
              </a:rPr>
              <a:t>int</a:t>
            </a:r>
            <a:r>
              <a:rPr lang="id-ID" sz="2200" dirty="0">
                <a:solidFill>
                  <a:srgbClr val="C00000"/>
                </a:solidFill>
              </a:rPr>
              <a:t> diameter, int x, int y)</a:t>
            </a:r>
            <a:r>
              <a:rPr lang="id-ID" sz="2200" dirty="0"/>
              <a:t>{</a:t>
            </a:r>
            <a:br>
              <a:rPr lang="id-ID" sz="2200" dirty="0"/>
            </a:br>
            <a:r>
              <a:rPr lang="id-ID" sz="2200" dirty="0"/>
              <a:t>...</a:t>
            </a:r>
          </a:p>
          <a:p>
            <a:pPr>
              <a:buNone/>
            </a:pPr>
            <a:r>
              <a:rPr lang="id-ID" sz="2200" dirty="0"/>
              <a:t>	}</a:t>
            </a:r>
          </a:p>
          <a:p>
            <a:pPr>
              <a:buNone/>
            </a:pPr>
            <a:r>
              <a:rPr lang="id-ID" sz="2200" dirty="0"/>
              <a:t>	 </a:t>
            </a:r>
            <a:r>
              <a:rPr lang="id-ID" sz="2200" dirty="0" err="1"/>
              <a:t>void</a:t>
            </a:r>
            <a:r>
              <a:rPr lang="id-ID" sz="2200" dirty="0"/>
              <a:t> </a:t>
            </a:r>
            <a:r>
              <a:rPr lang="id-ID" sz="2200" dirty="0" err="1">
                <a:solidFill>
                  <a:srgbClr val="C00000"/>
                </a:solidFill>
              </a:rPr>
              <a:t>gambarLingkaran</a:t>
            </a:r>
            <a:r>
              <a:rPr lang="id-ID" sz="2200" dirty="0">
                <a:solidFill>
                  <a:srgbClr val="C00000"/>
                </a:solidFill>
              </a:rPr>
              <a:t>(</a:t>
            </a:r>
            <a:r>
              <a:rPr lang="id-ID" sz="2200" dirty="0" err="1">
                <a:solidFill>
                  <a:srgbClr val="C00000"/>
                </a:solidFill>
              </a:rPr>
              <a:t>int</a:t>
            </a:r>
            <a:r>
              <a:rPr lang="id-ID" sz="2200" dirty="0">
                <a:solidFill>
                  <a:srgbClr val="C00000"/>
                </a:solidFill>
              </a:rPr>
              <a:t> diameter, int x, int y, int warna, String namaLingkaran)</a:t>
            </a:r>
            <a:r>
              <a:rPr lang="id-ID" sz="2200" dirty="0"/>
              <a:t>{</a:t>
            </a:r>
            <a:br>
              <a:rPr lang="id-ID" sz="2200" dirty="0"/>
            </a:br>
            <a:r>
              <a:rPr lang="id-ID" sz="2200" dirty="0"/>
              <a:t>...</a:t>
            </a:r>
          </a:p>
          <a:p>
            <a:pPr>
              <a:buNone/>
            </a:pPr>
            <a:r>
              <a:rPr lang="id-ID" sz="2200" dirty="0"/>
              <a:t>	}</a:t>
            </a:r>
          </a:p>
          <a:p>
            <a:pPr>
              <a:buNone/>
            </a:pPr>
            <a:r>
              <a:rPr lang="id-ID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121777"/>
            <a:ext cx="10515600" cy="777875"/>
          </a:xfrm>
        </p:spPr>
        <p:txBody>
          <a:bodyPr/>
          <a:lstStyle/>
          <a:p>
            <a:r>
              <a:rPr lang="en-US" altLang="ja-JP" dirty="0"/>
              <a:t>Polymorphism – </a:t>
            </a:r>
            <a:r>
              <a:rPr lang="id-ID" altLang="ja-JP" dirty="0"/>
              <a:t>Overloading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8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CCB263-C453-4C70-ACD0-42076005ED00}"/>
              </a:ext>
            </a:extLst>
          </p:cNvPr>
          <p:cNvSpPr txBox="1"/>
          <p:nvPr/>
        </p:nvSpPr>
        <p:spPr>
          <a:xfrm>
            <a:off x="1524000" y="0"/>
            <a:ext cx="9144000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d-ID" sz="400" dirty="0"/>
          </a:p>
          <a:p>
            <a:r>
              <a:rPr lang="id-ID" sz="4000" dirty="0">
                <a:latin typeface="+mj-lt"/>
              </a:rPr>
              <a:t>UML </a:t>
            </a:r>
            <a:r>
              <a:rPr lang="id-ID" sz="4000" dirty="0" err="1">
                <a:latin typeface="+mj-lt"/>
              </a:rPr>
              <a:t>based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Software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Analysis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and</a:t>
            </a:r>
            <a:r>
              <a:rPr lang="id-ID" sz="4000" dirty="0">
                <a:latin typeface="+mj-lt"/>
              </a:rPr>
              <a:t> Design</a:t>
            </a:r>
            <a:r>
              <a:rPr lang="id-ID" sz="3200" dirty="0">
                <a:latin typeface="+mj-lt"/>
              </a:rPr>
              <a:t/>
            </a:r>
            <a:br>
              <a:rPr lang="id-ID" sz="3200" dirty="0">
                <a:latin typeface="+mj-lt"/>
              </a:rPr>
            </a:br>
            <a:r>
              <a:rPr lang="id-ID" sz="2000" i="1" dirty="0">
                <a:latin typeface="+mj-lt"/>
              </a:rPr>
              <a:t>(Wahono, 2009)</a:t>
            </a:r>
            <a:endParaRPr lang="id-ID" sz="1400" i="1" dirty="0">
              <a:latin typeface="+mj-lt"/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B5AFAE9-FB5A-4182-AE3C-69C1DB3D8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5000" y="1104900"/>
          <a:ext cx="850149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809BF3-E20B-41B2-8DDE-96C85D40C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15C5B3F-F458-43EB-A8D9-A3E498E082BF}"/>
              </a:ext>
            </a:extLst>
          </p:cNvPr>
          <p:cNvSpPr/>
          <p:nvPr/>
        </p:nvSpPr>
        <p:spPr>
          <a:xfrm>
            <a:off x="5753100" y="3420725"/>
            <a:ext cx="800100" cy="838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47C0D330-D5F7-4088-BA91-03DAF8008ADB}"/>
              </a:ext>
            </a:extLst>
          </p:cNvPr>
          <p:cNvCxnSpPr>
            <a:cxnSpLocks/>
          </p:cNvCxnSpPr>
          <p:nvPr/>
        </p:nvCxnSpPr>
        <p:spPr>
          <a:xfrm flipV="1">
            <a:off x="5067300" y="4876800"/>
            <a:ext cx="1790700" cy="990600"/>
          </a:xfrm>
          <a:prstGeom prst="bentConnector3">
            <a:avLst>
              <a:gd name="adj1" fmla="val -266"/>
            </a:avLst>
          </a:prstGeom>
          <a:ln w="381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28B9A53D-D4E5-4F01-BD33-F17FCBD64B68}"/>
              </a:ext>
            </a:extLst>
          </p:cNvPr>
          <p:cNvCxnSpPr>
            <a:cxnSpLocks/>
          </p:cNvCxnSpPr>
          <p:nvPr/>
        </p:nvCxnSpPr>
        <p:spPr>
          <a:xfrm flipV="1">
            <a:off x="2971800" y="4038600"/>
            <a:ext cx="3886200" cy="1828800"/>
          </a:xfrm>
          <a:prstGeom prst="bentConnector3">
            <a:avLst>
              <a:gd name="adj1" fmla="val -36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1AFF1E1B-B3C3-46EF-BEEC-A0AEE3A79685}"/>
              </a:ext>
            </a:extLst>
          </p:cNvPr>
          <p:cNvSpPr/>
          <p:nvPr/>
        </p:nvSpPr>
        <p:spPr>
          <a:xfrm>
            <a:off x="2057401" y="5715000"/>
            <a:ext cx="3886200" cy="685800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F4F94248-063E-47EC-8EF3-E5BFA69FBF37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114805" y="2971805"/>
            <a:ext cx="2628893" cy="2857498"/>
          </a:xfrm>
          <a:prstGeom prst="bentConnector2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800600"/>
          </a:xfrm>
          <a:solidFill>
            <a:schemeClr val="bg2"/>
          </a:solidFill>
        </p:spPr>
        <p:txBody>
          <a:bodyPr/>
          <a:lstStyle/>
          <a:p>
            <a:pPr lvl="1">
              <a:buNone/>
              <a:defRPr/>
            </a:pPr>
            <a:endParaRPr lang="id-ID" dirty="0"/>
          </a:p>
          <a:p>
            <a:pPr lvl="1">
              <a:buNone/>
              <a:defRPr/>
            </a:pPr>
            <a:r>
              <a:rPr lang="en-US" dirty="0"/>
              <a:t>public </a:t>
            </a:r>
            <a:r>
              <a:rPr lang="id-ID" dirty="0" err="1"/>
              <a:t>class</a:t>
            </a:r>
            <a:r>
              <a:rPr lang="id-ID" dirty="0"/>
              <a:t> Sepeda{</a:t>
            </a:r>
          </a:p>
          <a:p>
            <a:pPr lvl="1">
              <a:buNone/>
              <a:defRPr/>
            </a:pPr>
            <a:r>
              <a:rPr lang="id-ID" dirty="0"/>
              <a:t>		</a:t>
            </a:r>
            <a:r>
              <a:rPr lang="id-ID" dirty="0" err="1"/>
              <a:t>protected</a:t>
            </a:r>
            <a:r>
              <a:rPr lang="id-ID" dirty="0"/>
              <a:t> </a:t>
            </a:r>
            <a:r>
              <a:rPr lang="id-ID" dirty="0" err="1"/>
              <a:t>int</a:t>
            </a:r>
            <a:r>
              <a:rPr lang="id-ID" dirty="0"/>
              <a:t> </a:t>
            </a:r>
            <a:r>
              <a:rPr lang="en-US" dirty="0" err="1"/>
              <a:t>gir</a:t>
            </a:r>
            <a:r>
              <a:rPr lang="en-US" dirty="0"/>
              <a:t>;</a:t>
            </a:r>
            <a:endParaRPr lang="id-ID" dirty="0"/>
          </a:p>
          <a:p>
            <a:pPr lvl="1">
              <a:buNone/>
              <a:defRPr/>
            </a:pPr>
            <a:r>
              <a:rPr lang="id-ID" dirty="0"/>
              <a:t>	</a:t>
            </a:r>
          </a:p>
          <a:p>
            <a:pPr lvl="2">
              <a:buNone/>
              <a:defRPr/>
            </a:pPr>
            <a:r>
              <a:rPr lang="id-ID" sz="2400" dirty="0"/>
              <a:t>	</a:t>
            </a:r>
            <a:r>
              <a:rPr lang="id-ID" sz="2400" dirty="0" err="1"/>
              <a:t>void</a:t>
            </a:r>
            <a:r>
              <a:rPr lang="id-ID" sz="2400" dirty="0"/>
              <a:t> </a:t>
            </a:r>
            <a:r>
              <a:rPr lang="id-ID" sz="2400" dirty="0" err="1"/>
              <a:t>setGir</a:t>
            </a:r>
            <a:r>
              <a:rPr lang="id-ID" sz="2400" dirty="0"/>
              <a:t>(</a:t>
            </a:r>
            <a:r>
              <a:rPr lang="id-ID" sz="2400" dirty="0" err="1"/>
              <a:t>int</a:t>
            </a:r>
            <a:r>
              <a:rPr lang="id-ID" sz="2400" dirty="0"/>
              <a:t> pertambahanGir) {</a:t>
            </a:r>
          </a:p>
          <a:p>
            <a:pPr lvl="2">
              <a:buNone/>
              <a:defRPr/>
            </a:pPr>
            <a:r>
              <a:rPr lang="id-ID" sz="2400" dirty="0"/>
              <a:t>	   	gir= gir+ pertambahanGir;</a:t>
            </a:r>
          </a:p>
          <a:p>
            <a:pPr lvl="2">
              <a:buNone/>
              <a:defRPr/>
            </a:pPr>
            <a:r>
              <a:rPr lang="id-ID" sz="2400" dirty="0"/>
              <a:t>	}</a:t>
            </a:r>
            <a:endParaRPr lang="en-US" sz="2400" dirty="0"/>
          </a:p>
          <a:p>
            <a:pPr lvl="2">
              <a:buNone/>
              <a:defRPr/>
            </a:pPr>
            <a:endParaRPr lang="id-ID" sz="2400" dirty="0"/>
          </a:p>
          <a:p>
            <a:pPr lvl="2">
              <a:buNone/>
              <a:defRPr/>
            </a:pPr>
            <a:r>
              <a:rPr lang="id-ID" sz="2400" dirty="0"/>
              <a:t>	</a:t>
            </a:r>
            <a:r>
              <a:rPr lang="id-ID" sz="2400" dirty="0" err="1"/>
              <a:t>int</a:t>
            </a:r>
            <a:r>
              <a:rPr lang="id-ID" sz="2400" dirty="0"/>
              <a:t> </a:t>
            </a:r>
            <a:r>
              <a:rPr lang="id-ID" sz="2400" dirty="0" err="1"/>
              <a:t>getGir</a:t>
            </a:r>
            <a:r>
              <a:rPr lang="id-ID" sz="2400" dirty="0"/>
              <a:t>() {</a:t>
            </a:r>
          </a:p>
          <a:p>
            <a:pPr lvl="2">
              <a:buNone/>
              <a:defRPr/>
            </a:pPr>
            <a:r>
              <a:rPr lang="id-ID" sz="2400" dirty="0"/>
              <a:t>	    	</a:t>
            </a:r>
            <a:r>
              <a:rPr lang="id-ID" sz="2400" dirty="0" err="1"/>
              <a:t>return</a:t>
            </a:r>
            <a:r>
              <a:rPr lang="id-ID" sz="2400" dirty="0"/>
              <a:t> gir;</a:t>
            </a:r>
          </a:p>
          <a:p>
            <a:pPr lvl="2">
              <a:buNone/>
              <a:defRPr/>
            </a:pPr>
            <a:r>
              <a:rPr lang="id-ID" sz="2400" dirty="0"/>
              <a:t>	}</a:t>
            </a:r>
          </a:p>
          <a:p>
            <a:pPr lvl="1">
              <a:buNone/>
              <a:defRPr/>
            </a:pPr>
            <a:r>
              <a:rPr lang="id-ID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0500"/>
            <a:ext cx="8382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/>
              <a:t>Polymorphism - </a:t>
            </a:r>
            <a:r>
              <a:rPr lang="id-ID" altLang="ja-JP" dirty="0" err="1"/>
              <a:t>Overriding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4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619780"/>
            <a:ext cx="4419600" cy="5562600"/>
          </a:xfrm>
          <a:solidFill>
            <a:schemeClr val="bg2"/>
          </a:solidFill>
        </p:spPr>
        <p:txBody>
          <a:bodyPr/>
          <a:lstStyle/>
          <a:p>
            <a:pPr>
              <a:buNone/>
              <a:defRPr/>
            </a:pPr>
            <a:endParaRPr lang="id-ID" sz="2000" dirty="0"/>
          </a:p>
          <a:p>
            <a:pPr>
              <a:buNone/>
              <a:defRPr/>
            </a:pPr>
            <a:r>
              <a:rPr lang="id-ID" sz="1800" dirty="0" err="1"/>
              <a:t>public</a:t>
            </a:r>
            <a:r>
              <a:rPr lang="id-ID" sz="1800" dirty="0"/>
              <a:t> </a:t>
            </a:r>
            <a:r>
              <a:rPr lang="en-US" sz="1800" dirty="0"/>
              <a:t>class </a:t>
            </a:r>
            <a:r>
              <a:rPr lang="id-ID" sz="1800" dirty="0"/>
              <a:t>SepedaGunung </a:t>
            </a:r>
            <a:r>
              <a:rPr lang="en-US" sz="1800" dirty="0">
                <a:solidFill>
                  <a:srgbClr val="C00000"/>
                </a:solidFill>
              </a:rPr>
              <a:t>extends</a:t>
            </a:r>
            <a:r>
              <a:rPr lang="en-US" sz="1800" dirty="0"/>
              <a:t> </a:t>
            </a:r>
            <a:r>
              <a:rPr lang="id-ID" sz="1800" dirty="0"/>
              <a:t>Sepeda</a:t>
            </a:r>
            <a:r>
              <a:rPr lang="en-US" sz="1800" dirty="0"/>
              <a:t>{ </a:t>
            </a:r>
            <a:endParaRPr lang="id-ID" sz="1800" dirty="0"/>
          </a:p>
          <a:p>
            <a:pPr>
              <a:buNone/>
              <a:defRPr/>
            </a:pPr>
            <a:r>
              <a:rPr lang="id-ID" sz="2000" dirty="0"/>
              <a:t>	</a:t>
            </a: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void </a:t>
            </a:r>
            <a:r>
              <a:rPr lang="id-ID" sz="2000" dirty="0" err="1">
                <a:solidFill>
                  <a:srgbClr val="C00000"/>
                </a:solidFill>
              </a:rPr>
              <a:t>setGir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 err="1">
                <a:solidFill>
                  <a:srgbClr val="C00000"/>
                </a:solidFill>
              </a:rPr>
              <a:t>pertambahanGir</a:t>
            </a:r>
            <a:r>
              <a:rPr lang="en-US" sz="2000" dirty="0">
                <a:solidFill>
                  <a:srgbClr val="C00000"/>
                </a:solidFill>
              </a:rPr>
              <a:t>) { </a:t>
            </a:r>
            <a:endParaRPr lang="id-ID" sz="20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000" dirty="0"/>
              <a:t>	       </a:t>
            </a:r>
            <a:r>
              <a:rPr lang="id-ID" sz="2000" dirty="0" err="1">
                <a:solidFill>
                  <a:srgbClr val="0070C0"/>
                </a:solidFill>
              </a:rPr>
              <a:t>super</a:t>
            </a:r>
            <a:r>
              <a:rPr lang="id-ID" sz="2000" dirty="0" err="1"/>
              <a:t>.setGir</a:t>
            </a:r>
            <a:r>
              <a:rPr lang="id-ID" sz="2000" dirty="0"/>
              <a:t>(</a:t>
            </a:r>
            <a:r>
              <a:rPr lang="id-ID" sz="2000" dirty="0" err="1"/>
              <a:t>pertambahanGir</a:t>
            </a:r>
            <a:r>
              <a:rPr lang="id-ID" sz="2000" dirty="0"/>
              <a:t>);</a:t>
            </a:r>
          </a:p>
          <a:p>
            <a:pPr>
              <a:buNone/>
              <a:defRPr/>
            </a:pPr>
            <a:r>
              <a:rPr lang="id-ID" sz="2000" dirty="0"/>
              <a:t>             </a:t>
            </a:r>
            <a:r>
              <a:rPr lang="id-ID" sz="2000" dirty="0">
                <a:solidFill>
                  <a:srgbClr val="0070C0"/>
                </a:solidFill>
              </a:rPr>
              <a:t>gir = 2*getGir();	</a:t>
            </a:r>
          </a:p>
          <a:p>
            <a:pPr>
              <a:buNone/>
              <a:defRPr/>
            </a:pPr>
            <a:r>
              <a:rPr lang="id-ID" sz="20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  <a:defRPr/>
            </a:pPr>
            <a:r>
              <a:rPr lang="en-US" sz="2000" dirty="0"/>
              <a:t>} </a:t>
            </a: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991600" cy="685800"/>
          </a:xfrm>
        </p:spPr>
        <p:txBody>
          <a:bodyPr/>
          <a:lstStyle/>
          <a:p>
            <a:r>
              <a:rPr lang="en-US" altLang="ja-JP" sz="3600" dirty="0"/>
              <a:t>Polymorphism - </a:t>
            </a:r>
            <a:r>
              <a:rPr lang="id-ID" altLang="ja-JP" sz="3600" dirty="0" err="1"/>
              <a:t>Overriding</a:t>
            </a:r>
            <a:endParaRPr lang="id-ID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1" y="619780"/>
            <a:ext cx="4724400" cy="5562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 err="1"/>
              <a:t>public</a:t>
            </a:r>
            <a:r>
              <a:rPr lang="id-ID" kern="0" dirty="0"/>
              <a:t> </a:t>
            </a:r>
            <a:r>
              <a:rPr lang="id-ID" kern="0" dirty="0" err="1"/>
              <a:t>class</a:t>
            </a:r>
            <a:r>
              <a:rPr lang="id-ID" kern="0" dirty="0"/>
              <a:t> SepedaGunungBeraksi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/>
              <a:t>   public static void main(String[] args) {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sz="1600" kern="0" dirty="0">
              <a:solidFill>
                <a:srgbClr val="C00000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sz="1600" kern="0" dirty="0">
                <a:solidFill>
                  <a:srgbClr val="C00000"/>
                </a:solidFill>
              </a:rPr>
              <a:t>   </a:t>
            </a:r>
            <a:r>
              <a:rPr lang="en-US" sz="1600" kern="0" dirty="0">
                <a:solidFill>
                  <a:srgbClr val="C00000"/>
                </a:solidFill>
              </a:rPr>
              <a:t>S</a:t>
            </a:r>
            <a:r>
              <a:rPr lang="id-ID" sz="1600" kern="0" dirty="0" err="1">
                <a:solidFill>
                  <a:srgbClr val="C00000"/>
                </a:solidFill>
              </a:rPr>
              <a:t>epedaGunung</a:t>
            </a:r>
            <a:r>
              <a:rPr lang="id-ID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>
                <a:solidFill>
                  <a:srgbClr val="C00000"/>
                </a:solidFill>
              </a:rPr>
              <a:t>s</a:t>
            </a:r>
            <a:r>
              <a:rPr lang="id-ID" sz="1600" kern="0" dirty="0">
                <a:solidFill>
                  <a:srgbClr val="C00000"/>
                </a:solidFill>
              </a:rPr>
              <a:t>g=</a:t>
            </a:r>
            <a:r>
              <a:rPr lang="id-ID" sz="1600" kern="0" dirty="0" err="1">
                <a:solidFill>
                  <a:srgbClr val="C00000"/>
                </a:solidFill>
              </a:rPr>
              <a:t>new</a:t>
            </a:r>
            <a:r>
              <a:rPr lang="id-ID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>
                <a:solidFill>
                  <a:srgbClr val="C00000"/>
                </a:solidFill>
              </a:rPr>
              <a:t>S</a:t>
            </a:r>
            <a:r>
              <a:rPr lang="id-ID" sz="1600" kern="0" dirty="0">
                <a:solidFill>
                  <a:srgbClr val="C00000"/>
                </a:solidFill>
              </a:rPr>
              <a:t>epedaGunung();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0070C0"/>
                </a:solidFill>
              </a:rPr>
              <a:t>   </a:t>
            </a:r>
            <a:r>
              <a:rPr lang="en-US" kern="0" dirty="0">
                <a:solidFill>
                  <a:srgbClr val="0070C0"/>
                </a:solidFill>
              </a:rPr>
              <a:t>s</a:t>
            </a:r>
            <a:r>
              <a:rPr lang="id-ID" kern="0" dirty="0" err="1">
                <a:solidFill>
                  <a:srgbClr val="0070C0"/>
                </a:solidFill>
              </a:rPr>
              <a:t>g.setGir</a:t>
            </a:r>
            <a:r>
              <a:rPr lang="id-ID" kern="0" dirty="0">
                <a:solidFill>
                  <a:srgbClr val="0070C0"/>
                </a:solidFill>
              </a:rPr>
              <a:t>(2);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0070C0"/>
                </a:solidFill>
              </a:rPr>
              <a:t>    </a:t>
            </a:r>
            <a:r>
              <a:rPr lang="id-ID" kern="0" dirty="0" err="1"/>
              <a:t>System.out.println</a:t>
            </a:r>
            <a:r>
              <a:rPr lang="id-ID" kern="0" dirty="0"/>
              <a:t>(</a:t>
            </a:r>
            <a:r>
              <a:rPr lang="en-US" kern="0" dirty="0">
                <a:solidFill>
                  <a:srgbClr val="0070C0"/>
                </a:solidFill>
              </a:rPr>
              <a:t>s</a:t>
            </a:r>
            <a:r>
              <a:rPr lang="id-ID" kern="0" dirty="0" err="1">
                <a:solidFill>
                  <a:srgbClr val="0070C0"/>
                </a:solidFill>
              </a:rPr>
              <a:t>g.getGir</a:t>
            </a:r>
            <a:r>
              <a:rPr lang="id-ID" kern="0" dirty="0">
                <a:solidFill>
                  <a:srgbClr val="0070C0"/>
                </a:solidFill>
              </a:rPr>
              <a:t>()</a:t>
            </a:r>
            <a:r>
              <a:rPr lang="id-ID" kern="0" dirty="0"/>
              <a:t>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>
              <a:solidFill>
                <a:srgbClr val="0070C0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C00000"/>
                </a:solidFill>
              </a:rPr>
              <a:t>    </a:t>
            </a:r>
            <a:r>
              <a:rPr lang="en-US" kern="0" dirty="0">
                <a:solidFill>
                  <a:srgbClr val="0070C0"/>
                </a:solidFill>
              </a:rPr>
              <a:t>s</a:t>
            </a:r>
            <a:r>
              <a:rPr lang="id-ID" kern="0" dirty="0" err="1">
                <a:solidFill>
                  <a:srgbClr val="0070C0"/>
                </a:solidFill>
              </a:rPr>
              <a:t>g.setGir</a:t>
            </a:r>
            <a:r>
              <a:rPr lang="id-ID" kern="0" dirty="0">
                <a:solidFill>
                  <a:srgbClr val="0070C0"/>
                </a:solidFill>
              </a:rPr>
              <a:t>(3);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>
                <a:solidFill>
                  <a:srgbClr val="0070C0"/>
                </a:solidFill>
              </a:rPr>
              <a:t>    </a:t>
            </a:r>
            <a:r>
              <a:rPr lang="id-ID" kern="0" dirty="0" err="1"/>
              <a:t>System.out.println</a:t>
            </a:r>
            <a:r>
              <a:rPr lang="id-ID" kern="0" dirty="0"/>
              <a:t>(</a:t>
            </a:r>
            <a:r>
              <a:rPr lang="en-US" kern="0" dirty="0">
                <a:solidFill>
                  <a:srgbClr val="0070C0"/>
                </a:solidFill>
              </a:rPr>
              <a:t>s</a:t>
            </a:r>
            <a:r>
              <a:rPr lang="id-ID" kern="0" dirty="0" err="1">
                <a:solidFill>
                  <a:srgbClr val="0070C0"/>
                </a:solidFill>
              </a:rPr>
              <a:t>g.getGir</a:t>
            </a:r>
            <a:r>
              <a:rPr lang="id-ID" kern="0" dirty="0">
                <a:solidFill>
                  <a:srgbClr val="0070C0"/>
                </a:solidFill>
              </a:rPr>
              <a:t>()</a:t>
            </a:r>
            <a:r>
              <a:rPr lang="id-ID" kern="0" dirty="0"/>
              <a:t>);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id-ID" kern="0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id-ID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1616584" y="5510027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SepedaGunung.java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6184" y="5510027"/>
            <a:ext cx="4123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SepedaGunungBeraksi.java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96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447" y="495487"/>
            <a:ext cx="9144000" cy="563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None/>
            </a:pPr>
            <a:r>
              <a:rPr lang="id-ID" sz="2500" dirty="0" err="1"/>
              <a:t>public</a:t>
            </a:r>
            <a:r>
              <a:rPr lang="id-ID" sz="2500" dirty="0"/>
              <a:t> </a:t>
            </a:r>
            <a:r>
              <a:rPr lang="id-ID" sz="2500" dirty="0" err="1"/>
              <a:t>class</a:t>
            </a:r>
            <a:r>
              <a:rPr lang="id-ID" sz="2500" dirty="0"/>
              <a:t> Matematika{</a:t>
            </a:r>
          </a:p>
          <a:p>
            <a:pPr>
              <a:buNone/>
            </a:pPr>
            <a:r>
              <a:rPr lang="id-ID" sz="2500" dirty="0"/>
              <a:t>	void </a:t>
            </a:r>
            <a:r>
              <a:rPr lang="id-ID" sz="2500" dirty="0">
                <a:solidFill>
                  <a:srgbClr val="C00000"/>
                </a:solidFill>
              </a:rPr>
              <a:t>pertambahan (int a, int b)</a:t>
            </a:r>
            <a:r>
              <a:rPr lang="id-ID" sz="2500" dirty="0"/>
              <a:t>{</a:t>
            </a:r>
          </a:p>
          <a:p>
            <a:pPr>
              <a:buNone/>
            </a:pPr>
            <a:r>
              <a:rPr lang="id-ID" sz="2500" dirty="0"/>
              <a:t>		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id-ID" sz="2500" dirty="0"/>
              <a:t>hasil= a + b;</a:t>
            </a:r>
          </a:p>
          <a:p>
            <a:pPr>
              <a:buNone/>
            </a:pPr>
            <a:r>
              <a:rPr lang="id-ID" sz="2500" dirty="0"/>
              <a:t>		System.out.println(“hasil:” + hasil);</a:t>
            </a:r>
          </a:p>
          <a:p>
            <a:pPr>
              <a:buNone/>
            </a:pPr>
            <a:r>
              <a:rPr lang="id-ID" sz="2500" dirty="0"/>
              <a:t>	}</a:t>
            </a:r>
            <a:endParaRPr lang="en-US" sz="2500" dirty="0"/>
          </a:p>
          <a:p>
            <a:pPr>
              <a:buNone/>
            </a:pPr>
            <a:endParaRPr lang="id-ID" sz="2500" dirty="0"/>
          </a:p>
          <a:p>
            <a:pPr>
              <a:buNone/>
            </a:pPr>
            <a:r>
              <a:rPr lang="id-ID" sz="2500" dirty="0"/>
              <a:t>	void </a:t>
            </a:r>
            <a:r>
              <a:rPr lang="id-ID" sz="2500" dirty="0">
                <a:solidFill>
                  <a:srgbClr val="C00000"/>
                </a:solidFill>
              </a:rPr>
              <a:t>pertambahan (double a, double b, double c)</a:t>
            </a:r>
            <a:r>
              <a:rPr lang="id-ID" sz="2500" dirty="0"/>
              <a:t>{</a:t>
            </a:r>
          </a:p>
          <a:p>
            <a:pPr>
              <a:buNone/>
            </a:pPr>
            <a:r>
              <a:rPr lang="id-ID" sz="2500" dirty="0"/>
              <a:t>		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id-ID" sz="2500" dirty="0"/>
              <a:t>hasil= a + b + c;</a:t>
            </a:r>
          </a:p>
          <a:p>
            <a:pPr>
              <a:buNone/>
            </a:pPr>
            <a:r>
              <a:rPr lang="id-ID" sz="2500" dirty="0"/>
              <a:t>		System.out.println(“hasil:” + hasil);</a:t>
            </a:r>
          </a:p>
          <a:p>
            <a:pPr>
              <a:buNone/>
            </a:pPr>
            <a:r>
              <a:rPr lang="id-ID" sz="2500" dirty="0"/>
              <a:t>	}</a:t>
            </a:r>
          </a:p>
          <a:p>
            <a:pPr>
              <a:buNone/>
            </a:pPr>
            <a:r>
              <a:rPr lang="id-ID" sz="2500" dirty="0"/>
              <a:t>	...</a:t>
            </a:r>
          </a:p>
          <a:p>
            <a:pPr>
              <a:buNone/>
            </a:pPr>
            <a:r>
              <a:rPr lang="id-ID" sz="25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0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id-ID" dirty="0"/>
              <a:t>Matematika.java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9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 </a:t>
            </a:r>
            <a:r>
              <a:rPr lang="en-US" sz="4000" dirty="0" err="1" smtClean="0"/>
              <a:t>Paradigma</a:t>
            </a:r>
            <a:r>
              <a:rPr lang="en-US" sz="4000" dirty="0" smtClean="0"/>
              <a:t> </a:t>
            </a:r>
            <a:r>
              <a:rPr lang="en-US" sz="4000" dirty="0" err="1"/>
              <a:t>Berorientasi</a:t>
            </a:r>
            <a:r>
              <a:rPr lang="en-US" sz="4000" dirty="0"/>
              <a:t> </a:t>
            </a:r>
            <a:r>
              <a:rPr lang="en-US" sz="4000" dirty="0" err="1"/>
              <a:t>Obje</a:t>
            </a:r>
            <a:r>
              <a:rPr lang="id-ID" sz="4000" dirty="0"/>
              <a:t>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705600"/>
            <a:ext cx="2057400" cy="1524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1.1 </a:t>
            </a:r>
            <a:r>
              <a:rPr lang="id-ID" sz="4000" dirty="0"/>
              <a:t>Konsep Dasar Paradigma Berorientasi Objek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Class , </a:t>
            </a:r>
            <a:r>
              <a:rPr lang="id-ID" dirty="0" err="1"/>
              <a:t>Object</a:t>
            </a:r>
            <a:r>
              <a:rPr lang="id-ID" dirty="0"/>
              <a:t>, </a:t>
            </a:r>
            <a:r>
              <a:rPr lang="id-ID" dirty="0" err="1"/>
              <a:t>Method</a:t>
            </a:r>
            <a:r>
              <a:rPr lang="id-ID" dirty="0"/>
              <a:t>, </a:t>
            </a:r>
            <a:r>
              <a:rPr lang="id-ID" dirty="0" err="1"/>
              <a:t>Attribute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705600"/>
            <a:ext cx="2057400" cy="1524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271"/>
            <a:ext cx="10515600" cy="854075"/>
          </a:xfrm>
        </p:spPr>
        <p:txBody>
          <a:bodyPr/>
          <a:lstStyle/>
          <a:p>
            <a:pPr>
              <a:defRPr/>
            </a:pPr>
            <a:r>
              <a:rPr lang="id-ID" dirty="0"/>
              <a:t>Berorientasi Objek?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600" y="1223190"/>
            <a:ext cx="35675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Attribute:</a:t>
            </a:r>
          </a:p>
          <a:p>
            <a:pPr algn="l">
              <a:defRPr/>
            </a:pPr>
            <a:r>
              <a:rPr lang="id-ID" sz="2800" dirty="0">
                <a:latin typeface="Calibri" pitchFamily="34" charset="0"/>
                <a:cs typeface="Calibri" pitchFamily="34" charset="0"/>
              </a:rPr>
              <a:t>  Baju, </a:t>
            </a:r>
            <a:r>
              <a:rPr lang="id-ID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Jaket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</a:p>
          <a:p>
            <a:pPr algn="l"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Tas Punggung,  </a:t>
            </a:r>
            <a:br>
              <a:rPr lang="id-ID" sz="2800" dirty="0">
                <a:latin typeface="Calibri" pitchFamily="34" charset="0"/>
                <a:cs typeface="Calibri" pitchFamily="34" charset="0"/>
              </a:rPr>
            </a:br>
            <a:r>
              <a:rPr lang="id-ID" sz="2800" dirty="0">
                <a:latin typeface="Calibri" pitchFamily="34" charset="0"/>
                <a:cs typeface="Calibri" pitchFamily="34" charset="0"/>
              </a:rPr>
              <a:t>  Tangan, Kaki, Mata</a:t>
            </a:r>
          </a:p>
          <a:p>
            <a:pPr algn="l">
              <a:defRPr/>
            </a:pPr>
            <a:endParaRPr lang="id-ID" sz="2800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Behavior:</a:t>
            </a:r>
          </a:p>
          <a:p>
            <a:pPr algn="l">
              <a:defRPr/>
            </a:pPr>
            <a:r>
              <a:rPr lang="id-ID" sz="2800" dirty="0"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Jalan ke Depan</a:t>
            </a:r>
          </a:p>
          <a:p>
            <a:pPr algn="l">
              <a:defRPr/>
            </a:pPr>
            <a:r>
              <a:rPr lang="id-ID" sz="2800" dirty="0"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Jalan Mundur</a:t>
            </a:r>
          </a:p>
          <a:p>
            <a:pPr algn="l">
              <a:defRPr/>
            </a:pPr>
            <a:r>
              <a:rPr lang="id-ID" sz="2800" dirty="0"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Belok ke Kiri</a:t>
            </a:r>
          </a:p>
          <a:p>
            <a:pPr algn="l">
              <a:defRPr/>
            </a:pPr>
            <a:r>
              <a:rPr lang="id-ID" sz="2800" dirty="0"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latin typeface="Calibri" pitchFamily="34" charset="0"/>
                <a:cs typeface="Calibri" pitchFamily="34" charset="0"/>
              </a:rPr>
              <a:t> Memanjat</a:t>
            </a:r>
          </a:p>
          <a:p>
            <a:pPr algn="l">
              <a:defRPr/>
            </a:pPr>
            <a:endParaRPr lang="id-ID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3" r="11267"/>
          <a:stretch/>
        </p:blipFill>
        <p:spPr>
          <a:xfrm>
            <a:off x="838200" y="892893"/>
            <a:ext cx="5029200" cy="5150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3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Berorientasi Objek?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5"/>
          <a:stretch/>
        </p:blipFill>
        <p:spPr>
          <a:xfrm>
            <a:off x="1673792" y="2514600"/>
            <a:ext cx="4346008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0806" y="1143001"/>
            <a:ext cx="4678332" cy="45858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Attribute (State):</a:t>
            </a:r>
          </a:p>
          <a:p>
            <a:pPr algn="l">
              <a:defRPr/>
            </a:pPr>
            <a:r>
              <a:rPr lang="id-ID" sz="2400" dirty="0">
                <a:latin typeface="Calibri" pitchFamily="34" charset="0"/>
                <a:cs typeface="Calibri" pitchFamily="34" charset="0"/>
              </a:rPr>
              <a:t>  Ban, Stir, Pedal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Rem, Pedal Gas</a:t>
            </a:r>
            <a:r>
              <a:rPr lang="id-ID" sz="2400" dirty="0">
                <a:latin typeface="Calibri" pitchFamily="34" charset="0"/>
                <a:cs typeface="Calibri" pitchFamily="34" charset="0"/>
              </a:rPr>
              <a:t>,</a:t>
            </a:r>
            <a:br>
              <a:rPr lang="id-ID" sz="2400" dirty="0">
                <a:latin typeface="Calibri" pitchFamily="34" charset="0"/>
                <a:cs typeface="Calibri" pitchFamily="34" charset="0"/>
              </a:rPr>
            </a:br>
            <a:r>
              <a:rPr lang="id-ID" sz="2400" dirty="0">
                <a:latin typeface="Calibri" pitchFamily="34" charset="0"/>
                <a:cs typeface="Calibri" pitchFamily="34" charset="0"/>
              </a:rPr>
              <a:t>  Warna, Tahun Produksi</a:t>
            </a:r>
            <a:endParaRPr lang="id-ID" sz="2800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Behavior:</a:t>
            </a:r>
          </a:p>
          <a:p>
            <a:pPr algn="l">
              <a:defRPr/>
            </a:pPr>
            <a:r>
              <a:rPr lang="id-ID" sz="2800" dirty="0">
                <a:latin typeface="Calibri" pitchFamily="34" charset="0"/>
                <a:cs typeface="Calibri" pitchFamily="34" charset="0"/>
              </a:rPr>
              <a:t>  </a:t>
            </a:r>
            <a:r>
              <a:rPr lang="id-ID" sz="2400" dirty="0">
                <a:latin typeface="Calibri" pitchFamily="34" charset="0"/>
                <a:cs typeface="Calibri" pitchFamily="34" charset="0"/>
              </a:rPr>
              <a:t>Cara Menghidupkan Mesin</a:t>
            </a:r>
          </a:p>
          <a:p>
            <a:pPr algn="l">
              <a:defRPr/>
            </a:pPr>
            <a:r>
              <a:rPr lang="id-ID" sz="2400" dirty="0">
                <a:latin typeface="Calibri" pitchFamily="34" charset="0"/>
                <a:cs typeface="Calibri" pitchFamily="34" charset="0"/>
              </a:rPr>
              <a:t>  Cara Manjalankan Mobil</a:t>
            </a:r>
          </a:p>
          <a:p>
            <a:pPr algn="l">
              <a:defRPr/>
            </a:pPr>
            <a:r>
              <a:rPr lang="id-ID" sz="2400" dirty="0">
                <a:latin typeface="Calibri" pitchFamily="34" charset="0"/>
                <a:cs typeface="Calibri" pitchFamily="34" charset="0"/>
              </a:rPr>
              <a:t>  Cara Memundurkan Mobil</a:t>
            </a:r>
          </a:p>
          <a:p>
            <a:pPr algn="l">
              <a:defRPr/>
            </a:pPr>
            <a:endParaRPr lang="id-ID" sz="2800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id-ID" sz="2800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Attribute </a:t>
            </a: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Variable(Member)</a:t>
            </a: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Behavior </a:t>
            </a:r>
            <a:r>
              <a:rPr lang="id-ID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Method(Fungsi)</a:t>
            </a:r>
            <a:endParaRPr lang="id-ID" sz="2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3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0"/>
            <a:ext cx="8058150" cy="5486400"/>
          </a:xfrm>
        </p:spPr>
        <p:txBody>
          <a:bodyPr/>
          <a:lstStyle/>
          <a:p>
            <a:pPr>
              <a:defRPr/>
            </a:pPr>
            <a:r>
              <a:rPr lang="id-ID" sz="3200" dirty="0"/>
              <a:t>Class: </a:t>
            </a:r>
            <a:r>
              <a:rPr lang="en-US" sz="3200" dirty="0" err="1">
                <a:solidFill>
                  <a:srgbClr val="C00000"/>
                </a:solidFill>
              </a:rPr>
              <a:t>konsep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deskripsi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endParaRPr lang="id-ID" sz="3200" dirty="0"/>
          </a:p>
          <a:p>
            <a:pPr lvl="1">
              <a:defRPr/>
            </a:pPr>
            <a:r>
              <a:rPr lang="id-ID" dirty="0"/>
              <a:t>Class mendeklarasikan </a:t>
            </a:r>
            <a:r>
              <a:rPr lang="id-ID" dirty="0" err="1">
                <a:solidFill>
                  <a:srgbClr val="0070C0"/>
                </a:solidFill>
              </a:rPr>
              <a:t>method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/>
              <a:t>yang dapat digunakan (dipanggil) oleh </a:t>
            </a:r>
            <a:r>
              <a:rPr lang="id-ID" dirty="0" err="1"/>
              <a:t>object</a:t>
            </a:r>
            <a:endParaRPr lang="id-ID" dirty="0"/>
          </a:p>
          <a:p>
            <a:pPr>
              <a:defRPr/>
            </a:pPr>
            <a:r>
              <a:rPr lang="id-ID" sz="3200" dirty="0" err="1"/>
              <a:t>Object</a:t>
            </a:r>
            <a:r>
              <a:rPr lang="id-ID" sz="3200" dirty="0"/>
              <a:t>: </a:t>
            </a:r>
            <a:r>
              <a:rPr lang="id-ID" sz="3200" dirty="0" err="1">
                <a:solidFill>
                  <a:srgbClr val="C00000"/>
                </a:solidFill>
              </a:rPr>
              <a:t>instance</a:t>
            </a:r>
            <a:r>
              <a:rPr lang="id-ID" sz="3200" dirty="0">
                <a:solidFill>
                  <a:srgbClr val="C00000"/>
                </a:solidFill>
              </a:rPr>
              <a:t> dari </a:t>
            </a:r>
            <a:r>
              <a:rPr lang="id-ID" sz="3200" dirty="0" err="1">
                <a:solidFill>
                  <a:srgbClr val="C00000"/>
                </a:solidFill>
              </a:rPr>
              <a:t>class</a:t>
            </a:r>
            <a:r>
              <a:rPr lang="id-ID" sz="3200" dirty="0"/>
              <a:t>, bentuk (contoh) nyata dari </a:t>
            </a:r>
            <a:r>
              <a:rPr lang="id-ID" sz="3200" dirty="0" err="1"/>
              <a:t>class</a:t>
            </a:r>
            <a:endParaRPr lang="id-ID" sz="3200" dirty="0"/>
          </a:p>
          <a:p>
            <a:pPr lvl="1">
              <a:defRPr/>
            </a:pPr>
            <a:r>
              <a:rPr lang="id-ID" dirty="0" err="1"/>
              <a:t>Object</a:t>
            </a:r>
            <a:r>
              <a:rPr lang="id-ID" dirty="0"/>
              <a:t> memiliki sifat </a:t>
            </a:r>
            <a:r>
              <a:rPr lang="id-ID" dirty="0">
                <a:solidFill>
                  <a:srgbClr val="0070C0"/>
                </a:solidFill>
              </a:rPr>
              <a:t>independen</a:t>
            </a:r>
            <a:r>
              <a:rPr lang="id-ID" dirty="0"/>
              <a:t> dan dapat digunakan untuk memanggil </a:t>
            </a:r>
            <a:r>
              <a:rPr lang="id-ID" dirty="0" err="1"/>
              <a:t>method</a:t>
            </a:r>
            <a:endParaRPr lang="en-US" dirty="0"/>
          </a:p>
          <a:p>
            <a:pPr>
              <a:defRPr/>
            </a:pPr>
            <a:r>
              <a:rPr lang="id-ID" sz="3200" dirty="0"/>
              <a:t>Contoh Class dan </a:t>
            </a:r>
            <a:r>
              <a:rPr lang="id-ID" sz="3200" dirty="0" err="1"/>
              <a:t>Object</a:t>
            </a:r>
            <a:r>
              <a:rPr lang="id-ID" sz="3200" dirty="0"/>
              <a:t>:</a:t>
            </a:r>
            <a:endParaRPr lang="en-US" sz="3200" dirty="0"/>
          </a:p>
          <a:p>
            <a:pPr lvl="1">
              <a:defRPr/>
            </a:pPr>
            <a:r>
              <a:rPr lang="id-ID" dirty="0"/>
              <a:t>Class: </a:t>
            </a:r>
            <a:r>
              <a:rPr lang="id-ID" dirty="0">
                <a:solidFill>
                  <a:srgbClr val="C00000"/>
                </a:solidFill>
              </a:rPr>
              <a:t>mobil</a:t>
            </a:r>
          </a:p>
          <a:p>
            <a:pPr lvl="1">
              <a:defRPr/>
            </a:pPr>
            <a:r>
              <a:rPr lang="id-ID" dirty="0"/>
              <a:t>Object: </a:t>
            </a:r>
            <a:r>
              <a:rPr lang="id-ID" dirty="0">
                <a:solidFill>
                  <a:srgbClr val="C00000"/>
                </a:solidFill>
              </a:rPr>
              <a:t>mobilnya pak Joko, mobilku, mobil berwarna merah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Perbedaan Class dan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22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"/>
  <p:tag name="ISPRING_CUSTOM_TIMING_USED" val="1"/>
  <p:tag name="ISPRING_SLIDE_ID" val="{684D0899-EF23-4EE2-A9E9-C6D536FCF76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CEA05991-1CDB-465A-8BDF-06F179920F1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76BDEF4A-9A17-4D6A-A547-9FB7BAD6152D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12811FFD-15EA-4EB4-9410-1623C226A13B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ADFFD73D-6321-4D1A-ACFF-815990F81CE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79AC17DF-CBD2-4B7B-A5A9-A319B6B614B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4.001"/>
  <p:tag name="ISPRING_CUSTOM_TIMING_USED" val="1"/>
  <p:tag name="ISPRING_SLIDE_ID" val="{A0B80668-E2BB-4317-9078-3F59FD825B48}"/>
  <p:tag name="TIMING" val="|0.001|1|1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DE9A8886-2B43-4625-80A1-AF88DF7BEAF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9C67AB78-9421-4169-BA44-FFBF1DF3576D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7.001"/>
  <p:tag name="ISPRING_CUSTOM_TIMING_USED" val="1"/>
  <p:tag name="ISPRING_SLIDE_ID" val="{BCC9EE7D-FB7C-4374-8C27-F695F54BADE7}"/>
  <p:tag name="TIMING" val="|0.001|1|1|1|1|1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EBBCF299-46C3-44E9-A42F-504C643BCBE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9.001"/>
  <p:tag name="ISPRING_CUSTOM_TIMING_USED" val="1"/>
  <p:tag name="ISPRING_SLIDE_ID" val="{1F1926BC-18F5-47E0-A839-D1E4CD2A2CB6}"/>
  <p:tag name="TIMING" val="|0.001|1|1|1|1|1|1|1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3BC7D0C2-B639-4169-AA11-0899F6A7B7B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3.001"/>
  <p:tag name="ISPRING_CUSTOM_TIMING_USED" val="1"/>
  <p:tag name="ISPRING_SLIDE_ID" val="{570B5A1D-87B9-4376-A18B-EDC58D430082}"/>
  <p:tag name="TIMING" val="|0.001|1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6A417D21-635E-4618-8C70-DD65CF3BEB9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3E2A4EEA-E942-46E2-91C8-81ABFA47FC80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57E930EE-CCC4-415B-B18A-00ACF5332DD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DA39065A-2477-4220-B6FD-487625B8686C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B07B2FFB-51CE-486C-8787-D64B6BDB9A6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4.001"/>
  <p:tag name="ISPRING_CUSTOM_TIMING_USED" val="1"/>
  <p:tag name="ISPRING_SLIDE_ID" val="{3F3DF1F6-5AE8-4AAF-939D-E90AC6761C55}"/>
  <p:tag name="TIMING" val="|0.001|1|1|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1.001"/>
  <p:tag name="ISPRING_CUSTOM_TIMING_USED" val="1"/>
  <p:tag name="ISPRING_SLIDE_ID" val="{1C658616-2B6D-442A-83CC-B0BC6EBA4078}"/>
  <p:tag name="TIMING" val="|0.00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519871B0-232E-4A1F-A4EA-03B206D4C9D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10.001"/>
  <p:tag name="ISPRING_CUSTOM_TIMING_USED" val="1"/>
  <p:tag name="ISPRING_SLIDE_ID" val="{66CAF7CE-9226-49CE-9F99-B1618B9F508A}"/>
  <p:tag name="TIMING" val="|0.001|1|1|1|1|1|1|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C15F14BA-D604-4792-96AB-0393ABBF33F8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DA19E578-3834-4A00-ABD5-3757CEBD5B0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8B2E0A3E-6048-4233-9424-A47CDD9DEC5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7.001"/>
  <p:tag name="ISPRING_CUSTOM_TIMING_USED" val="1"/>
  <p:tag name="ISPRING_SLIDE_ID" val="{610115A1-0CE6-476F-92C4-648958D08B64}"/>
  <p:tag name="TIMING" val="|0.001|2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2.501"/>
  <p:tag name="ISPRING_CUSTOM_TIMING_USED" val="1"/>
  <p:tag name="ISPRING_SLIDE_ID" val="{B675ED67-8003-4B21-9970-8B59D3641771}"/>
  <p:tag name="TIMING" val="|0.001|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501"/>
  <p:tag name="ISPRING_CUSTOM_TIMING_USED" val="1"/>
  <p:tag name="ISPRING_SLIDE_ID" val="{D66ABDE8-4797-4910-A045-0A5EE10FE50C}"/>
  <p:tag name="TIMING" val="|0.0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EBBCF299-46C3-44E9-A42F-504C643BCBE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2"/>
  <p:tag name="ISPRING_CUSTOM_TIMING_USED" val="1"/>
  <p:tag name="ISPRING_SLIDE_ID" val="{E5BE88BA-78C1-4060-8DEC-DF122E784D71}"/>
  <p:tag name="TIMING" val="|0.0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1"/>
  <p:tag name="ISPRING_CUSTOM_TIMING_USED" val="1"/>
  <p:tag name="ISPRING_SLIDE_ID" val="{97A106BE-3056-430A-A397-B82ED80798E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0CF7AC-A831-43DC-BC12-A855544D7288}"/>
</file>

<file path=customXml/itemProps2.xml><?xml version="1.0" encoding="utf-8"?>
<ds:datastoreItem xmlns:ds="http://schemas.openxmlformats.org/officeDocument/2006/customXml" ds:itemID="{5EA521EB-2904-48A9-8146-FF3B09AE1B8C}"/>
</file>

<file path=customXml/itemProps3.xml><?xml version="1.0" encoding="utf-8"?>
<ds:datastoreItem xmlns:ds="http://schemas.openxmlformats.org/officeDocument/2006/customXml" ds:itemID="{BA011F23-59F8-4945-8063-4F29C3A66807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1166</Words>
  <Application>Microsoft Office PowerPoint</Application>
  <PresentationFormat>Widescreen</PresentationFormat>
  <Paragraphs>589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 Unicode MS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Tahoma</vt:lpstr>
      <vt:lpstr>Wingdings</vt:lpstr>
      <vt:lpstr>Office Theme</vt:lpstr>
      <vt:lpstr>Systems Design Zyad Rusdi</vt:lpstr>
      <vt:lpstr>Siklus Pengembangan Software</vt:lpstr>
      <vt:lpstr>PowerPoint Presentation</vt:lpstr>
      <vt:lpstr>PowerPoint Presentation</vt:lpstr>
      <vt:lpstr>1 Paradigma Berorientasi Objek</vt:lpstr>
      <vt:lpstr>1.1 Konsep Dasar Paradigma Berorientasi Objek</vt:lpstr>
      <vt:lpstr>Berorientasi Objek?</vt:lpstr>
      <vt:lpstr>Berorientasi Objek?</vt:lpstr>
      <vt:lpstr>Perbedaan Class dan Object</vt:lpstr>
      <vt:lpstr>Perbedaan Class dan Object</vt:lpstr>
      <vt:lpstr>Class = Method + Variable</vt:lpstr>
      <vt:lpstr>Object = Method + Variable Bernilai</vt:lpstr>
      <vt:lpstr>Attribute</vt:lpstr>
      <vt:lpstr>Membuat Class dan Object</vt:lpstr>
      <vt:lpstr>Method</vt:lpstr>
      <vt:lpstr>Method</vt:lpstr>
      <vt:lpstr>Membuat dan Memanggil Method</vt:lpstr>
      <vt:lpstr>Parameter</vt:lpstr>
      <vt:lpstr>Pengiriman Pesan dan Parameter</vt:lpstr>
      <vt:lpstr>Sepeda.java</vt:lpstr>
      <vt:lpstr>SepedaBeraksi.java</vt:lpstr>
      <vt:lpstr>1.2 Karakteristik Pemrograman Berorientasi Objek</vt:lpstr>
      <vt:lpstr>Abstraction</vt:lpstr>
      <vt:lpstr>PowerPoint Presentation</vt:lpstr>
      <vt:lpstr>PowerPoint Presentation</vt:lpstr>
      <vt:lpstr>PowerPoint Presentation</vt:lpstr>
      <vt:lpstr>Encapsulation</vt:lpstr>
      <vt:lpstr>Konsep Encapsulation</vt:lpstr>
      <vt:lpstr>Encapsulation dan Access Modifier</vt:lpstr>
      <vt:lpstr>Encapsulation</vt:lpstr>
      <vt:lpstr>Sepeda.java</vt:lpstr>
      <vt:lpstr>SepedaBeraksi.java</vt:lpstr>
      <vt:lpstr>Sepeda.java</vt:lpstr>
      <vt:lpstr>Inheritance (Pewarisan)</vt:lpstr>
      <vt:lpstr>Sepeda.java</vt:lpstr>
      <vt:lpstr>Class SepedaGunung Mewarisi Class Sepeda</vt:lpstr>
      <vt:lpstr>Polymorphism</vt:lpstr>
      <vt:lpstr>Polymorphism – Overloading</vt:lpstr>
      <vt:lpstr>Polymorphism – Overloading</vt:lpstr>
      <vt:lpstr>Polymorphism - Overriding</vt:lpstr>
      <vt:lpstr>Polymorphism - Overriding</vt:lpstr>
      <vt:lpstr>Matematika.java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11</cp:revision>
  <dcterms:created xsi:type="dcterms:W3CDTF">2020-06-08T01:30:48Z</dcterms:created>
  <dcterms:modified xsi:type="dcterms:W3CDTF">2021-06-29T03:27:29Z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