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31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0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2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7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E76B-D5B2-4962-A685-5539BD271EF0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17C90-770B-4857-9CAF-0D42E550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2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F274CD2-CB90-421C-9836-9BBA4B205660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13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50AFBE4-3C27-4DDB-AF79-85DC2C764214}" type="slidenum">
              <a:rPr lang="en-US" altLang="en-US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972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Prosess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Modeling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Pertemuan</a:t>
            </a:r>
            <a:r>
              <a:rPr lang="en-US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4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Zyad</a:t>
            </a:r>
            <a:r>
              <a:rPr lang="en-US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Rusdi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Level 0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The </a:t>
            </a:r>
            <a:r>
              <a:rPr lang="en-US" altLang="en-US" b="1">
                <a:solidFill>
                  <a:srgbClr val="0000FF"/>
                </a:solidFill>
              </a:rPr>
              <a:t>level 0 diagram </a:t>
            </a:r>
            <a:r>
              <a:rPr lang="en-US" altLang="en-US"/>
              <a:t>(or </a:t>
            </a:r>
            <a:r>
              <a:rPr lang="en-US" altLang="en-US" b="1">
                <a:solidFill>
                  <a:srgbClr val="0000FF"/>
                </a:solidFill>
              </a:rPr>
              <a:t>level 0 DFD</a:t>
            </a:r>
            <a:r>
              <a:rPr lang="en-US" altLang="en-US"/>
              <a:t>) shows all the major high-level processes of the system and how they are interrelated.</a:t>
            </a:r>
          </a:p>
          <a:p>
            <a:pPr>
              <a:spcBef>
                <a:spcPct val="0"/>
              </a:spcBef>
            </a:pPr>
            <a:r>
              <a:rPr lang="en-US" altLang="en-US"/>
              <a:t>The Level 0 diagram shows all the </a:t>
            </a:r>
            <a:r>
              <a:rPr lang="en-US" altLang="en-US" i="1">
                <a:solidFill>
                  <a:srgbClr val="0000FF"/>
                </a:solidFill>
              </a:rPr>
              <a:t>processes</a:t>
            </a:r>
            <a:r>
              <a:rPr lang="en-US" altLang="en-US"/>
              <a:t> at the first level the numbering, the </a:t>
            </a:r>
            <a:r>
              <a:rPr lang="en-US" altLang="en-US" i="1">
                <a:solidFill>
                  <a:srgbClr val="0000FF"/>
                </a:solidFill>
              </a:rPr>
              <a:t>data stores</a:t>
            </a:r>
            <a:r>
              <a:rPr lang="en-US" altLang="en-US"/>
              <a:t>, </a:t>
            </a:r>
            <a:r>
              <a:rPr lang="en-US" altLang="en-US">
                <a:solidFill>
                  <a:srgbClr val="0000FF"/>
                </a:solidFill>
              </a:rPr>
              <a:t>external entities</a:t>
            </a:r>
            <a:r>
              <a:rPr lang="en-US" altLang="en-US"/>
              <a:t>, and </a:t>
            </a:r>
            <a:r>
              <a:rPr lang="en-US" altLang="en-US">
                <a:solidFill>
                  <a:srgbClr val="0000FF"/>
                </a:solidFill>
              </a:rPr>
              <a:t>data flows </a:t>
            </a:r>
            <a:r>
              <a:rPr lang="en-US" altLang="en-US"/>
              <a:t>among them. </a:t>
            </a:r>
          </a:p>
          <a:p>
            <a:pPr>
              <a:spcBef>
                <a:spcPct val="0"/>
              </a:spcBef>
            </a:pPr>
            <a:r>
              <a:rPr lang="en-US" altLang="en-US"/>
              <a:t>A key concept: </a:t>
            </a:r>
            <a:r>
              <a:rPr lang="en-US" altLang="en-US" b="1" i="1">
                <a:solidFill>
                  <a:srgbClr val="0000FF"/>
                </a:solidFill>
              </a:rPr>
              <a:t>Balancing</a:t>
            </a:r>
            <a:r>
              <a:rPr lang="en-US" altLang="en-US" i="1">
                <a:solidFill>
                  <a:srgbClr val="3366FF"/>
                </a:solidFill>
              </a:rPr>
              <a:t>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i="1">
                <a:solidFill>
                  <a:srgbClr val="3366FF"/>
                </a:solidFill>
              </a:rPr>
              <a:t>    </a:t>
            </a:r>
            <a:r>
              <a:rPr lang="en-US" altLang="en-US" i="1"/>
              <a:t>- </a:t>
            </a:r>
            <a:r>
              <a:rPr lang="en-US" altLang="en-US"/>
              <a:t>Ensuring that all information presented in a DFD at one level is accurately represented in the next-level DFD.</a:t>
            </a:r>
          </a:p>
          <a:p>
            <a:pPr>
              <a:spcBef>
                <a:spcPct val="0"/>
              </a:spcBef>
            </a:pPr>
            <a:r>
              <a:rPr lang="en-US" altLang="en-US"/>
              <a:t>A process model has one and only one level 0 DFD.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900"/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518B1CDB-E76C-499C-95DC-97C1E6189197}" type="slidenum">
              <a:rPr lang="en-US" altLang="en-US">
                <a:solidFill>
                  <a:srgbClr val="898989"/>
                </a:solidFill>
              </a:rPr>
              <a:pPr/>
              <a:t>10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Level 1 Diagrams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24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/>
              <a:t>Each process on the level 0 DFD can be </a:t>
            </a:r>
            <a:r>
              <a:rPr lang="en-US" altLang="en-US" sz="3200" b="1" i="1">
                <a:solidFill>
                  <a:srgbClr val="0000FF"/>
                </a:solidFill>
              </a:rPr>
              <a:t>decomposed </a:t>
            </a:r>
            <a:r>
              <a:rPr lang="en-US" altLang="en-US" sz="3200"/>
              <a:t>into a more explicit DFD called </a:t>
            </a:r>
            <a:r>
              <a:rPr lang="en-US" altLang="en-US" sz="3200" b="1">
                <a:solidFill>
                  <a:srgbClr val="0000FF"/>
                </a:solidFill>
              </a:rPr>
              <a:t>level 1 diagram</a:t>
            </a:r>
            <a:r>
              <a:rPr lang="en-US" altLang="en-US" sz="3200"/>
              <a:t> (or </a:t>
            </a:r>
            <a:r>
              <a:rPr lang="en-US" altLang="en-US" sz="3200" b="1">
                <a:solidFill>
                  <a:srgbClr val="0000FF"/>
                </a:solidFill>
              </a:rPr>
              <a:t>level 1 DFD</a:t>
            </a:r>
            <a:r>
              <a:rPr lang="en-US" altLang="en-US" sz="3200"/>
              <a:t>).</a:t>
            </a:r>
          </a:p>
          <a:p>
            <a:pPr>
              <a:spcBef>
                <a:spcPct val="0"/>
              </a:spcBef>
            </a:pPr>
            <a:r>
              <a:rPr lang="en-US" altLang="en-US" sz="3200"/>
              <a:t>The set of </a:t>
            </a:r>
            <a:r>
              <a:rPr lang="en-US" altLang="en-US" sz="3200" b="1" i="1">
                <a:solidFill>
                  <a:srgbClr val="0000FF"/>
                </a:solidFill>
              </a:rPr>
              <a:t>children</a:t>
            </a:r>
            <a:r>
              <a:rPr lang="en-US" altLang="en-US" sz="3200"/>
              <a:t> and the </a:t>
            </a:r>
            <a:r>
              <a:rPr lang="en-US" altLang="en-US" sz="3200" b="1" i="1">
                <a:solidFill>
                  <a:srgbClr val="0000FF"/>
                </a:solidFill>
              </a:rPr>
              <a:t>parent</a:t>
            </a:r>
            <a:r>
              <a:rPr lang="en-US" altLang="en-US" sz="3200"/>
              <a:t> are identical; they are simply different ways of looking at the same thing.</a:t>
            </a:r>
          </a:p>
          <a:p>
            <a:pPr>
              <a:spcBef>
                <a:spcPct val="0"/>
              </a:spcBef>
            </a:pPr>
            <a:r>
              <a:rPr lang="en-US" altLang="en-US" sz="3200"/>
              <a:t>It is important to ensure that level 0 and level 1 DFDs are </a:t>
            </a:r>
            <a:r>
              <a:rPr lang="en-US" altLang="en-US" sz="3200">
                <a:solidFill>
                  <a:srgbClr val="0000FF"/>
                </a:solidFill>
              </a:rPr>
              <a:t>balanced</a:t>
            </a:r>
            <a:r>
              <a:rPr lang="en-US" altLang="en-US" sz="3200"/>
              <a:t>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3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FEB09B50-BB49-462C-AEC8-B5FB1B1D4209}" type="slidenum">
              <a:rPr lang="en-US" altLang="en-US">
                <a:solidFill>
                  <a:srgbClr val="898989"/>
                </a:solidFill>
              </a:rPr>
              <a:pPr/>
              <a:t>11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/>
              <a:t>All process models have as many level 1 diagrams as there are processes on the level 0 diagram.</a:t>
            </a:r>
          </a:p>
          <a:p>
            <a:pPr>
              <a:spcBef>
                <a:spcPct val="0"/>
              </a:spcBef>
            </a:pPr>
            <a:r>
              <a:rPr lang="en-US" altLang="en-US" smtClean="0"/>
              <a:t>The parent process and the children processes are numbered consistently.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D1922162-6BA7-494D-BEDF-1CD04E02CEDE}" type="slidenum">
              <a:rPr lang="en-US" altLang="en-US">
                <a:solidFill>
                  <a:srgbClr val="898989"/>
                </a:solidFill>
              </a:rPr>
              <a:pPr/>
              <a:t>12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Level 2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mtClean="0"/>
              <a:t>The next level of decomposition: a </a:t>
            </a:r>
            <a:r>
              <a:rPr lang="en-US" altLang="en-US" b="1" i="1" smtClean="0">
                <a:solidFill>
                  <a:srgbClr val="0000FF"/>
                </a:solidFill>
              </a:rPr>
              <a:t>level 2 diagram</a:t>
            </a:r>
            <a:r>
              <a:rPr lang="en-US" altLang="en-US" smtClean="0"/>
              <a:t>, or </a:t>
            </a:r>
            <a:r>
              <a:rPr lang="en-US" altLang="en-US" b="1" smtClean="0">
                <a:solidFill>
                  <a:srgbClr val="0000FF"/>
                </a:solidFill>
              </a:rPr>
              <a:t>level 2 DFD</a:t>
            </a:r>
            <a:r>
              <a:rPr lang="en-US" altLang="en-US" smtClean="0"/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mtClean="0"/>
              <a:t>A level 2 DFD shows all processes, data flows, and data stores that comprise a single process on the level 1 diagram.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mtClean="0"/>
              <a:t>It is important to ensure that level 1 and level 2 DFDs are </a:t>
            </a:r>
            <a:r>
              <a:rPr lang="en-US" altLang="en-US" smtClean="0">
                <a:solidFill>
                  <a:srgbClr val="0000FF"/>
                </a:solidFill>
              </a:rPr>
              <a:t>balanced</a:t>
            </a:r>
            <a:r>
              <a:rPr lang="en-US" altLang="en-US" smtClean="0"/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C908E81E-C7A7-4798-B0CF-F7E8E3E0AE41}" type="slidenum">
              <a:rPr lang="en-US" altLang="en-US">
                <a:solidFill>
                  <a:srgbClr val="898989"/>
                </a:solidFill>
              </a:rPr>
              <a:pPr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Alternative Data Flows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mtClean="0"/>
              <a:t>A process can produce different data flows under different circumstance.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mtClean="0"/>
              <a:t>We show both data flows and use the </a:t>
            </a:r>
            <a:r>
              <a:rPr lang="en-US" altLang="en-US" b="1" smtClean="0">
                <a:solidFill>
                  <a:srgbClr val="0000FF"/>
                </a:solidFill>
              </a:rPr>
              <a:t>process description </a:t>
            </a:r>
            <a:r>
              <a:rPr lang="en-US" altLang="en-US" smtClean="0"/>
              <a:t>to explain why they are alternatives.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mtClean="0"/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D9748205-82D5-4B37-8500-48F514E474F4}" type="slidenum">
              <a:rPr lang="en-US" altLang="en-US">
                <a:solidFill>
                  <a:srgbClr val="898989"/>
                </a:solidFill>
              </a:rPr>
              <a:pPr/>
              <a:t>14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200"/>
              <a:t>The purpose of the </a:t>
            </a:r>
            <a:r>
              <a:rPr lang="en-US" altLang="en-US" sz="3200" b="1">
                <a:solidFill>
                  <a:srgbClr val="0000FF"/>
                </a:solidFill>
              </a:rPr>
              <a:t>process descriptions </a:t>
            </a:r>
            <a:r>
              <a:rPr lang="en-US" altLang="en-US" sz="3200"/>
              <a:t>is to explain what the process does and provide additional information that the DFD does not provide.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200"/>
              <a:t> Three techniques are commonly used to describe more complex processing logic: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 sz="3200"/>
              <a:t>Structured English</a:t>
            </a:r>
          </a:p>
          <a:p>
            <a:pPr lvl="1">
              <a:lnSpc>
                <a:spcPct val="90000"/>
              </a:lnSpc>
            </a:pPr>
            <a:r>
              <a:rPr lang="en-US" altLang="en-US" sz="3200"/>
              <a:t>Decision trees</a:t>
            </a:r>
          </a:p>
          <a:p>
            <a:pPr lvl="1">
              <a:lnSpc>
                <a:spcPct val="90000"/>
              </a:lnSpc>
            </a:pPr>
            <a:r>
              <a:rPr lang="en-US" altLang="en-US" sz="3200"/>
              <a:t>Decision tables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42AFBE73-E129-49C9-A4F0-C5CFF02459E2}" type="slidenum">
              <a:rPr lang="en-US" altLang="en-US">
                <a:solidFill>
                  <a:srgbClr val="898989"/>
                </a:solidFill>
              </a:rPr>
              <a:pPr/>
              <a:t>15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DATA FLOW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400"/>
              <a:t>DFDs start with the information in the use cases and the requirements definition.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400"/>
              <a:t>Generally, the set of DFDs integrates the individual use cases.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400"/>
              <a:t>The project team takes the use cases and rewrites them as DFDs, following the DFD formal rules about symbols and syntax.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400"/>
              <a:t>CASE tools are used to draw process models.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E0FCAC7C-B070-48BC-BA1B-5E2BAEAF32F8}" type="slidenum">
              <a:rPr lang="en-US" altLang="en-US">
                <a:solidFill>
                  <a:srgbClr val="898989"/>
                </a:solidFill>
              </a:rPr>
              <a:pPr/>
              <a:t>16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Example of the use of CASE Tools</a:t>
            </a:r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EFBE3949-6055-4182-8C25-1D94996EE153}" type="slidenum">
              <a:rPr lang="en-US" altLang="en-US">
                <a:solidFill>
                  <a:srgbClr val="898989"/>
                </a:solidFill>
              </a:rPr>
              <a:pPr/>
              <a:t>17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6" name="Picture 2" descr="fig_05_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342900"/>
            <a:ext cx="8685213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2900"/>
              <a:t>1.  Build the context diagram.</a:t>
            </a:r>
          </a:p>
          <a:p>
            <a:pPr>
              <a:spcBef>
                <a:spcPct val="0"/>
              </a:spcBef>
            </a:pPr>
            <a:r>
              <a:rPr lang="en-US" altLang="en-US" sz="2900"/>
              <a:t>2.  Create DFD fragments for each use case.</a:t>
            </a:r>
          </a:p>
          <a:p>
            <a:pPr>
              <a:spcBef>
                <a:spcPct val="0"/>
              </a:spcBef>
            </a:pPr>
            <a:r>
              <a:rPr lang="en-US" altLang="en-US" sz="2900"/>
              <a:t>3.  Organize the DFD fragments into level 0 diagram.</a:t>
            </a:r>
          </a:p>
          <a:p>
            <a:pPr>
              <a:spcBef>
                <a:spcPct val="0"/>
              </a:spcBef>
            </a:pPr>
            <a:r>
              <a:rPr lang="en-US" altLang="en-US" sz="2900"/>
              <a:t>4. Develop level 1 DFDs based on the steps with each use case.  In some cases, these level 1 DFDs are further decomposed into level 2 DFDs, level 3 DFDs., and so son.</a:t>
            </a:r>
          </a:p>
          <a:p>
            <a:pPr>
              <a:spcBef>
                <a:spcPct val="0"/>
              </a:spcBef>
            </a:pPr>
            <a:r>
              <a:rPr lang="en-US" altLang="en-US" sz="2900"/>
              <a:t>5. Validate the set of DFDs to make sure that they are complete and correct.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5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50A5A375-8351-476C-BF5F-886C8A1ED964}" type="slidenum">
              <a:rPr lang="en-US" altLang="en-US">
                <a:solidFill>
                  <a:srgbClr val="898989"/>
                </a:solidFill>
              </a:rPr>
              <a:pPr/>
              <a:t>18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the Context Diagram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/>
              <a:t>The </a:t>
            </a:r>
            <a:r>
              <a:rPr lang="en-US" altLang="en-US" b="1">
                <a:solidFill>
                  <a:srgbClr val="0000FF"/>
                </a:solidFill>
              </a:rPr>
              <a:t>context diagram </a:t>
            </a:r>
            <a:r>
              <a:rPr lang="en-US" altLang="en-US"/>
              <a:t>defines how the business process or computer system interacts with its environment.</a:t>
            </a:r>
          </a:p>
          <a:p>
            <a:pPr>
              <a:spcBef>
                <a:spcPct val="0"/>
              </a:spcBef>
            </a:pPr>
            <a:r>
              <a:rPr lang="en-US" altLang="en-US"/>
              <a:t>Draw one process symbol for the business process or system being modeled (numbered 0 and named for the process or system).</a:t>
            </a:r>
          </a:p>
          <a:p>
            <a:pPr>
              <a:spcBef>
                <a:spcPct val="0"/>
              </a:spcBef>
            </a:pPr>
            <a:r>
              <a:rPr lang="en-US" altLang="en-US"/>
              <a:t>Add all inputs and outputs listed on the form of the use cases as data flows.</a:t>
            </a:r>
          </a:p>
          <a:p>
            <a:pPr>
              <a:spcBef>
                <a:spcPct val="0"/>
              </a:spcBef>
            </a:pPr>
            <a:r>
              <a:rPr lang="en-US" altLang="en-US"/>
              <a:t>Draw in external entities as the source or destination of the data flows.</a:t>
            </a:r>
          </a:p>
          <a:p>
            <a:pPr>
              <a:spcBef>
                <a:spcPct val="0"/>
              </a:spcBef>
            </a:pPr>
            <a:r>
              <a:rPr lang="en-US" altLang="en-US"/>
              <a:t>No data stores are included in the context diagram.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00F836F2-B7B3-4828-B1C2-81D915DE0D69}" type="slidenum">
              <a:rPr lang="en-US" altLang="en-US">
                <a:solidFill>
                  <a:srgbClr val="898989"/>
                </a:solidFill>
              </a:rPr>
              <a:pPr/>
              <a:t>19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 A </a:t>
            </a:r>
            <a:r>
              <a:rPr lang="en-US" dirty="0" smtClean="0">
                <a:solidFill>
                  <a:srgbClr val="FF0000"/>
                </a:solidFill>
              </a:rPr>
              <a:t>process model</a:t>
            </a:r>
            <a:r>
              <a:rPr lang="en-US" dirty="0" smtClean="0"/>
              <a:t> can be used to further clarify the requirements definition and use cases.</a:t>
            </a:r>
          </a:p>
          <a:p>
            <a:pPr>
              <a:defRPr/>
            </a:pPr>
            <a:r>
              <a:rPr lang="en-US" dirty="0" smtClean="0"/>
              <a:t> A </a:t>
            </a:r>
            <a:r>
              <a:rPr lang="en-US" dirty="0" smtClean="0">
                <a:solidFill>
                  <a:srgbClr val="FF0000"/>
                </a:solidFill>
              </a:rPr>
              <a:t>process model </a:t>
            </a:r>
            <a:r>
              <a:rPr lang="en-US" dirty="0" smtClean="0"/>
              <a:t>is a graphical way of representing how a business system should operate.</a:t>
            </a:r>
          </a:p>
          <a:p>
            <a:pPr>
              <a:defRPr/>
            </a:pPr>
            <a:r>
              <a:rPr lang="en-US" dirty="0" smtClean="0"/>
              <a:t> A </a:t>
            </a:r>
            <a:r>
              <a:rPr lang="en-US" dirty="0" smtClean="0">
                <a:solidFill>
                  <a:srgbClr val="FF0000"/>
                </a:solidFill>
              </a:rPr>
              <a:t>process model </a:t>
            </a:r>
            <a:r>
              <a:rPr lang="en-US" dirty="0" smtClean="0"/>
              <a:t>can be used to document the as-is system or the to-be system, whether computerized or not.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B55EECB8-EF8A-4D7E-99D2-862D233603A0}" type="slidenum">
              <a:rPr lang="en-US" altLang="en-US">
                <a:solidFill>
                  <a:srgbClr val="898989"/>
                </a:solidFill>
              </a:rPr>
              <a:pPr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Example of Context Diagram</a:t>
            </a:r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altLang="en-US" smtClean="0"/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altLang="en-US" smtClean="0"/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5F5AEDF3-CCA0-4365-A4CE-F17B219A9950}" type="slidenum">
              <a:rPr lang="en-US" altLang="en-US">
                <a:solidFill>
                  <a:srgbClr val="898989"/>
                </a:solidFill>
              </a:rPr>
              <a:pPr/>
              <a:t>20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2514600"/>
            <a:ext cx="769937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DFD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2900"/>
              <a:t>A DFD </a:t>
            </a:r>
            <a:r>
              <a:rPr lang="en-US" altLang="en-US" sz="2900" b="1" i="1">
                <a:solidFill>
                  <a:srgbClr val="0000FF"/>
                </a:solidFill>
              </a:rPr>
              <a:t>fragment</a:t>
            </a:r>
            <a:r>
              <a:rPr lang="en-US" altLang="en-US" sz="2900"/>
              <a:t> is one part of a DFD that eventually will be combined with other DFD fragments to form a DFD.</a:t>
            </a:r>
          </a:p>
          <a:p>
            <a:pPr>
              <a:spcBef>
                <a:spcPct val="0"/>
              </a:spcBef>
            </a:pPr>
            <a:r>
              <a:rPr lang="en-US" altLang="en-US" sz="2900"/>
              <a:t>Each use case is converted into one DFD fragment using the information given on the form of the use case: the name, the ID number, and major inputs and outputs.</a:t>
            </a:r>
          </a:p>
          <a:p>
            <a:pPr>
              <a:spcBef>
                <a:spcPct val="0"/>
              </a:spcBef>
            </a:pPr>
            <a:r>
              <a:rPr lang="en-US" altLang="en-US" sz="2900"/>
              <a:t>The information about the major steps that make up each use case is ignored at this point; it will be used in a later step.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500"/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5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29FFD1C6-E175-47EA-8823-CA4EE58EA6FC}" type="slidenum">
              <a:rPr lang="en-US" altLang="en-US">
                <a:solidFill>
                  <a:srgbClr val="898989"/>
                </a:solidFill>
              </a:rPr>
              <a:pPr/>
              <a:t>21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Example of Fragment</a:t>
            </a:r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altLang="en-US" smtClean="0"/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altLang="en-US" smtClean="0"/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altLang="en-US" smtClean="0"/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B9AF7D36-490A-4B1C-B4FC-22C62F373081}" type="slidenum">
              <a:rPr lang="en-US" altLang="en-US">
                <a:solidFill>
                  <a:srgbClr val="898989"/>
                </a:solidFill>
              </a:rPr>
              <a:pPr/>
              <a:t>22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153" y="0"/>
            <a:ext cx="6575612" cy="617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Additional Example of Fragment</a:t>
            </a:r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altLang="en-US" smtClean="0"/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altLang="en-US" smtClean="0"/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altLang="en-US" smtClean="0"/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altLang="en-US" smtClean="0"/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altLang="en-US" smtClean="0"/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altLang="en-US" smtClean="0"/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13D65DE5-2D4C-4B4A-8C96-65A9B1805C2F}" type="slidenum">
              <a:rPr lang="en-US" altLang="en-US">
                <a:solidFill>
                  <a:srgbClr val="898989"/>
                </a:solidFill>
              </a:rPr>
              <a:pPr/>
              <a:t>23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159" y="0"/>
            <a:ext cx="8659106" cy="5688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Additional Example of Fragment</a:t>
            </a:r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altLang="en-US" smtClean="0"/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altLang="en-US" smtClean="0"/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altLang="en-US" smtClean="0"/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altLang="en-US" smtClean="0"/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altLang="en-US" smtClean="0"/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altLang="en-US" smtClean="0"/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0A3C022D-CF17-4082-BB3F-F445D554B796}" type="slidenum">
              <a:rPr lang="en-US" altLang="en-US">
                <a:solidFill>
                  <a:srgbClr val="898989"/>
                </a:solidFill>
              </a:rPr>
              <a:pPr/>
              <a:t>24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297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06" y="1243574"/>
            <a:ext cx="9291805" cy="455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7683" y="564776"/>
            <a:ext cx="8229600" cy="4876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Important changes are often made in converting the use case into a DFD: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dirty="0"/>
              <a:t>     - modifications to the process names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dirty="0"/>
              <a:t>     - the addition of data flows.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Make sure that any information given to the user is obtained from a </a:t>
            </a:r>
            <a:r>
              <a:rPr lang="en-US" altLang="en-US" b="1" dirty="0">
                <a:solidFill>
                  <a:srgbClr val="0000FF"/>
                </a:solidFill>
              </a:rPr>
              <a:t>data store</a:t>
            </a:r>
            <a:r>
              <a:rPr lang="en-US" altLang="en-US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There are not formal rules covering the </a:t>
            </a:r>
            <a:r>
              <a:rPr lang="en-US" altLang="en-US" b="1" i="1" dirty="0">
                <a:solidFill>
                  <a:srgbClr val="0000FF"/>
                </a:solidFill>
              </a:rPr>
              <a:t>layouts</a:t>
            </a:r>
            <a:r>
              <a:rPr lang="en-US" altLang="en-US" dirty="0"/>
              <a:t>; typically</a:t>
            </a:r>
          </a:p>
          <a:p>
            <a:pPr lvl="1"/>
            <a:r>
              <a:rPr lang="en-US" altLang="en-US" dirty="0"/>
              <a:t>place the processes in the middle</a:t>
            </a:r>
          </a:p>
          <a:p>
            <a:pPr lvl="1"/>
            <a:r>
              <a:rPr lang="en-US" altLang="en-US" dirty="0"/>
              <a:t>inputs start from the left or top</a:t>
            </a:r>
          </a:p>
          <a:p>
            <a:pPr lvl="1"/>
            <a:r>
              <a:rPr lang="en-US" altLang="en-US" dirty="0"/>
              <a:t>outputs leave from the right or the bottom</a:t>
            </a:r>
          </a:p>
          <a:p>
            <a:pPr lvl="1"/>
            <a:r>
              <a:rPr lang="en-US" altLang="en-US" dirty="0"/>
              <a:t>place data stores below the processes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C8F5751E-E140-4054-950D-80FE7DF54E08}" type="slidenum">
              <a:rPr lang="en-US" altLang="en-US">
                <a:solidFill>
                  <a:srgbClr val="898989"/>
                </a:solidFill>
              </a:rPr>
              <a:pPr/>
              <a:t>25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the Level 0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3000"/>
              <a:t>Combine the set of DFD fragments into one diagram – the </a:t>
            </a:r>
            <a:r>
              <a:rPr lang="en-US" altLang="en-US" sz="3000" b="1">
                <a:solidFill>
                  <a:srgbClr val="0000FF"/>
                </a:solidFill>
              </a:rPr>
              <a:t>level 0 DFD</a:t>
            </a:r>
            <a:r>
              <a:rPr lang="en-US" altLang="en-US" sz="3000"/>
              <a:t>.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3000"/>
              <a:t>There are not formal layout rules.  Generally,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3000"/>
              <a:t>    - to put the process that is first chronologically in the upper-left corner and work the way from top to bottom, left to right;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3000"/>
              <a:t>    - to reduce the number of crossed data flow lines.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en-US" sz="3000" b="1" i="1">
                <a:solidFill>
                  <a:srgbClr val="0000FF"/>
                </a:solidFill>
              </a:rPr>
              <a:t>Iteration</a:t>
            </a:r>
            <a:r>
              <a:rPr lang="en-US" altLang="en-US" sz="3000"/>
              <a:t> is the cornerstone  of good DFD design. </a:t>
            </a:r>
            <a:endParaRPr lang="en-US" altLang="en-US" sz="37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6DCFC95A-FB54-44D5-9611-BFA0E8B93F49}" type="slidenum">
              <a:rPr lang="en-US" altLang="en-US">
                <a:solidFill>
                  <a:srgbClr val="898989"/>
                </a:solidFill>
              </a:rPr>
              <a:pPr/>
              <a:t>26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Example of Level 0 DFD</a:t>
            </a:r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E2254840-E20F-48C0-BBB9-179C5E87264D}" type="slidenum">
              <a:rPr lang="en-US" altLang="en-US">
                <a:solidFill>
                  <a:srgbClr val="898989"/>
                </a:solidFill>
              </a:rPr>
              <a:pPr/>
              <a:t>27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327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257300"/>
            <a:ext cx="784860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Creating Level 1 Data Flow Diagrams (and Below)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b="1">
                <a:solidFill>
                  <a:srgbClr val="0000FF"/>
                </a:solidFill>
              </a:rPr>
              <a:t>Level 1 DFD </a:t>
            </a:r>
            <a:r>
              <a:rPr lang="en-US" altLang="en-US"/>
              <a:t>– lower-level DFDs for each process in the level 0 DFD.</a:t>
            </a:r>
          </a:p>
          <a:p>
            <a:pPr>
              <a:spcBef>
                <a:spcPct val="0"/>
              </a:spcBef>
            </a:pPr>
            <a:r>
              <a:rPr lang="en-US" altLang="en-US"/>
              <a:t>Each one of the use cases is turned into its own DFD</a:t>
            </a:r>
          </a:p>
          <a:p>
            <a:pPr>
              <a:spcBef>
                <a:spcPct val="0"/>
              </a:spcBef>
            </a:pPr>
            <a:r>
              <a:rPr lang="en-US" altLang="en-US"/>
              <a:t>Each major step in the use case becomes a </a:t>
            </a:r>
            <a:r>
              <a:rPr lang="en-US" altLang="en-US">
                <a:solidFill>
                  <a:srgbClr val="0000FF"/>
                </a:solidFill>
              </a:rPr>
              <a:t>process</a:t>
            </a:r>
            <a:r>
              <a:rPr lang="en-US" altLang="en-US"/>
              <a:t> on the level 1 DFD, with the inputs and outputs becoming the input and output </a:t>
            </a:r>
            <a:r>
              <a:rPr lang="en-US" altLang="en-US">
                <a:solidFill>
                  <a:srgbClr val="0000FF"/>
                </a:solidFill>
              </a:rPr>
              <a:t>data flows</a:t>
            </a:r>
            <a:r>
              <a:rPr lang="en-US" altLang="en-US"/>
              <a:t>.</a:t>
            </a:r>
          </a:p>
          <a:p>
            <a:pPr>
              <a:spcBef>
                <a:spcPct val="0"/>
              </a:spcBef>
            </a:pPr>
            <a:r>
              <a:rPr lang="en-US" altLang="en-US"/>
              <a:t>Level 1 DFDs include the sources and destinations of data flows for </a:t>
            </a:r>
            <a:r>
              <a:rPr lang="en-US" altLang="en-US">
                <a:solidFill>
                  <a:srgbClr val="0000FF"/>
                </a:solidFill>
              </a:rPr>
              <a:t>data stores </a:t>
            </a:r>
            <a:r>
              <a:rPr lang="en-US" altLang="en-US"/>
              <a:t>and data flows to processes.</a:t>
            </a:r>
          </a:p>
          <a:p>
            <a:pPr>
              <a:spcBef>
                <a:spcPct val="0"/>
              </a:spcBef>
            </a:pPr>
            <a:r>
              <a:rPr lang="en-US" altLang="en-US"/>
              <a:t>Including </a:t>
            </a:r>
            <a:r>
              <a:rPr lang="en-US" altLang="en-US">
                <a:solidFill>
                  <a:srgbClr val="0000FF"/>
                </a:solidFill>
              </a:rPr>
              <a:t>external entities </a:t>
            </a:r>
            <a:r>
              <a:rPr lang="en-US" altLang="en-US"/>
              <a:t>in level 1 and lower DFDs can simplify the readability of DFDs.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A4A21C3C-A95B-49D4-A689-CF7B36B82EBB}" type="slidenum">
              <a:rPr lang="en-US" altLang="en-US">
                <a:solidFill>
                  <a:srgbClr val="898989"/>
                </a:solidFill>
              </a:rPr>
              <a:pPr/>
              <a:t>28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2600"/>
              <a:t>There is no simple answer to the “</a:t>
            </a:r>
            <a:r>
              <a:rPr lang="en-US" altLang="en-US" sz="2600">
                <a:solidFill>
                  <a:srgbClr val="0000FF"/>
                </a:solidFill>
              </a:rPr>
              <a:t>ideal</a:t>
            </a:r>
            <a:r>
              <a:rPr lang="en-US" altLang="en-US" sz="2600"/>
              <a:t>” level of decomposition, because it depends on the complexity of the system or business process being modeled.</a:t>
            </a:r>
          </a:p>
          <a:p>
            <a:pPr>
              <a:spcBef>
                <a:spcPct val="0"/>
              </a:spcBef>
            </a:pPr>
            <a:r>
              <a:rPr lang="en-US" altLang="en-US" sz="2600"/>
              <a:t>In general, you decompose a process into a lower-level DFD whenever the process is sufficiently complex that additional decomposition can help explain the process.</a:t>
            </a:r>
          </a:p>
          <a:p>
            <a:pPr>
              <a:spcBef>
                <a:spcPct val="0"/>
              </a:spcBef>
            </a:pPr>
            <a:r>
              <a:rPr lang="en-US" altLang="en-US" sz="2600"/>
              <a:t>Rules of thumb: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/>
              <a:t>     - There should be at least 3, and no more than 7-9, processes on every DFD.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/>
              <a:t>     - Decompose until you can provide a detailed description of the process in no more than 1 page of process descriptions.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/>
              <a:t>   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0EC27A1B-9ECA-43B6-BFB0-0AA867F7CE45}" type="slidenum">
              <a:rPr lang="en-US" altLang="en-US">
                <a:solidFill>
                  <a:srgbClr val="898989"/>
                </a:solidFill>
              </a:rPr>
              <a:pPr/>
              <a:t>29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600" b="1" dirty="0">
                <a:solidFill>
                  <a:srgbClr val="FF0000"/>
                </a:solidFill>
              </a:rPr>
              <a:t>Data flow diagramming</a:t>
            </a:r>
            <a:r>
              <a:rPr lang="en-US" altLang="en-US" sz="3600" b="1" i="1" dirty="0">
                <a:solidFill>
                  <a:srgbClr val="FF0000"/>
                </a:solidFill>
              </a:rPr>
              <a:t> </a:t>
            </a:r>
            <a:r>
              <a:rPr lang="en-US" altLang="en-US" sz="3600" dirty="0"/>
              <a:t>is a technique that diagrams the business processes and the data that pass among them.</a:t>
            </a:r>
          </a:p>
          <a:p>
            <a:pPr>
              <a:spcBef>
                <a:spcPct val="0"/>
              </a:spcBef>
            </a:pPr>
            <a:r>
              <a:rPr lang="en-US" altLang="en-US" sz="3600" b="1" dirty="0">
                <a:solidFill>
                  <a:srgbClr val="FF0000"/>
                </a:solidFill>
              </a:rPr>
              <a:t>Logical process models </a:t>
            </a:r>
            <a:r>
              <a:rPr lang="en-US" altLang="en-US" sz="3600" dirty="0"/>
              <a:t>describe processes without suggesting how they are conducted.</a:t>
            </a:r>
          </a:p>
          <a:p>
            <a:pPr>
              <a:spcBef>
                <a:spcPct val="0"/>
              </a:spcBef>
            </a:pPr>
            <a:r>
              <a:rPr lang="en-US" altLang="en-US" sz="3600" b="1" dirty="0">
                <a:solidFill>
                  <a:srgbClr val="FF0000"/>
                </a:solidFill>
              </a:rPr>
              <a:t>Physical process models </a:t>
            </a:r>
            <a:r>
              <a:rPr lang="en-US" altLang="en-US" sz="3600" dirty="0"/>
              <a:t>provide information that is needed to build the system.</a:t>
            </a:r>
          </a:p>
          <a:p>
            <a:pPr>
              <a:spcBef>
                <a:spcPct val="0"/>
              </a:spcBef>
            </a:pPr>
            <a:endParaRPr lang="en-US" alt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2F18D34F-CE37-4A1C-B54B-B5AF007E1B10}" type="slidenum">
              <a:rPr lang="en-US" altLang="en-US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Example of Level 1 DFD (for P3)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5E5DA10E-3B44-425D-81E0-D8137FE835AA}" type="slidenum">
              <a:rPr lang="en-US" altLang="en-US">
                <a:solidFill>
                  <a:srgbClr val="898989"/>
                </a:solidFill>
              </a:rPr>
              <a:pPr/>
              <a:t>30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358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236" y="365125"/>
            <a:ext cx="8089444" cy="552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Example of Level 1 DFD (for P4)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EAD258FC-D936-407D-B58A-B54F15676E67}" type="slidenum">
              <a:rPr lang="en-US" altLang="en-US">
                <a:solidFill>
                  <a:srgbClr val="898989"/>
                </a:solidFill>
              </a:rPr>
              <a:pPr/>
              <a:t>31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368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417" y="0"/>
            <a:ext cx="8709947" cy="585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Example of Level 2 DFD (for P4.3)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780113C2-F242-4F67-B7E8-691D5917B17E}" type="slidenum">
              <a:rPr lang="en-US" altLang="en-US">
                <a:solidFill>
                  <a:srgbClr val="898989"/>
                </a:solidFill>
              </a:rPr>
              <a:pPr/>
              <a:t>32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738" y="163419"/>
            <a:ext cx="9871521" cy="564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Example of Level 1 DFD (for P5)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5759666F-AE90-4C40-AB45-CED9446F55A9}" type="slidenum">
              <a:rPr lang="en-US" altLang="en-US">
                <a:solidFill>
                  <a:srgbClr val="898989"/>
                </a:solidFill>
              </a:rPr>
              <a:pPr/>
              <a:t>33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131" y="0"/>
            <a:ext cx="7531194" cy="592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Validating the DFD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Checklist of Common Errors in DFDs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B156A1A4-45C8-4039-9B7B-45166B5B340D}" type="slidenum">
              <a:rPr lang="en-US" altLang="en-US">
                <a:solidFill>
                  <a:srgbClr val="898989"/>
                </a:solidFill>
              </a:rPr>
              <a:pPr/>
              <a:t>34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6" name="Picture 2" descr="fig_05_1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177800"/>
            <a:ext cx="7723188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Validating the DFD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3700"/>
              <a:t>There two fundamental types of errors in DFDs: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3700"/>
              <a:t>1. </a:t>
            </a:r>
            <a:r>
              <a:rPr lang="en-US" altLang="en-US" sz="3700" b="1" i="1">
                <a:solidFill>
                  <a:srgbClr val="0000FF"/>
                </a:solidFill>
              </a:rPr>
              <a:t>Syntax errors </a:t>
            </a:r>
            <a:r>
              <a:rPr lang="en-US" altLang="en-US" sz="3700"/>
              <a:t>– can be thought of as </a:t>
            </a:r>
            <a:r>
              <a:rPr lang="en-US" altLang="en-US" sz="3700">
                <a:solidFill>
                  <a:srgbClr val="0000FF"/>
                </a:solidFill>
              </a:rPr>
              <a:t>grammatical </a:t>
            </a:r>
            <a:r>
              <a:rPr lang="en-US" altLang="en-US" sz="3700"/>
              <a:t>errors that violate the rules of the DFD language.</a:t>
            </a:r>
            <a:endParaRPr lang="en-US" altLang="en-US" sz="3700" b="1" i="1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3700"/>
              <a:t>2. </a:t>
            </a:r>
            <a:r>
              <a:rPr lang="en-US" altLang="en-US" sz="3700" b="1" i="1">
                <a:solidFill>
                  <a:srgbClr val="0000FF"/>
                </a:solidFill>
              </a:rPr>
              <a:t>Semantics errors </a:t>
            </a:r>
            <a:r>
              <a:rPr lang="en-US" altLang="en-US" sz="3700"/>
              <a:t>– can be thought of as </a:t>
            </a:r>
            <a:r>
              <a:rPr lang="en-US" altLang="en-US" sz="3700">
                <a:solidFill>
                  <a:srgbClr val="0000FF"/>
                </a:solidFill>
              </a:rPr>
              <a:t>misunderstandings </a:t>
            </a:r>
            <a:r>
              <a:rPr lang="en-US" altLang="en-US" sz="3700"/>
              <a:t>by the analyst in collecting, analyzing, and reporting information about the system.</a:t>
            </a:r>
            <a:endParaRPr lang="en-US" altLang="en-US" sz="3700" b="1" i="1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3700" b="1" i="1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0B129AAB-DABD-4EA7-B5CB-3001B875A1A9}" type="slidenum">
              <a:rPr lang="en-US" altLang="en-US">
                <a:solidFill>
                  <a:srgbClr val="898989"/>
                </a:solidFill>
              </a:rPr>
              <a:pPr/>
              <a:t>35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/>
              <a:t> Syntax errors are easier to find and fix than are semantics errors because there are clear rules that can be used to identify them.</a:t>
            </a:r>
          </a:p>
          <a:p>
            <a:pPr>
              <a:spcBef>
                <a:spcPct val="0"/>
              </a:spcBef>
            </a:pPr>
            <a:r>
              <a:rPr lang="en-US" altLang="en-US" smtClean="0"/>
              <a:t>Most </a:t>
            </a:r>
            <a:r>
              <a:rPr lang="en-US" altLang="en-US" b="1" smtClean="0">
                <a:solidFill>
                  <a:srgbClr val="0000FF"/>
                </a:solidFill>
              </a:rPr>
              <a:t>CASE tools </a:t>
            </a:r>
            <a:r>
              <a:rPr lang="en-US" altLang="en-US" smtClean="0"/>
              <a:t>have syntax checkers that will detect syntax errors.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F7DD0D70-A5DB-46DE-BA8C-9B56955BAFC5}" type="slidenum">
              <a:rPr lang="en-US" altLang="en-US">
                <a:solidFill>
                  <a:srgbClr val="898989"/>
                </a:solidFill>
              </a:rPr>
              <a:pPr/>
              <a:t>36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b="1" smtClean="0"/>
              <a:t>Common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b="1" smtClean="0"/>
              <a:t>Syntax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b="1" smtClean="0"/>
              <a:t>Errors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5617A13F-599E-4CCF-A7E8-77ACD7172D66}" type="slidenum">
              <a:rPr lang="en-US" altLang="en-US">
                <a:solidFill>
                  <a:srgbClr val="898989"/>
                </a:solidFill>
              </a:rPr>
              <a:pPr/>
              <a:t>37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430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24" y="-1"/>
            <a:ext cx="7866529" cy="590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000" b="1">
                <a:solidFill>
                  <a:srgbClr val="0000FF"/>
                </a:solidFill>
              </a:rPr>
              <a:t>Semantics errors</a:t>
            </a:r>
            <a:r>
              <a:rPr lang="en-US" altLang="en-US" sz="3000"/>
              <a:t> cause the most problems in system development.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000"/>
              <a:t>Three useful checks to help ensure that models are semantically correct: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3000"/>
              <a:t>1.   to ensure that the model is an appropriate representation by asking the users to validate the model in a </a:t>
            </a:r>
            <a:r>
              <a:rPr lang="en-US" altLang="en-US" sz="3000" b="1">
                <a:solidFill>
                  <a:srgbClr val="0000FF"/>
                </a:solidFill>
              </a:rPr>
              <a:t>walk-through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3000"/>
              <a:t>2.  to ensure consistent decomposition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3000"/>
              <a:t>3.  to ensure that the terminology is consistent throughout the model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37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7B5591AA-230A-44F9-9C0E-D2DEC7276115}" type="slidenum">
              <a:rPr lang="en-US" altLang="en-US">
                <a:solidFill>
                  <a:srgbClr val="898989"/>
                </a:solidFill>
              </a:rPr>
              <a:pPr/>
              <a:t>38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2400" b="1"/>
              <a:t>Data Flow Diagram Syntax </a:t>
            </a:r>
            <a:r>
              <a:rPr lang="en-US" altLang="en-US" sz="2400"/>
              <a:t>– four symbols are used on data flow diagrams (</a:t>
            </a:r>
            <a:r>
              <a:rPr lang="en-US" altLang="en-US" sz="2400">
                <a:solidFill>
                  <a:srgbClr val="FF0000"/>
                </a:solidFill>
              </a:rPr>
              <a:t>processes, data flows, data stores, and external entities</a:t>
            </a:r>
            <a:r>
              <a:rPr lang="en-US" altLang="en-US" sz="2400"/>
              <a:t>).</a:t>
            </a:r>
          </a:p>
          <a:p>
            <a:pPr>
              <a:spcBef>
                <a:spcPct val="0"/>
              </a:spcBef>
            </a:pPr>
            <a:r>
              <a:rPr lang="en-US" altLang="en-US" sz="2400" b="1"/>
              <a:t>Creating Data Flow Diagrams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/>
              <a:t> - The DFDs are created from </a:t>
            </a:r>
            <a:r>
              <a:rPr lang="en-US" altLang="en-US" sz="2400">
                <a:solidFill>
                  <a:srgbClr val="FF0000"/>
                </a:solidFill>
              </a:rPr>
              <a:t>use cases</a:t>
            </a:r>
            <a:r>
              <a:rPr lang="en-US" altLang="en-US" sz="2400"/>
              <a:t>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/>
              <a:t> - Every set of DFDs starts with a </a:t>
            </a:r>
            <a:r>
              <a:rPr lang="en-US" altLang="en-US" sz="2400">
                <a:solidFill>
                  <a:srgbClr val="FF0000"/>
                </a:solidFill>
              </a:rPr>
              <a:t>context diagram</a:t>
            </a:r>
            <a:r>
              <a:rPr lang="en-US" altLang="en-US" sz="2400"/>
              <a:t>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/>
              <a:t> - DFDs segments are created for each use case, and are then organized into a </a:t>
            </a:r>
            <a:r>
              <a:rPr lang="en-US" altLang="en-US" sz="2400">
                <a:solidFill>
                  <a:srgbClr val="FF0000"/>
                </a:solidFill>
              </a:rPr>
              <a:t>level 0 DFD</a:t>
            </a:r>
            <a:r>
              <a:rPr lang="en-US" altLang="en-US" sz="2400"/>
              <a:t>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/>
              <a:t> - </a:t>
            </a:r>
            <a:r>
              <a:rPr lang="en-US" altLang="en-US" sz="2400">
                <a:solidFill>
                  <a:srgbClr val="FF0000"/>
                </a:solidFill>
              </a:rPr>
              <a:t>Level 1 DFDs</a:t>
            </a:r>
            <a:r>
              <a:rPr lang="en-US" altLang="en-US" sz="2400"/>
              <a:t> are developed on the basis of the steps within each use case.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/>
              <a:t> - The set of DFDs are </a:t>
            </a:r>
            <a:r>
              <a:rPr lang="en-US" altLang="en-US" sz="2400">
                <a:solidFill>
                  <a:srgbClr val="FF0000"/>
                </a:solidFill>
              </a:rPr>
              <a:t>validated</a:t>
            </a:r>
            <a:r>
              <a:rPr lang="en-US" altLang="en-US" sz="2400"/>
              <a:t> to make sure that they are complete and correct and contain no syntax or semantics errors.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16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8D03A572-9AF0-4FC4-B6DC-702C930B520E}" type="slidenum">
              <a:rPr lang="en-US" altLang="en-US">
                <a:solidFill>
                  <a:srgbClr val="898989"/>
                </a:solidFill>
              </a:rPr>
              <a:pPr/>
              <a:t>39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838200" y="135731"/>
            <a:ext cx="10515600" cy="594519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/>
              <a:t>DATA FLOW DIAGRAMS (DFDs)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838200" y="730250"/>
            <a:ext cx="10515600" cy="4351338"/>
          </a:xfrm>
        </p:spPr>
        <p:txBody>
          <a:bodyPr/>
          <a:lstStyle/>
          <a:p>
            <a:pPr algn="ctr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3200" b="1" dirty="0"/>
              <a:t>Reading Data Flow Diagrams</a:t>
            </a:r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n-US" alt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691B94D4-3DCA-4199-B1AE-B3207AAC7CE6}" type="slidenum">
              <a:rPr lang="en-US" altLang="en-US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76" y="1221302"/>
            <a:ext cx="93726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Elements of Data Flow Diagrams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000" b="1">
                <a:solidFill>
                  <a:srgbClr val="0000FF"/>
                </a:solidFill>
              </a:rPr>
              <a:t>Process</a:t>
            </a:r>
            <a:r>
              <a:rPr lang="en-US" altLang="en-US" sz="3000"/>
              <a:t> – A process is an activity or a function performed for some specific business reason.</a:t>
            </a:r>
          </a:p>
          <a:p>
            <a:pPr>
              <a:spcBef>
                <a:spcPct val="0"/>
              </a:spcBef>
            </a:pPr>
            <a:r>
              <a:rPr lang="en-US" altLang="en-US" sz="3000" b="1">
                <a:solidFill>
                  <a:srgbClr val="0000FF"/>
                </a:solidFill>
              </a:rPr>
              <a:t>Data Flow </a:t>
            </a:r>
            <a:r>
              <a:rPr lang="en-US" altLang="en-US" sz="3000"/>
              <a:t>– A data flow is a single piece of data, or a logical collection of several pieces of information.</a:t>
            </a:r>
          </a:p>
          <a:p>
            <a:pPr>
              <a:spcBef>
                <a:spcPct val="0"/>
              </a:spcBef>
            </a:pPr>
            <a:r>
              <a:rPr lang="en-US" altLang="en-US" sz="3000" b="1">
                <a:solidFill>
                  <a:srgbClr val="0000FF"/>
                </a:solidFill>
              </a:rPr>
              <a:t>Data Store </a:t>
            </a:r>
            <a:r>
              <a:rPr lang="en-US" altLang="en-US" sz="3000"/>
              <a:t>– A data store is a collection of data that is stored in some way.</a:t>
            </a:r>
          </a:p>
          <a:p>
            <a:pPr>
              <a:spcBef>
                <a:spcPct val="0"/>
              </a:spcBef>
            </a:pPr>
            <a:r>
              <a:rPr lang="en-US" altLang="en-US" sz="3000" b="1">
                <a:solidFill>
                  <a:srgbClr val="0000FF"/>
                </a:solidFill>
              </a:rPr>
              <a:t>External Entity </a:t>
            </a:r>
            <a:r>
              <a:rPr lang="en-US" altLang="en-US" sz="3000"/>
              <a:t>– An external entity is a person, organization, organization unit, or system that is </a:t>
            </a:r>
            <a:r>
              <a:rPr lang="en-US" altLang="en-US" sz="3000" b="1">
                <a:solidFill>
                  <a:srgbClr val="3366FF"/>
                </a:solidFill>
              </a:rPr>
              <a:t>external</a:t>
            </a:r>
            <a:r>
              <a:rPr lang="en-US" altLang="en-US" sz="3000"/>
              <a:t> to the system, but interacts with 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D6F21961-9E7C-45E2-9C60-E5462B3FB362}" type="slidenum">
              <a:rPr lang="en-US" altLang="en-US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91403966-5378-4F20-9A60-3681CB8B8C17}" type="slidenum">
              <a:rPr lang="en-US" altLang="en-US">
                <a:solidFill>
                  <a:srgbClr val="898989"/>
                </a:solidFill>
              </a:rPr>
              <a:pPr/>
              <a:t>6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1269" name="Picture 3" descr="!06-02W-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3612" y="0"/>
            <a:ext cx="9229164" cy="59865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Using DFDs to Define Business Processes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/>
              <a:t>Business processes are too complex to be explained in one DFD.</a:t>
            </a:r>
          </a:p>
          <a:p>
            <a:pPr>
              <a:spcBef>
                <a:spcPct val="0"/>
              </a:spcBef>
            </a:pPr>
            <a:r>
              <a:rPr lang="en-US" altLang="en-US" i="1" smtClean="0">
                <a:solidFill>
                  <a:srgbClr val="CC0000"/>
                </a:solidFill>
              </a:rPr>
              <a:t> </a:t>
            </a:r>
            <a:r>
              <a:rPr lang="en-US" altLang="en-US" smtClean="0"/>
              <a:t>One important principle in process modeling with DFDs is the </a:t>
            </a:r>
            <a:r>
              <a:rPr lang="en-US" altLang="en-US" b="1" smtClean="0">
                <a:solidFill>
                  <a:srgbClr val="0000FF"/>
                </a:solidFill>
              </a:rPr>
              <a:t>decomposition</a:t>
            </a:r>
            <a:r>
              <a:rPr lang="en-US" altLang="en-US" smtClean="0"/>
              <a:t> of the business process into a series of DFDs, each representing a lower level of detail.</a:t>
            </a:r>
          </a:p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943E8242-426C-439E-9AAC-E6994D120C03}" type="slidenum">
              <a:rPr lang="en-US" altLang="en-US">
                <a:solidFill>
                  <a:srgbClr val="898989"/>
                </a:solidFill>
              </a:rPr>
              <a:pPr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(cont’d)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Decomposition</a:t>
            </a:r>
          </a:p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F900D328-F30A-449A-B36D-F82FB83886E2}" type="slidenum">
              <a:rPr lang="en-US" altLang="en-US">
                <a:solidFill>
                  <a:srgbClr val="898989"/>
                </a:solidFill>
              </a:rPr>
              <a:pPr/>
              <a:t>8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6" name="Picture 17" descr="Chapter_06_illus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t="12878" r="20589" b="13637"/>
          <a:stretch>
            <a:fillRect/>
          </a:stretch>
        </p:blipFill>
        <p:spPr bwMode="auto">
          <a:xfrm>
            <a:off x="3630706" y="365125"/>
            <a:ext cx="5715000" cy="548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Context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700"/>
              <a:t>The first DFD in every business process is the </a:t>
            </a:r>
            <a:r>
              <a:rPr lang="en-US" altLang="en-US" sz="3700" b="1">
                <a:solidFill>
                  <a:srgbClr val="0000FF"/>
                </a:solidFill>
              </a:rPr>
              <a:t>context diagram</a:t>
            </a:r>
            <a:r>
              <a:rPr lang="en-US" altLang="en-US" sz="3700"/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700"/>
              <a:t>It shows the entire system in </a:t>
            </a:r>
            <a:r>
              <a:rPr lang="en-US" altLang="en-US" sz="3700" b="1">
                <a:solidFill>
                  <a:srgbClr val="0000FF"/>
                </a:solidFill>
              </a:rPr>
              <a:t>context </a:t>
            </a:r>
            <a:r>
              <a:rPr lang="en-US" altLang="en-US" sz="3700"/>
              <a:t>with its environment.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3700"/>
              <a:t>The context diagram shows the overall business process as just </a:t>
            </a:r>
            <a:r>
              <a:rPr lang="en-US" altLang="en-US" sz="3700" b="1" i="1">
                <a:solidFill>
                  <a:srgbClr val="3366FF"/>
                </a:solidFill>
              </a:rPr>
              <a:t>one</a:t>
            </a:r>
            <a:r>
              <a:rPr lang="en-US" altLang="en-US" sz="3700" b="1">
                <a:solidFill>
                  <a:srgbClr val="3366FF"/>
                </a:solidFill>
              </a:rPr>
              <a:t> </a:t>
            </a:r>
            <a:r>
              <a:rPr lang="en-US" altLang="en-US" sz="3700"/>
              <a:t>process and shows the data flows to and from external entities.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37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2011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898989"/>
                </a:solidFill>
              </a:rPr>
              <a:t>5-</a:t>
            </a:r>
            <a:fld id="{CFEA6589-7A22-4798-9EB0-B47AD60CE5BD}" type="slidenum">
              <a:rPr lang="en-US" altLang="en-US">
                <a:solidFill>
                  <a:srgbClr val="898989"/>
                </a:solidFill>
              </a:rPr>
              <a:pPr/>
              <a:t>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1171314FEBD42B49CCCBC8D540638" ma:contentTypeVersion="4" ma:contentTypeDescription="Create a new document." ma:contentTypeScope="" ma:versionID="2a66f7f22dc8456b54705a7d179e0ae8">
  <xsd:schema xmlns:xsd="http://www.w3.org/2001/XMLSchema" xmlns:xs="http://www.w3.org/2001/XMLSchema" xmlns:p="http://schemas.microsoft.com/office/2006/metadata/properties" xmlns:ns2="fc750ce1-b4ce-4aa4-b401-b2c8a3093a22" targetNamespace="http://schemas.microsoft.com/office/2006/metadata/properties" ma:root="true" ma:fieldsID="d16e97cd3c7070b575b41437affc357c" ns2:_="">
    <xsd:import namespace="fc750ce1-b4ce-4aa4-b401-b2c8a3093a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50ce1-b4ce-4aa4-b401-b2c8a3093a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B00449-3753-42D4-820E-3EA4866ADF9C}"/>
</file>

<file path=customXml/itemProps2.xml><?xml version="1.0" encoding="utf-8"?>
<ds:datastoreItem xmlns:ds="http://schemas.openxmlformats.org/officeDocument/2006/customXml" ds:itemID="{E22B126A-9675-4F8D-81C9-F7FB436C194B}"/>
</file>

<file path=customXml/itemProps3.xml><?xml version="1.0" encoding="utf-8"?>
<ds:datastoreItem xmlns:ds="http://schemas.openxmlformats.org/officeDocument/2006/customXml" ds:itemID="{1D4B5660-ADFF-4187-A4FC-5E50FD897CD8}"/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2145</Words>
  <Application>Microsoft Office PowerPoint</Application>
  <PresentationFormat>Widescreen</PresentationFormat>
  <Paragraphs>244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Times New Roman</vt:lpstr>
      <vt:lpstr>Wingdings</vt:lpstr>
      <vt:lpstr>Office Theme</vt:lpstr>
      <vt:lpstr>Prosess Modeling</vt:lpstr>
      <vt:lpstr>INTRODUCTION</vt:lpstr>
      <vt:lpstr>(cont’d)</vt:lpstr>
      <vt:lpstr>DATA FLOW DIAGRAMS (DFDs)</vt:lpstr>
      <vt:lpstr>Elements of Data Flow Diagrams</vt:lpstr>
      <vt:lpstr>(cont’d)</vt:lpstr>
      <vt:lpstr>Using DFDs to Define Business Processes</vt:lpstr>
      <vt:lpstr>(cont’d)</vt:lpstr>
      <vt:lpstr>Context Diagram</vt:lpstr>
      <vt:lpstr>Level 0 Diagram</vt:lpstr>
      <vt:lpstr>Level 1 Diagrams</vt:lpstr>
      <vt:lpstr>(cont’d)</vt:lpstr>
      <vt:lpstr>Level 2 Diagrams</vt:lpstr>
      <vt:lpstr>Alternative Data Flows</vt:lpstr>
      <vt:lpstr>Process Descriptions</vt:lpstr>
      <vt:lpstr>CREATING DATA FLOW DIAGRAMS</vt:lpstr>
      <vt:lpstr>(cont’d)</vt:lpstr>
      <vt:lpstr>(cont’d)</vt:lpstr>
      <vt:lpstr>Creating the Context Diagram</vt:lpstr>
      <vt:lpstr>(cont’d)</vt:lpstr>
      <vt:lpstr>Creating DFD Fragments</vt:lpstr>
      <vt:lpstr>(cont’d)</vt:lpstr>
      <vt:lpstr>(cont’d)</vt:lpstr>
      <vt:lpstr>(cont’d)</vt:lpstr>
      <vt:lpstr>(cont’d)</vt:lpstr>
      <vt:lpstr>Creating the Level 0 Diagram</vt:lpstr>
      <vt:lpstr>(cont’d)</vt:lpstr>
      <vt:lpstr>Creating Level 1 Data Flow Diagrams (and Below)</vt:lpstr>
      <vt:lpstr>(cont’d)</vt:lpstr>
      <vt:lpstr>(cont’d)</vt:lpstr>
      <vt:lpstr>(cont’d)</vt:lpstr>
      <vt:lpstr>(cont’d)</vt:lpstr>
      <vt:lpstr>(cont’d)</vt:lpstr>
      <vt:lpstr>Validating the DFD</vt:lpstr>
      <vt:lpstr>Validating the DFD (cont’d)</vt:lpstr>
      <vt:lpstr>(cont’d)</vt:lpstr>
      <vt:lpstr>(cont’d)</vt:lpstr>
      <vt:lpstr>(cont’d)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OWNER</cp:lastModifiedBy>
  <cp:revision>8</cp:revision>
  <dcterms:created xsi:type="dcterms:W3CDTF">2020-06-08T01:30:48Z</dcterms:created>
  <dcterms:modified xsi:type="dcterms:W3CDTF">2021-06-29T03:17:53Z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0x01010026F1171314FEBD42B49CCCBC8D540638</vt:lpwstr>
  </property>
</Properties>
</file>