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3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3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7.xml" ContentType="application/vnd.openxmlformats-officedocument.presentationml.tags+xml"/>
  <Override PartName="/ppt/tags/tag2.xml" ContentType="application/vnd.openxmlformats-officedocument.presentationml.tags+xml"/>
  <Override PartName="/ppt/tags/tag6.xml" ContentType="application/vnd.openxmlformats-officedocument.presentationml.tags+xml"/>
  <Override PartName="/ppt/tags/tag5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7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Pertemuan</a:t>
            </a: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sz="4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Zyad</a:t>
            </a:r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Rusdi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Cardinality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/>
              <a:t>A relationship has </a:t>
            </a:r>
            <a:r>
              <a:rPr lang="en-US" altLang="en-US" b="1" i="1">
                <a:solidFill>
                  <a:srgbClr val="3333FF"/>
                </a:solidFill>
              </a:rPr>
              <a:t>cardinality</a:t>
            </a:r>
            <a:r>
              <a:rPr lang="en-US" altLang="en-US"/>
              <a:t> which is the ratio of parent instances to child instances</a:t>
            </a:r>
            <a:r>
              <a:rPr lang="en-US" altLang="en-US" b="1">
                <a:solidFill>
                  <a:srgbClr val="3333FF"/>
                </a:solidFill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en-US"/>
              <a:t> The </a:t>
            </a:r>
            <a:r>
              <a:rPr lang="en-US" altLang="en-US" b="1">
                <a:solidFill>
                  <a:srgbClr val="0000FF"/>
                </a:solidFill>
              </a:rPr>
              <a:t>1:1 relationship</a:t>
            </a:r>
            <a:r>
              <a:rPr lang="en-US" altLang="en-US"/>
              <a:t> means that one instance of the parent entity is associated with one instance of the child entity.</a:t>
            </a:r>
          </a:p>
          <a:p>
            <a:pPr>
              <a:spcBef>
                <a:spcPct val="0"/>
              </a:spcBef>
            </a:pPr>
            <a:r>
              <a:rPr lang="en-US" altLang="en-US"/>
              <a:t>The </a:t>
            </a:r>
            <a:r>
              <a:rPr lang="en-US" altLang="en-US" b="1">
                <a:solidFill>
                  <a:srgbClr val="0000FF"/>
                </a:solidFill>
              </a:rPr>
              <a:t>1:N relationship</a:t>
            </a:r>
            <a:r>
              <a:rPr lang="en-US" altLang="en-US"/>
              <a:t> means that a single instance of a parent entity is associated with many instances of a child entity.</a:t>
            </a:r>
            <a:endParaRPr lang="en-US" altLang="en-US" b="1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/>
              <a:t>The </a:t>
            </a:r>
            <a:r>
              <a:rPr lang="en-US" altLang="en-US" b="1">
                <a:solidFill>
                  <a:srgbClr val="0000FF"/>
                </a:solidFill>
              </a:rPr>
              <a:t>M:N relationship</a:t>
            </a:r>
            <a:r>
              <a:rPr lang="en-US" altLang="en-US"/>
              <a:t> means that many instances of a parent entity can relate to many instances of a child entity.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6-</a:t>
            </a:r>
            <a:fld id="{9C03D1C1-7C88-44B6-B609-D2A5001CC474}" type="slidenum">
              <a:rPr lang="en-US" altLang="en-US">
                <a:solidFill>
                  <a:srgbClr val="898989"/>
                </a:solidFill>
              </a:rPr>
              <a:pPr/>
              <a:t>10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(cont’d)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Example of M:N Relationship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6-</a:t>
            </a:r>
            <a:fld id="{3AC96336-F24B-42F1-884F-CFB5E2BD4B51}" type="slidenum">
              <a:rPr lang="en-US" altLang="en-US">
                <a:solidFill>
                  <a:srgbClr val="898989"/>
                </a:solidFill>
              </a:rPr>
              <a:pPr/>
              <a:t>11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184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90800"/>
            <a:ext cx="74358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Modality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3000"/>
              <a:t>A relationship has </a:t>
            </a:r>
            <a:r>
              <a:rPr lang="en-US" altLang="en-US" sz="3000" b="1" i="1">
                <a:solidFill>
                  <a:srgbClr val="3333FF"/>
                </a:solidFill>
              </a:rPr>
              <a:t>modality</a:t>
            </a:r>
            <a:r>
              <a:rPr lang="en-US" altLang="en-US" sz="3000"/>
              <a:t> of </a:t>
            </a:r>
            <a:r>
              <a:rPr lang="en-US" altLang="en-US" sz="3000">
                <a:solidFill>
                  <a:srgbClr val="0000FF"/>
                </a:solidFill>
              </a:rPr>
              <a:t>null</a:t>
            </a:r>
            <a:r>
              <a:rPr lang="en-US" altLang="en-US" sz="3000"/>
              <a:t> or </a:t>
            </a:r>
            <a:r>
              <a:rPr lang="en-US" altLang="en-US" sz="3000">
                <a:solidFill>
                  <a:srgbClr val="0000FF"/>
                </a:solidFill>
              </a:rPr>
              <a:t>not null</a:t>
            </a:r>
            <a:r>
              <a:rPr lang="en-US" altLang="en-US" sz="3000"/>
              <a:t>, which refers to whether or not an instance of a child entity can exist without a related instance in the parent entity</a:t>
            </a:r>
            <a:r>
              <a:rPr lang="en-US" altLang="en-US" sz="3000" b="1">
                <a:solidFill>
                  <a:srgbClr val="3333FF"/>
                </a:solidFill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en-US" sz="3000">
                <a:solidFill>
                  <a:srgbClr val="0000FF"/>
                </a:solidFill>
              </a:rPr>
              <a:t>Null</a:t>
            </a:r>
            <a:r>
              <a:rPr lang="en-US" altLang="en-US" sz="3000"/>
              <a:t> means that an instance of a child entity can exist without a related instance in the parent entity</a:t>
            </a:r>
            <a:r>
              <a:rPr lang="en-US" altLang="en-US" sz="3000" b="1">
                <a:solidFill>
                  <a:srgbClr val="3333FF"/>
                </a:solidFill>
              </a:rPr>
              <a:t>.</a:t>
            </a:r>
            <a:endParaRPr lang="en-US" altLang="en-US" sz="3000"/>
          </a:p>
          <a:p>
            <a:pPr>
              <a:spcBef>
                <a:spcPct val="0"/>
              </a:spcBef>
            </a:pPr>
            <a:r>
              <a:rPr lang="en-US" altLang="en-US" sz="3000">
                <a:solidFill>
                  <a:srgbClr val="0000FF"/>
                </a:solidFill>
              </a:rPr>
              <a:t>Not Null</a:t>
            </a:r>
            <a:r>
              <a:rPr lang="en-US" altLang="en-US" sz="3000"/>
              <a:t> means that an instance of a child entity can’t exist without a related instance in the parent entity</a:t>
            </a:r>
            <a:r>
              <a:rPr lang="en-US" altLang="en-US" sz="3000" b="1">
                <a:solidFill>
                  <a:srgbClr val="3333FF"/>
                </a:solidFill>
              </a:rPr>
              <a:t>.</a:t>
            </a:r>
            <a:endParaRPr lang="en-US" altLang="en-US" sz="3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6-</a:t>
            </a:r>
            <a:fld id="{4FCB8AB2-A5DD-4456-A673-574E92565C40}" type="slidenum">
              <a:rPr lang="en-US" altLang="en-US">
                <a:solidFill>
                  <a:srgbClr val="898989"/>
                </a:solidFill>
              </a:rPr>
              <a:pPr/>
              <a:t>12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Data Dictionary and 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3400"/>
              <a:t>A </a:t>
            </a:r>
            <a:r>
              <a:rPr lang="en-US" altLang="en-US" sz="3400" b="1" i="1">
                <a:solidFill>
                  <a:srgbClr val="0000FF"/>
                </a:solidFill>
              </a:rPr>
              <a:t>data dictionary </a:t>
            </a:r>
            <a:r>
              <a:rPr lang="en-US" altLang="en-US" sz="3400"/>
              <a:t>contains the information about the entities, attributes, and relationships on the ERD, or </a:t>
            </a:r>
            <a:r>
              <a:rPr lang="en-US" altLang="en-US" sz="3400" b="1" i="1">
                <a:solidFill>
                  <a:srgbClr val="0000FF"/>
                </a:solidFill>
              </a:rPr>
              <a:t>metadata</a:t>
            </a:r>
            <a:r>
              <a:rPr lang="en-US" altLang="en-US" sz="3400"/>
              <a:t>.</a:t>
            </a:r>
            <a:endParaRPr lang="en-US" altLang="en-US" sz="3400" b="1" i="1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3400" b="1">
                <a:solidFill>
                  <a:srgbClr val="3333FF"/>
                </a:solidFill>
              </a:rPr>
              <a:t>Metadata</a:t>
            </a:r>
            <a:r>
              <a:rPr lang="en-US" altLang="en-US" sz="3400"/>
              <a:t> is data about data.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3400"/>
              <a:t>Metadata is stored in the data dictionary so it can be shared by developers and users throughout the SDLC.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3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6-</a:t>
            </a:r>
            <a:fld id="{D0FA03D2-B183-45C2-BC15-C0757DF26A0B}" type="slidenum">
              <a:rPr lang="en-US" altLang="en-US">
                <a:solidFill>
                  <a:srgbClr val="898989"/>
                </a:solidFill>
              </a:rPr>
              <a:pPr/>
              <a:t>13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(cont’d)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Example of Data Dictionary Entry for Entity</a:t>
            </a:r>
          </a:p>
          <a:p>
            <a:pPr algn="ctr">
              <a:spcBef>
                <a:spcPct val="0"/>
              </a:spcBef>
              <a:buFont typeface="Wingdings" pitchFamily="2" charset="2"/>
              <a:buNone/>
            </a:pP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6-</a:t>
            </a:r>
            <a:fld id="{0213181C-F531-435B-B4B1-D0F3F9C9CDFC}" type="slidenum">
              <a:rPr lang="en-US" altLang="en-US">
                <a:solidFill>
                  <a:srgbClr val="898989"/>
                </a:solidFill>
              </a:rPr>
              <a:pPr/>
              <a:t>14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19200"/>
            <a:ext cx="8128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(cont’d)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Example of Data Dictionary Entry for Attributes</a:t>
            </a:r>
          </a:p>
          <a:p>
            <a:pPr algn="ctr">
              <a:spcBef>
                <a:spcPct val="0"/>
              </a:spcBef>
              <a:buFont typeface="Wingdings" pitchFamily="2" charset="2"/>
              <a:buNone/>
            </a:pP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6-</a:t>
            </a:r>
            <a:fld id="{3381C6A4-F94B-4172-A29C-A71FC46914D8}" type="slidenum">
              <a:rPr lang="en-US" altLang="en-US">
                <a:solidFill>
                  <a:srgbClr val="898989"/>
                </a:solidFill>
              </a:rPr>
              <a:pPr/>
              <a:t>15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1295401"/>
            <a:ext cx="8201025" cy="476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(cont’d)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Example of Data Dictionary of Entry for Relationship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6-</a:t>
            </a:r>
            <a:fld id="{4BC96F0D-8400-462C-8AD9-2F3C0A776FCE}" type="slidenum">
              <a:rPr lang="en-US" altLang="en-US">
                <a:solidFill>
                  <a:srgbClr val="898989"/>
                </a:solidFill>
              </a:rPr>
              <a:pPr/>
              <a:t>16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24001"/>
            <a:ext cx="79502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(cont’d)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Types of Metadata Captured by the Data Dictionary</a:t>
            </a:r>
          </a:p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6-</a:t>
            </a:r>
            <a:fld id="{2A44EA9B-CA32-4B1A-AFA7-2BF8A8B8C8E6}" type="slidenum">
              <a:rPr lang="en-US" altLang="en-US">
                <a:solidFill>
                  <a:srgbClr val="898989"/>
                </a:solidFill>
              </a:rPr>
              <a:pPr/>
              <a:t>17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6" name="Picture 2" descr="fig_06_09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31801"/>
            <a:ext cx="8686800" cy="601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CREATING AN ENTITY RELATIONSHIP DIAGRAM (ERD)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mtClean="0"/>
              <a:t>Drawing the ERD is an iterative process of trial and revision.</a:t>
            </a:r>
          </a:p>
          <a:p>
            <a:pPr>
              <a:spcBef>
                <a:spcPct val="0"/>
              </a:spcBef>
            </a:pPr>
            <a:r>
              <a:rPr lang="en-US" altLang="en-US" smtClean="0"/>
              <a:t>The basic steps in building an ERD: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1. Identify the entities;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2. add the appropriate attributes to each entity; and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3. draw relationships among entities.</a:t>
            </a:r>
            <a:endParaRPr lang="en-US" altLang="en-US" sz="3600"/>
          </a:p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6-</a:t>
            </a:r>
            <a:fld id="{6A92FEE9-9E0D-4B8E-BA4A-969AAC03D5AA}" type="slidenum">
              <a:rPr lang="en-US" altLang="en-US">
                <a:solidFill>
                  <a:srgbClr val="898989"/>
                </a:solidFill>
              </a:rPr>
              <a:pPr/>
              <a:t>18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Step 1: Identify the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7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3300"/>
              <a:t> </a:t>
            </a:r>
            <a:r>
              <a:rPr lang="en-US" altLang="en-US" sz="3600"/>
              <a:t>The </a:t>
            </a:r>
            <a:r>
              <a:rPr lang="en-US" altLang="en-US" sz="3600">
                <a:solidFill>
                  <a:srgbClr val="0000FF"/>
                </a:solidFill>
              </a:rPr>
              <a:t>entities</a:t>
            </a:r>
            <a:r>
              <a:rPr lang="en-US" altLang="en-US" sz="3600"/>
              <a:t> should represent the major categories of information that you need to store in your system.</a:t>
            </a:r>
          </a:p>
          <a:p>
            <a:pPr marL="342900" lvl="1" indent="-342900">
              <a:spcBef>
                <a:spcPct val="0"/>
              </a:spcBef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3600"/>
              <a:t>If you begin the data model using a use case, look at the major inputs and outputs of the use case.</a:t>
            </a:r>
          </a:p>
          <a:p>
            <a:pPr marL="342900" lvl="1" indent="-342900">
              <a:spcBef>
                <a:spcPct val="0"/>
              </a:spcBef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3600"/>
              <a:t>If the process models are available,  look at the data stores, external entities, and data flows.</a:t>
            </a:r>
          </a:p>
          <a:p>
            <a:pPr marL="342900" lvl="1" indent="-342900">
              <a:lnSpc>
                <a:spcPct val="80000"/>
              </a:lnSpc>
              <a:spcBef>
                <a:spcPct val="0"/>
              </a:spcBef>
              <a:buClr>
                <a:srgbClr val="0070C0"/>
              </a:buClr>
              <a:buSzPct val="150000"/>
              <a:buNone/>
            </a:pP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6-</a:t>
            </a:r>
            <a:fld id="{5D591160-D8E6-4123-8276-FAB357685306}" type="slidenum">
              <a:rPr lang="en-US" altLang="en-US">
                <a:solidFill>
                  <a:srgbClr val="898989"/>
                </a:solidFill>
              </a:rPr>
              <a:pPr/>
              <a:t>19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THE ENTITY-RELATIONSHIP DIAGRAM (ERD)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3400"/>
              <a:t>An </a:t>
            </a:r>
            <a:r>
              <a:rPr lang="en-US" altLang="en-US" sz="3400" b="1" i="1">
                <a:solidFill>
                  <a:srgbClr val="0000FF"/>
                </a:solidFill>
              </a:rPr>
              <a:t>entity-relationship diagram (ERD) </a:t>
            </a:r>
            <a:r>
              <a:rPr lang="en-US" altLang="en-US" sz="3400"/>
              <a:t>is a picture showing the information that is created, stored, and used by a business system.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3400" b="1">
                <a:solidFill>
                  <a:srgbClr val="0000FF"/>
                </a:solidFill>
              </a:rPr>
              <a:t>Entities</a:t>
            </a:r>
            <a:r>
              <a:rPr lang="en-US" altLang="en-US" sz="3400"/>
              <a:t> lists similar kinds of information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3400"/>
              <a:t>Lines drawn between entities represent </a:t>
            </a:r>
            <a:r>
              <a:rPr lang="en-US" altLang="en-US" sz="3400" b="1">
                <a:solidFill>
                  <a:srgbClr val="0000FF"/>
                </a:solidFill>
              </a:rPr>
              <a:t>relationships </a:t>
            </a:r>
            <a:r>
              <a:rPr lang="en-US" altLang="en-US" sz="3400"/>
              <a:t>among the data.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3400"/>
              <a:t>Special symbols communicate high-level </a:t>
            </a:r>
            <a:r>
              <a:rPr lang="en-US" altLang="en-US" sz="3400">
                <a:solidFill>
                  <a:srgbClr val="0000FF"/>
                </a:solidFill>
              </a:rPr>
              <a:t>business rules</a:t>
            </a:r>
            <a:r>
              <a:rPr lang="en-US" altLang="en-US" sz="3400"/>
              <a:t>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6-</a:t>
            </a:r>
            <a:fld id="{F4118989-3270-49ED-82E1-DB5F9B44348A}" type="slidenum">
              <a:rPr lang="en-US" altLang="en-US">
                <a:solidFill>
                  <a:srgbClr val="898989"/>
                </a:solidFill>
              </a:rPr>
              <a:pPr/>
              <a:t>2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Step 2: Add Attributes and Assign Identifiers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00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3200"/>
              <a:t>The information that describes each entity becomes its </a:t>
            </a:r>
            <a:r>
              <a:rPr lang="en-US" altLang="en-US" sz="3200">
                <a:solidFill>
                  <a:srgbClr val="0000FF"/>
                </a:solidFill>
              </a:rPr>
              <a:t>attributes</a:t>
            </a:r>
            <a:r>
              <a:rPr lang="en-US" altLang="en-US" sz="3200"/>
              <a:t>.</a:t>
            </a:r>
          </a:p>
          <a:p>
            <a:pPr lvl="1"/>
            <a:r>
              <a:rPr lang="en-US" altLang="en-US"/>
              <a:t>Check in the CASE repository of the process model for details on data flows and data stores.</a:t>
            </a:r>
          </a:p>
          <a:p>
            <a:pPr lvl="1"/>
            <a:r>
              <a:rPr lang="en-US" altLang="en-US"/>
              <a:t>Check the data requirements of the requirements definition.</a:t>
            </a:r>
          </a:p>
          <a:p>
            <a:pPr lvl="1"/>
            <a:r>
              <a:rPr lang="en-US" altLang="en-US"/>
              <a:t>Use requirements elicitation techniques (e.g., interview and document analysis).</a:t>
            </a:r>
          </a:p>
          <a:p>
            <a:pPr>
              <a:spcBef>
                <a:spcPct val="0"/>
              </a:spcBef>
            </a:pPr>
            <a:r>
              <a:rPr lang="en-US" altLang="en-US" sz="3200"/>
              <a:t>One or more of the attributes will become the entity’s identifier.</a:t>
            </a:r>
          </a:p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6-</a:t>
            </a:r>
            <a:fld id="{7F6A5F33-36A6-48D8-8F74-E4C5847DFCAD}" type="slidenum">
              <a:rPr lang="en-US" altLang="en-US">
                <a:solidFill>
                  <a:srgbClr val="898989"/>
                </a:solidFill>
              </a:rPr>
              <a:pPr/>
              <a:t>20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Step3: Identify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mtClean="0"/>
              <a:t>The last step in creating ERDs is to determine how the entities are related to each other.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mtClean="0"/>
              <a:t>Lines are drawn between the entities  that have </a:t>
            </a:r>
            <a:r>
              <a:rPr lang="en-US" altLang="en-US" b="1" smtClean="0">
                <a:solidFill>
                  <a:srgbClr val="0000FF"/>
                </a:solidFill>
              </a:rPr>
              <a:t>relationships</a:t>
            </a:r>
            <a:r>
              <a:rPr lang="en-US" altLang="en-US" smtClean="0"/>
              <a:t>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mtClean="0"/>
              <a:t>Each relationship is labeled, and </a:t>
            </a:r>
            <a:r>
              <a:rPr lang="en-US" altLang="en-US" smtClean="0">
                <a:solidFill>
                  <a:srgbClr val="0000FF"/>
                </a:solidFill>
              </a:rPr>
              <a:t>cardinality</a:t>
            </a:r>
            <a:r>
              <a:rPr lang="en-US" altLang="en-US" smtClean="0"/>
              <a:t> and </a:t>
            </a:r>
            <a:r>
              <a:rPr lang="en-US" altLang="en-US" smtClean="0">
                <a:solidFill>
                  <a:srgbClr val="0000FF"/>
                </a:solidFill>
              </a:rPr>
              <a:t>modality</a:t>
            </a:r>
            <a:r>
              <a:rPr lang="en-US" altLang="en-US" smtClean="0"/>
              <a:t> are assigned.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6-</a:t>
            </a:r>
            <a:fld id="{AB94AD29-807F-4237-9F2E-EA6030080A79}" type="slidenum">
              <a:rPr lang="en-US" altLang="en-US">
                <a:solidFill>
                  <a:srgbClr val="898989"/>
                </a:solidFill>
              </a:rPr>
              <a:pPr/>
              <a:t>21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Advanced Syntax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3200"/>
              <a:t>Three special types of entities: </a:t>
            </a:r>
          </a:p>
          <a:p>
            <a:pPr>
              <a:spcBef>
                <a:spcPct val="0"/>
              </a:spcBef>
            </a:pPr>
            <a:r>
              <a:rPr lang="en-US" altLang="en-US" sz="3200" b="1" i="1">
                <a:solidFill>
                  <a:srgbClr val="3333FF"/>
                </a:solidFill>
              </a:rPr>
              <a:t>Independent Entity</a:t>
            </a:r>
            <a:r>
              <a:rPr lang="en-US" altLang="en-US" sz="3200" i="1"/>
              <a:t> </a:t>
            </a:r>
          </a:p>
          <a:p>
            <a:pPr lvl="1"/>
            <a:r>
              <a:rPr lang="en-US" altLang="en-US" sz="3200"/>
              <a:t>Can exist without the help of another entity.</a:t>
            </a:r>
          </a:p>
          <a:p>
            <a:pPr lvl="1"/>
            <a:r>
              <a:rPr lang="en-US" altLang="en-US" sz="3200"/>
              <a:t>The identifiers is created from the entity’s own attributes.</a:t>
            </a:r>
          </a:p>
          <a:p>
            <a:pPr lvl="1"/>
            <a:r>
              <a:rPr lang="en-US" altLang="en-US" sz="3200"/>
              <a:t>Attributes from other entities are not needed to uniquely identify instances of these entities.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6-</a:t>
            </a:r>
            <a:fld id="{83EAF38D-4DF8-49F1-A5B2-54400680F495}" type="slidenum">
              <a:rPr lang="en-US" altLang="en-US">
                <a:solidFill>
                  <a:srgbClr val="898989"/>
                </a:solidFill>
              </a:rPr>
              <a:pPr/>
              <a:t>22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382000" cy="452596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sz="3000" b="1" i="1">
                <a:solidFill>
                  <a:srgbClr val="3333FF"/>
                </a:solidFill>
              </a:rPr>
              <a:t>Dependent Entity</a:t>
            </a:r>
          </a:p>
          <a:p>
            <a:pPr lvl="1"/>
            <a:r>
              <a:rPr lang="en-US" altLang="en-US" sz="3000"/>
              <a:t>There are situations when a child entity does require attributes from the parent entity to uniquely identify an instance.  In these cases, the child entity is called a dependent entity, and its identifier consists of at least one attributes from the parent entity.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3000"/>
              <a:t>   (E.g., the Chemical Request entity in Figure 6.1).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1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6-</a:t>
            </a:r>
            <a:fld id="{D1CE8A6D-DA2D-440C-881E-407F44A53B69}" type="slidenum">
              <a:rPr lang="en-US" altLang="en-US">
                <a:solidFill>
                  <a:srgbClr val="898989"/>
                </a:solidFill>
              </a:rPr>
              <a:pPr/>
              <a:t>23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(cont’d)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3600" b="1" i="1">
                <a:solidFill>
                  <a:srgbClr val="3333FF"/>
                </a:solidFill>
              </a:rPr>
              <a:t>Intersection Entity</a:t>
            </a:r>
          </a:p>
          <a:p>
            <a:pPr lvl="1"/>
            <a:r>
              <a:rPr lang="en-US" altLang="en-US" sz="3600"/>
              <a:t>It exists in order to capture some information about the relationship between two other entities. Typically, intersection entities are added to a data model to store information about two entities sharing an M : N relationship.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6-</a:t>
            </a:r>
            <a:fld id="{7DD3BACB-66D2-4463-9608-E20B0723BDF5}" type="slidenum">
              <a:rPr lang="en-US" altLang="en-US">
                <a:solidFill>
                  <a:srgbClr val="898989"/>
                </a:solidFill>
              </a:rPr>
              <a:pPr/>
              <a:t>24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 smtClean="0"/>
              <a:t>There are three steps involved in adding an intersection entity: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/>
              <a:t>Step 1. Remove the M:N relationship line and insert a new entity (</a:t>
            </a:r>
            <a:r>
              <a:rPr lang="en-US" dirty="0" smtClean="0">
                <a:solidFill>
                  <a:srgbClr val="0000FF"/>
                </a:solidFill>
              </a:rPr>
              <a:t>intersection entity</a:t>
            </a:r>
            <a:r>
              <a:rPr lang="en-US" dirty="0" smtClean="0"/>
              <a:t>) in between the two existing ones.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/>
              <a:t>Step 2. Add two 1:N relationships to the model.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/>
              <a:t>Step 3. Name the intersection entity.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6-</a:t>
            </a:r>
            <a:fld id="{1E475E60-9F0B-4D72-9F60-11FA038DB64A}" type="slidenum">
              <a:rPr lang="en-US" altLang="en-US">
                <a:solidFill>
                  <a:srgbClr val="898989"/>
                </a:solidFill>
              </a:rPr>
              <a:pPr/>
              <a:t>25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(cont’d)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Resolving an M:N Relationship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6-</a:t>
            </a:r>
            <a:fld id="{50E63F85-C1C3-40A4-A5DE-1C2D9D9110DA}" type="slidenum">
              <a:rPr lang="en-US" altLang="en-US">
                <a:solidFill>
                  <a:srgbClr val="898989"/>
                </a:solidFill>
              </a:rPr>
              <a:pPr/>
              <a:t>26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337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47800"/>
            <a:ext cx="67500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VALIDATING AN ERD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mtClean="0"/>
              <a:t> General design guidelines.</a:t>
            </a:r>
          </a:p>
          <a:p>
            <a:pPr>
              <a:spcBef>
                <a:spcPct val="0"/>
              </a:spcBef>
            </a:pPr>
            <a:r>
              <a:rPr lang="en-US" altLang="en-US" smtClean="0"/>
              <a:t> </a:t>
            </a:r>
            <a:r>
              <a:rPr lang="en-US" altLang="en-US" b="1" smtClean="0">
                <a:solidFill>
                  <a:srgbClr val="0000FF"/>
                </a:solidFill>
              </a:rPr>
              <a:t>Normalization</a:t>
            </a:r>
            <a:r>
              <a:rPr lang="en-US" altLang="en-US" smtClean="0"/>
              <a:t>.</a:t>
            </a:r>
          </a:p>
          <a:p>
            <a:pPr>
              <a:spcBef>
                <a:spcPct val="0"/>
              </a:spcBef>
            </a:pPr>
            <a:r>
              <a:rPr lang="en-US" altLang="en-US" smtClean="0"/>
              <a:t>Check the ERD against the process models to make sure that both model </a:t>
            </a:r>
            <a:r>
              <a:rPr lang="en-US" altLang="en-US" smtClean="0">
                <a:solidFill>
                  <a:srgbClr val="0000FF"/>
                </a:solidFill>
              </a:rPr>
              <a:t>balance</a:t>
            </a:r>
            <a:r>
              <a:rPr lang="en-US" altLang="en-US" smtClean="0"/>
              <a:t> each other.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6-</a:t>
            </a:r>
            <a:fld id="{3B7A363F-A1CE-4C56-8172-9147FEBC13D5}" type="slidenum">
              <a:rPr lang="en-US" altLang="en-US">
                <a:solidFill>
                  <a:srgbClr val="898989"/>
                </a:solidFill>
              </a:rPr>
              <a:pPr/>
              <a:t>27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Design Guidelines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6-</a:t>
            </a:r>
            <a:fld id="{9C41B7EB-98F9-416F-86A4-7006F887832D}" type="slidenum">
              <a:rPr lang="en-US" altLang="en-US">
                <a:solidFill>
                  <a:srgbClr val="898989"/>
                </a:solidFill>
              </a:rPr>
              <a:pPr/>
              <a:t>28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35845" name="Picture 2" descr="fig_06_16"/>
          <p:cNvPicPr preferRelativeResize="0">
            <a:picLocks noGrp="1" noChangeAspect="1" noChangeArrowheads="1"/>
          </p:cNvPicPr>
          <p:nvPr>
            <p:ph idx="1"/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1524000"/>
            <a:ext cx="7315200" cy="4648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Normalization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b="1" i="1" smtClean="0">
                <a:solidFill>
                  <a:srgbClr val="0000FF"/>
                </a:solidFill>
              </a:rPr>
              <a:t>Normalization</a:t>
            </a:r>
            <a:r>
              <a:rPr lang="en-US" altLang="en-US" smtClean="0"/>
              <a:t> is a technique that can help analysts validate the data models.</a:t>
            </a:r>
          </a:p>
          <a:p>
            <a:pPr>
              <a:spcBef>
                <a:spcPct val="0"/>
              </a:spcBef>
            </a:pPr>
            <a:r>
              <a:rPr lang="en-US" altLang="en-US" smtClean="0"/>
              <a:t>It is a process whereby a series of rules are applied to a logical data model to determine how </a:t>
            </a:r>
            <a:r>
              <a:rPr lang="en-US" altLang="en-US" smtClean="0">
                <a:solidFill>
                  <a:srgbClr val="0000FF"/>
                </a:solidFill>
              </a:rPr>
              <a:t>well formed</a:t>
            </a:r>
            <a:r>
              <a:rPr lang="en-US" altLang="en-US" smtClean="0"/>
              <a:t> it is.</a:t>
            </a:r>
          </a:p>
          <a:p>
            <a:pPr>
              <a:spcBef>
                <a:spcPct val="0"/>
              </a:spcBef>
            </a:pPr>
            <a:endParaRPr lang="en-US" altLang="en-US" smtClean="0"/>
          </a:p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6-</a:t>
            </a:r>
            <a:fld id="{626ACE6E-0090-4AF8-825C-13BD3175C6A7}" type="slidenum">
              <a:rPr lang="en-US" altLang="en-US">
                <a:solidFill>
                  <a:srgbClr val="898989"/>
                </a:solidFill>
              </a:rPr>
              <a:pPr/>
              <a:t>29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Reading an Entity Relationship Diagram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6-</a:t>
            </a:r>
            <a:fld id="{E481613F-84FD-4F07-A31F-30E86B7D66BF}" type="slidenum">
              <a:rPr lang="en-US" altLang="en-US">
                <a:solidFill>
                  <a:srgbClr val="898989"/>
                </a:solidFill>
              </a:rPr>
              <a:pPr/>
              <a:t>3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10245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1" y="2362201"/>
            <a:ext cx="7497763" cy="25384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(cont’d)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b="1" smtClean="0"/>
              <a:t>Normalization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6-</a:t>
            </a:r>
            <a:fld id="{FB2063E4-E4BD-475E-BA44-0898C4A7FA34}" type="slidenum">
              <a:rPr lang="en-US" altLang="en-US">
                <a:solidFill>
                  <a:srgbClr val="898989"/>
                </a:solidFill>
              </a:rPr>
              <a:pPr/>
              <a:t>30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6" name="Picture 2" descr="fig_06A_0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7800"/>
            <a:ext cx="7772400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Balancing ERDs with DFDs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768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The process models and data models are interrelated.</a:t>
            </a:r>
          </a:p>
          <a:p>
            <a:pPr>
              <a:spcBef>
                <a:spcPct val="0"/>
              </a:spcBef>
            </a:pPr>
            <a:r>
              <a:rPr lang="en-US" altLang="en-US"/>
              <a:t>Although the process model focuses on the business processes, it contains two data components – the data and the data store.</a:t>
            </a:r>
          </a:p>
          <a:p>
            <a:pPr>
              <a:spcBef>
                <a:spcPct val="0"/>
              </a:spcBef>
            </a:pPr>
            <a:r>
              <a:rPr lang="en-US" altLang="en-US"/>
              <a:t>These two data components of the DFDs need to </a:t>
            </a:r>
            <a:r>
              <a:rPr lang="en-US" altLang="en-US" b="1" i="1">
                <a:solidFill>
                  <a:srgbClr val="0000FF"/>
                </a:solidFill>
              </a:rPr>
              <a:t>balance</a:t>
            </a:r>
            <a:r>
              <a:rPr lang="en-US" altLang="en-US"/>
              <a:t> with the ERDs.</a:t>
            </a:r>
          </a:p>
          <a:p>
            <a:pPr>
              <a:spcBef>
                <a:spcPct val="0"/>
              </a:spcBef>
            </a:pPr>
            <a:r>
              <a:rPr lang="en-US" altLang="en-US"/>
              <a:t>The DFD data components need to correspond with the ERD’s data stores (i.e., entities) and the data elements that comprise the data flows (i.e., attributes) depicted on the data model.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13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6-</a:t>
            </a:r>
            <a:fld id="{0345C28D-214B-4048-B3B0-08557EAFD954}" type="slidenum">
              <a:rPr lang="en-US" altLang="en-US">
                <a:solidFill>
                  <a:srgbClr val="898989"/>
                </a:solidFill>
              </a:rPr>
              <a:pPr/>
              <a:t>31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(cont’d)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/>
              <a:t>Many CASE tools provide features of identifying problems with balance between DFDs and ERDs; however, it is important to understand how to identify problems on your own.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/>
              <a:t>Check your DFDs and ERDs to make sure all data components correspond between DFDs and ERDs.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/>
              <a:t>A useful tools to clearly depict the interrelationship between process and data models is the </a:t>
            </a:r>
            <a:r>
              <a:rPr lang="en-US" altLang="en-US" b="1" i="1">
                <a:solidFill>
                  <a:srgbClr val="0000FF"/>
                </a:solidFill>
              </a:rPr>
              <a:t>CRUD matrix </a:t>
            </a:r>
            <a:r>
              <a:rPr lang="en-US" altLang="en-US"/>
              <a:t>(create, read, update, delete matrix).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6-</a:t>
            </a:r>
            <a:fld id="{DE8BC8EF-F6C3-476B-BDD3-626363827325}" type="slidenum">
              <a:rPr lang="en-US" altLang="en-US">
                <a:solidFill>
                  <a:srgbClr val="898989"/>
                </a:solidFill>
              </a:rPr>
              <a:pPr/>
              <a:t>32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(cont’d)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3200" b="1"/>
              <a:t>A Portion of a DFD and the CRUD Matrix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6-</a:t>
            </a:r>
            <a:fld id="{7818B311-2D34-4AAC-B0B2-A67D91750B9F}" type="slidenum">
              <a:rPr lang="en-US" altLang="en-US">
                <a:solidFill>
                  <a:srgbClr val="898989"/>
                </a:solidFill>
              </a:rPr>
              <a:pPr/>
              <a:t>33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6" name="Picture 2" descr="fig_06_17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42900"/>
            <a:ext cx="7924800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530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Basic Entity Relationship Diagram Syntax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/>
              <a:t>-</a:t>
            </a:r>
            <a:r>
              <a:rPr lang="en-US" altLang="en-US">
                <a:solidFill>
                  <a:srgbClr val="FF0000"/>
                </a:solidFill>
              </a:rPr>
              <a:t> Entity</a:t>
            </a:r>
            <a:r>
              <a:rPr lang="en-US" altLang="en-US" b="1"/>
              <a:t> </a:t>
            </a:r>
            <a:r>
              <a:rPr lang="en-US" altLang="en-US"/>
              <a:t>describes people, places, or things.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/>
              <a:t>- </a:t>
            </a:r>
            <a:r>
              <a:rPr lang="en-US" altLang="en-US">
                <a:solidFill>
                  <a:srgbClr val="FF0000"/>
                </a:solidFill>
              </a:rPr>
              <a:t>Attribute</a:t>
            </a:r>
            <a:r>
              <a:rPr lang="en-US" altLang="en-US"/>
              <a:t> is some type of information about the entity.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/>
              <a:t>- </a:t>
            </a:r>
            <a:r>
              <a:rPr lang="en-US" altLang="en-US">
                <a:solidFill>
                  <a:srgbClr val="FF0000"/>
                </a:solidFill>
              </a:rPr>
              <a:t>Relationship</a:t>
            </a:r>
            <a:r>
              <a:rPr lang="en-US" altLang="en-US"/>
              <a:t> conveys the associations between entities.</a:t>
            </a:r>
          </a:p>
          <a:p>
            <a:pPr>
              <a:spcBef>
                <a:spcPct val="0"/>
              </a:spcBef>
            </a:pPr>
            <a:r>
              <a:rPr lang="en-US" altLang="en-US"/>
              <a:t>Creating an ERD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200"/>
              <a:t>      </a:t>
            </a:r>
            <a:r>
              <a:rPr lang="en-US" altLang="en-US" sz="2400"/>
              <a:t>-  Identify the entities.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/>
              <a:t>      -  Add the attributes to each entity.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</a:rPr>
              <a:t>      </a:t>
            </a:r>
            <a:r>
              <a:rPr lang="en-US" altLang="en-US" sz="2400"/>
              <a:t>-  Draw relationships among entities.</a:t>
            </a:r>
            <a:endParaRPr lang="en-US" altLang="en-US" sz="240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/>
              <a:t>Validating an ERD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</a:rPr>
              <a:t>      </a:t>
            </a:r>
            <a:r>
              <a:rPr lang="en-US" altLang="en-US" sz="2400"/>
              <a:t>- </a:t>
            </a:r>
            <a:r>
              <a:rPr lang="en-US" altLang="en-US" sz="2400">
                <a:solidFill>
                  <a:srgbClr val="FF0000"/>
                </a:solidFill>
              </a:rPr>
              <a:t>Normalization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</a:rPr>
              <a:t>      </a:t>
            </a:r>
            <a:r>
              <a:rPr lang="en-US" altLang="en-US" sz="2400"/>
              <a:t>- </a:t>
            </a:r>
            <a:r>
              <a:rPr lang="en-US" altLang="en-US" sz="2400">
                <a:solidFill>
                  <a:srgbClr val="FF0000"/>
                </a:solidFill>
              </a:rPr>
              <a:t>CRUD matrix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6-</a:t>
            </a:r>
            <a:fld id="{B92AE961-79BE-4304-9A41-6EC26A8D5647}" type="slidenum">
              <a:rPr lang="en-US" altLang="en-US">
                <a:solidFill>
                  <a:srgbClr val="898989"/>
                </a:solidFill>
              </a:rPr>
              <a:pPr/>
              <a:t>34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Elements of an Entity Relationship Diagram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6-</a:t>
            </a:r>
            <a:fld id="{057A0F6D-9A8C-42B4-BFB0-BA714F6ED9BB}" type="slidenum">
              <a:rPr lang="en-US" altLang="en-US">
                <a:solidFill>
                  <a:srgbClr val="898989"/>
                </a:solidFill>
              </a:rPr>
              <a:pPr/>
              <a:t>4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11269" name="Picture 2" descr="fig_06_02"/>
          <p:cNvPicPr preferRelativeResize="0">
            <a:picLocks noGrp="1" noChangeAspect="1" noChangeArrowheads="1"/>
          </p:cNvPicPr>
          <p:nvPr>
            <p:ph idx="1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1" y="1380006"/>
            <a:ext cx="9946340" cy="452325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3700"/>
              <a:t>The </a:t>
            </a:r>
            <a:r>
              <a:rPr lang="en-US" altLang="en-US" sz="3700" b="1" i="1">
                <a:solidFill>
                  <a:srgbClr val="0000FF"/>
                </a:solidFill>
              </a:rPr>
              <a:t>entity</a:t>
            </a:r>
            <a:r>
              <a:rPr lang="en-US" altLang="en-US" sz="3700"/>
              <a:t> is the basic building block for a data model.  It is a person, place, event, or thing about which data is collected.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3700"/>
              <a:t> </a:t>
            </a:r>
            <a:r>
              <a:rPr lang="en-US" altLang="en-US" sz="3700" b="1">
                <a:solidFill>
                  <a:srgbClr val="0000FF"/>
                </a:solidFill>
              </a:rPr>
              <a:t>Entities</a:t>
            </a:r>
            <a:r>
              <a:rPr lang="en-US" altLang="en-US" sz="3700"/>
              <a:t> represent something for which there exist multiple </a:t>
            </a:r>
            <a:r>
              <a:rPr lang="en-US" altLang="en-US" sz="3700" b="1" i="1">
                <a:solidFill>
                  <a:srgbClr val="0000FF"/>
                </a:solidFill>
              </a:rPr>
              <a:t>instances</a:t>
            </a:r>
            <a:r>
              <a:rPr lang="en-US" altLang="en-US" sz="3700"/>
              <a:t>, or </a:t>
            </a:r>
            <a:r>
              <a:rPr lang="en-US" altLang="en-US" sz="3700" i="1">
                <a:solidFill>
                  <a:srgbClr val="0000FF"/>
                </a:solidFill>
              </a:rPr>
              <a:t>occurrences</a:t>
            </a:r>
            <a:r>
              <a:rPr lang="en-US" altLang="en-US" sz="3700"/>
              <a:t>.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/>
              <a:t>    - E.g., John Smith could be an instance of the customer entity.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700"/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7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6-</a:t>
            </a:r>
            <a:fld id="{247FF988-E4F4-4EBF-88F2-D5CF32035880}" type="slidenum">
              <a:rPr lang="en-US" altLang="en-US">
                <a:solidFill>
                  <a:srgbClr val="898989"/>
                </a:solidFill>
              </a:rPr>
              <a:pPr/>
              <a:t>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(cont’d)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6-</a:t>
            </a:r>
            <a:fld id="{5274E4A7-9C53-4255-91E1-275984399CC9}" type="slidenum">
              <a:rPr lang="en-US" altLang="en-US">
                <a:solidFill>
                  <a:srgbClr val="898989"/>
                </a:solidFill>
              </a:rPr>
              <a:pPr/>
              <a:t>6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13318" name="Picture 2" descr="fig_06_0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1"/>
            <a:ext cx="8686800" cy="496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sz="3200"/>
              <a:t>An </a:t>
            </a:r>
            <a:r>
              <a:rPr lang="en-US" altLang="en-US" sz="3200" b="1" i="1">
                <a:solidFill>
                  <a:srgbClr val="0000FF"/>
                </a:solidFill>
              </a:rPr>
              <a:t>attribute</a:t>
            </a:r>
            <a:r>
              <a:rPr lang="en-US" altLang="en-US" sz="3200"/>
              <a:t> is some type of information that is captured about an entity.</a:t>
            </a:r>
          </a:p>
          <a:p>
            <a:pPr>
              <a:spcBef>
                <a:spcPct val="0"/>
              </a:spcBef>
            </a:pPr>
            <a:r>
              <a:rPr lang="en-US" altLang="en-US" sz="3200"/>
              <a:t>Attributes are </a:t>
            </a:r>
            <a:r>
              <a:rPr lang="en-US" altLang="en-US" sz="3200">
                <a:solidFill>
                  <a:srgbClr val="0000FF"/>
                </a:solidFill>
              </a:rPr>
              <a:t>nouns</a:t>
            </a:r>
            <a:r>
              <a:rPr lang="en-US" altLang="en-US" sz="3200"/>
              <a:t> that are listed with an entity. </a:t>
            </a:r>
          </a:p>
          <a:p>
            <a:pPr>
              <a:spcBef>
                <a:spcPct val="0"/>
              </a:spcBef>
            </a:pPr>
            <a:r>
              <a:rPr lang="en-US" altLang="en-US" sz="3200"/>
              <a:t>One or more attributes can serve as the entity </a:t>
            </a:r>
            <a:r>
              <a:rPr lang="en-US" altLang="en-US" sz="3200" b="1">
                <a:solidFill>
                  <a:srgbClr val="3333FF"/>
                </a:solidFill>
              </a:rPr>
              <a:t>identifier</a:t>
            </a:r>
            <a:r>
              <a:rPr lang="en-US" altLang="en-US" sz="3200"/>
              <a:t> - the attribute(s) that can uniquely identify one instance of an entity.</a:t>
            </a:r>
          </a:p>
          <a:p>
            <a:pPr>
              <a:spcBef>
                <a:spcPct val="0"/>
              </a:spcBef>
            </a:pPr>
            <a:r>
              <a:rPr lang="en-US" altLang="en-US" sz="3200" b="1">
                <a:solidFill>
                  <a:srgbClr val="3333FF"/>
                </a:solidFill>
              </a:rPr>
              <a:t>Concatenated identifier</a:t>
            </a:r>
            <a:r>
              <a:rPr lang="en-US" altLang="en-US" sz="3200"/>
              <a:t> - several attributes are combined to uniquely identify an instance.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1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6-</a:t>
            </a:r>
            <a:fld id="{193748B0-DB7C-460D-A1DA-ED811D3A722D}" type="slidenum">
              <a:rPr lang="en-US" altLang="en-US">
                <a:solidFill>
                  <a:srgbClr val="898989"/>
                </a:solidFill>
              </a:rPr>
              <a:pPr/>
              <a:t>7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l"/>
            <a:r>
              <a:rPr lang="en-US" altLang="en-US" smtClean="0"/>
              <a:t>(cont’d)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6-</a:t>
            </a:r>
            <a:fld id="{59990CC2-62E4-4A95-9C38-37038977BAF2}" type="slidenum">
              <a:rPr lang="en-US" altLang="en-US">
                <a:solidFill>
                  <a:srgbClr val="898989"/>
                </a:solidFill>
              </a:rPr>
              <a:pPr/>
              <a:t>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5365" name="Content Placeholder 6"/>
          <p:cNvSpPr>
            <a:spLocks noGrp="1"/>
          </p:cNvSpPr>
          <p:nvPr>
            <p:ph idx="1"/>
          </p:nvPr>
        </p:nvSpPr>
        <p:spPr>
          <a:xfrm>
            <a:off x="838200" y="1439862"/>
            <a:ext cx="10515600" cy="3602785"/>
          </a:xfrm>
        </p:spPr>
        <p:txBody>
          <a:bodyPr/>
          <a:lstStyle/>
          <a:p>
            <a:pPr algn="ctr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b="1" dirty="0" smtClean="0"/>
              <a:t>Choices for Identifiers</a:t>
            </a:r>
          </a:p>
        </p:txBody>
      </p:sp>
      <p:pic>
        <p:nvPicPr>
          <p:cNvPr id="8" name="Picture 2" descr="fig_06_0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56546"/>
            <a:ext cx="7239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Relationships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b="1" i="1" smtClean="0">
                <a:solidFill>
                  <a:srgbClr val="0000FF"/>
                </a:solidFill>
              </a:rPr>
              <a:t>Relationships </a:t>
            </a:r>
            <a:r>
              <a:rPr lang="en-US" altLang="en-US" smtClean="0"/>
              <a:t>are associations between entities.</a:t>
            </a:r>
          </a:p>
          <a:p>
            <a:pPr>
              <a:spcBef>
                <a:spcPct val="0"/>
              </a:spcBef>
            </a:pPr>
            <a:r>
              <a:rPr lang="en-US" altLang="en-US" smtClean="0"/>
              <a:t>Every relationship has a </a:t>
            </a:r>
            <a:r>
              <a:rPr lang="en-US" altLang="en-US" b="1" i="1" smtClean="0">
                <a:solidFill>
                  <a:srgbClr val="3333FF"/>
                </a:solidFill>
              </a:rPr>
              <a:t>parent</a:t>
            </a:r>
            <a:r>
              <a:rPr lang="en-US" altLang="en-US" b="1" smtClean="0">
                <a:solidFill>
                  <a:srgbClr val="3333FF"/>
                </a:solidFill>
              </a:rPr>
              <a:t> </a:t>
            </a:r>
            <a:r>
              <a:rPr lang="en-US" altLang="en-US" b="1" i="1" smtClean="0">
                <a:solidFill>
                  <a:srgbClr val="0000FF"/>
                </a:solidFill>
              </a:rPr>
              <a:t>entity</a:t>
            </a:r>
            <a:r>
              <a:rPr lang="en-US" altLang="en-US" smtClean="0"/>
              <a:t> and a </a:t>
            </a:r>
            <a:r>
              <a:rPr lang="en-US" altLang="en-US" b="1" i="1" smtClean="0">
                <a:solidFill>
                  <a:srgbClr val="0000FF"/>
                </a:solidFill>
              </a:rPr>
              <a:t>child entity.</a:t>
            </a:r>
          </a:p>
          <a:p>
            <a:pPr>
              <a:spcBef>
                <a:spcPct val="0"/>
              </a:spcBef>
            </a:pPr>
            <a:r>
              <a:rPr lang="en-US" altLang="en-US" smtClean="0"/>
              <a:t>Relationships should be labeled with active verbs.</a:t>
            </a:r>
          </a:p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6-</a:t>
            </a:r>
            <a:fld id="{4DC776BC-5F0A-4C0C-8CC3-DBAE748DA9D1}" type="slidenum">
              <a:rPr lang="en-US" altLang="en-US">
                <a:solidFill>
                  <a:srgbClr val="898989"/>
                </a:solidFill>
              </a:rPr>
              <a:pPr/>
              <a:t>9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F1171314FEBD42B49CCCBC8D540638" ma:contentTypeVersion="4" ma:contentTypeDescription="Create a new document." ma:contentTypeScope="" ma:versionID="2a66f7f22dc8456b54705a7d179e0ae8">
  <xsd:schema xmlns:xsd="http://www.w3.org/2001/XMLSchema" xmlns:xs="http://www.w3.org/2001/XMLSchema" xmlns:p="http://schemas.microsoft.com/office/2006/metadata/properties" xmlns:ns2="fc750ce1-b4ce-4aa4-b401-b2c8a3093a22" targetNamespace="http://schemas.microsoft.com/office/2006/metadata/properties" ma:root="true" ma:fieldsID="d16e97cd3c7070b575b41437affc357c" ns2:_="">
    <xsd:import namespace="fc750ce1-b4ce-4aa4-b401-b2c8a3093a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50ce1-b4ce-4aa4-b401-b2c8a3093a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362BF2-5FBC-4F81-A73C-A57026E9B572}"/>
</file>

<file path=customXml/itemProps2.xml><?xml version="1.0" encoding="utf-8"?>
<ds:datastoreItem xmlns:ds="http://schemas.openxmlformats.org/officeDocument/2006/customXml" ds:itemID="{765896BA-4059-44EB-9FC6-D06D6D821C92}"/>
</file>

<file path=customXml/itemProps3.xml><?xml version="1.0" encoding="utf-8"?>
<ds:datastoreItem xmlns:ds="http://schemas.openxmlformats.org/officeDocument/2006/customXml" ds:itemID="{E995E8B4-880F-4402-A22B-03962B4751FD}"/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1615</Words>
  <Application>Microsoft Office PowerPoint</Application>
  <PresentationFormat>Widescreen</PresentationFormat>
  <Paragraphs>188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Times New Roman</vt:lpstr>
      <vt:lpstr>Wingdings</vt:lpstr>
      <vt:lpstr>Office Theme</vt:lpstr>
      <vt:lpstr>Data Modeling</vt:lpstr>
      <vt:lpstr>THE ENTITY-RELATIONSHIP DIAGRAM (ERD)</vt:lpstr>
      <vt:lpstr>Reading an Entity Relationship Diagram</vt:lpstr>
      <vt:lpstr>Elements of an Entity Relationship Diagram</vt:lpstr>
      <vt:lpstr>Entity</vt:lpstr>
      <vt:lpstr>(cont’d)</vt:lpstr>
      <vt:lpstr>Attributes</vt:lpstr>
      <vt:lpstr>(cont’d)</vt:lpstr>
      <vt:lpstr>Relationships</vt:lpstr>
      <vt:lpstr>Cardinality</vt:lpstr>
      <vt:lpstr>(cont’d)</vt:lpstr>
      <vt:lpstr>Modality</vt:lpstr>
      <vt:lpstr>The Data Dictionary and Metadata</vt:lpstr>
      <vt:lpstr>(cont’d)</vt:lpstr>
      <vt:lpstr>(cont’d)</vt:lpstr>
      <vt:lpstr>(cont’d)</vt:lpstr>
      <vt:lpstr>(cont’d)</vt:lpstr>
      <vt:lpstr>CREATING AN ENTITY RELATIONSHIP DIAGRAM (ERD)</vt:lpstr>
      <vt:lpstr>Step 1: Identify the Entities</vt:lpstr>
      <vt:lpstr>Step 2: Add Attributes and Assign Identifiers</vt:lpstr>
      <vt:lpstr>Step3: Identify Relationships</vt:lpstr>
      <vt:lpstr>Advanced Syntax</vt:lpstr>
      <vt:lpstr>(cont’d)</vt:lpstr>
      <vt:lpstr>(cont’d)</vt:lpstr>
      <vt:lpstr>(cont’d)</vt:lpstr>
      <vt:lpstr>(cont’d)</vt:lpstr>
      <vt:lpstr>VALIDATING AN ERD</vt:lpstr>
      <vt:lpstr>Design Guidelines</vt:lpstr>
      <vt:lpstr>Normalization</vt:lpstr>
      <vt:lpstr>(cont’d)</vt:lpstr>
      <vt:lpstr>Balancing ERDs with DFDs</vt:lpstr>
      <vt:lpstr>(cont’d)</vt:lpstr>
      <vt:lpstr>(cont’d)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OWNER</cp:lastModifiedBy>
  <cp:revision>5</cp:revision>
  <dcterms:created xsi:type="dcterms:W3CDTF">2020-06-08T01:30:48Z</dcterms:created>
  <dcterms:modified xsi:type="dcterms:W3CDTF">2021-06-29T03:18:20Z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0x01010026F1171314FEBD42B49CCCBC8D540638</vt:lpwstr>
  </property>
</Properties>
</file>