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7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6/29/2021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144000" cy="2387600"/>
          </a:xfrm>
        </p:spPr>
        <p:txBody>
          <a:bodyPr/>
          <a:lstStyle/>
          <a:p>
            <a:r>
              <a:rPr lang="id-ID" dirty="0">
                <a:solidFill>
                  <a:schemeClr val="bg1"/>
                </a:solidFill>
                <a:effectLst>
                  <a:outerShdw blurRad="38100" dist="25500" dir="5400000" algn="tl" rotWithShape="0">
                    <a:srgbClr val="000000">
                      <a:satMod val="180000"/>
                      <a:alpha val="75000"/>
                    </a:srgbClr>
                  </a:outerShdw>
                </a:effectLst>
                <a:latin typeface="Times New Roman" panose="02020603050405020304" pitchFamily="18" charset="0"/>
                <a:cs typeface="Times New Roman" panose="02020603050405020304" pitchFamily="18" charset="0"/>
              </a:rPr>
              <a:t>Transformasi</a:t>
            </a:r>
            <a:r>
              <a:rPr lang="id-ID" b="1" dirty="0">
                <a:solidFill>
                  <a:schemeClr val="bg1"/>
                </a:solidFill>
                <a:effectLst>
                  <a:outerShdw blurRad="38100" dist="25500" dir="5400000" algn="tl" rotWithShape="0">
                    <a:srgbClr val="000000">
                      <a:satMod val="180000"/>
                      <a:alpha val="75000"/>
                    </a:srgbClr>
                  </a:outerShdw>
                </a:effectLst>
                <a:latin typeface="Times New Roman" panose="02020603050405020304" pitchFamily="18" charset="0"/>
                <a:cs typeface="Times New Roman" panose="02020603050405020304" pitchFamily="18" charset="0"/>
              </a:rPr>
              <a:t> </a:t>
            </a:r>
            <a:r>
              <a:rPr lang="id-ID" dirty="0">
                <a:solidFill>
                  <a:schemeClr val="bg1"/>
                </a:solidFill>
                <a:effectLst>
                  <a:outerShdw blurRad="38100" dist="25500" dir="5400000" algn="tl" rotWithShape="0">
                    <a:srgbClr val="000000">
                      <a:satMod val="180000"/>
                      <a:alpha val="75000"/>
                    </a:srgbClr>
                  </a:outerShdw>
                </a:effectLst>
                <a:latin typeface="Times New Roman" panose="02020603050405020304" pitchFamily="18" charset="0"/>
                <a:cs typeface="Times New Roman" panose="02020603050405020304" pitchFamily="18" charset="0"/>
              </a:rPr>
              <a:t>DFD ke </a:t>
            </a:r>
            <a:r>
              <a:rPr lang="id-ID" dirty="0" smtClean="0">
                <a:solidFill>
                  <a:schemeClr val="bg1"/>
                </a:solidFill>
                <a:effectLst>
                  <a:outerShdw blurRad="38100" dist="25500" dir="5400000" algn="tl" rotWithShape="0">
                    <a:srgbClr val="000000">
                      <a:satMod val="180000"/>
                      <a:alpha val="75000"/>
                    </a:srgbClr>
                  </a:outerShdw>
                </a:effectLst>
                <a:latin typeface="Times New Roman" panose="02020603050405020304" pitchFamily="18" charset="0"/>
                <a:cs typeface="Times New Roman" panose="02020603050405020304" pitchFamily="18" charset="0"/>
              </a:rPr>
              <a:t>ERD</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4800" dirty="0" err="1" smtClean="0">
                <a:solidFill>
                  <a:schemeClr val="bg1"/>
                </a:solidFill>
                <a:latin typeface="Times New Roman" panose="02020603050405020304" pitchFamily="18" charset="0"/>
                <a:cs typeface="Times New Roman" panose="02020603050405020304" pitchFamily="18" charset="0"/>
              </a:rPr>
              <a:t>Pertemuan</a:t>
            </a:r>
            <a:r>
              <a:rPr lang="en-US" sz="4800" dirty="0" smtClean="0">
                <a:solidFill>
                  <a:schemeClr val="bg1"/>
                </a:solidFill>
                <a:latin typeface="Times New Roman" panose="02020603050405020304" pitchFamily="18" charset="0"/>
                <a:cs typeface="Times New Roman" panose="02020603050405020304" pitchFamily="18" charset="0"/>
              </a:rPr>
              <a:t> </a:t>
            </a:r>
            <a:r>
              <a:rPr lang="en-US" sz="4800" dirty="0" smtClean="0">
                <a:solidFill>
                  <a:schemeClr val="bg1"/>
                </a:solidFill>
                <a:latin typeface="Times New Roman" panose="02020603050405020304" pitchFamily="18" charset="0"/>
                <a:cs typeface="Times New Roman" panose="02020603050405020304" pitchFamily="18" charset="0"/>
              </a:rPr>
              <a:t>5.1 </a:t>
            </a:r>
            <a:endParaRPr lang="en-US" sz="4800" dirty="0" smtClean="0">
              <a:solidFill>
                <a:schemeClr val="bg1"/>
              </a:solidFill>
              <a:latin typeface="Times New Roman" panose="02020603050405020304" pitchFamily="18" charset="0"/>
              <a:cs typeface="Times New Roman" panose="02020603050405020304" pitchFamily="18" charset="0"/>
            </a:endParaRPr>
          </a:p>
          <a:p>
            <a:r>
              <a:rPr lang="en-US" sz="4800" dirty="0" err="1" smtClean="0">
                <a:solidFill>
                  <a:schemeClr val="bg1"/>
                </a:solidFill>
                <a:latin typeface="Times New Roman" panose="02020603050405020304" pitchFamily="18" charset="0"/>
                <a:cs typeface="Times New Roman" panose="02020603050405020304" pitchFamily="18" charset="0"/>
              </a:rPr>
              <a:t>Zyad</a:t>
            </a:r>
            <a:r>
              <a:rPr lang="en-US" sz="4800" dirty="0" smtClean="0">
                <a:solidFill>
                  <a:schemeClr val="bg1"/>
                </a:solidFill>
                <a:latin typeface="Times New Roman" panose="02020603050405020304" pitchFamily="18" charset="0"/>
                <a:cs typeface="Times New Roman" panose="02020603050405020304" pitchFamily="18" charset="0"/>
              </a:rPr>
              <a:t> </a:t>
            </a:r>
            <a:r>
              <a:rPr lang="en-US" sz="4800" dirty="0" err="1" smtClean="0">
                <a:solidFill>
                  <a:schemeClr val="bg1"/>
                </a:solidFill>
                <a:latin typeface="Times New Roman" panose="02020603050405020304" pitchFamily="18" charset="0"/>
                <a:cs typeface="Times New Roman" panose="02020603050405020304" pitchFamily="18" charset="0"/>
              </a:rPr>
              <a:t>Rusdi</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JENIS ATRIBUT (3)</a:t>
            </a:r>
            <a:endParaRPr lang="id-ID" dirty="0">
              <a:solidFill>
                <a:schemeClr val="tx2">
                  <a:tint val="100000"/>
                  <a:shade val="90000"/>
                  <a:satMod val="250000"/>
                  <a:alpha val="100000"/>
                </a:schemeClr>
              </a:solidFill>
            </a:endParaRPr>
          </a:p>
        </p:txBody>
      </p:sp>
      <p:sp>
        <p:nvSpPr>
          <p:cNvPr id="19459" name="Content Placeholder 2"/>
          <p:cNvSpPr>
            <a:spLocks noGrp="1"/>
          </p:cNvSpPr>
          <p:nvPr>
            <p:ph idx="1"/>
          </p:nvPr>
        </p:nvSpPr>
        <p:spPr/>
        <p:txBody>
          <a:bodyPr/>
          <a:lstStyle/>
          <a:p>
            <a:pPr eaLnBrk="1" hangingPunct="1">
              <a:lnSpc>
                <a:spcPct val="150000"/>
              </a:lnSpc>
            </a:pPr>
            <a:r>
              <a:rPr lang="en-US" altLang="en-US">
                <a:latin typeface="Calibri" panose="020F0502020204030204" pitchFamily="34" charset="0"/>
                <a:ea typeface="Calibri" panose="020F0502020204030204" pitchFamily="34" charset="0"/>
                <a:cs typeface="Calibri" panose="020F0502020204030204" pitchFamily="34" charset="0"/>
              </a:rPr>
              <a:t>Atribut Derivatif </a:t>
            </a:r>
          </a:p>
          <a:p>
            <a:pPr eaLnBrk="1" hangingPunct="1">
              <a:lnSpc>
                <a:spcPct val="150000"/>
              </a:lnSpc>
              <a:buFontTx/>
              <a:buNone/>
            </a:pPr>
            <a:r>
              <a:rPr lang="en-US" altLang="en-US">
                <a:latin typeface="Calibri" panose="020F0502020204030204" pitchFamily="34" charset="0"/>
                <a:ea typeface="Calibri" panose="020F0502020204030204" pitchFamily="34" charset="0"/>
                <a:cs typeface="Calibri" panose="020F0502020204030204" pitchFamily="34" charset="0"/>
              </a:rPr>
              <a:t>	Suatu atribut</a:t>
            </a:r>
            <a:r>
              <a:rPr lang="en-AU" altLang="en-US">
                <a:latin typeface="Calibri" panose="020F0502020204030204" pitchFamily="34" charset="0"/>
                <a:ea typeface="Calibri" panose="020F0502020204030204" pitchFamily="34" charset="0"/>
                <a:cs typeface="Calibri" panose="020F0502020204030204" pitchFamily="34" charset="0"/>
              </a:rPr>
              <a:t> </a:t>
            </a:r>
            <a:r>
              <a:rPr lang="en-US" altLang="en-US">
                <a:latin typeface="Calibri" panose="020F0502020204030204" pitchFamily="34" charset="0"/>
                <a:ea typeface="Calibri" panose="020F0502020204030204" pitchFamily="34" charset="0"/>
                <a:cs typeface="Calibri" panose="020F0502020204030204" pitchFamily="34" charset="0"/>
              </a:rPr>
              <a:t>yang dihasilkan dari atribut yang lain.</a:t>
            </a:r>
          </a:p>
        </p:txBody>
      </p:sp>
      <p:sp>
        <p:nvSpPr>
          <p:cNvPr id="4" name="Rectangle 3"/>
          <p:cNvSpPr/>
          <p:nvPr/>
        </p:nvSpPr>
        <p:spPr>
          <a:xfrm>
            <a:off x="2524126" y="4071938"/>
            <a:ext cx="1857375" cy="1071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MAHASISWA</a:t>
            </a:r>
          </a:p>
        </p:txBody>
      </p:sp>
      <p:sp>
        <p:nvSpPr>
          <p:cNvPr id="7" name="AutoShape 13"/>
          <p:cNvSpPr>
            <a:spLocks noChangeArrowheads="1"/>
          </p:cNvSpPr>
          <p:nvPr/>
        </p:nvSpPr>
        <p:spPr bwMode="auto">
          <a:xfrm>
            <a:off x="6310313" y="3357563"/>
            <a:ext cx="1814512" cy="55245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tanggal_lahir</a:t>
            </a:r>
          </a:p>
        </p:txBody>
      </p:sp>
      <p:sp>
        <p:nvSpPr>
          <p:cNvPr id="9" name="AutoShape 13"/>
          <p:cNvSpPr>
            <a:spLocks noChangeArrowheads="1"/>
          </p:cNvSpPr>
          <p:nvPr/>
        </p:nvSpPr>
        <p:spPr bwMode="auto">
          <a:xfrm>
            <a:off x="6238876" y="5072063"/>
            <a:ext cx="2043113" cy="552450"/>
          </a:xfrm>
          <a:prstGeom prst="flowChartTerminator">
            <a:avLst/>
          </a:prstGeom>
          <a:ln>
            <a:prstDash val="sysDash"/>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usia</a:t>
            </a:r>
          </a:p>
        </p:txBody>
      </p:sp>
      <p:cxnSp>
        <p:nvCxnSpPr>
          <p:cNvPr id="11" name="Straight Connector 10"/>
          <p:cNvCxnSpPr>
            <a:stCxn id="7" idx="1"/>
            <a:endCxn id="4" idx="3"/>
          </p:cNvCxnSpPr>
          <p:nvPr/>
        </p:nvCxnSpPr>
        <p:spPr>
          <a:xfrm rot="10800000" flipV="1">
            <a:off x="4381501" y="3633789"/>
            <a:ext cx="1928813" cy="974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1"/>
            <a:endCxn id="4" idx="3"/>
          </p:cNvCxnSpPr>
          <p:nvPr/>
        </p:nvCxnSpPr>
        <p:spPr>
          <a:xfrm rot="10800000">
            <a:off x="4381501" y="4608514"/>
            <a:ext cx="1857375" cy="73977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KARDINALITAS</a:t>
            </a:r>
            <a:endParaRPr lang="id-ID" dirty="0">
              <a:solidFill>
                <a:schemeClr val="tx2">
                  <a:tint val="100000"/>
                  <a:shade val="90000"/>
                  <a:satMod val="250000"/>
                  <a:alpha val="100000"/>
                </a:schemeClr>
              </a:solidFill>
            </a:endParaRPr>
          </a:p>
        </p:txBody>
      </p:sp>
      <p:sp>
        <p:nvSpPr>
          <p:cNvPr id="20483" name="Content Placeholder 2"/>
          <p:cNvSpPr>
            <a:spLocks noGrp="1"/>
          </p:cNvSpPr>
          <p:nvPr>
            <p:ph idx="1"/>
          </p:nvPr>
        </p:nvSpPr>
        <p:spPr/>
        <p:txBody>
          <a:bodyPr/>
          <a:lstStyle/>
          <a:p>
            <a:pPr eaLnBrk="1" hangingPunct="1">
              <a:lnSpc>
                <a:spcPct val="150000"/>
              </a:lnSpc>
            </a:pPr>
            <a:r>
              <a:rPr lang="en-US" altLang="en-US">
                <a:latin typeface="Calibri" panose="020F0502020204030204" pitchFamily="34" charset="0"/>
                <a:ea typeface="Calibri" panose="020F0502020204030204" pitchFamily="34" charset="0"/>
                <a:cs typeface="Calibri" panose="020F0502020204030204" pitchFamily="34" charset="0"/>
              </a:rPr>
              <a:t>Menjelaskan batasan jumlah keterhubungan satu  entitas dengan entitas lainnya. </a:t>
            </a:r>
          </a:p>
          <a:p>
            <a:pPr algn="just" eaLnBrk="1" hangingPunct="1"/>
            <a:r>
              <a:rPr lang="en-US" altLang="en-US">
                <a:latin typeface="Calibri" panose="020F0502020204030204" pitchFamily="34" charset="0"/>
                <a:ea typeface="Calibri" panose="020F0502020204030204" pitchFamily="34" charset="0"/>
                <a:cs typeface="Calibri" panose="020F0502020204030204" pitchFamily="34" charset="0"/>
              </a:rPr>
              <a:t>Jenisnya :</a:t>
            </a:r>
          </a:p>
          <a:p>
            <a:pPr lvl="1" algn="just" eaLnBrk="1" hangingPunct="1"/>
            <a:r>
              <a:rPr lang="en-US" altLang="en-US" smtClean="0">
                <a:latin typeface="Calibri" panose="020F0502020204030204" pitchFamily="34" charset="0"/>
                <a:ea typeface="Calibri" panose="020F0502020204030204" pitchFamily="34" charset="0"/>
                <a:cs typeface="Calibri" panose="020F0502020204030204" pitchFamily="34" charset="0"/>
              </a:rPr>
              <a:t>1 : 1  </a:t>
            </a:r>
            <a:r>
              <a:rPr lang="en-US" altLang="en-US"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satu ke satu</a:t>
            </a:r>
            <a:endParaRPr lang="en-US" altLang="en-US" smtClean="0">
              <a:latin typeface="Calibri" panose="020F0502020204030204" pitchFamily="34" charset="0"/>
              <a:ea typeface="Calibri" panose="020F0502020204030204" pitchFamily="34" charset="0"/>
              <a:cs typeface="Calibri" panose="020F0502020204030204" pitchFamily="34" charset="0"/>
            </a:endParaRPr>
          </a:p>
          <a:p>
            <a:pPr lvl="1" algn="just" eaLnBrk="1" hangingPunct="1"/>
            <a:r>
              <a:rPr lang="en-US" altLang="en-US" smtClean="0">
                <a:latin typeface="Calibri" panose="020F0502020204030204" pitchFamily="34" charset="0"/>
                <a:ea typeface="Calibri" panose="020F0502020204030204" pitchFamily="34" charset="0"/>
                <a:cs typeface="Calibri" panose="020F0502020204030204" pitchFamily="34" charset="0"/>
              </a:rPr>
              <a:t>1 : N </a:t>
            </a:r>
            <a:r>
              <a:rPr lang="en-US" altLang="en-US"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satu ke banyak (sebaliknya)</a:t>
            </a:r>
            <a:endParaRPr lang="en-US" altLang="en-US" smtClean="0">
              <a:latin typeface="Calibri" panose="020F0502020204030204" pitchFamily="34" charset="0"/>
              <a:ea typeface="Calibri" panose="020F0502020204030204" pitchFamily="34" charset="0"/>
              <a:cs typeface="Calibri" panose="020F0502020204030204" pitchFamily="34" charset="0"/>
            </a:endParaRPr>
          </a:p>
          <a:p>
            <a:pPr lvl="1" algn="just" eaLnBrk="1" hangingPunct="1"/>
            <a:r>
              <a:rPr lang="en-US" altLang="en-US" smtClean="0">
                <a:latin typeface="Calibri" panose="020F0502020204030204" pitchFamily="34" charset="0"/>
                <a:ea typeface="Calibri" panose="020F0502020204030204" pitchFamily="34" charset="0"/>
                <a:cs typeface="Calibri" panose="020F0502020204030204" pitchFamily="34" charset="0"/>
              </a:rPr>
              <a:t>N : M  </a:t>
            </a:r>
            <a:r>
              <a:rPr lang="en-US" altLang="en-US" smtClea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banyak ke banyak</a:t>
            </a:r>
            <a:endParaRPr lang="en-US" altLang="en-US" smtClean="0">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endParaRPr lang="en-US" alt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KARDINALITAS (2)</a:t>
            </a:r>
            <a:endParaRPr lang="id-ID" dirty="0">
              <a:solidFill>
                <a:schemeClr val="tx2">
                  <a:tint val="100000"/>
                  <a:shade val="90000"/>
                  <a:satMod val="250000"/>
                  <a:alpha val="100000"/>
                </a:schemeClr>
              </a:solidFill>
            </a:endParaRPr>
          </a:p>
        </p:txBody>
      </p:sp>
      <p:sp>
        <p:nvSpPr>
          <p:cNvPr id="21507" name="Content Placeholder 2"/>
          <p:cNvSpPr>
            <a:spLocks noGrp="1"/>
          </p:cNvSpPr>
          <p:nvPr>
            <p:ph idx="1"/>
          </p:nvPr>
        </p:nvSpPr>
        <p:spPr/>
        <p:txBody>
          <a:bodyPr>
            <a:normAutofit lnSpcReduction="10000"/>
          </a:bodyPr>
          <a:lstStyle/>
          <a:p>
            <a:pPr eaLnBrk="1" hangingPunct="1">
              <a:lnSpc>
                <a:spcPct val="150000"/>
              </a:lnSpc>
              <a:buFont typeface="Wingdings 2" panose="05020102010507070707" pitchFamily="18" charset="2"/>
              <a:buNone/>
            </a:pPr>
            <a:r>
              <a:rPr lang="id-ID" altLang="en-US">
                <a:latin typeface="Calibri" panose="020F0502020204030204" pitchFamily="34" charset="0"/>
                <a:ea typeface="Calibri" panose="020F0502020204030204" pitchFamily="34" charset="0"/>
                <a:cs typeface="Calibri" panose="020F0502020204030204" pitchFamily="34" charset="0"/>
              </a:rPr>
              <a:t>Contoh Relasi 1:1</a:t>
            </a:r>
          </a:p>
          <a:p>
            <a:pPr eaLnBrk="1" hangingPunct="1">
              <a:lnSpc>
                <a:spcPct val="15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r>
              <a:rPr lang="id-ID" altLang="en-US">
                <a:latin typeface="Calibri" panose="020F0502020204030204" pitchFamily="34" charset="0"/>
                <a:ea typeface="Calibri" panose="020F0502020204030204" pitchFamily="34" charset="0"/>
                <a:cs typeface="Calibri" panose="020F0502020204030204" pitchFamily="34" charset="0"/>
              </a:rPr>
              <a:t>Seorang mahasiswa memiliki satu skripsi.</a:t>
            </a:r>
          </a:p>
          <a:p>
            <a:pPr eaLnBrk="1" hangingPunct="1">
              <a:lnSpc>
                <a:spcPct val="150000"/>
              </a:lnSpc>
            </a:pPr>
            <a:r>
              <a:rPr lang="id-ID" altLang="en-US">
                <a:latin typeface="Calibri" panose="020F0502020204030204" pitchFamily="34" charset="0"/>
                <a:ea typeface="Calibri" panose="020F0502020204030204" pitchFamily="34" charset="0"/>
                <a:cs typeface="Calibri" panose="020F0502020204030204" pitchFamily="34" charset="0"/>
              </a:rPr>
              <a:t>Satu skripsi dimiliki oleh seorang mahasiswa.</a:t>
            </a:r>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2095501" y="2786063"/>
            <a:ext cx="1857375"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MAHASISWA</a:t>
            </a:r>
          </a:p>
        </p:txBody>
      </p:sp>
      <p:sp>
        <p:nvSpPr>
          <p:cNvPr id="5" name="Flowchart: Decision 4"/>
          <p:cNvSpPr/>
          <p:nvPr/>
        </p:nvSpPr>
        <p:spPr>
          <a:xfrm>
            <a:off x="5024439" y="2643189"/>
            <a:ext cx="2143125" cy="143668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milik</a:t>
            </a:r>
          </a:p>
        </p:txBody>
      </p:sp>
      <p:sp>
        <p:nvSpPr>
          <p:cNvPr id="6" name="Rectangle 5"/>
          <p:cNvSpPr/>
          <p:nvPr/>
        </p:nvSpPr>
        <p:spPr>
          <a:xfrm>
            <a:off x="8310564" y="2786063"/>
            <a:ext cx="1857375"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SKRIPSI</a:t>
            </a:r>
          </a:p>
        </p:txBody>
      </p:sp>
      <p:cxnSp>
        <p:nvCxnSpPr>
          <p:cNvPr id="7" name="Straight Connector 6"/>
          <p:cNvCxnSpPr>
            <a:stCxn id="5" idx="1"/>
            <a:endCxn id="4" idx="3"/>
          </p:cNvCxnSpPr>
          <p:nvPr/>
        </p:nvCxnSpPr>
        <p:spPr>
          <a:xfrm rot="10800000">
            <a:off x="3952876" y="3357564"/>
            <a:ext cx="1071563" cy="3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 idx="1"/>
            <a:endCxn id="5" idx="3"/>
          </p:cNvCxnSpPr>
          <p:nvPr/>
        </p:nvCxnSpPr>
        <p:spPr>
          <a:xfrm rot="10800000" flipV="1">
            <a:off x="7167563" y="3357564"/>
            <a:ext cx="1143000" cy="3175"/>
          </a:xfrm>
          <a:prstGeom prst="line">
            <a:avLst/>
          </a:prstGeom>
        </p:spPr>
        <p:style>
          <a:lnRef idx="2">
            <a:schemeClr val="accent1"/>
          </a:lnRef>
          <a:fillRef idx="0">
            <a:schemeClr val="accent1"/>
          </a:fillRef>
          <a:effectRef idx="1">
            <a:schemeClr val="accent1"/>
          </a:effectRef>
          <a:fontRef idx="minor">
            <a:schemeClr val="tx1"/>
          </a:fontRef>
        </p:style>
      </p:cxnSp>
      <p:sp>
        <p:nvSpPr>
          <p:cNvPr id="21513" name="TextBox 15"/>
          <p:cNvSpPr txBox="1">
            <a:spLocks noChangeArrowheads="1"/>
          </p:cNvSpPr>
          <p:nvPr/>
        </p:nvSpPr>
        <p:spPr bwMode="auto">
          <a:xfrm>
            <a:off x="3952876" y="2928939"/>
            <a:ext cx="309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a:latin typeface="Rockwell" panose="02060603020205020403" pitchFamily="18" charset="0"/>
              </a:rPr>
              <a:t>1</a:t>
            </a:r>
          </a:p>
        </p:txBody>
      </p:sp>
      <p:sp>
        <p:nvSpPr>
          <p:cNvPr id="21514" name="TextBox 16"/>
          <p:cNvSpPr txBox="1">
            <a:spLocks noChangeArrowheads="1"/>
          </p:cNvSpPr>
          <p:nvPr/>
        </p:nvSpPr>
        <p:spPr bwMode="auto">
          <a:xfrm>
            <a:off x="8024813" y="2928939"/>
            <a:ext cx="30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a:latin typeface="Rockwell" panose="02060603020205020403" pitchFamily="18" charset="0"/>
              </a:rPr>
              <a:t>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KARDINALITAS (3)</a:t>
            </a:r>
            <a:endParaRPr lang="id-ID" dirty="0">
              <a:solidFill>
                <a:schemeClr val="tx2">
                  <a:tint val="100000"/>
                  <a:shade val="90000"/>
                  <a:satMod val="250000"/>
                  <a:alpha val="100000"/>
                </a:schemeClr>
              </a:solidFill>
            </a:endParaRPr>
          </a:p>
        </p:txBody>
      </p:sp>
      <p:sp>
        <p:nvSpPr>
          <p:cNvPr id="22531" name="Content Placeholder 2"/>
          <p:cNvSpPr>
            <a:spLocks noGrp="1"/>
          </p:cNvSpPr>
          <p:nvPr>
            <p:ph idx="1"/>
          </p:nvPr>
        </p:nvSpPr>
        <p:spPr/>
        <p:txBody>
          <a:bodyPr/>
          <a:lstStyle/>
          <a:p>
            <a:pPr eaLnBrk="1" hangingPunct="1">
              <a:lnSpc>
                <a:spcPct val="120000"/>
              </a:lnSpc>
              <a:buFont typeface="Wingdings 2" panose="05020102010507070707" pitchFamily="18" charset="2"/>
              <a:buNone/>
            </a:pPr>
            <a:r>
              <a:rPr lang="id-ID" altLang="en-US">
                <a:latin typeface="Calibri" panose="020F0502020204030204" pitchFamily="34" charset="0"/>
                <a:ea typeface="Calibri" panose="020F0502020204030204" pitchFamily="34" charset="0"/>
                <a:cs typeface="Calibri" panose="020F0502020204030204" pitchFamily="34" charset="0"/>
              </a:rPr>
              <a:t>Contoh Relasi 1:N atau N:1</a:t>
            </a:r>
          </a:p>
          <a:p>
            <a:pPr eaLnBrk="1" hangingPunct="1">
              <a:lnSpc>
                <a:spcPct val="12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2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2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20000"/>
              </a:lnSpc>
            </a:pPr>
            <a:r>
              <a:rPr lang="id-ID" altLang="en-US">
                <a:latin typeface="Calibri" panose="020F0502020204030204" pitchFamily="34" charset="0"/>
                <a:ea typeface="Calibri" panose="020F0502020204030204" pitchFamily="34" charset="0"/>
                <a:cs typeface="Calibri" panose="020F0502020204030204" pitchFamily="34" charset="0"/>
              </a:rPr>
              <a:t>Banyak mahasiswa dibimbing seorang Dosen Pembimbing Akademik.</a:t>
            </a:r>
          </a:p>
          <a:p>
            <a:pPr eaLnBrk="1" hangingPunct="1">
              <a:lnSpc>
                <a:spcPct val="120000"/>
              </a:lnSpc>
            </a:pPr>
            <a:r>
              <a:rPr lang="id-ID" altLang="en-US">
                <a:latin typeface="Calibri" panose="020F0502020204030204" pitchFamily="34" charset="0"/>
                <a:ea typeface="Calibri" panose="020F0502020204030204" pitchFamily="34" charset="0"/>
                <a:cs typeface="Calibri" panose="020F0502020204030204" pitchFamily="34" charset="0"/>
              </a:rPr>
              <a:t>Seorang Dosen Pembimbing membimbing banyak mahasiswa.</a:t>
            </a:r>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2095501" y="2420939"/>
            <a:ext cx="1857375" cy="114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MAHASISWA</a:t>
            </a:r>
          </a:p>
        </p:txBody>
      </p:sp>
      <p:sp>
        <p:nvSpPr>
          <p:cNvPr id="5" name="Flowchart: Decision 4"/>
          <p:cNvSpPr/>
          <p:nvPr/>
        </p:nvSpPr>
        <p:spPr>
          <a:xfrm>
            <a:off x="5024439" y="2278064"/>
            <a:ext cx="2143125" cy="143668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dirty="0"/>
              <a:t>bimbing</a:t>
            </a:r>
          </a:p>
        </p:txBody>
      </p:sp>
      <p:sp>
        <p:nvSpPr>
          <p:cNvPr id="6" name="Rectangle 5"/>
          <p:cNvSpPr/>
          <p:nvPr/>
        </p:nvSpPr>
        <p:spPr>
          <a:xfrm>
            <a:off x="8310564" y="2420939"/>
            <a:ext cx="1857375" cy="1144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Dosen Pembimbing Akademik</a:t>
            </a:r>
          </a:p>
        </p:txBody>
      </p:sp>
      <p:cxnSp>
        <p:nvCxnSpPr>
          <p:cNvPr id="7" name="Straight Connector 6"/>
          <p:cNvCxnSpPr>
            <a:stCxn id="5" idx="1"/>
            <a:endCxn id="4" idx="3"/>
          </p:cNvCxnSpPr>
          <p:nvPr/>
        </p:nvCxnSpPr>
        <p:spPr>
          <a:xfrm rot="10800000">
            <a:off x="3952876" y="2992438"/>
            <a:ext cx="1071563" cy="4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 idx="1"/>
            <a:endCxn id="5" idx="3"/>
          </p:cNvCxnSpPr>
          <p:nvPr/>
        </p:nvCxnSpPr>
        <p:spPr>
          <a:xfrm rot="10800000" flipV="1">
            <a:off x="7167563" y="2992438"/>
            <a:ext cx="1143000" cy="4762"/>
          </a:xfrm>
          <a:prstGeom prst="line">
            <a:avLst/>
          </a:prstGeom>
        </p:spPr>
        <p:style>
          <a:lnRef idx="2">
            <a:schemeClr val="accent1"/>
          </a:lnRef>
          <a:fillRef idx="0">
            <a:schemeClr val="accent1"/>
          </a:fillRef>
          <a:effectRef idx="1">
            <a:schemeClr val="accent1"/>
          </a:effectRef>
          <a:fontRef idx="minor">
            <a:schemeClr val="tx1"/>
          </a:fontRef>
        </p:style>
      </p:cxnSp>
      <p:sp>
        <p:nvSpPr>
          <p:cNvPr id="22537" name="TextBox 10"/>
          <p:cNvSpPr txBox="1">
            <a:spLocks noChangeArrowheads="1"/>
          </p:cNvSpPr>
          <p:nvPr/>
        </p:nvSpPr>
        <p:spPr bwMode="auto">
          <a:xfrm>
            <a:off x="3952875" y="2563814"/>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a:latin typeface="Rockwell" panose="02060603020205020403" pitchFamily="18" charset="0"/>
              </a:rPr>
              <a:t>N</a:t>
            </a:r>
          </a:p>
        </p:txBody>
      </p:sp>
      <p:sp>
        <p:nvSpPr>
          <p:cNvPr id="22538" name="TextBox 11"/>
          <p:cNvSpPr txBox="1">
            <a:spLocks noChangeArrowheads="1"/>
          </p:cNvSpPr>
          <p:nvPr/>
        </p:nvSpPr>
        <p:spPr bwMode="auto">
          <a:xfrm>
            <a:off x="7953376" y="2563814"/>
            <a:ext cx="309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a:latin typeface="Rockwell" panose="02060603020205020403" pitchFamily="18" charset="0"/>
              </a:rPr>
              <a:t>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KARDINALITAS (3)</a:t>
            </a:r>
            <a:endParaRPr lang="id-ID" dirty="0">
              <a:solidFill>
                <a:schemeClr val="tx2">
                  <a:tint val="100000"/>
                  <a:shade val="90000"/>
                  <a:satMod val="250000"/>
                  <a:alpha val="100000"/>
                </a:schemeClr>
              </a:solidFill>
            </a:endParaRPr>
          </a:p>
        </p:txBody>
      </p:sp>
      <p:sp>
        <p:nvSpPr>
          <p:cNvPr id="23555" name="Content Placeholder 2"/>
          <p:cNvSpPr>
            <a:spLocks noGrp="1"/>
          </p:cNvSpPr>
          <p:nvPr>
            <p:ph idx="1"/>
          </p:nvPr>
        </p:nvSpPr>
        <p:spPr/>
        <p:txBody>
          <a:bodyPr>
            <a:normAutofit lnSpcReduction="10000"/>
          </a:bodyPr>
          <a:lstStyle/>
          <a:p>
            <a:pPr eaLnBrk="1" hangingPunct="1">
              <a:lnSpc>
                <a:spcPct val="150000"/>
              </a:lnSpc>
              <a:buFont typeface="Wingdings 2" panose="05020102010507070707" pitchFamily="18" charset="2"/>
              <a:buNone/>
            </a:pPr>
            <a:r>
              <a:rPr lang="id-ID" altLang="en-US">
                <a:latin typeface="Calibri" panose="020F0502020204030204" pitchFamily="34" charset="0"/>
                <a:ea typeface="Calibri" panose="020F0502020204030204" pitchFamily="34" charset="0"/>
                <a:cs typeface="Calibri" panose="020F0502020204030204" pitchFamily="34" charset="0"/>
              </a:rPr>
              <a:t>Contoh Relasi 1:N atau N:1</a:t>
            </a:r>
          </a:p>
          <a:p>
            <a:pPr eaLnBrk="1" hangingPunct="1">
              <a:lnSpc>
                <a:spcPct val="15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r>
              <a:rPr lang="id-ID" altLang="en-US">
                <a:latin typeface="Calibri" panose="020F0502020204030204" pitchFamily="34" charset="0"/>
                <a:ea typeface="Calibri" panose="020F0502020204030204" pitchFamily="34" charset="0"/>
                <a:cs typeface="Calibri" panose="020F0502020204030204" pitchFamily="34" charset="0"/>
              </a:rPr>
              <a:t>Seorang mahasiswa mengambil banyak mata kuliah.</a:t>
            </a:r>
          </a:p>
          <a:p>
            <a:pPr eaLnBrk="1" hangingPunct="1">
              <a:lnSpc>
                <a:spcPct val="150000"/>
              </a:lnSpc>
            </a:pPr>
            <a:r>
              <a:rPr lang="id-ID" altLang="en-US">
                <a:latin typeface="Calibri" panose="020F0502020204030204" pitchFamily="34" charset="0"/>
                <a:ea typeface="Calibri" panose="020F0502020204030204" pitchFamily="34" charset="0"/>
                <a:cs typeface="Calibri" panose="020F0502020204030204" pitchFamily="34" charset="0"/>
              </a:rPr>
              <a:t>Satu mata kuliah diambil oleh banyak mahasiswa.</a:t>
            </a:r>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2095501" y="2778125"/>
            <a:ext cx="1857375" cy="1144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MAHASISWA</a:t>
            </a:r>
          </a:p>
        </p:txBody>
      </p:sp>
      <p:sp>
        <p:nvSpPr>
          <p:cNvPr id="5" name="Flowchart: Decision 4"/>
          <p:cNvSpPr/>
          <p:nvPr/>
        </p:nvSpPr>
        <p:spPr>
          <a:xfrm>
            <a:off x="5024439" y="2635250"/>
            <a:ext cx="2143125" cy="14366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2400" dirty="0"/>
              <a:t>ambil</a:t>
            </a:r>
          </a:p>
        </p:txBody>
      </p:sp>
      <p:sp>
        <p:nvSpPr>
          <p:cNvPr id="6" name="Rectangle 5"/>
          <p:cNvSpPr/>
          <p:nvPr/>
        </p:nvSpPr>
        <p:spPr>
          <a:xfrm>
            <a:off x="8310564" y="2778125"/>
            <a:ext cx="1857375" cy="1144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MATA KULIAH</a:t>
            </a:r>
          </a:p>
        </p:txBody>
      </p:sp>
      <p:cxnSp>
        <p:nvCxnSpPr>
          <p:cNvPr id="7" name="Straight Connector 6"/>
          <p:cNvCxnSpPr>
            <a:stCxn id="5" idx="1"/>
            <a:endCxn id="4" idx="3"/>
          </p:cNvCxnSpPr>
          <p:nvPr/>
        </p:nvCxnSpPr>
        <p:spPr>
          <a:xfrm rot="10800000">
            <a:off x="3952876" y="3349626"/>
            <a:ext cx="1071563" cy="47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 idx="1"/>
            <a:endCxn id="5" idx="3"/>
          </p:cNvCxnSpPr>
          <p:nvPr/>
        </p:nvCxnSpPr>
        <p:spPr>
          <a:xfrm rot="10800000" flipV="1">
            <a:off x="7167563" y="3349626"/>
            <a:ext cx="1143000" cy="4763"/>
          </a:xfrm>
          <a:prstGeom prst="line">
            <a:avLst/>
          </a:prstGeom>
        </p:spPr>
        <p:style>
          <a:lnRef idx="2">
            <a:schemeClr val="accent1"/>
          </a:lnRef>
          <a:fillRef idx="0">
            <a:schemeClr val="accent1"/>
          </a:fillRef>
          <a:effectRef idx="1">
            <a:schemeClr val="accent1"/>
          </a:effectRef>
          <a:fontRef idx="minor">
            <a:schemeClr val="tx1"/>
          </a:fontRef>
        </p:style>
      </p:cxnSp>
      <p:sp>
        <p:nvSpPr>
          <p:cNvPr id="23561" name="TextBox 10"/>
          <p:cNvSpPr txBox="1">
            <a:spLocks noChangeArrowheads="1"/>
          </p:cNvSpPr>
          <p:nvPr/>
        </p:nvSpPr>
        <p:spPr bwMode="auto">
          <a:xfrm>
            <a:off x="3952875" y="29210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a:latin typeface="Rockwell" panose="02060603020205020403" pitchFamily="18" charset="0"/>
              </a:rPr>
              <a:t>N</a:t>
            </a:r>
          </a:p>
        </p:txBody>
      </p:sp>
      <p:sp>
        <p:nvSpPr>
          <p:cNvPr id="23562" name="TextBox 11"/>
          <p:cNvSpPr txBox="1">
            <a:spLocks noChangeArrowheads="1"/>
          </p:cNvSpPr>
          <p:nvPr/>
        </p:nvSpPr>
        <p:spPr bwMode="auto">
          <a:xfrm>
            <a:off x="7953375" y="2921000"/>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altLang="en-US">
                <a:latin typeface="Rockwell" panose="02060603020205020403" pitchFamily="18" charset="0"/>
              </a:rPr>
              <a:t>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KARDINALITAS (4)</a:t>
            </a:r>
            <a:endParaRPr lang="id-ID"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fontScale="85000" lnSpcReduction="20000"/>
          </a:bodyPr>
          <a:lstStyle/>
          <a:p>
            <a:pPr>
              <a:lnSpc>
                <a:spcPct val="120000"/>
              </a:lnSpc>
              <a:spcBef>
                <a:spcPts val="0"/>
              </a:spcBef>
              <a:buNone/>
              <a:defRPr/>
            </a:pPr>
            <a:r>
              <a:rPr lang="id-ID" dirty="0">
                <a:latin typeface="Calibri" pitchFamily="34" charset="0"/>
                <a:cs typeface="Calibri" pitchFamily="34" charset="0"/>
              </a:rPr>
              <a:t>Notasi kardinalitas yang lain:</a:t>
            </a:r>
          </a:p>
          <a:p>
            <a:pPr>
              <a:lnSpc>
                <a:spcPct val="120000"/>
              </a:lnSpc>
              <a:spcBef>
                <a:spcPts val="0"/>
              </a:spcBef>
              <a:buFont typeface="Wingdings 2"/>
              <a:buChar char=""/>
              <a:defRPr/>
            </a:pPr>
            <a:r>
              <a:rPr lang="id-ID" dirty="0">
                <a:latin typeface="Calibri" pitchFamily="34" charset="0"/>
                <a:cs typeface="Calibri" pitchFamily="34" charset="0"/>
              </a:rPr>
              <a:t>Setiap 1 objek A berelasi tepat </a:t>
            </a:r>
          </a:p>
          <a:p>
            <a:pPr>
              <a:lnSpc>
                <a:spcPct val="120000"/>
              </a:lnSpc>
              <a:spcBef>
                <a:spcPts val="0"/>
              </a:spcBef>
              <a:buNone/>
              <a:defRPr/>
            </a:pPr>
            <a:r>
              <a:rPr lang="id-ID" dirty="0">
                <a:latin typeface="Calibri" pitchFamily="34" charset="0"/>
                <a:cs typeface="Calibri" pitchFamily="34" charset="0"/>
              </a:rPr>
              <a:t>	dengan 1 objek B</a:t>
            </a:r>
          </a:p>
          <a:p>
            <a:pPr>
              <a:lnSpc>
                <a:spcPct val="120000"/>
              </a:lnSpc>
              <a:spcBef>
                <a:spcPts val="0"/>
              </a:spcBef>
              <a:buFont typeface="Wingdings 2"/>
              <a:buChar char=""/>
              <a:defRPr/>
            </a:pPr>
            <a:r>
              <a:rPr lang="id-ID" dirty="0">
                <a:latin typeface="Calibri" pitchFamily="34" charset="0"/>
                <a:cs typeface="Calibri" pitchFamily="34" charset="0"/>
              </a:rPr>
              <a:t>Setiap 1 objek A berelasi tepat</a:t>
            </a:r>
          </a:p>
          <a:p>
            <a:pPr>
              <a:lnSpc>
                <a:spcPct val="120000"/>
              </a:lnSpc>
              <a:spcBef>
                <a:spcPts val="0"/>
              </a:spcBef>
              <a:buNone/>
              <a:defRPr/>
            </a:pPr>
            <a:r>
              <a:rPr lang="id-ID" dirty="0">
                <a:latin typeface="Calibri" pitchFamily="34" charset="0"/>
                <a:cs typeface="Calibri" pitchFamily="34" charset="0"/>
              </a:rPr>
              <a:t>	dengan 1/0 objek B</a:t>
            </a:r>
          </a:p>
          <a:p>
            <a:pPr>
              <a:lnSpc>
                <a:spcPct val="120000"/>
              </a:lnSpc>
              <a:spcBef>
                <a:spcPts val="0"/>
              </a:spcBef>
              <a:buFont typeface="Wingdings 2"/>
              <a:buChar char=""/>
              <a:defRPr/>
            </a:pPr>
            <a:r>
              <a:rPr lang="id-ID" dirty="0">
                <a:latin typeface="Calibri" pitchFamily="34" charset="0"/>
                <a:cs typeface="Calibri" pitchFamily="34" charset="0"/>
              </a:rPr>
              <a:t>Setiap 1 objek A berelasi tepat</a:t>
            </a:r>
          </a:p>
          <a:p>
            <a:pPr>
              <a:lnSpc>
                <a:spcPct val="120000"/>
              </a:lnSpc>
              <a:spcBef>
                <a:spcPts val="0"/>
              </a:spcBef>
              <a:buNone/>
              <a:defRPr/>
            </a:pPr>
            <a:r>
              <a:rPr lang="id-ID" dirty="0">
                <a:latin typeface="Calibri" pitchFamily="34" charset="0"/>
                <a:cs typeface="Calibri" pitchFamily="34" charset="0"/>
              </a:rPr>
              <a:t>	dengan 1/N objek B</a:t>
            </a:r>
          </a:p>
          <a:p>
            <a:pPr>
              <a:lnSpc>
                <a:spcPct val="120000"/>
              </a:lnSpc>
              <a:spcBef>
                <a:spcPts val="0"/>
              </a:spcBef>
              <a:buFont typeface="Wingdings 2"/>
              <a:buChar char=""/>
              <a:defRPr/>
            </a:pPr>
            <a:r>
              <a:rPr lang="id-ID" dirty="0">
                <a:latin typeface="Calibri" pitchFamily="34" charset="0"/>
                <a:cs typeface="Calibri" pitchFamily="34" charset="0"/>
              </a:rPr>
              <a:t>Setiap 1 objek A berelasi tepat</a:t>
            </a:r>
          </a:p>
          <a:p>
            <a:pPr>
              <a:lnSpc>
                <a:spcPct val="120000"/>
              </a:lnSpc>
              <a:spcBef>
                <a:spcPts val="0"/>
              </a:spcBef>
              <a:buNone/>
              <a:defRPr/>
            </a:pPr>
            <a:r>
              <a:rPr lang="id-ID" dirty="0">
                <a:latin typeface="Calibri" pitchFamily="34" charset="0"/>
                <a:cs typeface="Calibri" pitchFamily="34" charset="0"/>
              </a:rPr>
              <a:t>	dengan 0/N objek B</a:t>
            </a:r>
          </a:p>
          <a:p>
            <a:pPr>
              <a:lnSpc>
                <a:spcPct val="120000"/>
              </a:lnSpc>
              <a:spcBef>
                <a:spcPts val="0"/>
              </a:spcBef>
              <a:buFont typeface="Wingdings 2"/>
              <a:buChar char=""/>
              <a:defRPr/>
            </a:pPr>
            <a:r>
              <a:rPr lang="id-ID" dirty="0">
                <a:latin typeface="Calibri" pitchFamily="34" charset="0"/>
                <a:cs typeface="Calibri" pitchFamily="34" charset="0"/>
              </a:rPr>
              <a:t>Setiap 1 objek A berelasi tepat</a:t>
            </a:r>
          </a:p>
          <a:p>
            <a:pPr>
              <a:lnSpc>
                <a:spcPct val="120000"/>
              </a:lnSpc>
              <a:spcBef>
                <a:spcPts val="0"/>
              </a:spcBef>
              <a:buNone/>
              <a:defRPr/>
            </a:pPr>
            <a:r>
              <a:rPr lang="id-ID" dirty="0">
                <a:latin typeface="Calibri" pitchFamily="34" charset="0"/>
                <a:cs typeface="Calibri" pitchFamily="34" charset="0"/>
              </a:rPr>
              <a:t>	dengan N objek B</a:t>
            </a:r>
          </a:p>
        </p:txBody>
      </p:sp>
      <p:sp>
        <p:nvSpPr>
          <p:cNvPr id="15" name="Rectangle 14"/>
          <p:cNvSpPr/>
          <p:nvPr/>
        </p:nvSpPr>
        <p:spPr>
          <a:xfrm>
            <a:off x="7024688" y="207168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A</a:t>
            </a:r>
          </a:p>
        </p:txBody>
      </p:sp>
      <p:cxnSp>
        <p:nvCxnSpPr>
          <p:cNvPr id="17" name="Straight Connector 16"/>
          <p:cNvCxnSpPr>
            <a:stCxn id="15" idx="3"/>
            <a:endCxn id="20" idx="1"/>
          </p:cNvCxnSpPr>
          <p:nvPr/>
        </p:nvCxnSpPr>
        <p:spPr>
          <a:xfrm>
            <a:off x="7810500" y="2428875"/>
            <a:ext cx="150018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9310688" y="207168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B</a:t>
            </a:r>
          </a:p>
        </p:txBody>
      </p:sp>
      <p:sp>
        <p:nvSpPr>
          <p:cNvPr id="26" name="Rectangle 25"/>
          <p:cNvSpPr/>
          <p:nvPr/>
        </p:nvSpPr>
        <p:spPr>
          <a:xfrm>
            <a:off x="7024688" y="292893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A</a:t>
            </a:r>
          </a:p>
        </p:txBody>
      </p:sp>
      <p:cxnSp>
        <p:nvCxnSpPr>
          <p:cNvPr id="27" name="Straight Connector 26"/>
          <p:cNvCxnSpPr/>
          <p:nvPr/>
        </p:nvCxnSpPr>
        <p:spPr>
          <a:xfrm>
            <a:off x="7810500" y="3286125"/>
            <a:ext cx="1500188" cy="1588"/>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9310688" y="292893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B</a:t>
            </a:r>
          </a:p>
        </p:txBody>
      </p:sp>
      <p:sp>
        <p:nvSpPr>
          <p:cNvPr id="31" name="Rectangle 30"/>
          <p:cNvSpPr/>
          <p:nvPr/>
        </p:nvSpPr>
        <p:spPr>
          <a:xfrm>
            <a:off x="7024688" y="378618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A</a:t>
            </a:r>
          </a:p>
        </p:txBody>
      </p:sp>
      <p:cxnSp>
        <p:nvCxnSpPr>
          <p:cNvPr id="32" name="Straight Connector 31"/>
          <p:cNvCxnSpPr>
            <a:stCxn id="31" idx="3"/>
            <a:endCxn id="33" idx="1"/>
          </p:cNvCxnSpPr>
          <p:nvPr/>
        </p:nvCxnSpPr>
        <p:spPr>
          <a:xfrm>
            <a:off x="7810500" y="4143375"/>
            <a:ext cx="150018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9310688" y="378618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B</a:t>
            </a:r>
          </a:p>
        </p:txBody>
      </p:sp>
      <p:sp>
        <p:nvSpPr>
          <p:cNvPr id="35" name="Rectangle 34"/>
          <p:cNvSpPr/>
          <p:nvPr/>
        </p:nvSpPr>
        <p:spPr>
          <a:xfrm>
            <a:off x="7024688" y="464343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A</a:t>
            </a:r>
          </a:p>
        </p:txBody>
      </p:sp>
      <p:cxnSp>
        <p:nvCxnSpPr>
          <p:cNvPr id="36" name="Straight Connector 35"/>
          <p:cNvCxnSpPr>
            <a:stCxn id="35" idx="3"/>
            <a:endCxn id="37" idx="1"/>
          </p:cNvCxnSpPr>
          <p:nvPr/>
        </p:nvCxnSpPr>
        <p:spPr>
          <a:xfrm>
            <a:off x="7810500" y="5000625"/>
            <a:ext cx="150018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310688" y="464343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B</a:t>
            </a:r>
          </a:p>
        </p:txBody>
      </p:sp>
      <p:sp>
        <p:nvSpPr>
          <p:cNvPr id="40" name="Rectangle 39"/>
          <p:cNvSpPr/>
          <p:nvPr/>
        </p:nvSpPr>
        <p:spPr>
          <a:xfrm>
            <a:off x="7024688" y="550068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A</a:t>
            </a:r>
          </a:p>
        </p:txBody>
      </p:sp>
      <p:cxnSp>
        <p:nvCxnSpPr>
          <p:cNvPr id="41" name="Straight Connector 40"/>
          <p:cNvCxnSpPr>
            <a:stCxn id="40" idx="3"/>
            <a:endCxn id="42" idx="1"/>
          </p:cNvCxnSpPr>
          <p:nvPr/>
        </p:nvCxnSpPr>
        <p:spPr>
          <a:xfrm>
            <a:off x="7810500" y="5857875"/>
            <a:ext cx="1500188" cy="1588"/>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9310688" y="5500689"/>
            <a:ext cx="785812"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B</a:t>
            </a:r>
          </a:p>
        </p:txBody>
      </p:sp>
      <p:cxnSp>
        <p:nvCxnSpPr>
          <p:cNvPr id="43" name="Straight Connector 42"/>
          <p:cNvCxnSpPr/>
          <p:nvPr/>
        </p:nvCxnSpPr>
        <p:spPr>
          <a:xfrm rot="5400000">
            <a:off x="9024938" y="2427288"/>
            <a:ext cx="284163"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a:off x="8882063" y="2427288"/>
            <a:ext cx="284163"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a:off x="9025732" y="3285332"/>
            <a:ext cx="285750" cy="1587"/>
          </a:xfrm>
          <a:prstGeom prst="line">
            <a:avLst/>
          </a:prstGeom>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8739188" y="3143250"/>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cxnSp>
        <p:nvCxnSpPr>
          <p:cNvPr id="55" name="Straight Connector 54"/>
          <p:cNvCxnSpPr/>
          <p:nvPr/>
        </p:nvCxnSpPr>
        <p:spPr>
          <a:xfrm rot="10800000" flipV="1">
            <a:off x="9024938" y="3929063"/>
            <a:ext cx="285750" cy="214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10800000">
            <a:off x="9024938" y="4143376"/>
            <a:ext cx="285750" cy="214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a:off x="8882857" y="4142582"/>
            <a:ext cx="285750" cy="1587"/>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10800000" flipV="1">
            <a:off x="9024938" y="4786313"/>
            <a:ext cx="285750" cy="214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10800000">
            <a:off x="9024938" y="5000626"/>
            <a:ext cx="285750" cy="214313"/>
          </a:xfrm>
          <a:prstGeom prst="line">
            <a:avLst/>
          </a:prstGeom>
        </p:spPr>
        <p:style>
          <a:lnRef idx="2">
            <a:schemeClr val="accent1"/>
          </a:lnRef>
          <a:fillRef idx="0">
            <a:schemeClr val="accent1"/>
          </a:fillRef>
          <a:effectRef idx="1">
            <a:schemeClr val="accent1"/>
          </a:effectRef>
          <a:fontRef idx="minor">
            <a:schemeClr val="tx1"/>
          </a:fontRef>
        </p:style>
      </p:cxnSp>
      <p:sp>
        <p:nvSpPr>
          <p:cNvPr id="62" name="Flowchart: Connector 61"/>
          <p:cNvSpPr/>
          <p:nvPr/>
        </p:nvSpPr>
        <p:spPr>
          <a:xfrm>
            <a:off x="8739188" y="4857750"/>
            <a:ext cx="285750" cy="2857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cxnSp>
        <p:nvCxnSpPr>
          <p:cNvPr id="63" name="Straight Connector 62"/>
          <p:cNvCxnSpPr/>
          <p:nvPr/>
        </p:nvCxnSpPr>
        <p:spPr>
          <a:xfrm rot="10800000" flipV="1">
            <a:off x="9024938" y="5643563"/>
            <a:ext cx="285750" cy="214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10800000">
            <a:off x="9024938" y="5857876"/>
            <a:ext cx="285750" cy="21431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normAutofit fontScale="90000"/>
          </a:bodyPr>
          <a:lstStyle/>
          <a:p>
            <a:pPr marL="54864" algn="ctr">
              <a:defRPr/>
            </a:pPr>
            <a:r>
              <a:rPr lang="id-ID" dirty="0" smtClean="0">
                <a:solidFill>
                  <a:schemeClr val="tx2">
                    <a:tint val="100000"/>
                    <a:shade val="90000"/>
                    <a:satMod val="250000"/>
                    <a:alpha val="100000"/>
                  </a:schemeClr>
                </a:solidFill>
              </a:rPr>
              <a:t>LANGKAH-LANGKAH TRANSFORMASI DFD KE ERD</a:t>
            </a:r>
            <a:endParaRPr lang="id-ID"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lnSpcReduction="10000"/>
          </a:bodyPr>
          <a:lstStyle/>
          <a:p>
            <a:pPr>
              <a:lnSpc>
                <a:spcPct val="150000"/>
              </a:lnSpc>
              <a:spcBef>
                <a:spcPts val="0"/>
              </a:spcBef>
              <a:buFont typeface="Wingdings 2"/>
              <a:buChar char=""/>
              <a:defRPr/>
            </a:pPr>
            <a:r>
              <a:rPr lang="id-ID" dirty="0">
                <a:latin typeface="Calibri" pitchFamily="34" charset="0"/>
                <a:cs typeface="Calibri" pitchFamily="34" charset="0"/>
              </a:rPr>
              <a:t>Mengidentifikasi dan menetapkan seluruh entitas yang akan terlibat (dari data record pada DFD).</a:t>
            </a:r>
          </a:p>
          <a:p>
            <a:pPr>
              <a:lnSpc>
                <a:spcPct val="150000"/>
              </a:lnSpc>
              <a:spcBef>
                <a:spcPts val="0"/>
              </a:spcBef>
              <a:buFont typeface="Wingdings 2"/>
              <a:buChar char=""/>
              <a:defRPr/>
            </a:pPr>
            <a:r>
              <a:rPr lang="id-ID" dirty="0">
                <a:latin typeface="Calibri" pitchFamily="34" charset="0"/>
                <a:cs typeface="Calibri" pitchFamily="34" charset="0"/>
              </a:rPr>
              <a:t>Menentukan atribut-atribut key (primary key) dari masing-masing entitas.</a:t>
            </a:r>
          </a:p>
          <a:p>
            <a:pPr>
              <a:lnSpc>
                <a:spcPct val="150000"/>
              </a:lnSpc>
              <a:spcBef>
                <a:spcPts val="0"/>
              </a:spcBef>
              <a:buFont typeface="Wingdings 2"/>
              <a:buChar char=""/>
              <a:defRPr/>
            </a:pPr>
            <a:r>
              <a:rPr lang="id-ID" dirty="0">
                <a:latin typeface="Calibri" pitchFamily="34" charset="0"/>
                <a:cs typeface="Calibri" pitchFamily="34" charset="0"/>
              </a:rPr>
              <a:t>Mengidentifikasi dan menetapkan relasi di antara entitas-entitas yang ada beserta foreign key nya.</a:t>
            </a:r>
          </a:p>
          <a:p>
            <a:pPr>
              <a:lnSpc>
                <a:spcPct val="150000"/>
              </a:lnSpc>
              <a:spcBef>
                <a:spcPts val="0"/>
              </a:spcBef>
              <a:buFont typeface="Wingdings 2"/>
              <a:buChar char=""/>
              <a:defRPr/>
            </a:pPr>
            <a:r>
              <a:rPr lang="id-ID" dirty="0">
                <a:latin typeface="Calibri" pitchFamily="34" charset="0"/>
                <a:cs typeface="Calibri" pitchFamily="34" charset="0"/>
              </a:rPr>
              <a:t>Menentukan kardinalitas untuk setiap relasi.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CONTOH</a:t>
            </a:r>
            <a:endParaRPr lang="id-ID" dirty="0">
              <a:solidFill>
                <a:schemeClr val="tx2">
                  <a:tint val="100000"/>
                  <a:shade val="90000"/>
                  <a:satMod val="250000"/>
                  <a:alpha val="100000"/>
                </a:schemeClr>
              </a:solidFill>
            </a:endParaRPr>
          </a:p>
        </p:txBody>
      </p:sp>
      <p:sp>
        <p:nvSpPr>
          <p:cNvPr id="26627" name="Content Placeholder 2"/>
          <p:cNvSpPr>
            <a:spLocks noGrp="1"/>
          </p:cNvSpPr>
          <p:nvPr>
            <p:ph idx="1"/>
          </p:nvPr>
        </p:nvSpPr>
        <p:spPr/>
        <p:txBody>
          <a:bodyPr/>
          <a:lstStyle/>
          <a:p>
            <a:pPr marL="609600" indent="-609600">
              <a:lnSpc>
                <a:spcPct val="150000"/>
              </a:lnSpc>
            </a:pPr>
            <a:r>
              <a:rPr lang="en-US" altLang="en-US">
                <a:latin typeface="Calibri" panose="020F0502020204030204" pitchFamily="34" charset="0"/>
                <a:ea typeface="Calibri" panose="020F0502020204030204" pitchFamily="34" charset="0"/>
                <a:cs typeface="Calibri" panose="020F0502020204030204" pitchFamily="34" charset="0"/>
              </a:rPr>
              <a:t>Pimpinan POLDA XYZ ingin mengetahui dengan pasti keadaan personilnya (riwayat personil, penugasan, prestasi, penghargaan, dll) secara periodik.</a:t>
            </a:r>
          </a:p>
          <a:p>
            <a:pPr marL="609600" indent="-609600">
              <a:lnSpc>
                <a:spcPct val="150000"/>
              </a:lnSpc>
            </a:pPr>
            <a:r>
              <a:rPr lang="en-US" altLang="en-US">
                <a:latin typeface="Calibri" panose="020F0502020204030204" pitchFamily="34" charset="0"/>
                <a:ea typeface="Calibri" panose="020F0502020204030204" pitchFamily="34" charset="0"/>
                <a:cs typeface="Calibri" panose="020F0502020204030204" pitchFamily="34" charset="0"/>
              </a:rPr>
              <a:t>Bantulah keinginan KAPOLDA tersebut dalam bentuk perancangan sistem dengan menggunakan DFD &amp; ERD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CONTOH (2)</a:t>
            </a:r>
            <a:endParaRPr lang="id-ID" dirty="0">
              <a:solidFill>
                <a:schemeClr val="tx2">
                  <a:tint val="100000"/>
                  <a:shade val="90000"/>
                  <a:satMod val="250000"/>
                  <a:alpha val="100000"/>
                </a:schemeClr>
              </a:solidFill>
            </a:endParaRPr>
          </a:p>
        </p:txBody>
      </p:sp>
      <p:sp>
        <p:nvSpPr>
          <p:cNvPr id="27651" name="Content Placeholder 2"/>
          <p:cNvSpPr>
            <a:spLocks noGrp="1"/>
          </p:cNvSpPr>
          <p:nvPr>
            <p:ph idx="1"/>
          </p:nvPr>
        </p:nvSpPr>
        <p:spPr/>
        <p:txBody>
          <a:bodyPr/>
          <a:lstStyle/>
          <a:p>
            <a:pPr marL="609600" indent="-609600">
              <a:lnSpc>
                <a:spcPct val="150000"/>
              </a:lnSpc>
            </a:pPr>
            <a:r>
              <a:rPr lang="en-US" altLang="en-US" smtClean="0">
                <a:latin typeface="Calibri" panose="020F0502020204030204" pitchFamily="34" charset="0"/>
                <a:ea typeface="Calibri" panose="020F0502020204030204" pitchFamily="34" charset="0"/>
                <a:cs typeface="Calibri" panose="020F0502020204030204" pitchFamily="34" charset="0"/>
              </a:rPr>
              <a:t>Langkah pertama kita buat Diagram Konteks.</a:t>
            </a:r>
          </a:p>
          <a:p>
            <a:pPr marL="609600" indent="-609600">
              <a:lnSpc>
                <a:spcPct val="150000"/>
              </a:lnSpc>
            </a:pPr>
            <a:r>
              <a:rPr lang="en-US" altLang="en-US" smtClean="0">
                <a:latin typeface="Calibri" panose="020F0502020204030204" pitchFamily="34" charset="0"/>
                <a:ea typeface="Calibri" panose="020F0502020204030204" pitchFamily="34" charset="0"/>
                <a:cs typeface="Calibri" panose="020F0502020204030204" pitchFamily="34" charset="0"/>
              </a:rPr>
              <a:t>Diidentifikasi entitas eksternal yang terlibat dalam sistem, yaitu:</a:t>
            </a:r>
          </a:p>
          <a:p>
            <a:pPr marL="1371600" lvl="2" indent="-457200">
              <a:lnSpc>
                <a:spcPct val="150000"/>
              </a:lnSpc>
            </a:pPr>
            <a:r>
              <a:rPr lang="en-US" altLang="en-US" sz="2800">
                <a:latin typeface="Calibri" panose="020F0502020204030204" pitchFamily="34" charset="0"/>
                <a:ea typeface="Calibri" panose="020F0502020204030204" pitchFamily="34" charset="0"/>
                <a:cs typeface="Calibri" panose="020F0502020204030204" pitchFamily="34" charset="0"/>
              </a:rPr>
              <a:t>Personil</a:t>
            </a:r>
          </a:p>
          <a:p>
            <a:pPr marL="1371600" lvl="2" indent="-457200">
              <a:lnSpc>
                <a:spcPct val="150000"/>
              </a:lnSpc>
            </a:pPr>
            <a:r>
              <a:rPr lang="en-US" altLang="en-US" sz="2800">
                <a:latin typeface="Calibri" panose="020F0502020204030204" pitchFamily="34" charset="0"/>
                <a:ea typeface="Calibri" panose="020F0502020204030204" pitchFamily="34" charset="0"/>
                <a:cs typeface="Calibri" panose="020F0502020204030204" pitchFamily="34" charset="0"/>
              </a:rPr>
              <a:t>Pimpinan (KAPOLDA)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CONTOH (3)</a:t>
            </a:r>
            <a:endParaRPr lang="id-ID" dirty="0">
              <a:solidFill>
                <a:schemeClr val="tx2">
                  <a:tint val="100000"/>
                  <a:shade val="90000"/>
                  <a:satMod val="250000"/>
                  <a:alpha val="100000"/>
                </a:schemeClr>
              </a:solidFill>
            </a:endParaRPr>
          </a:p>
        </p:txBody>
      </p:sp>
      <p:sp>
        <p:nvSpPr>
          <p:cNvPr id="28675" name="Content Placeholder 2"/>
          <p:cNvSpPr>
            <a:spLocks noGrp="1"/>
          </p:cNvSpPr>
          <p:nvPr>
            <p:ph idx="1"/>
          </p:nvPr>
        </p:nvSpPr>
        <p:spPr/>
        <p:txBody>
          <a:bodyPr/>
          <a:lstStyle/>
          <a:p>
            <a:pPr marL="609600" indent="-609600"/>
            <a:r>
              <a:rPr lang="en-US" altLang="en-US" smtClean="0">
                <a:latin typeface="Calibri" panose="020F0502020204030204" pitchFamily="34" charset="0"/>
                <a:ea typeface="Calibri" panose="020F0502020204030204" pitchFamily="34" charset="0"/>
                <a:cs typeface="Calibri" panose="020F0502020204030204" pitchFamily="34" charset="0"/>
              </a:rPr>
              <a:t>Sehingga diperoleh  Diagram Konteks yaitu :</a:t>
            </a:r>
          </a:p>
        </p:txBody>
      </p:sp>
      <p:grpSp>
        <p:nvGrpSpPr>
          <p:cNvPr id="28676" name="Group 16"/>
          <p:cNvGrpSpPr>
            <a:grpSpLocks/>
          </p:cNvGrpSpPr>
          <p:nvPr/>
        </p:nvGrpSpPr>
        <p:grpSpPr bwMode="auto">
          <a:xfrm>
            <a:off x="3438525" y="2319338"/>
            <a:ext cx="5715000" cy="4114800"/>
            <a:chOff x="1914508" y="2319342"/>
            <a:chExt cx="5715000" cy="4114800"/>
          </a:xfrm>
        </p:grpSpPr>
        <p:sp>
          <p:nvSpPr>
            <p:cNvPr id="28681" name="Rectangle 7"/>
            <p:cNvSpPr>
              <a:spLocks noChangeArrowheads="1"/>
            </p:cNvSpPr>
            <p:nvPr/>
          </p:nvSpPr>
          <p:spPr bwMode="auto">
            <a:xfrm>
              <a:off x="1914508" y="2776542"/>
              <a:ext cx="1676400" cy="914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8682" name="Text Box 8"/>
            <p:cNvSpPr txBox="1">
              <a:spLocks noChangeArrowheads="1"/>
            </p:cNvSpPr>
            <p:nvPr/>
          </p:nvSpPr>
          <p:spPr bwMode="auto">
            <a:xfrm>
              <a:off x="2202128" y="3005142"/>
              <a:ext cx="11233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PERSONIL</a:t>
              </a:r>
            </a:p>
          </p:txBody>
        </p:sp>
        <p:sp>
          <p:nvSpPr>
            <p:cNvPr id="28683" name="Rectangle 9"/>
            <p:cNvSpPr>
              <a:spLocks noChangeArrowheads="1"/>
            </p:cNvSpPr>
            <p:nvPr/>
          </p:nvSpPr>
          <p:spPr bwMode="auto">
            <a:xfrm>
              <a:off x="5724508" y="5519742"/>
              <a:ext cx="1676400" cy="914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8684" name="Text Box 10"/>
            <p:cNvSpPr txBox="1">
              <a:spLocks noChangeArrowheads="1"/>
            </p:cNvSpPr>
            <p:nvPr/>
          </p:nvSpPr>
          <p:spPr bwMode="auto">
            <a:xfrm>
              <a:off x="6013761" y="5637217"/>
              <a:ext cx="1107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KAPOLDA</a:t>
              </a:r>
            </a:p>
          </p:txBody>
        </p:sp>
        <p:sp>
          <p:nvSpPr>
            <p:cNvPr id="28685" name="Oval 11"/>
            <p:cNvSpPr>
              <a:spLocks noChangeArrowheads="1"/>
            </p:cNvSpPr>
            <p:nvPr/>
          </p:nvSpPr>
          <p:spPr bwMode="auto">
            <a:xfrm>
              <a:off x="5495908" y="2319342"/>
              <a:ext cx="2133600" cy="1981200"/>
            </a:xfrm>
            <a:prstGeom prst="ellipse">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8686" name="Text Box 12"/>
            <p:cNvSpPr txBox="1">
              <a:spLocks noChangeArrowheads="1"/>
            </p:cNvSpPr>
            <p:nvPr/>
          </p:nvSpPr>
          <p:spPr bwMode="auto">
            <a:xfrm>
              <a:off x="5929322" y="2714620"/>
              <a:ext cx="13684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Calibri" panose="020F0502020204030204" pitchFamily="34" charset="0"/>
                </a:rPr>
                <a:t>Sistem </a:t>
              </a:r>
            </a:p>
            <a:p>
              <a:pPr algn="ctr" eaLnBrk="1" hangingPunct="1"/>
              <a:r>
                <a:rPr lang="en-US" altLang="en-US">
                  <a:latin typeface="Calibri" panose="020F0502020204030204" pitchFamily="34" charset="0"/>
                </a:rPr>
                <a:t>Informasi</a:t>
              </a:r>
            </a:p>
            <a:p>
              <a:pPr algn="ctr" eaLnBrk="1" hangingPunct="1"/>
              <a:r>
                <a:rPr lang="en-US" altLang="en-US">
                  <a:latin typeface="Calibri" panose="020F0502020204030204" pitchFamily="34" charset="0"/>
                </a:rPr>
                <a:t>Personil</a:t>
              </a:r>
            </a:p>
            <a:p>
              <a:pPr algn="ctr" eaLnBrk="1" hangingPunct="1"/>
              <a:r>
                <a:rPr lang="en-US" altLang="en-US">
                  <a:latin typeface="Calibri" panose="020F0502020204030204" pitchFamily="34" charset="0"/>
                </a:rPr>
                <a:t>POLDA</a:t>
              </a:r>
            </a:p>
          </p:txBody>
        </p:sp>
        <p:sp>
          <p:nvSpPr>
            <p:cNvPr id="28687" name="Line 13"/>
            <p:cNvSpPr>
              <a:spLocks noChangeShapeType="1"/>
            </p:cNvSpPr>
            <p:nvPr/>
          </p:nvSpPr>
          <p:spPr bwMode="auto">
            <a:xfrm>
              <a:off x="3590908" y="3157542"/>
              <a:ext cx="1905000" cy="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4"/>
            <p:cNvSpPr txBox="1">
              <a:spLocks noChangeArrowheads="1"/>
            </p:cNvSpPr>
            <p:nvPr/>
          </p:nvSpPr>
          <p:spPr bwMode="auto">
            <a:xfrm>
              <a:off x="3590908" y="2741617"/>
              <a:ext cx="11343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Data pers.</a:t>
              </a:r>
            </a:p>
          </p:txBody>
        </p:sp>
        <p:sp>
          <p:nvSpPr>
            <p:cNvPr id="28689" name="Line 16"/>
            <p:cNvSpPr>
              <a:spLocks noChangeShapeType="1"/>
            </p:cNvSpPr>
            <p:nvPr/>
          </p:nvSpPr>
          <p:spPr bwMode="auto">
            <a:xfrm>
              <a:off x="6562708" y="4300542"/>
              <a:ext cx="0" cy="12192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0" name="Line 17"/>
            <p:cNvSpPr>
              <a:spLocks noChangeShapeType="1"/>
            </p:cNvSpPr>
            <p:nvPr/>
          </p:nvSpPr>
          <p:spPr bwMode="auto">
            <a:xfrm flipH="1">
              <a:off x="2676508" y="4071942"/>
              <a:ext cx="3124200" cy="0"/>
            </a:xfrm>
            <a:prstGeom prst="line">
              <a:avLst/>
            </a:prstGeom>
            <a:noFill/>
            <a:ln w="38100" cap="sq">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1" name="Line 18"/>
            <p:cNvSpPr>
              <a:spLocks noChangeShapeType="1"/>
            </p:cNvSpPr>
            <p:nvPr/>
          </p:nvSpPr>
          <p:spPr bwMode="auto">
            <a:xfrm flipV="1">
              <a:off x="2676508" y="3690942"/>
              <a:ext cx="0" cy="3810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2" name="Text Box 19"/>
            <p:cNvSpPr txBox="1">
              <a:spLocks noChangeArrowheads="1"/>
            </p:cNvSpPr>
            <p:nvPr/>
          </p:nvSpPr>
          <p:spPr bwMode="auto">
            <a:xfrm>
              <a:off x="3082994" y="4406319"/>
              <a:ext cx="13322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Info prestasi</a:t>
              </a:r>
            </a:p>
          </p:txBody>
        </p:sp>
        <p:sp>
          <p:nvSpPr>
            <p:cNvPr id="28693" name="Text Box 20"/>
            <p:cNvSpPr txBox="1">
              <a:spLocks noChangeArrowheads="1"/>
            </p:cNvSpPr>
            <p:nvPr/>
          </p:nvSpPr>
          <p:spPr bwMode="auto">
            <a:xfrm rot="5400000">
              <a:off x="6319031" y="4735795"/>
              <a:ext cx="944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Laporan</a:t>
              </a:r>
            </a:p>
          </p:txBody>
        </p:sp>
      </p:grpSp>
      <p:sp>
        <p:nvSpPr>
          <p:cNvPr id="28677" name="Line 17"/>
          <p:cNvSpPr>
            <a:spLocks noChangeShapeType="1"/>
          </p:cNvSpPr>
          <p:nvPr/>
        </p:nvSpPr>
        <p:spPr bwMode="auto">
          <a:xfrm flipH="1" flipV="1">
            <a:off x="3790950" y="4752975"/>
            <a:ext cx="4008438" cy="84138"/>
          </a:xfrm>
          <a:prstGeom prst="line">
            <a:avLst/>
          </a:prstGeom>
          <a:noFill/>
          <a:ln w="38100" cap="sq">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78" name="Line 18"/>
          <p:cNvSpPr>
            <a:spLocks noChangeShapeType="1"/>
          </p:cNvSpPr>
          <p:nvPr/>
        </p:nvSpPr>
        <p:spPr bwMode="auto">
          <a:xfrm flipV="1">
            <a:off x="3792538" y="3725864"/>
            <a:ext cx="0" cy="993775"/>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Text Box 19"/>
          <p:cNvSpPr txBox="1">
            <a:spLocks noChangeArrowheads="1"/>
          </p:cNvSpPr>
          <p:nvPr/>
        </p:nvSpPr>
        <p:spPr bwMode="auto">
          <a:xfrm>
            <a:off x="5046664" y="3763964"/>
            <a:ext cx="173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Info tugas, kasus</a:t>
            </a:r>
          </a:p>
        </p:txBody>
      </p:sp>
      <p:sp>
        <p:nvSpPr>
          <p:cNvPr id="28680" name="Line 17"/>
          <p:cNvSpPr>
            <a:spLocks noChangeShapeType="1"/>
          </p:cNvSpPr>
          <p:nvPr/>
        </p:nvSpPr>
        <p:spPr bwMode="auto">
          <a:xfrm>
            <a:off x="7770814" y="4237039"/>
            <a:ext cx="28575" cy="592137"/>
          </a:xfrm>
          <a:prstGeom prst="line">
            <a:avLst/>
          </a:prstGeom>
          <a:noFill/>
          <a:ln w="38100" cap="sq">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ERD</a:t>
            </a:r>
            <a:endParaRPr lang="id-ID" dirty="0">
              <a:solidFill>
                <a:schemeClr val="tx2">
                  <a:tint val="100000"/>
                  <a:shade val="90000"/>
                  <a:satMod val="250000"/>
                  <a:alpha val="100000"/>
                </a:schemeClr>
              </a:solidFill>
            </a:endParaRPr>
          </a:p>
        </p:txBody>
      </p:sp>
      <p:sp>
        <p:nvSpPr>
          <p:cNvPr id="11267" name="Content Placeholder 2"/>
          <p:cNvSpPr>
            <a:spLocks noGrp="1"/>
          </p:cNvSpPr>
          <p:nvPr>
            <p:ph idx="1"/>
          </p:nvPr>
        </p:nvSpPr>
        <p:spPr/>
        <p:txBody>
          <a:bodyPr/>
          <a:lstStyle/>
          <a:p>
            <a:pPr eaLnBrk="1" hangingPunct="1">
              <a:lnSpc>
                <a:spcPct val="130000"/>
              </a:lnSpc>
            </a:pPr>
            <a:r>
              <a:rPr lang="id-ID" altLang="en-US" smtClean="0">
                <a:latin typeface="Calibri" panose="020F0502020204030204" pitchFamily="34" charset="0"/>
                <a:ea typeface="Calibri" panose="020F0502020204030204" pitchFamily="34" charset="0"/>
                <a:cs typeface="Calibri" panose="020F0502020204030204" pitchFamily="34" charset="0"/>
              </a:rPr>
              <a:t>Entity-Relationship Diagram (ERD) merupakan kelanjutan dari DFD.</a:t>
            </a:r>
          </a:p>
          <a:p>
            <a:pPr eaLnBrk="1" hangingPunct="1">
              <a:lnSpc>
                <a:spcPct val="130000"/>
              </a:lnSpc>
            </a:pPr>
            <a:r>
              <a:rPr lang="id-ID" altLang="en-US" smtClean="0">
                <a:latin typeface="Calibri" panose="020F0502020204030204" pitchFamily="34" charset="0"/>
                <a:ea typeface="Calibri" panose="020F0502020204030204" pitchFamily="34" charset="0"/>
                <a:cs typeface="Calibri" panose="020F0502020204030204" pitchFamily="34" charset="0"/>
              </a:rPr>
              <a:t>ERD mengandung kumpulan objek yang disebut entitas dan relasi antarobjek itu.</a:t>
            </a:r>
          </a:p>
          <a:p>
            <a:pPr eaLnBrk="1" hangingPunct="1">
              <a:lnSpc>
                <a:spcPct val="130000"/>
              </a:lnSpc>
            </a:pPr>
            <a:r>
              <a:rPr lang="id-ID" altLang="en-US" smtClean="0">
                <a:latin typeface="Calibri" panose="020F0502020204030204" pitchFamily="34" charset="0"/>
                <a:ea typeface="Calibri" panose="020F0502020204030204" pitchFamily="34" charset="0"/>
                <a:cs typeface="Calibri" panose="020F0502020204030204" pitchFamily="34" charset="0"/>
              </a:rPr>
              <a:t>Tiap objek bersifat unik, tampak dari atribut yang dimiliki.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4714" y="-80963"/>
            <a:ext cx="8229600" cy="1143000"/>
          </a:xfrm>
        </p:spPr>
        <p:txBody>
          <a:bodyPr anchor="ctr"/>
          <a:lstStyle/>
          <a:p>
            <a:pPr marL="54864" algn="ctr">
              <a:defRPr/>
            </a:pPr>
            <a:r>
              <a:rPr lang="id-ID" dirty="0" smtClean="0">
                <a:solidFill>
                  <a:schemeClr val="tx2">
                    <a:tint val="100000"/>
                    <a:shade val="90000"/>
                    <a:satMod val="250000"/>
                    <a:alpha val="100000"/>
                  </a:schemeClr>
                </a:solidFill>
              </a:rPr>
              <a:t>CONTOH (4)</a:t>
            </a:r>
            <a:endParaRPr lang="id-ID" dirty="0">
              <a:solidFill>
                <a:schemeClr val="tx2">
                  <a:tint val="100000"/>
                  <a:shade val="90000"/>
                  <a:satMod val="250000"/>
                  <a:alpha val="100000"/>
                </a:schemeClr>
              </a:solidFill>
            </a:endParaRPr>
          </a:p>
        </p:txBody>
      </p:sp>
      <p:grpSp>
        <p:nvGrpSpPr>
          <p:cNvPr id="4" name="Group 3"/>
          <p:cNvGrpSpPr/>
          <p:nvPr/>
        </p:nvGrpSpPr>
        <p:grpSpPr>
          <a:xfrm>
            <a:off x="3265114" y="637895"/>
            <a:ext cx="6510338" cy="5038725"/>
            <a:chOff x="3157538" y="1471613"/>
            <a:chExt cx="6510338" cy="5038725"/>
          </a:xfrm>
        </p:grpSpPr>
        <p:sp>
          <p:nvSpPr>
            <p:cNvPr id="29701" name="Rectangle 9"/>
            <p:cNvSpPr>
              <a:spLocks noChangeArrowheads="1"/>
            </p:cNvSpPr>
            <p:nvPr/>
          </p:nvSpPr>
          <p:spPr bwMode="auto">
            <a:xfrm>
              <a:off x="5259388" y="5595938"/>
              <a:ext cx="1676400" cy="914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grpSp>
          <p:nvGrpSpPr>
            <p:cNvPr id="3" name="Group 2"/>
            <p:cNvGrpSpPr/>
            <p:nvPr/>
          </p:nvGrpSpPr>
          <p:grpSpPr>
            <a:xfrm>
              <a:off x="3157538" y="1471613"/>
              <a:ext cx="6510338" cy="4810125"/>
              <a:chOff x="3157538" y="1471613"/>
              <a:chExt cx="6510338" cy="4810125"/>
            </a:xfrm>
          </p:grpSpPr>
          <p:sp>
            <p:nvSpPr>
              <p:cNvPr id="29699" name="Rectangle 7"/>
              <p:cNvSpPr>
                <a:spLocks noChangeArrowheads="1"/>
              </p:cNvSpPr>
              <p:nvPr/>
            </p:nvSpPr>
            <p:spPr bwMode="auto">
              <a:xfrm>
                <a:off x="3157538" y="2090738"/>
                <a:ext cx="1676400" cy="914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00" name="Text Box 8"/>
              <p:cNvSpPr txBox="1">
                <a:spLocks noChangeArrowheads="1"/>
              </p:cNvSpPr>
              <p:nvPr/>
            </p:nvSpPr>
            <p:spPr bwMode="auto">
              <a:xfrm>
                <a:off x="3400708" y="2319338"/>
                <a:ext cx="11233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PERSONIL</a:t>
                </a:r>
              </a:p>
            </p:txBody>
          </p:sp>
          <p:sp>
            <p:nvSpPr>
              <p:cNvPr id="29702" name="Text Box 10"/>
              <p:cNvSpPr txBox="1">
                <a:spLocks noChangeArrowheads="1"/>
              </p:cNvSpPr>
              <p:nvPr/>
            </p:nvSpPr>
            <p:spPr bwMode="auto">
              <a:xfrm>
                <a:off x="5559754" y="5713413"/>
                <a:ext cx="1107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KAPOLDA</a:t>
                </a:r>
              </a:p>
            </p:txBody>
          </p:sp>
          <p:sp>
            <p:nvSpPr>
              <p:cNvPr id="29703" name="Oval 11"/>
              <p:cNvSpPr>
                <a:spLocks noChangeArrowheads="1"/>
              </p:cNvSpPr>
              <p:nvPr/>
            </p:nvSpPr>
            <p:spPr bwMode="auto">
              <a:xfrm>
                <a:off x="6738938" y="1785938"/>
                <a:ext cx="1371600" cy="1447800"/>
              </a:xfrm>
              <a:prstGeom prst="ellipse">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04" name="Text Box 12"/>
              <p:cNvSpPr txBox="1">
                <a:spLocks noChangeArrowheads="1"/>
              </p:cNvSpPr>
              <p:nvPr/>
            </p:nvSpPr>
            <p:spPr bwMode="auto">
              <a:xfrm>
                <a:off x="6953251" y="2071689"/>
                <a:ext cx="9493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Cek </a:t>
                </a:r>
              </a:p>
              <a:p>
                <a:pPr algn="ctr" eaLnBrk="1" hangingPunct="1"/>
                <a:r>
                  <a:rPr lang="en-US" altLang="en-US" b="1">
                    <a:latin typeface="Calibri" panose="020F0502020204030204" pitchFamily="34" charset="0"/>
                  </a:rPr>
                  <a:t>Personil</a:t>
                </a:r>
              </a:p>
              <a:p>
                <a:pPr algn="ctr" eaLnBrk="1" hangingPunct="1"/>
                <a:r>
                  <a:rPr lang="en-US" altLang="en-US" b="1">
                    <a:latin typeface="Calibri" panose="020F0502020204030204" pitchFamily="34" charset="0"/>
                  </a:rPr>
                  <a:t>1</a:t>
                </a:r>
              </a:p>
            </p:txBody>
          </p:sp>
          <p:sp>
            <p:nvSpPr>
              <p:cNvPr id="29705" name="Line 13"/>
              <p:cNvSpPr>
                <a:spLocks noChangeShapeType="1"/>
              </p:cNvSpPr>
              <p:nvPr/>
            </p:nvSpPr>
            <p:spPr bwMode="auto">
              <a:xfrm>
                <a:off x="4833938" y="2471738"/>
                <a:ext cx="1905000" cy="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6" name="Text Box 14"/>
              <p:cNvSpPr txBox="1">
                <a:spLocks noChangeArrowheads="1"/>
              </p:cNvSpPr>
              <p:nvPr/>
            </p:nvSpPr>
            <p:spPr bwMode="auto">
              <a:xfrm>
                <a:off x="4833939" y="2055814"/>
                <a:ext cx="1425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Data pers</a:t>
                </a:r>
                <a:r>
                  <a:rPr lang="id-ID" altLang="en-US">
                    <a:latin typeface="Calibri" panose="020F0502020204030204" pitchFamily="34" charset="0"/>
                  </a:rPr>
                  <a:t>onil</a:t>
                </a:r>
                <a:endParaRPr lang="en-US" altLang="en-US">
                  <a:latin typeface="Calibri" panose="020F0502020204030204" pitchFamily="34" charset="0"/>
                </a:endParaRPr>
              </a:p>
            </p:txBody>
          </p:sp>
          <p:sp>
            <p:nvSpPr>
              <p:cNvPr id="29707" name="Line 15"/>
              <p:cNvSpPr>
                <a:spLocks noChangeShapeType="1"/>
              </p:cNvSpPr>
              <p:nvPr/>
            </p:nvSpPr>
            <p:spPr bwMode="auto">
              <a:xfrm>
                <a:off x="7500938" y="3233738"/>
                <a:ext cx="0" cy="83820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8" name="Line 16"/>
              <p:cNvSpPr>
                <a:spLocks noChangeShapeType="1"/>
              </p:cNvSpPr>
              <p:nvPr/>
            </p:nvSpPr>
            <p:spPr bwMode="auto">
              <a:xfrm flipH="1" flipV="1">
                <a:off x="4224338" y="3005138"/>
                <a:ext cx="2743200" cy="12954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Line 17"/>
              <p:cNvSpPr>
                <a:spLocks noChangeShapeType="1"/>
              </p:cNvSpPr>
              <p:nvPr/>
            </p:nvSpPr>
            <p:spPr bwMode="auto">
              <a:xfrm flipV="1">
                <a:off x="3919538" y="3005138"/>
                <a:ext cx="0" cy="137160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0" name="Text Box 18"/>
              <p:cNvSpPr txBox="1">
                <a:spLocks noChangeArrowheads="1"/>
              </p:cNvSpPr>
              <p:nvPr/>
            </p:nvSpPr>
            <p:spPr bwMode="auto">
              <a:xfrm rot="1474196">
                <a:off x="5007215" y="3391972"/>
                <a:ext cx="17298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Info tugas, kasus</a:t>
                </a:r>
              </a:p>
            </p:txBody>
          </p:sp>
          <p:sp>
            <p:nvSpPr>
              <p:cNvPr id="29711" name="Text Box 19"/>
              <p:cNvSpPr txBox="1">
                <a:spLocks noChangeArrowheads="1"/>
              </p:cNvSpPr>
              <p:nvPr/>
            </p:nvSpPr>
            <p:spPr bwMode="auto">
              <a:xfrm rot="5400000">
                <a:off x="7070548" y="3274111"/>
                <a:ext cx="6734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Data </a:t>
                </a:r>
              </a:p>
              <a:p>
                <a:pPr eaLnBrk="1" hangingPunct="1"/>
                <a:r>
                  <a:rPr lang="en-US" altLang="en-US">
                    <a:latin typeface="Calibri" panose="020F0502020204030204" pitchFamily="34" charset="0"/>
                  </a:rPr>
                  <a:t>pers.</a:t>
                </a:r>
              </a:p>
            </p:txBody>
          </p:sp>
          <p:sp>
            <p:nvSpPr>
              <p:cNvPr id="29712" name="Oval 22"/>
              <p:cNvSpPr>
                <a:spLocks noChangeArrowheads="1"/>
              </p:cNvSpPr>
              <p:nvPr/>
            </p:nvSpPr>
            <p:spPr bwMode="auto">
              <a:xfrm>
                <a:off x="6815138" y="4046538"/>
                <a:ext cx="1371600" cy="1447800"/>
              </a:xfrm>
              <a:prstGeom prst="ellipse">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13" name="Text Box 23"/>
              <p:cNvSpPr txBox="1">
                <a:spLocks noChangeArrowheads="1"/>
              </p:cNvSpPr>
              <p:nvPr/>
            </p:nvSpPr>
            <p:spPr bwMode="auto">
              <a:xfrm>
                <a:off x="7096126" y="4357689"/>
                <a:ext cx="7905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Penu- </a:t>
                </a:r>
              </a:p>
              <a:p>
                <a:pPr algn="ctr" eaLnBrk="1" hangingPunct="1"/>
                <a:r>
                  <a:rPr lang="en-US" altLang="en-US" b="1">
                    <a:latin typeface="Calibri" panose="020F0502020204030204" pitchFamily="34" charset="0"/>
                  </a:rPr>
                  <a:t>Gasan</a:t>
                </a:r>
              </a:p>
              <a:p>
                <a:pPr algn="ctr" eaLnBrk="1" hangingPunct="1"/>
                <a:r>
                  <a:rPr lang="en-US" altLang="en-US" b="1">
                    <a:latin typeface="Calibri" panose="020F0502020204030204" pitchFamily="34" charset="0"/>
                  </a:rPr>
                  <a:t>2</a:t>
                </a:r>
              </a:p>
            </p:txBody>
          </p:sp>
          <p:sp>
            <p:nvSpPr>
              <p:cNvPr id="29714" name="Line 26"/>
              <p:cNvSpPr>
                <a:spLocks noChangeShapeType="1"/>
              </p:cNvSpPr>
              <p:nvPr/>
            </p:nvSpPr>
            <p:spPr bwMode="auto">
              <a:xfrm>
                <a:off x="8110538" y="1481138"/>
                <a:ext cx="13716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15" name="Line 27"/>
              <p:cNvSpPr>
                <a:spLocks noChangeShapeType="1"/>
              </p:cNvSpPr>
              <p:nvPr/>
            </p:nvSpPr>
            <p:spPr bwMode="auto">
              <a:xfrm>
                <a:off x="8110538" y="1938338"/>
                <a:ext cx="13716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16" name="Line 28"/>
              <p:cNvSpPr>
                <a:spLocks noChangeShapeType="1"/>
              </p:cNvSpPr>
              <p:nvPr/>
            </p:nvSpPr>
            <p:spPr bwMode="auto">
              <a:xfrm>
                <a:off x="8110538" y="1481138"/>
                <a:ext cx="0" cy="4572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17" name="Text Box 29"/>
              <p:cNvSpPr txBox="1">
                <a:spLocks noChangeArrowheads="1"/>
              </p:cNvSpPr>
              <p:nvPr/>
            </p:nvSpPr>
            <p:spPr bwMode="auto">
              <a:xfrm>
                <a:off x="8094664" y="1471613"/>
                <a:ext cx="9491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latin typeface="Calibri" panose="020F0502020204030204" pitchFamily="34" charset="0"/>
                  </a:rPr>
                  <a:t>Personil</a:t>
                </a:r>
              </a:p>
            </p:txBody>
          </p:sp>
          <p:sp>
            <p:nvSpPr>
              <p:cNvPr id="29718" name="Line 30"/>
              <p:cNvSpPr>
                <a:spLocks noChangeShapeType="1"/>
              </p:cNvSpPr>
              <p:nvPr/>
            </p:nvSpPr>
            <p:spPr bwMode="auto">
              <a:xfrm>
                <a:off x="8110538" y="2319338"/>
                <a:ext cx="533400" cy="0"/>
              </a:xfrm>
              <a:prstGeom prst="line">
                <a:avLst/>
              </a:prstGeom>
              <a:noFill/>
              <a:ln w="381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29719" name="Line 31"/>
              <p:cNvSpPr>
                <a:spLocks noChangeShapeType="1"/>
              </p:cNvSpPr>
              <p:nvPr/>
            </p:nvSpPr>
            <p:spPr bwMode="auto">
              <a:xfrm flipV="1">
                <a:off x="8643938" y="1938338"/>
                <a:ext cx="0" cy="3810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20" name="Line 32"/>
              <p:cNvSpPr>
                <a:spLocks noChangeShapeType="1"/>
              </p:cNvSpPr>
              <p:nvPr/>
            </p:nvSpPr>
            <p:spPr bwMode="auto">
              <a:xfrm>
                <a:off x="8034338" y="2776538"/>
                <a:ext cx="10668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21" name="Line 33"/>
              <p:cNvSpPr>
                <a:spLocks noChangeShapeType="1"/>
              </p:cNvSpPr>
              <p:nvPr/>
            </p:nvSpPr>
            <p:spPr bwMode="auto">
              <a:xfrm flipV="1">
                <a:off x="9101138" y="1938338"/>
                <a:ext cx="0" cy="83820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2" name="Text Box 35"/>
              <p:cNvSpPr txBox="1">
                <a:spLocks noChangeArrowheads="1"/>
              </p:cNvSpPr>
              <p:nvPr/>
            </p:nvSpPr>
            <p:spPr bwMode="auto">
              <a:xfrm>
                <a:off x="7970839" y="2800351"/>
                <a:ext cx="16970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Data pers</a:t>
                </a:r>
                <a:r>
                  <a:rPr lang="id-ID" altLang="en-US" sz="2200">
                    <a:latin typeface="Calibri" panose="020F0502020204030204" pitchFamily="34" charset="0"/>
                  </a:rPr>
                  <a:t>onil</a:t>
                </a:r>
                <a:endParaRPr lang="en-US" altLang="en-US" sz="2200">
                  <a:latin typeface="Calibri" panose="020F0502020204030204" pitchFamily="34" charset="0"/>
                </a:endParaRPr>
              </a:p>
            </p:txBody>
          </p:sp>
          <p:sp>
            <p:nvSpPr>
              <p:cNvPr id="29723" name="Oval 36"/>
              <p:cNvSpPr>
                <a:spLocks noChangeArrowheads="1"/>
              </p:cNvSpPr>
              <p:nvPr/>
            </p:nvSpPr>
            <p:spPr bwMode="auto">
              <a:xfrm>
                <a:off x="3309938" y="4300538"/>
                <a:ext cx="1371600" cy="1447800"/>
              </a:xfrm>
              <a:prstGeom prst="ellipse">
                <a:avLst/>
              </a:pr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9724" name="Text Box 37"/>
              <p:cNvSpPr txBox="1">
                <a:spLocks noChangeArrowheads="1"/>
              </p:cNvSpPr>
              <p:nvPr/>
            </p:nvSpPr>
            <p:spPr bwMode="auto">
              <a:xfrm>
                <a:off x="3524251" y="4643439"/>
                <a:ext cx="957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Eval &amp;</a:t>
                </a:r>
              </a:p>
              <a:p>
                <a:pPr algn="ctr" eaLnBrk="1" hangingPunct="1"/>
                <a:r>
                  <a:rPr lang="en-US" altLang="en-US" b="1">
                    <a:latin typeface="Calibri" panose="020F0502020204030204" pitchFamily="34" charset="0"/>
                  </a:rPr>
                  <a:t>Laporan</a:t>
                </a:r>
              </a:p>
              <a:p>
                <a:pPr algn="ctr" eaLnBrk="1" hangingPunct="1"/>
                <a:r>
                  <a:rPr lang="en-US" altLang="en-US" b="1">
                    <a:latin typeface="Calibri" panose="020F0502020204030204" pitchFamily="34" charset="0"/>
                  </a:rPr>
                  <a:t>3</a:t>
                </a:r>
              </a:p>
            </p:txBody>
          </p:sp>
          <p:sp>
            <p:nvSpPr>
              <p:cNvPr id="29725" name="Text Box 38"/>
              <p:cNvSpPr txBox="1">
                <a:spLocks noChangeArrowheads="1"/>
              </p:cNvSpPr>
              <p:nvPr/>
            </p:nvSpPr>
            <p:spPr bwMode="auto">
              <a:xfrm rot="5400000">
                <a:off x="3450109" y="3315564"/>
                <a:ext cx="9991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Calibri" panose="020F0502020204030204" pitchFamily="34" charset="0"/>
                  </a:rPr>
                  <a:t>Info </a:t>
                </a:r>
              </a:p>
              <a:p>
                <a:pPr eaLnBrk="1" hangingPunct="1"/>
                <a:r>
                  <a:rPr lang="en-US" altLang="en-US" sz="2000">
                    <a:latin typeface="Calibri" panose="020F0502020204030204" pitchFamily="34" charset="0"/>
                  </a:rPr>
                  <a:t>prestasi</a:t>
                </a:r>
              </a:p>
            </p:txBody>
          </p:sp>
          <p:sp>
            <p:nvSpPr>
              <p:cNvPr id="29726" name="Line 39"/>
              <p:cNvSpPr>
                <a:spLocks noChangeShapeType="1"/>
              </p:cNvSpPr>
              <p:nvPr/>
            </p:nvSpPr>
            <p:spPr bwMode="auto">
              <a:xfrm flipH="1">
                <a:off x="4529138" y="4605338"/>
                <a:ext cx="2286000"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7" name="Text Box 40"/>
              <p:cNvSpPr txBox="1">
                <a:spLocks noChangeArrowheads="1"/>
              </p:cNvSpPr>
              <p:nvPr/>
            </p:nvSpPr>
            <p:spPr bwMode="auto">
              <a:xfrm>
                <a:off x="4757739" y="4224339"/>
                <a:ext cx="216264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Data pers., tugas,</a:t>
                </a:r>
              </a:p>
              <a:p>
                <a:pPr eaLnBrk="1" hangingPunct="1"/>
                <a:r>
                  <a:rPr lang="en-US" altLang="en-US" sz="2200">
                    <a:latin typeface="Calibri" panose="020F0502020204030204" pitchFamily="34" charset="0"/>
                  </a:rPr>
                  <a:t>kasus</a:t>
                </a:r>
              </a:p>
            </p:txBody>
          </p:sp>
          <p:sp>
            <p:nvSpPr>
              <p:cNvPr id="29728" name="Line 41"/>
              <p:cNvSpPr>
                <a:spLocks noChangeShapeType="1"/>
              </p:cNvSpPr>
              <p:nvPr/>
            </p:nvSpPr>
            <p:spPr bwMode="auto">
              <a:xfrm>
                <a:off x="8126413" y="5595938"/>
                <a:ext cx="13716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29" name="Line 42"/>
              <p:cNvSpPr>
                <a:spLocks noChangeShapeType="1"/>
              </p:cNvSpPr>
              <p:nvPr/>
            </p:nvSpPr>
            <p:spPr bwMode="auto">
              <a:xfrm>
                <a:off x="8126413" y="6053138"/>
                <a:ext cx="13716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30" name="Line 43"/>
              <p:cNvSpPr>
                <a:spLocks noChangeShapeType="1"/>
              </p:cNvSpPr>
              <p:nvPr/>
            </p:nvSpPr>
            <p:spPr bwMode="auto">
              <a:xfrm>
                <a:off x="8126413" y="5595938"/>
                <a:ext cx="0" cy="4572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31" name="Text Box 44"/>
              <p:cNvSpPr txBox="1">
                <a:spLocks noChangeArrowheads="1"/>
              </p:cNvSpPr>
              <p:nvPr/>
            </p:nvSpPr>
            <p:spPr bwMode="auto">
              <a:xfrm>
                <a:off x="8272463" y="5614988"/>
                <a:ext cx="720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latin typeface="Calibri" panose="020F0502020204030204" pitchFamily="34" charset="0"/>
                  </a:rPr>
                  <a:t>Tugas</a:t>
                </a:r>
              </a:p>
            </p:txBody>
          </p:sp>
          <p:sp>
            <p:nvSpPr>
              <p:cNvPr id="29732" name="Line 45"/>
              <p:cNvSpPr>
                <a:spLocks noChangeShapeType="1"/>
              </p:cNvSpPr>
              <p:nvPr/>
            </p:nvSpPr>
            <p:spPr bwMode="auto">
              <a:xfrm>
                <a:off x="8110538" y="5062538"/>
                <a:ext cx="762000" cy="0"/>
              </a:xfrm>
              <a:prstGeom prst="line">
                <a:avLst/>
              </a:prstGeom>
              <a:noFill/>
              <a:ln w="381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29733" name="Line 46"/>
              <p:cNvSpPr>
                <a:spLocks noChangeShapeType="1"/>
              </p:cNvSpPr>
              <p:nvPr/>
            </p:nvSpPr>
            <p:spPr bwMode="auto">
              <a:xfrm>
                <a:off x="8872538" y="5062538"/>
                <a:ext cx="0" cy="53340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4" name="Text Box 47"/>
              <p:cNvSpPr txBox="1">
                <a:spLocks noChangeArrowheads="1"/>
              </p:cNvSpPr>
              <p:nvPr/>
            </p:nvSpPr>
            <p:spPr bwMode="auto">
              <a:xfrm>
                <a:off x="8166101" y="4643439"/>
                <a:ext cx="139480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Data tugas</a:t>
                </a:r>
              </a:p>
            </p:txBody>
          </p:sp>
          <p:sp>
            <p:nvSpPr>
              <p:cNvPr id="29735" name="Line 48"/>
              <p:cNvSpPr>
                <a:spLocks noChangeShapeType="1"/>
              </p:cNvSpPr>
              <p:nvPr/>
            </p:nvSpPr>
            <p:spPr bwMode="auto">
              <a:xfrm>
                <a:off x="3690938" y="5672138"/>
                <a:ext cx="0" cy="609600"/>
              </a:xfrm>
              <a:prstGeom prst="line">
                <a:avLst/>
              </a:prstGeom>
              <a:noFill/>
              <a:ln w="38100" cap="sq">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36" name="Line 49"/>
              <p:cNvSpPr>
                <a:spLocks noChangeShapeType="1"/>
              </p:cNvSpPr>
              <p:nvPr/>
            </p:nvSpPr>
            <p:spPr bwMode="auto">
              <a:xfrm>
                <a:off x="3690938" y="6281738"/>
                <a:ext cx="1600200" cy="0"/>
              </a:xfrm>
              <a:prstGeom prst="line">
                <a:avLst/>
              </a:prstGeom>
              <a:noFill/>
              <a:ln w="38100" cap="sq">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7" name="Text Box 50"/>
              <p:cNvSpPr txBox="1">
                <a:spLocks noChangeArrowheads="1"/>
              </p:cNvSpPr>
              <p:nvPr/>
            </p:nvSpPr>
            <p:spPr bwMode="auto">
              <a:xfrm>
                <a:off x="3767138" y="5854700"/>
                <a:ext cx="11160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Laporan</a:t>
                </a:r>
              </a:p>
            </p:txBody>
          </p:sp>
          <p:sp>
            <p:nvSpPr>
              <p:cNvPr id="29738" name="Line 51"/>
              <p:cNvSpPr>
                <a:spLocks noChangeShapeType="1"/>
              </p:cNvSpPr>
              <p:nvPr/>
            </p:nvSpPr>
            <p:spPr bwMode="auto">
              <a:xfrm>
                <a:off x="8110538" y="3421063"/>
                <a:ext cx="13716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39" name="Line 52"/>
              <p:cNvSpPr>
                <a:spLocks noChangeShapeType="1"/>
              </p:cNvSpPr>
              <p:nvPr/>
            </p:nvSpPr>
            <p:spPr bwMode="auto">
              <a:xfrm>
                <a:off x="8110538" y="3878263"/>
                <a:ext cx="13716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40" name="Line 53"/>
              <p:cNvSpPr>
                <a:spLocks noChangeShapeType="1"/>
              </p:cNvSpPr>
              <p:nvPr/>
            </p:nvSpPr>
            <p:spPr bwMode="auto">
              <a:xfrm>
                <a:off x="8110538" y="3421063"/>
                <a:ext cx="0" cy="4572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41" name="Text Box 54"/>
              <p:cNvSpPr txBox="1">
                <a:spLocks noChangeArrowheads="1"/>
              </p:cNvSpPr>
              <p:nvPr/>
            </p:nvSpPr>
            <p:spPr bwMode="auto">
              <a:xfrm>
                <a:off x="8256589" y="3471863"/>
                <a:ext cx="7283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latin typeface="Calibri" panose="020F0502020204030204" pitchFamily="34" charset="0"/>
                  </a:rPr>
                  <a:t>Kasus</a:t>
                </a:r>
              </a:p>
            </p:txBody>
          </p:sp>
          <p:sp>
            <p:nvSpPr>
              <p:cNvPr id="29742" name="Line 55"/>
              <p:cNvSpPr>
                <a:spLocks noChangeShapeType="1"/>
              </p:cNvSpPr>
              <p:nvPr/>
            </p:nvSpPr>
            <p:spPr bwMode="auto">
              <a:xfrm>
                <a:off x="8110538" y="4452938"/>
                <a:ext cx="1219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9743" name="Line 56"/>
              <p:cNvSpPr>
                <a:spLocks noChangeShapeType="1"/>
              </p:cNvSpPr>
              <p:nvPr/>
            </p:nvSpPr>
            <p:spPr bwMode="auto">
              <a:xfrm flipV="1">
                <a:off x="9329738" y="3843338"/>
                <a:ext cx="0" cy="60960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44" name="Text Box 57"/>
              <p:cNvSpPr txBox="1">
                <a:spLocks noChangeArrowheads="1"/>
              </p:cNvSpPr>
              <p:nvPr/>
            </p:nvSpPr>
            <p:spPr bwMode="auto">
              <a:xfrm>
                <a:off x="7958139" y="3995739"/>
                <a:ext cx="14001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Data kasus</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CONTOH (5)</a:t>
            </a:r>
            <a:endParaRPr lang="id-ID"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a:bodyPr>
          <a:lstStyle/>
          <a:p>
            <a:pPr>
              <a:lnSpc>
                <a:spcPct val="150000"/>
              </a:lnSpc>
              <a:spcBef>
                <a:spcPts val="0"/>
              </a:spcBef>
              <a:buFont typeface="Wingdings 2"/>
              <a:buChar char=""/>
              <a:defRPr/>
            </a:pPr>
            <a:r>
              <a:rPr lang="en-US" dirty="0" err="1" smtClean="0">
                <a:latin typeface="Calibri" pitchFamily="34" charset="0"/>
                <a:cs typeface="Calibri" pitchFamily="34" charset="0"/>
              </a:rPr>
              <a:t>Berdasarkan</a:t>
            </a:r>
            <a:r>
              <a:rPr lang="en-US" dirty="0" smtClean="0">
                <a:latin typeface="Calibri" pitchFamily="34" charset="0"/>
                <a:cs typeface="Calibri" pitchFamily="34" charset="0"/>
              </a:rPr>
              <a:t> </a:t>
            </a:r>
            <a:r>
              <a:rPr lang="id-ID" dirty="0" smtClean="0">
                <a:latin typeface="Calibri" pitchFamily="34" charset="0"/>
                <a:cs typeface="Calibri" pitchFamily="34" charset="0"/>
              </a:rPr>
              <a:t>DFD terakhir</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diperoleh</a:t>
            </a:r>
            <a:r>
              <a:rPr lang="en-US" dirty="0" smtClean="0">
                <a:latin typeface="Calibri" pitchFamily="34" charset="0"/>
                <a:cs typeface="Calibri" pitchFamily="34" charset="0"/>
              </a:rPr>
              <a:t> data store </a:t>
            </a:r>
            <a:r>
              <a:rPr lang="en-US" dirty="0" err="1" smtClean="0">
                <a:latin typeface="Calibri" pitchFamily="34" charset="0"/>
                <a:cs typeface="Calibri" pitchFamily="34" charset="0"/>
              </a:rPr>
              <a:t>nya</a:t>
            </a:r>
            <a:r>
              <a:rPr lang="en-US" dirty="0" smtClean="0">
                <a:latin typeface="Calibri" pitchFamily="34" charset="0"/>
                <a:cs typeface="Calibri" pitchFamily="34" charset="0"/>
              </a:rPr>
              <a:t> </a:t>
            </a:r>
            <a:r>
              <a:rPr lang="en-US" dirty="0" err="1" smtClean="0">
                <a:latin typeface="Calibri" pitchFamily="34" charset="0"/>
                <a:cs typeface="Calibri" pitchFamily="34" charset="0"/>
              </a:rPr>
              <a:t>yaitu</a:t>
            </a:r>
            <a:r>
              <a:rPr lang="en-US" dirty="0" smtClean="0">
                <a:latin typeface="Calibri" pitchFamily="34" charset="0"/>
                <a:cs typeface="Calibri" pitchFamily="34" charset="0"/>
              </a:rPr>
              <a:t> </a:t>
            </a:r>
            <a:r>
              <a:rPr lang="en-US" dirty="0" err="1" smtClean="0">
                <a:solidFill>
                  <a:schemeClr val="accent2"/>
                </a:solidFill>
                <a:latin typeface="Calibri" pitchFamily="34" charset="0"/>
                <a:cs typeface="Calibri" pitchFamily="34" charset="0"/>
              </a:rPr>
              <a:t>Personil</a:t>
            </a:r>
            <a:r>
              <a:rPr lang="en-US" dirty="0" smtClean="0">
                <a:latin typeface="Calibri" pitchFamily="34" charset="0"/>
                <a:cs typeface="Calibri" pitchFamily="34" charset="0"/>
              </a:rPr>
              <a:t>, </a:t>
            </a:r>
            <a:r>
              <a:rPr lang="en-US" dirty="0" err="1" smtClean="0">
                <a:solidFill>
                  <a:schemeClr val="accent2"/>
                </a:solidFill>
                <a:latin typeface="Calibri" pitchFamily="34" charset="0"/>
                <a:cs typeface="Calibri" pitchFamily="34" charset="0"/>
              </a:rPr>
              <a:t>Tugas</a:t>
            </a:r>
            <a:r>
              <a:rPr lang="en-US" dirty="0" smtClean="0">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solidFill>
                  <a:schemeClr val="accent2"/>
                </a:solidFill>
                <a:latin typeface="Calibri" pitchFamily="34" charset="0"/>
                <a:cs typeface="Calibri" pitchFamily="34" charset="0"/>
              </a:rPr>
              <a:t>Kasus</a:t>
            </a:r>
            <a:r>
              <a:rPr lang="en-US" dirty="0" smtClean="0">
                <a:solidFill>
                  <a:schemeClr val="accent2"/>
                </a:solidFill>
                <a:latin typeface="Calibri" pitchFamily="34" charset="0"/>
                <a:cs typeface="Calibri" pitchFamily="34" charset="0"/>
              </a:rPr>
              <a:t>.</a:t>
            </a:r>
            <a:endParaRPr lang="en-US" dirty="0" smtClean="0">
              <a:latin typeface="Calibri" pitchFamily="34" charset="0"/>
              <a:cs typeface="Calibri" pitchFamily="34" charset="0"/>
            </a:endParaRPr>
          </a:p>
          <a:p>
            <a:pPr>
              <a:lnSpc>
                <a:spcPct val="150000"/>
              </a:lnSpc>
              <a:spcBef>
                <a:spcPts val="0"/>
              </a:spcBef>
              <a:buFont typeface="Wingdings 2"/>
              <a:buChar char=""/>
              <a:defRPr/>
            </a:pPr>
            <a:r>
              <a:rPr lang="en-US" dirty="0" smtClean="0">
                <a:latin typeface="Calibri" pitchFamily="34" charset="0"/>
                <a:cs typeface="Calibri" pitchFamily="34" charset="0"/>
              </a:rPr>
              <a:t>Data store </a:t>
            </a:r>
            <a:r>
              <a:rPr lang="en-US" dirty="0" err="1" smtClean="0">
                <a:latin typeface="Calibri" pitchFamily="34" charset="0"/>
                <a:cs typeface="Calibri" pitchFamily="34" charset="0"/>
              </a:rPr>
              <a:t>tersebut</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merupakan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entitas</a:t>
            </a:r>
            <a:r>
              <a:rPr lang="en-US" dirty="0" smtClean="0">
                <a:latin typeface="Calibri" pitchFamily="34" charset="0"/>
                <a:cs typeface="Calibri" pitchFamily="34" charset="0"/>
              </a:rPr>
              <a:t> </a:t>
            </a:r>
            <a:r>
              <a:rPr lang="en-US" dirty="0" err="1" smtClean="0">
                <a:latin typeface="Calibri" pitchFamily="34" charset="0"/>
                <a:cs typeface="Calibri" pitchFamily="34" charset="0"/>
              </a:rPr>
              <a:t>pada</a:t>
            </a:r>
            <a:r>
              <a:rPr lang="en-US" dirty="0" smtClean="0">
                <a:latin typeface="Calibri" pitchFamily="34" charset="0"/>
                <a:cs typeface="Calibri" pitchFamily="34" charset="0"/>
              </a:rPr>
              <a:t> ERD.</a:t>
            </a:r>
          </a:p>
          <a:p>
            <a:pPr>
              <a:lnSpc>
                <a:spcPct val="150000"/>
              </a:lnSpc>
              <a:spcBef>
                <a:spcPts val="0"/>
              </a:spcBef>
              <a:buFont typeface="Wingdings 2"/>
              <a:buChar char=""/>
              <a:defRPr/>
            </a:pPr>
            <a:r>
              <a:rPr lang="en-US" dirty="0" err="1" smtClean="0">
                <a:latin typeface="Calibri" pitchFamily="34" charset="0"/>
                <a:cs typeface="Calibri" pitchFamily="34" charset="0"/>
              </a:rPr>
              <a:t>Sehingga</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diperoleh</a:t>
            </a:r>
            <a:r>
              <a:rPr lang="en-US" dirty="0" smtClean="0">
                <a:latin typeface="Calibri" pitchFamily="34" charset="0"/>
                <a:cs typeface="Calibri" pitchFamily="34" charset="0"/>
              </a:rPr>
              <a:t> 3 </a:t>
            </a:r>
            <a:r>
              <a:rPr lang="en-US" dirty="0" err="1" smtClean="0">
                <a:latin typeface="Calibri" pitchFamily="34" charset="0"/>
                <a:cs typeface="Calibri" pitchFamily="34" charset="0"/>
              </a:rPr>
              <a:t>entitas</a:t>
            </a:r>
            <a:r>
              <a:rPr lang="en-US" dirty="0" smtClean="0">
                <a:latin typeface="Calibri" pitchFamily="34" charset="0"/>
                <a:cs typeface="Calibri" pitchFamily="34" charset="0"/>
              </a:rPr>
              <a:t> </a:t>
            </a:r>
            <a:r>
              <a:rPr lang="en-US" dirty="0" err="1" smtClean="0">
                <a:latin typeface="Calibri" pitchFamily="34" charset="0"/>
                <a:cs typeface="Calibri" pitchFamily="34" charset="0"/>
              </a:rPr>
              <a:t>yakni</a:t>
            </a:r>
            <a:r>
              <a:rPr lang="en-US" dirty="0" smtClean="0">
                <a:latin typeface="Calibri" pitchFamily="34" charset="0"/>
                <a:cs typeface="Calibri" pitchFamily="34" charset="0"/>
              </a:rPr>
              <a:t> </a:t>
            </a:r>
            <a:r>
              <a:rPr lang="en-US" dirty="0" err="1" smtClean="0">
                <a:solidFill>
                  <a:schemeClr val="accent2"/>
                </a:solidFill>
                <a:latin typeface="Calibri" pitchFamily="34" charset="0"/>
                <a:cs typeface="Calibri" pitchFamily="34" charset="0"/>
              </a:rPr>
              <a:t>Personil</a:t>
            </a:r>
            <a:r>
              <a:rPr lang="en-US" dirty="0" smtClean="0">
                <a:latin typeface="Calibri" pitchFamily="34" charset="0"/>
                <a:cs typeface="Calibri" pitchFamily="34" charset="0"/>
              </a:rPr>
              <a:t>, </a:t>
            </a:r>
            <a:r>
              <a:rPr lang="en-US" dirty="0" err="1" smtClean="0">
                <a:solidFill>
                  <a:schemeClr val="accent2"/>
                </a:solidFill>
                <a:latin typeface="Calibri" pitchFamily="34" charset="0"/>
                <a:cs typeface="Calibri" pitchFamily="34" charset="0"/>
              </a:rPr>
              <a:t>Tugas</a:t>
            </a:r>
            <a:r>
              <a:rPr lang="en-US" dirty="0" smtClean="0">
                <a:solidFill>
                  <a:srgbClr val="0000FF"/>
                </a:solidFill>
                <a:latin typeface="Calibri" pitchFamily="34" charset="0"/>
                <a:cs typeface="Calibri" pitchFamily="34" charset="0"/>
              </a:rPr>
              <a:t> </a:t>
            </a:r>
            <a:r>
              <a:rPr lang="en-US" dirty="0" err="1" smtClean="0">
                <a:latin typeface="Calibri" pitchFamily="34" charset="0"/>
                <a:cs typeface="Calibri" pitchFamily="34" charset="0"/>
              </a:rPr>
              <a:t>dan</a:t>
            </a:r>
            <a:r>
              <a:rPr lang="en-US" dirty="0" smtClean="0">
                <a:latin typeface="Calibri" pitchFamily="34" charset="0"/>
                <a:cs typeface="Calibri" pitchFamily="34" charset="0"/>
              </a:rPr>
              <a:t> </a:t>
            </a:r>
            <a:r>
              <a:rPr lang="en-US" dirty="0" err="1" smtClean="0">
                <a:solidFill>
                  <a:schemeClr val="accent2"/>
                </a:solidFill>
                <a:latin typeface="Calibri" pitchFamily="34" charset="0"/>
                <a:cs typeface="Calibri" pitchFamily="34" charset="0"/>
              </a:rPr>
              <a:t>Kasus</a:t>
            </a:r>
            <a:r>
              <a:rPr lang="en-US" dirty="0" smtClean="0">
                <a:solidFill>
                  <a:schemeClr val="accent2"/>
                </a:solidFill>
                <a:latin typeface="Calibri" pitchFamily="34" charset="0"/>
                <a:cs typeface="Calibri" pitchFamily="34" charset="0"/>
              </a:rPr>
              <a:t>,</a:t>
            </a:r>
            <a:r>
              <a:rPr lang="en-US" dirty="0" smtClean="0">
                <a:latin typeface="Calibri" pitchFamily="34" charset="0"/>
                <a:cs typeface="Calibri" pitchFamily="34" charset="0"/>
              </a:rPr>
              <a:t> </a:t>
            </a:r>
            <a:r>
              <a:rPr lang="en-US" dirty="0" err="1" smtClean="0">
                <a:latin typeface="Calibri" pitchFamily="34" charset="0"/>
                <a:cs typeface="Calibri" pitchFamily="34" charset="0"/>
              </a:rPr>
              <a:t>dengan</a:t>
            </a:r>
            <a:r>
              <a:rPr lang="en-US" dirty="0" smtClean="0">
                <a:latin typeface="Calibri" pitchFamily="34" charset="0"/>
                <a:cs typeface="Calibri" pitchFamily="34" charset="0"/>
              </a:rPr>
              <a:t> ERD </a:t>
            </a:r>
            <a:r>
              <a:rPr lang="en-US" dirty="0" err="1" smtClean="0">
                <a:latin typeface="Calibri" pitchFamily="34" charset="0"/>
                <a:cs typeface="Calibri" pitchFamily="34" charset="0"/>
              </a:rPr>
              <a:t>sebagai</a:t>
            </a:r>
            <a:r>
              <a:rPr lang="en-US" dirty="0" smtClean="0">
                <a:latin typeface="Calibri" pitchFamily="34" charset="0"/>
                <a:cs typeface="Calibri" pitchFamily="34" charset="0"/>
              </a:rPr>
              <a:t> </a:t>
            </a:r>
            <a:r>
              <a:rPr lang="en-US" dirty="0" err="1" smtClean="0">
                <a:latin typeface="Calibri" pitchFamily="34" charset="0"/>
                <a:cs typeface="Calibri" pitchFamily="34" charset="0"/>
              </a:rPr>
              <a:t>berikut</a:t>
            </a:r>
            <a:r>
              <a:rPr lang="en-US" dirty="0" smtClean="0">
                <a:latin typeface="Calibri" pitchFamily="34" charset="0"/>
                <a:cs typeface="Calibri" pitchFamily="34" charset="0"/>
              </a:rPr>
              <a:t> :</a:t>
            </a:r>
          </a:p>
          <a:p>
            <a:pPr marL="609600" indent="-609600">
              <a:lnSpc>
                <a:spcPct val="150000"/>
              </a:lnSpc>
              <a:spcBef>
                <a:spcPts val="0"/>
              </a:spcBef>
              <a:buFont typeface="Wingdings 2"/>
              <a:buChar char=""/>
              <a:defRPr/>
            </a:pP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647" y="-42116"/>
            <a:ext cx="8229600" cy="1143000"/>
          </a:xfrm>
        </p:spPr>
        <p:txBody>
          <a:bodyPr anchor="ctr"/>
          <a:lstStyle/>
          <a:p>
            <a:pPr marL="54864" algn="ctr">
              <a:defRPr/>
            </a:pPr>
            <a:r>
              <a:rPr lang="id-ID" dirty="0" smtClean="0">
                <a:solidFill>
                  <a:schemeClr val="tx2">
                    <a:tint val="100000"/>
                    <a:shade val="90000"/>
                    <a:satMod val="250000"/>
                    <a:alpha val="100000"/>
                  </a:schemeClr>
                </a:solidFill>
              </a:rPr>
              <a:t>CONTOH (6)</a:t>
            </a:r>
            <a:endParaRPr lang="id-ID" dirty="0">
              <a:solidFill>
                <a:schemeClr val="tx2">
                  <a:tint val="100000"/>
                  <a:shade val="90000"/>
                  <a:satMod val="250000"/>
                  <a:alpha val="100000"/>
                </a:schemeClr>
              </a:solidFill>
            </a:endParaRPr>
          </a:p>
        </p:txBody>
      </p:sp>
      <p:grpSp>
        <p:nvGrpSpPr>
          <p:cNvPr id="31747" name="Group 142"/>
          <p:cNvGrpSpPr>
            <a:grpSpLocks/>
          </p:cNvGrpSpPr>
          <p:nvPr/>
        </p:nvGrpSpPr>
        <p:grpSpPr bwMode="auto">
          <a:xfrm>
            <a:off x="2927303" y="749673"/>
            <a:ext cx="6364288" cy="5029200"/>
            <a:chOff x="2559050" y="1524000"/>
            <a:chExt cx="6364288" cy="5029200"/>
          </a:xfrm>
        </p:grpSpPr>
        <p:grpSp>
          <p:nvGrpSpPr>
            <p:cNvPr id="31748" name="Group 139"/>
            <p:cNvGrpSpPr>
              <a:grpSpLocks/>
            </p:cNvGrpSpPr>
            <p:nvPr/>
          </p:nvGrpSpPr>
          <p:grpSpPr bwMode="auto">
            <a:xfrm>
              <a:off x="2559050" y="3632200"/>
              <a:ext cx="1757363" cy="914400"/>
              <a:chOff x="2559050" y="3632200"/>
              <a:chExt cx="1757363" cy="914400"/>
            </a:xfrm>
          </p:grpSpPr>
          <p:sp>
            <p:nvSpPr>
              <p:cNvPr id="31813" name="Rectangle 10"/>
              <p:cNvSpPr>
                <a:spLocks noChangeArrowheads="1"/>
              </p:cNvSpPr>
              <p:nvPr/>
            </p:nvSpPr>
            <p:spPr bwMode="auto">
              <a:xfrm>
                <a:off x="2559050" y="3632200"/>
                <a:ext cx="1752328" cy="914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814" name="Text Box 11"/>
              <p:cNvSpPr txBox="1">
                <a:spLocks noChangeArrowheads="1"/>
              </p:cNvSpPr>
              <p:nvPr/>
            </p:nvSpPr>
            <p:spPr bwMode="auto">
              <a:xfrm>
                <a:off x="2619475" y="3784600"/>
                <a:ext cx="1696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400" b="1">
                    <a:solidFill>
                      <a:schemeClr val="bg1"/>
                    </a:solidFill>
                    <a:latin typeface="Calibri" panose="020F0502020204030204" pitchFamily="34" charset="0"/>
                  </a:rPr>
                  <a:t>Personil</a:t>
                </a:r>
              </a:p>
            </p:txBody>
          </p:sp>
        </p:grpSp>
        <p:grpSp>
          <p:nvGrpSpPr>
            <p:cNvPr id="31749" name="Group 140"/>
            <p:cNvGrpSpPr>
              <a:grpSpLocks/>
            </p:cNvGrpSpPr>
            <p:nvPr/>
          </p:nvGrpSpPr>
          <p:grpSpPr bwMode="auto">
            <a:xfrm>
              <a:off x="7170738" y="3632200"/>
              <a:ext cx="1752600" cy="914400"/>
              <a:chOff x="7170738" y="3632200"/>
              <a:chExt cx="1752600" cy="914400"/>
            </a:xfrm>
          </p:grpSpPr>
          <p:sp>
            <p:nvSpPr>
              <p:cNvPr id="31811" name="Rectangle 13"/>
              <p:cNvSpPr>
                <a:spLocks noChangeArrowheads="1"/>
              </p:cNvSpPr>
              <p:nvPr/>
            </p:nvSpPr>
            <p:spPr bwMode="auto">
              <a:xfrm>
                <a:off x="7170738" y="3632200"/>
                <a:ext cx="1752600" cy="914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812" name="Text Box 14"/>
              <p:cNvSpPr txBox="1">
                <a:spLocks noChangeArrowheads="1"/>
              </p:cNvSpPr>
              <p:nvPr/>
            </p:nvSpPr>
            <p:spPr bwMode="auto">
              <a:xfrm>
                <a:off x="7422548" y="3784600"/>
                <a:ext cx="12016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400" b="1">
                    <a:solidFill>
                      <a:schemeClr val="bg1"/>
                    </a:solidFill>
                    <a:latin typeface="Calibri" panose="020F0502020204030204" pitchFamily="34" charset="0"/>
                  </a:rPr>
                  <a:t>Tugas</a:t>
                </a:r>
              </a:p>
            </p:txBody>
          </p:sp>
        </p:grpSp>
        <p:sp>
          <p:nvSpPr>
            <p:cNvPr id="31750" name="AutoShape 15"/>
            <p:cNvSpPr>
              <a:spLocks noChangeArrowheads="1"/>
            </p:cNvSpPr>
            <p:nvPr/>
          </p:nvSpPr>
          <p:spPr bwMode="auto">
            <a:xfrm>
              <a:off x="5029200" y="3479800"/>
              <a:ext cx="1371600" cy="1143000"/>
            </a:xfrm>
            <a:prstGeom prst="flowChartDecision">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1" name="Text Box 16"/>
            <p:cNvSpPr txBox="1">
              <a:spLocks noChangeArrowheads="1"/>
            </p:cNvSpPr>
            <p:nvPr/>
          </p:nvSpPr>
          <p:spPr bwMode="auto">
            <a:xfrm>
              <a:off x="5227638" y="3732213"/>
              <a:ext cx="1035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latin typeface="Calibri" panose="020F0502020204030204" pitchFamily="34" charset="0"/>
                </a:rPr>
                <a:t>Kerja </a:t>
              </a:r>
            </a:p>
          </p:txBody>
        </p:sp>
        <p:sp>
          <p:nvSpPr>
            <p:cNvPr id="31752" name="Line 17"/>
            <p:cNvSpPr>
              <a:spLocks noChangeShapeType="1"/>
            </p:cNvSpPr>
            <p:nvPr/>
          </p:nvSpPr>
          <p:spPr bwMode="auto">
            <a:xfrm>
              <a:off x="4292600" y="4051300"/>
              <a:ext cx="762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3" name="Line 18"/>
            <p:cNvSpPr>
              <a:spLocks noChangeShapeType="1"/>
            </p:cNvSpPr>
            <p:nvPr/>
          </p:nvSpPr>
          <p:spPr bwMode="auto">
            <a:xfrm>
              <a:off x="6400800" y="4051300"/>
              <a:ext cx="762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4" name="Text Box 19"/>
            <p:cNvSpPr txBox="1">
              <a:spLocks noChangeArrowheads="1"/>
            </p:cNvSpPr>
            <p:nvPr/>
          </p:nvSpPr>
          <p:spPr bwMode="auto">
            <a:xfrm>
              <a:off x="4403725" y="3597275"/>
              <a:ext cx="336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latin typeface="Calibri" panose="020F0502020204030204" pitchFamily="34" charset="0"/>
                </a:rPr>
                <a:t>N</a:t>
              </a:r>
            </a:p>
          </p:txBody>
        </p:sp>
        <p:sp>
          <p:nvSpPr>
            <p:cNvPr id="31755" name="Text Box 20"/>
            <p:cNvSpPr txBox="1">
              <a:spLocks noChangeArrowheads="1"/>
            </p:cNvSpPr>
            <p:nvPr/>
          </p:nvSpPr>
          <p:spPr bwMode="auto">
            <a:xfrm>
              <a:off x="6597650" y="363220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latin typeface="Calibri" panose="020F0502020204030204" pitchFamily="34" charset="0"/>
                </a:rPr>
                <a:t>1</a:t>
              </a:r>
            </a:p>
          </p:txBody>
        </p:sp>
        <p:sp>
          <p:nvSpPr>
            <p:cNvPr id="31756" name="AutoShape 22"/>
            <p:cNvSpPr>
              <a:spLocks noChangeArrowheads="1"/>
            </p:cNvSpPr>
            <p:nvPr/>
          </p:nvSpPr>
          <p:spPr bwMode="auto">
            <a:xfrm>
              <a:off x="3124200" y="48514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7" name="Text Box 23"/>
            <p:cNvSpPr txBox="1">
              <a:spLocks noChangeArrowheads="1"/>
            </p:cNvSpPr>
            <p:nvPr/>
          </p:nvSpPr>
          <p:spPr bwMode="auto">
            <a:xfrm>
              <a:off x="3151188" y="4851400"/>
              <a:ext cx="5902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u="sng">
                  <a:latin typeface="Calibri" panose="020F0502020204030204" pitchFamily="34" charset="0"/>
                </a:rPr>
                <a:t>NRP</a:t>
              </a:r>
            </a:p>
          </p:txBody>
        </p:sp>
        <p:sp>
          <p:nvSpPr>
            <p:cNvPr id="31758" name="AutoShape 31"/>
            <p:cNvSpPr>
              <a:spLocks noChangeArrowheads="1"/>
            </p:cNvSpPr>
            <p:nvPr/>
          </p:nvSpPr>
          <p:spPr bwMode="auto">
            <a:xfrm>
              <a:off x="7696200" y="49276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59" name="AutoShape 33"/>
            <p:cNvSpPr>
              <a:spLocks noChangeArrowheads="1"/>
            </p:cNvSpPr>
            <p:nvPr/>
          </p:nvSpPr>
          <p:spPr bwMode="auto">
            <a:xfrm>
              <a:off x="7696200" y="54610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60" name="Text Box 34"/>
            <p:cNvSpPr txBox="1">
              <a:spLocks noChangeArrowheads="1"/>
            </p:cNvSpPr>
            <p:nvPr/>
          </p:nvSpPr>
          <p:spPr bwMode="auto">
            <a:xfrm>
              <a:off x="7786710" y="5461000"/>
              <a:ext cx="485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Sat</a:t>
              </a:r>
            </a:p>
          </p:txBody>
        </p:sp>
        <p:sp>
          <p:nvSpPr>
            <p:cNvPr id="31761" name="AutoShape 35"/>
            <p:cNvSpPr>
              <a:spLocks noChangeArrowheads="1"/>
            </p:cNvSpPr>
            <p:nvPr/>
          </p:nvSpPr>
          <p:spPr bwMode="auto">
            <a:xfrm>
              <a:off x="7696200" y="60706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62" name="Text Box 36"/>
            <p:cNvSpPr txBox="1">
              <a:spLocks noChangeArrowheads="1"/>
            </p:cNvSpPr>
            <p:nvPr/>
          </p:nvSpPr>
          <p:spPr bwMode="auto">
            <a:xfrm>
              <a:off x="7772400" y="6070600"/>
              <a:ext cx="605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Loks</a:t>
              </a:r>
            </a:p>
          </p:txBody>
        </p:sp>
        <p:sp>
          <p:nvSpPr>
            <p:cNvPr id="31763" name="Text Box 37"/>
            <p:cNvSpPr txBox="1">
              <a:spLocks noChangeArrowheads="1"/>
            </p:cNvSpPr>
            <p:nvPr/>
          </p:nvSpPr>
          <p:spPr bwMode="auto">
            <a:xfrm>
              <a:off x="7696200" y="4927600"/>
              <a:ext cx="673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u="sng">
                  <a:latin typeface="Calibri" panose="020F0502020204030204" pitchFamily="34" charset="0"/>
                </a:rPr>
                <a:t>K.Sat</a:t>
              </a:r>
            </a:p>
          </p:txBody>
        </p:sp>
        <p:sp>
          <p:nvSpPr>
            <p:cNvPr id="31764" name="AutoShape 38"/>
            <p:cNvSpPr>
              <a:spLocks noChangeArrowheads="1"/>
            </p:cNvSpPr>
            <p:nvPr/>
          </p:nvSpPr>
          <p:spPr bwMode="auto">
            <a:xfrm>
              <a:off x="3124200" y="54610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65" name="Text Box 39"/>
            <p:cNvSpPr txBox="1">
              <a:spLocks noChangeArrowheads="1"/>
            </p:cNvSpPr>
            <p:nvPr/>
          </p:nvSpPr>
          <p:spPr bwMode="auto">
            <a:xfrm>
              <a:off x="3124200" y="5461000"/>
              <a:ext cx="7521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Nama</a:t>
              </a:r>
            </a:p>
          </p:txBody>
        </p:sp>
        <p:sp>
          <p:nvSpPr>
            <p:cNvPr id="31766" name="AutoShape 40"/>
            <p:cNvSpPr>
              <a:spLocks noChangeArrowheads="1"/>
            </p:cNvSpPr>
            <p:nvPr/>
          </p:nvSpPr>
          <p:spPr bwMode="auto">
            <a:xfrm>
              <a:off x="3124200" y="60706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67" name="Text Box 41"/>
            <p:cNvSpPr txBox="1">
              <a:spLocks noChangeArrowheads="1"/>
            </p:cNvSpPr>
            <p:nvPr/>
          </p:nvSpPr>
          <p:spPr bwMode="auto">
            <a:xfrm>
              <a:off x="3111500" y="6070600"/>
              <a:ext cx="643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T.Lhr</a:t>
              </a:r>
            </a:p>
          </p:txBody>
        </p:sp>
        <p:sp>
          <p:nvSpPr>
            <p:cNvPr id="31768" name="Line 42"/>
            <p:cNvSpPr>
              <a:spLocks noChangeShapeType="1"/>
            </p:cNvSpPr>
            <p:nvPr/>
          </p:nvSpPr>
          <p:spPr bwMode="auto">
            <a:xfrm>
              <a:off x="2667000" y="4546600"/>
              <a:ext cx="0" cy="18288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69" name="Line 43"/>
            <p:cNvSpPr>
              <a:spLocks noChangeShapeType="1"/>
            </p:cNvSpPr>
            <p:nvPr/>
          </p:nvSpPr>
          <p:spPr bwMode="auto">
            <a:xfrm>
              <a:off x="2667000" y="6375400"/>
              <a:ext cx="457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0" name="Line 44"/>
            <p:cNvSpPr>
              <a:spLocks noChangeShapeType="1"/>
            </p:cNvSpPr>
            <p:nvPr/>
          </p:nvSpPr>
          <p:spPr bwMode="auto">
            <a:xfrm>
              <a:off x="2667000" y="5689600"/>
              <a:ext cx="457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1" name="Line 45"/>
            <p:cNvSpPr>
              <a:spLocks noChangeShapeType="1"/>
            </p:cNvSpPr>
            <p:nvPr/>
          </p:nvSpPr>
          <p:spPr bwMode="auto">
            <a:xfrm>
              <a:off x="2667000" y="5080000"/>
              <a:ext cx="4572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2" name="Line 46"/>
            <p:cNvSpPr>
              <a:spLocks noChangeShapeType="1"/>
            </p:cNvSpPr>
            <p:nvPr/>
          </p:nvSpPr>
          <p:spPr bwMode="auto">
            <a:xfrm>
              <a:off x="7315200" y="4546600"/>
              <a:ext cx="0" cy="18288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3" name="Line 48"/>
            <p:cNvSpPr>
              <a:spLocks noChangeShapeType="1"/>
            </p:cNvSpPr>
            <p:nvPr/>
          </p:nvSpPr>
          <p:spPr bwMode="auto">
            <a:xfrm>
              <a:off x="7315200" y="6375400"/>
              <a:ext cx="381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4" name="Line 49"/>
            <p:cNvSpPr>
              <a:spLocks noChangeShapeType="1"/>
            </p:cNvSpPr>
            <p:nvPr/>
          </p:nvSpPr>
          <p:spPr bwMode="auto">
            <a:xfrm>
              <a:off x="7315200" y="5689600"/>
              <a:ext cx="381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5" name="Line 50"/>
            <p:cNvSpPr>
              <a:spLocks noChangeShapeType="1"/>
            </p:cNvSpPr>
            <p:nvPr/>
          </p:nvSpPr>
          <p:spPr bwMode="auto">
            <a:xfrm>
              <a:off x="7315200" y="5156200"/>
              <a:ext cx="381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6" name="AutoShape 51"/>
            <p:cNvSpPr>
              <a:spLocks noChangeArrowheads="1"/>
            </p:cNvSpPr>
            <p:nvPr/>
          </p:nvSpPr>
          <p:spPr bwMode="auto">
            <a:xfrm>
              <a:off x="4419600" y="48514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77" name="Text Box 52"/>
            <p:cNvSpPr txBox="1">
              <a:spLocks noChangeArrowheads="1"/>
            </p:cNvSpPr>
            <p:nvPr/>
          </p:nvSpPr>
          <p:spPr bwMode="auto">
            <a:xfrm>
              <a:off x="4446588" y="48514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u="sng">
                  <a:latin typeface="Calibri" panose="020F0502020204030204" pitchFamily="34" charset="0"/>
                </a:rPr>
                <a:t>N.SK</a:t>
              </a:r>
            </a:p>
          </p:txBody>
        </p:sp>
        <p:sp>
          <p:nvSpPr>
            <p:cNvPr id="31778" name="AutoShape 54"/>
            <p:cNvSpPr>
              <a:spLocks noChangeArrowheads="1"/>
            </p:cNvSpPr>
            <p:nvPr/>
          </p:nvSpPr>
          <p:spPr bwMode="auto">
            <a:xfrm>
              <a:off x="4419600" y="54610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79" name="Text Box 55"/>
            <p:cNvSpPr txBox="1">
              <a:spLocks noChangeArrowheads="1"/>
            </p:cNvSpPr>
            <p:nvPr/>
          </p:nvSpPr>
          <p:spPr bwMode="auto">
            <a:xfrm>
              <a:off x="4557713" y="5461000"/>
              <a:ext cx="4470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Tgl</a:t>
              </a:r>
            </a:p>
          </p:txBody>
        </p:sp>
        <p:sp>
          <p:nvSpPr>
            <p:cNvPr id="31780" name="AutoShape 56"/>
            <p:cNvSpPr>
              <a:spLocks noChangeArrowheads="1"/>
            </p:cNvSpPr>
            <p:nvPr/>
          </p:nvSpPr>
          <p:spPr bwMode="auto">
            <a:xfrm>
              <a:off x="7620000" y="27432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81" name="Text Box 57"/>
            <p:cNvSpPr txBox="1">
              <a:spLocks noChangeArrowheads="1"/>
            </p:cNvSpPr>
            <p:nvPr/>
          </p:nvSpPr>
          <p:spPr bwMode="auto">
            <a:xfrm>
              <a:off x="7651750" y="2743200"/>
              <a:ext cx="532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Tkp</a:t>
              </a:r>
            </a:p>
          </p:txBody>
        </p:sp>
        <p:sp>
          <p:nvSpPr>
            <p:cNvPr id="31782" name="Line 58"/>
            <p:cNvSpPr>
              <a:spLocks noChangeShapeType="1"/>
            </p:cNvSpPr>
            <p:nvPr/>
          </p:nvSpPr>
          <p:spPr bwMode="auto">
            <a:xfrm>
              <a:off x="5715000" y="4622800"/>
              <a:ext cx="0" cy="1752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83" name="Line 59"/>
            <p:cNvSpPr>
              <a:spLocks noChangeShapeType="1"/>
            </p:cNvSpPr>
            <p:nvPr/>
          </p:nvSpPr>
          <p:spPr bwMode="auto">
            <a:xfrm flipH="1">
              <a:off x="5334000" y="6350000"/>
              <a:ext cx="381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84" name="Line 60"/>
            <p:cNvSpPr>
              <a:spLocks noChangeShapeType="1"/>
            </p:cNvSpPr>
            <p:nvPr/>
          </p:nvSpPr>
          <p:spPr bwMode="auto">
            <a:xfrm flipH="1">
              <a:off x="5334000" y="5715000"/>
              <a:ext cx="381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85" name="Line 61"/>
            <p:cNvSpPr>
              <a:spLocks noChangeShapeType="1"/>
            </p:cNvSpPr>
            <p:nvPr/>
          </p:nvSpPr>
          <p:spPr bwMode="auto">
            <a:xfrm flipH="1">
              <a:off x="5334000" y="5080000"/>
              <a:ext cx="3810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86" name="AutoShape 62"/>
            <p:cNvSpPr>
              <a:spLocks noChangeArrowheads="1"/>
            </p:cNvSpPr>
            <p:nvPr/>
          </p:nvSpPr>
          <p:spPr bwMode="auto">
            <a:xfrm>
              <a:off x="4406900" y="6096000"/>
              <a:ext cx="914400" cy="457200"/>
            </a:xfrm>
            <a:prstGeom prst="flowChartTerminator">
              <a:avLst/>
            </a:prstGeom>
            <a:noFill/>
            <a:ln w="38100">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87" name="Text Box 63"/>
            <p:cNvSpPr txBox="1">
              <a:spLocks noChangeArrowheads="1"/>
            </p:cNvSpPr>
            <p:nvPr/>
          </p:nvSpPr>
          <p:spPr bwMode="auto">
            <a:xfrm>
              <a:off x="4406900" y="6096000"/>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Lama</a:t>
              </a:r>
            </a:p>
          </p:txBody>
        </p:sp>
        <p:sp>
          <p:nvSpPr>
            <p:cNvPr id="31788" name="AutoShape 65"/>
            <p:cNvSpPr>
              <a:spLocks noChangeArrowheads="1"/>
            </p:cNvSpPr>
            <p:nvPr/>
          </p:nvSpPr>
          <p:spPr bwMode="auto">
            <a:xfrm>
              <a:off x="7600950" y="15240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89" name="Text Box 66"/>
            <p:cNvSpPr txBox="1">
              <a:spLocks noChangeArrowheads="1"/>
            </p:cNvSpPr>
            <p:nvPr/>
          </p:nvSpPr>
          <p:spPr bwMode="auto">
            <a:xfrm>
              <a:off x="7562850" y="1524000"/>
              <a:ext cx="679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u="sng">
                  <a:latin typeface="Calibri" panose="020F0502020204030204" pitchFamily="34" charset="0"/>
                </a:rPr>
                <a:t>K.Kss</a:t>
              </a:r>
            </a:p>
          </p:txBody>
        </p:sp>
        <p:sp>
          <p:nvSpPr>
            <p:cNvPr id="31790" name="AutoShape 67"/>
            <p:cNvSpPr>
              <a:spLocks noChangeArrowheads="1"/>
            </p:cNvSpPr>
            <p:nvPr/>
          </p:nvSpPr>
          <p:spPr bwMode="auto">
            <a:xfrm>
              <a:off x="7620000" y="21336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91" name="Text Box 68"/>
            <p:cNvSpPr txBox="1">
              <a:spLocks noChangeArrowheads="1"/>
            </p:cNvSpPr>
            <p:nvPr/>
          </p:nvSpPr>
          <p:spPr bwMode="auto">
            <a:xfrm>
              <a:off x="7620000" y="2133600"/>
              <a:ext cx="7055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N.Kss</a:t>
              </a:r>
            </a:p>
          </p:txBody>
        </p:sp>
        <p:grpSp>
          <p:nvGrpSpPr>
            <p:cNvPr id="31792" name="Group 141"/>
            <p:cNvGrpSpPr>
              <a:grpSpLocks/>
            </p:cNvGrpSpPr>
            <p:nvPr/>
          </p:nvGrpSpPr>
          <p:grpSpPr bwMode="auto">
            <a:xfrm>
              <a:off x="4800600" y="1524000"/>
              <a:ext cx="1752600" cy="914400"/>
              <a:chOff x="4800600" y="1524000"/>
              <a:chExt cx="1752600" cy="914400"/>
            </a:xfrm>
          </p:grpSpPr>
          <p:sp>
            <p:nvSpPr>
              <p:cNvPr id="31809" name="Rectangle 72"/>
              <p:cNvSpPr>
                <a:spLocks noChangeArrowheads="1"/>
              </p:cNvSpPr>
              <p:nvPr/>
            </p:nvSpPr>
            <p:spPr bwMode="auto">
              <a:xfrm>
                <a:off x="4800600" y="1524000"/>
                <a:ext cx="1752600" cy="914400"/>
              </a:xfrm>
              <a:prstGeom prst="rect">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810" name="Text Box 73"/>
              <p:cNvSpPr txBox="1">
                <a:spLocks noChangeArrowheads="1"/>
              </p:cNvSpPr>
              <p:nvPr/>
            </p:nvSpPr>
            <p:spPr bwMode="auto">
              <a:xfrm>
                <a:off x="5052410" y="1676400"/>
                <a:ext cx="121629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400" b="1">
                    <a:solidFill>
                      <a:schemeClr val="bg1"/>
                    </a:solidFill>
                    <a:latin typeface="Calibri" panose="020F0502020204030204" pitchFamily="34" charset="0"/>
                  </a:rPr>
                  <a:t>Kasus</a:t>
                </a:r>
              </a:p>
            </p:txBody>
          </p:sp>
        </p:grpSp>
        <p:sp>
          <p:nvSpPr>
            <p:cNvPr id="31793" name="Line 75"/>
            <p:cNvSpPr>
              <a:spLocks noChangeShapeType="1"/>
            </p:cNvSpPr>
            <p:nvPr/>
          </p:nvSpPr>
          <p:spPr bwMode="auto">
            <a:xfrm flipV="1">
              <a:off x="5715000" y="2438400"/>
              <a:ext cx="0" cy="10668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94" name="AutoShape 76"/>
            <p:cNvSpPr>
              <a:spLocks noChangeArrowheads="1"/>
            </p:cNvSpPr>
            <p:nvPr/>
          </p:nvSpPr>
          <p:spPr bwMode="auto">
            <a:xfrm>
              <a:off x="2895600" y="15240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95" name="Text Box 77"/>
            <p:cNvSpPr txBox="1">
              <a:spLocks noChangeArrowheads="1"/>
            </p:cNvSpPr>
            <p:nvPr/>
          </p:nvSpPr>
          <p:spPr bwMode="auto">
            <a:xfrm>
              <a:off x="2895600" y="1524000"/>
              <a:ext cx="637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Krbn</a:t>
              </a:r>
            </a:p>
          </p:txBody>
        </p:sp>
        <p:sp>
          <p:nvSpPr>
            <p:cNvPr id="31796" name="AutoShape 78"/>
            <p:cNvSpPr>
              <a:spLocks noChangeArrowheads="1"/>
            </p:cNvSpPr>
            <p:nvPr/>
          </p:nvSpPr>
          <p:spPr bwMode="auto">
            <a:xfrm>
              <a:off x="2895600" y="21336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97" name="Text Box 79"/>
            <p:cNvSpPr txBox="1">
              <a:spLocks noChangeArrowheads="1"/>
            </p:cNvSpPr>
            <p:nvPr/>
          </p:nvSpPr>
          <p:spPr bwMode="auto">
            <a:xfrm>
              <a:off x="2895600" y="2133600"/>
              <a:ext cx="6345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Tgl.K</a:t>
              </a:r>
            </a:p>
          </p:txBody>
        </p:sp>
        <p:sp>
          <p:nvSpPr>
            <p:cNvPr id="31798" name="AutoShape 80"/>
            <p:cNvSpPr>
              <a:spLocks noChangeArrowheads="1"/>
            </p:cNvSpPr>
            <p:nvPr/>
          </p:nvSpPr>
          <p:spPr bwMode="auto">
            <a:xfrm>
              <a:off x="2895600" y="2743200"/>
              <a:ext cx="914400" cy="457200"/>
            </a:xfrm>
            <a:prstGeom prst="flowChartTerminator">
              <a:avLst/>
            </a:prstGeom>
            <a:noFill/>
            <a:ln w="381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99" name="Text Box 81"/>
            <p:cNvSpPr txBox="1">
              <a:spLocks noChangeArrowheads="1"/>
            </p:cNvSpPr>
            <p:nvPr/>
          </p:nvSpPr>
          <p:spPr bwMode="auto">
            <a:xfrm>
              <a:off x="2895600" y="2743200"/>
              <a:ext cx="64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Hasil</a:t>
              </a:r>
            </a:p>
          </p:txBody>
        </p:sp>
        <p:sp>
          <p:nvSpPr>
            <p:cNvPr id="31800" name="Line 82"/>
            <p:cNvSpPr>
              <a:spLocks noChangeShapeType="1"/>
            </p:cNvSpPr>
            <p:nvPr/>
          </p:nvSpPr>
          <p:spPr bwMode="auto">
            <a:xfrm flipH="1">
              <a:off x="3810000" y="1752600"/>
              <a:ext cx="9906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1" name="Line 83"/>
            <p:cNvSpPr>
              <a:spLocks noChangeShapeType="1"/>
            </p:cNvSpPr>
            <p:nvPr/>
          </p:nvSpPr>
          <p:spPr bwMode="auto">
            <a:xfrm>
              <a:off x="4343400" y="1752600"/>
              <a:ext cx="0" cy="1295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2" name="Line 84"/>
            <p:cNvSpPr>
              <a:spLocks noChangeShapeType="1"/>
            </p:cNvSpPr>
            <p:nvPr/>
          </p:nvSpPr>
          <p:spPr bwMode="auto">
            <a:xfrm flipH="1">
              <a:off x="3810000" y="3048000"/>
              <a:ext cx="5334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3" name="Line 85"/>
            <p:cNvSpPr>
              <a:spLocks noChangeShapeType="1"/>
            </p:cNvSpPr>
            <p:nvPr/>
          </p:nvSpPr>
          <p:spPr bwMode="auto">
            <a:xfrm flipH="1">
              <a:off x="3810000" y="2362200"/>
              <a:ext cx="5334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4" name="Line 86"/>
            <p:cNvSpPr>
              <a:spLocks noChangeShapeType="1"/>
            </p:cNvSpPr>
            <p:nvPr/>
          </p:nvSpPr>
          <p:spPr bwMode="auto">
            <a:xfrm>
              <a:off x="6553200" y="1676400"/>
              <a:ext cx="10668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5" name="Line 87"/>
            <p:cNvSpPr>
              <a:spLocks noChangeShapeType="1"/>
            </p:cNvSpPr>
            <p:nvPr/>
          </p:nvSpPr>
          <p:spPr bwMode="auto">
            <a:xfrm>
              <a:off x="6934200" y="1676400"/>
              <a:ext cx="0" cy="1371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6" name="Line 88"/>
            <p:cNvSpPr>
              <a:spLocks noChangeShapeType="1"/>
            </p:cNvSpPr>
            <p:nvPr/>
          </p:nvSpPr>
          <p:spPr bwMode="auto">
            <a:xfrm>
              <a:off x="6934200" y="3048000"/>
              <a:ext cx="6858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7" name="Line 89"/>
            <p:cNvSpPr>
              <a:spLocks noChangeShapeType="1"/>
            </p:cNvSpPr>
            <p:nvPr/>
          </p:nvSpPr>
          <p:spPr bwMode="auto">
            <a:xfrm>
              <a:off x="6934200" y="2362200"/>
              <a:ext cx="6858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808" name="Text Box 90"/>
            <p:cNvSpPr txBox="1">
              <a:spLocks noChangeArrowheads="1"/>
            </p:cNvSpPr>
            <p:nvPr/>
          </p:nvSpPr>
          <p:spPr bwMode="auto">
            <a:xfrm>
              <a:off x="5310188" y="2514600"/>
              <a:ext cx="386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latin typeface="Calibri" panose="020F0502020204030204" pitchFamily="34" charset="0"/>
                </a:rPr>
                <a:t>M</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LATIHAN</a:t>
            </a:r>
            <a:endParaRPr lang="id-ID" dirty="0">
              <a:solidFill>
                <a:schemeClr val="tx2">
                  <a:tint val="100000"/>
                  <a:shade val="90000"/>
                  <a:satMod val="250000"/>
                  <a:alpha val="100000"/>
                </a:schemeClr>
              </a:solidFill>
            </a:endParaRPr>
          </a:p>
        </p:txBody>
      </p:sp>
      <p:sp>
        <p:nvSpPr>
          <p:cNvPr id="32771" name="Content Placeholder 2"/>
          <p:cNvSpPr>
            <a:spLocks noGrp="1"/>
          </p:cNvSpPr>
          <p:nvPr>
            <p:ph idx="1"/>
          </p:nvPr>
        </p:nvSpPr>
        <p:spPr/>
        <p:txBody>
          <a:bodyPr/>
          <a:lstStyle/>
          <a:p>
            <a:pPr eaLnBrk="1" hangingPunct="1"/>
            <a:r>
              <a:rPr lang="en-US" altLang="en-US">
                <a:latin typeface="Calibri" panose="020F0502020204030204" pitchFamily="34" charset="0"/>
                <a:ea typeface="Calibri" panose="020F0502020204030204" pitchFamily="34" charset="0"/>
                <a:cs typeface="Calibri" panose="020F0502020204030204" pitchFamily="34" charset="0"/>
              </a:rPr>
              <a:t>Anda mendapat proyek untuk mengembangkan Sistem Informasi Kepegawaian PT Sangat Sulit Sekali (SSS). Sistem tersebut berfungsi mengolah data-data pegawai, data keluarga, jabatan, dan masa kerja untuk menentukan gaji dan tunjangan pegawai tersebut. Serta mengolah data kinerja, seperti keterlambatan, dll untuk mengukur prestasinya. Sore ini Anda akan bertemu klien Anda. Rancanglah DFD level 0, 1, dan 2 </a:t>
            </a:r>
            <a:r>
              <a:rPr lang="id-ID" altLang="en-US">
                <a:latin typeface="Calibri" panose="020F0502020204030204" pitchFamily="34" charset="0"/>
                <a:ea typeface="Calibri" panose="020F0502020204030204" pitchFamily="34" charset="0"/>
                <a:cs typeface="Calibri" panose="020F0502020204030204" pitchFamily="34" charset="0"/>
              </a:rPr>
              <a:t>dan ERD-nya </a:t>
            </a:r>
            <a:r>
              <a:rPr lang="en-US" altLang="en-US">
                <a:latin typeface="Calibri" panose="020F0502020204030204" pitchFamily="34" charset="0"/>
                <a:ea typeface="Calibri" panose="020F0502020204030204" pitchFamily="34" charset="0"/>
                <a:cs typeface="Calibri" panose="020F0502020204030204" pitchFamily="34" charset="0"/>
              </a:rPr>
              <a:t>untuk Sistem Informasi Kepegawaian! Buatlah sebaik-baiknya.</a:t>
            </a:r>
            <a:endParaRPr lang="id-ID" alt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LATIHAN</a:t>
            </a:r>
            <a:endParaRPr lang="id-ID" dirty="0">
              <a:solidFill>
                <a:schemeClr val="tx2">
                  <a:tint val="100000"/>
                  <a:shade val="90000"/>
                  <a:satMod val="250000"/>
                  <a:alpha val="100000"/>
                </a:schemeClr>
              </a:solidFill>
            </a:endParaRPr>
          </a:p>
        </p:txBody>
      </p:sp>
      <p:sp>
        <p:nvSpPr>
          <p:cNvPr id="33795" name="Content Placeholder 2"/>
          <p:cNvSpPr>
            <a:spLocks noGrp="1"/>
          </p:cNvSpPr>
          <p:nvPr>
            <p:ph idx="1"/>
          </p:nvPr>
        </p:nvSpPr>
        <p:spPr/>
        <p:txBody>
          <a:bodyPr/>
          <a:lstStyle/>
          <a:p>
            <a:pPr eaLnBrk="1" hangingPunct="1"/>
            <a:r>
              <a:rPr lang="en-US" altLang="en-US">
                <a:latin typeface="Calibri" panose="020F0502020204030204" pitchFamily="34" charset="0"/>
                <a:ea typeface="Calibri" panose="020F0502020204030204" pitchFamily="34" charset="0"/>
                <a:cs typeface="Calibri" panose="020F0502020204030204" pitchFamily="34" charset="0"/>
              </a:rPr>
              <a:t>Anda mendapat proyek untuk mengembangkan Sistem Informasi Penjualan Toko Sangat Sulit Sekali (SSS). Sistem tersebut berfungsi mengolah data-data barang, vendor dan pegawai toko, serta untung rugi. Sore ini Anda akan bertemu klien Anda. Rancanglah DFD level 0, 1, dan 2</a:t>
            </a:r>
            <a:r>
              <a:rPr lang="id-ID" altLang="en-US">
                <a:latin typeface="Calibri" panose="020F0502020204030204" pitchFamily="34" charset="0"/>
                <a:ea typeface="Calibri" panose="020F0502020204030204" pitchFamily="34" charset="0"/>
                <a:cs typeface="Calibri" panose="020F0502020204030204" pitchFamily="34" charset="0"/>
              </a:rPr>
              <a:t> dan ERD-nya</a:t>
            </a:r>
            <a:r>
              <a:rPr lang="en-US" altLang="en-US">
                <a:latin typeface="Calibri" panose="020F0502020204030204" pitchFamily="34" charset="0"/>
                <a:ea typeface="Calibri" panose="020F0502020204030204" pitchFamily="34" charset="0"/>
                <a:cs typeface="Calibri" panose="020F0502020204030204" pitchFamily="34" charset="0"/>
              </a:rPr>
              <a:t> untuk Sistem Informasi Penjualan! Buatlah sebaik-baiknya.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REFERENSI</a:t>
            </a:r>
            <a:endParaRPr lang="id-ID" dirty="0">
              <a:solidFill>
                <a:schemeClr val="tx2">
                  <a:tint val="100000"/>
                  <a:shade val="90000"/>
                  <a:satMod val="250000"/>
                  <a:alpha val="100000"/>
                </a:schemeClr>
              </a:solidFill>
            </a:endParaRPr>
          </a:p>
        </p:txBody>
      </p:sp>
      <p:sp>
        <p:nvSpPr>
          <p:cNvPr id="34819" name="Content Placeholder 2"/>
          <p:cNvSpPr>
            <a:spLocks noGrp="1"/>
          </p:cNvSpPr>
          <p:nvPr>
            <p:ph idx="1"/>
          </p:nvPr>
        </p:nvSpPr>
        <p:spPr/>
        <p:txBody>
          <a:bodyPr/>
          <a:lstStyle/>
          <a:p>
            <a:pPr eaLnBrk="1" hangingPunct="1"/>
            <a:r>
              <a:rPr lang="id-ID" altLang="en-US">
                <a:latin typeface="Calibri" panose="020F0502020204030204" pitchFamily="34" charset="0"/>
                <a:ea typeface="Calibri" panose="020F0502020204030204" pitchFamily="34" charset="0"/>
                <a:cs typeface="Calibri" panose="020F0502020204030204" pitchFamily="34" charset="0"/>
              </a:rPr>
              <a:t>Amnur, Hidra. Sistem Informasi Manajemen: Perancangan Sistem Database.</a:t>
            </a:r>
          </a:p>
          <a:p>
            <a:pPr eaLnBrk="1" hangingPunct="1"/>
            <a:r>
              <a:rPr lang="id-ID" altLang="en-US">
                <a:latin typeface="Calibri" panose="020F0502020204030204" pitchFamily="34" charset="0"/>
                <a:ea typeface="Calibri" panose="020F0502020204030204" pitchFamily="34" charset="0"/>
                <a:cs typeface="Calibri" panose="020F0502020204030204" pitchFamily="34" charset="0"/>
              </a:rPr>
              <a:t>Mardiyanto, D. A. Pemodelan Data dalam Rekayasa Perangkat Lunak.</a:t>
            </a:r>
          </a:p>
          <a:p>
            <a:pPr eaLnBrk="1" hangingPunct="1"/>
            <a:r>
              <a:rPr lang="id-ID" altLang="en-US">
                <a:latin typeface="Calibri" panose="020F0502020204030204" pitchFamily="34" charset="0"/>
                <a:ea typeface="Calibri" panose="020F0502020204030204" pitchFamily="34" charset="0"/>
                <a:cs typeface="Calibri" panose="020F0502020204030204" pitchFamily="34" charset="0"/>
              </a:rPr>
              <a:t>Siswati. Entity Relationship Diagram. Departemen IT VEDC Malang.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ERD (2)</a:t>
            </a:r>
            <a:endParaRPr lang="id-ID" dirty="0">
              <a:solidFill>
                <a:schemeClr val="tx2">
                  <a:tint val="100000"/>
                  <a:shade val="90000"/>
                  <a:satMod val="250000"/>
                  <a:alpha val="100000"/>
                </a:schemeClr>
              </a:solidFill>
            </a:endParaRPr>
          </a:p>
        </p:txBody>
      </p:sp>
      <p:sp>
        <p:nvSpPr>
          <p:cNvPr id="12291" name="Content Placeholder 2"/>
          <p:cNvSpPr>
            <a:spLocks noGrp="1"/>
          </p:cNvSpPr>
          <p:nvPr>
            <p:ph idx="1"/>
          </p:nvPr>
        </p:nvSpPr>
        <p:spPr/>
        <p:txBody>
          <a:bodyPr/>
          <a:lstStyle/>
          <a:p>
            <a:pPr eaLnBrk="1" hangingPunct="1">
              <a:lnSpc>
                <a:spcPct val="130000"/>
              </a:lnSpc>
            </a:pPr>
            <a:r>
              <a:rPr lang="id-ID" altLang="en-US" dirty="0" smtClean="0">
                <a:latin typeface="Calibri" panose="020F0502020204030204" pitchFamily="34" charset="0"/>
                <a:ea typeface="Calibri" panose="020F0502020204030204" pitchFamily="34" charset="0"/>
                <a:cs typeface="Calibri" panose="020F0502020204030204" pitchFamily="34" charset="0"/>
              </a:rPr>
              <a:t>ERD dibangun dari DFD pada level terakhir, berdasarkan </a:t>
            </a:r>
            <a:r>
              <a:rPr lang="id-ID" altLang="en-US" b="1" u="sng" dirty="0" smtClean="0">
                <a:latin typeface="Calibri" panose="020F0502020204030204" pitchFamily="34" charset="0"/>
                <a:ea typeface="Calibri" panose="020F0502020204030204" pitchFamily="34" charset="0"/>
                <a:cs typeface="Calibri" panose="020F0502020204030204" pitchFamily="34" charset="0"/>
              </a:rPr>
              <a:t>pada data store nya.</a:t>
            </a:r>
          </a:p>
          <a:p>
            <a:pPr eaLnBrk="1" hangingPunct="1">
              <a:lnSpc>
                <a:spcPct val="130000"/>
              </a:lnSpc>
            </a:pPr>
            <a:r>
              <a:rPr lang="id-ID" altLang="en-US" dirty="0" smtClean="0">
                <a:latin typeface="Calibri" panose="020F0502020204030204" pitchFamily="34" charset="0"/>
                <a:ea typeface="Calibri" panose="020F0502020204030204" pitchFamily="34" charset="0"/>
                <a:cs typeface="Calibri" panose="020F0502020204030204" pitchFamily="34" charset="0"/>
              </a:rPr>
              <a:t>Sehingga transformasi dari DFD ke ERD:</a:t>
            </a:r>
          </a:p>
          <a:p>
            <a:pPr algn="ctr" eaLnBrk="1" hangingPunct="1">
              <a:lnSpc>
                <a:spcPct val="130000"/>
              </a:lnSpc>
              <a:buFont typeface="Wingdings 2" panose="05020102010507070707" pitchFamily="18" charset="2"/>
              <a:buNone/>
            </a:pPr>
            <a:r>
              <a:rPr lang="id-ID" altLang="en-US" dirty="0" smtClean="0">
                <a:latin typeface="Calibri" panose="020F0502020204030204" pitchFamily="34" charset="0"/>
                <a:ea typeface="Calibri" panose="020F0502020204030204" pitchFamily="34" charset="0"/>
                <a:cs typeface="Calibri" panose="020F0502020204030204" pitchFamily="34" charset="0"/>
              </a:rPr>
              <a:t>Data store pada DFD </a:t>
            </a:r>
          </a:p>
          <a:p>
            <a:pPr algn="ctr" eaLnBrk="1" hangingPunct="1">
              <a:lnSpc>
                <a:spcPct val="130000"/>
              </a:lnSpc>
              <a:buFont typeface="Wingdings 2" panose="05020102010507070707" pitchFamily="18" charset="2"/>
              <a:buNone/>
            </a:pPr>
            <a:endParaRPr lang="id-ID" altLang="en-US" dirty="0" smtClean="0">
              <a:latin typeface="Calibri" panose="020F0502020204030204" pitchFamily="34" charset="0"/>
              <a:ea typeface="Calibri" panose="020F0502020204030204" pitchFamily="34" charset="0"/>
              <a:cs typeface="Calibri" panose="020F0502020204030204" pitchFamily="34" charset="0"/>
            </a:endParaRPr>
          </a:p>
          <a:p>
            <a:pPr algn="ctr" eaLnBrk="1" hangingPunct="1">
              <a:lnSpc>
                <a:spcPct val="130000"/>
              </a:lnSpc>
              <a:buFont typeface="Wingdings 2" panose="05020102010507070707" pitchFamily="18" charset="2"/>
              <a:buNone/>
            </a:pPr>
            <a:r>
              <a:rPr lang="id-ID" altLang="en-US" dirty="0" smtClean="0">
                <a:latin typeface="Calibri" panose="020F0502020204030204" pitchFamily="34" charset="0"/>
                <a:ea typeface="Calibri" panose="020F0502020204030204" pitchFamily="34" charset="0"/>
                <a:cs typeface="Calibri" panose="020F0502020204030204" pitchFamily="34" charset="0"/>
              </a:rPr>
              <a:t>Entitas pada ERD.</a:t>
            </a:r>
          </a:p>
        </p:txBody>
      </p:sp>
      <p:sp>
        <p:nvSpPr>
          <p:cNvPr id="4" name="Striped Right Arrow 3"/>
          <p:cNvSpPr/>
          <p:nvPr/>
        </p:nvSpPr>
        <p:spPr>
          <a:xfrm rot="5400000">
            <a:off x="5560219" y="4179094"/>
            <a:ext cx="785812" cy="857250"/>
          </a:xfrm>
          <a:prstGeom prst="stripedRight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KOMPONEN UTAMA</a:t>
            </a:r>
            <a:endParaRPr lang="id-ID"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lnSpcReduction="10000"/>
          </a:bodyPr>
          <a:lstStyle/>
          <a:p>
            <a:pPr>
              <a:lnSpc>
                <a:spcPct val="130000"/>
              </a:lnSpc>
              <a:spcBef>
                <a:spcPts val="0"/>
              </a:spcBef>
              <a:buFont typeface="Wingdings 2"/>
              <a:buChar char=""/>
              <a:defRPr/>
            </a:pPr>
            <a:endParaRPr lang="id-ID" dirty="0" smtClean="0">
              <a:latin typeface="Calibri" pitchFamily="34" charset="0"/>
              <a:cs typeface="Calibri" pitchFamily="34" charset="0"/>
            </a:endParaRPr>
          </a:p>
          <a:p>
            <a:pPr>
              <a:lnSpc>
                <a:spcPct val="130000"/>
              </a:lnSpc>
              <a:spcBef>
                <a:spcPts val="0"/>
              </a:spcBef>
              <a:buFont typeface="Wingdings 2"/>
              <a:buChar char=""/>
              <a:defRPr/>
            </a:pPr>
            <a:r>
              <a:rPr lang="id-ID" dirty="0" smtClean="0">
                <a:latin typeface="Calibri" pitchFamily="34" charset="0"/>
                <a:cs typeface="Calibri" pitchFamily="34" charset="0"/>
              </a:rPr>
              <a:t>Entitas</a:t>
            </a:r>
          </a:p>
          <a:p>
            <a:pPr>
              <a:lnSpc>
                <a:spcPct val="130000"/>
              </a:lnSpc>
              <a:spcBef>
                <a:spcPts val="0"/>
              </a:spcBef>
              <a:buFont typeface="Wingdings 2"/>
              <a:buChar char=""/>
              <a:defRPr/>
            </a:pPr>
            <a:endParaRPr lang="id-ID" dirty="0" smtClean="0">
              <a:latin typeface="Calibri" pitchFamily="34" charset="0"/>
              <a:cs typeface="Calibri" pitchFamily="34" charset="0"/>
            </a:endParaRPr>
          </a:p>
          <a:p>
            <a:pPr>
              <a:lnSpc>
                <a:spcPct val="130000"/>
              </a:lnSpc>
              <a:spcBef>
                <a:spcPts val="0"/>
              </a:spcBef>
              <a:buFont typeface="Wingdings 2"/>
              <a:buChar char=""/>
              <a:defRPr/>
            </a:pPr>
            <a:endParaRPr lang="id-ID" dirty="0" smtClean="0">
              <a:latin typeface="Calibri" pitchFamily="34" charset="0"/>
              <a:cs typeface="Calibri" pitchFamily="34" charset="0"/>
            </a:endParaRPr>
          </a:p>
          <a:p>
            <a:pPr>
              <a:lnSpc>
                <a:spcPct val="130000"/>
              </a:lnSpc>
              <a:spcBef>
                <a:spcPts val="0"/>
              </a:spcBef>
              <a:buFont typeface="Wingdings 2"/>
              <a:buChar char=""/>
              <a:defRPr/>
            </a:pPr>
            <a:r>
              <a:rPr lang="id-ID" dirty="0" smtClean="0">
                <a:latin typeface="Calibri" pitchFamily="34" charset="0"/>
                <a:cs typeface="Calibri" pitchFamily="34" charset="0"/>
              </a:rPr>
              <a:t>Relationship</a:t>
            </a:r>
          </a:p>
          <a:p>
            <a:pPr>
              <a:lnSpc>
                <a:spcPct val="130000"/>
              </a:lnSpc>
              <a:spcBef>
                <a:spcPts val="0"/>
              </a:spcBef>
              <a:buFont typeface="Wingdings 2"/>
              <a:buChar char=""/>
              <a:defRPr/>
            </a:pPr>
            <a:endParaRPr lang="id-ID" dirty="0" smtClean="0">
              <a:latin typeface="Calibri" pitchFamily="34" charset="0"/>
              <a:cs typeface="Calibri" pitchFamily="34" charset="0"/>
            </a:endParaRPr>
          </a:p>
          <a:p>
            <a:pPr>
              <a:lnSpc>
                <a:spcPct val="130000"/>
              </a:lnSpc>
              <a:spcBef>
                <a:spcPts val="0"/>
              </a:spcBef>
              <a:buFont typeface="Wingdings 2"/>
              <a:buChar char=""/>
              <a:defRPr/>
            </a:pPr>
            <a:endParaRPr lang="id-ID" dirty="0" smtClean="0">
              <a:latin typeface="Calibri" pitchFamily="34" charset="0"/>
              <a:cs typeface="Calibri" pitchFamily="34" charset="0"/>
            </a:endParaRPr>
          </a:p>
          <a:p>
            <a:pPr>
              <a:lnSpc>
                <a:spcPct val="130000"/>
              </a:lnSpc>
              <a:spcBef>
                <a:spcPts val="0"/>
              </a:spcBef>
              <a:buFont typeface="Wingdings 2"/>
              <a:buChar char=""/>
              <a:defRPr/>
            </a:pPr>
            <a:r>
              <a:rPr lang="id-ID" dirty="0" smtClean="0">
                <a:latin typeface="Calibri" pitchFamily="34" charset="0"/>
                <a:cs typeface="Calibri" pitchFamily="34" charset="0"/>
              </a:rPr>
              <a:t>Atribut</a:t>
            </a:r>
          </a:p>
        </p:txBody>
      </p:sp>
      <p:sp>
        <p:nvSpPr>
          <p:cNvPr id="5" name="Rectangle 4"/>
          <p:cNvSpPr/>
          <p:nvPr/>
        </p:nvSpPr>
        <p:spPr>
          <a:xfrm>
            <a:off x="4953001" y="2000251"/>
            <a:ext cx="1857375"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Nama Entitas</a:t>
            </a:r>
          </a:p>
        </p:txBody>
      </p:sp>
      <p:sp>
        <p:nvSpPr>
          <p:cNvPr id="6" name="Flowchart: Decision 5"/>
          <p:cNvSpPr/>
          <p:nvPr/>
        </p:nvSpPr>
        <p:spPr>
          <a:xfrm>
            <a:off x="4810126" y="3500439"/>
            <a:ext cx="2143125" cy="143668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Nama Relasi</a:t>
            </a:r>
          </a:p>
        </p:txBody>
      </p:sp>
      <p:sp>
        <p:nvSpPr>
          <p:cNvPr id="9" name="AutoShape 13"/>
          <p:cNvSpPr>
            <a:spLocks noChangeArrowheads="1"/>
          </p:cNvSpPr>
          <p:nvPr/>
        </p:nvSpPr>
        <p:spPr bwMode="auto">
          <a:xfrm>
            <a:off x="4667250" y="5376863"/>
            <a:ext cx="2476500" cy="83820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Nama Atribut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KOMPONEN UTAMA (2)</a:t>
            </a:r>
            <a:endParaRPr lang="id-ID" dirty="0">
              <a:solidFill>
                <a:schemeClr val="tx2">
                  <a:tint val="100000"/>
                  <a:shade val="90000"/>
                  <a:satMod val="250000"/>
                  <a:alpha val="100000"/>
                </a:schemeClr>
              </a:solidFill>
            </a:endParaRPr>
          </a:p>
        </p:txBody>
      </p:sp>
      <p:sp>
        <p:nvSpPr>
          <p:cNvPr id="14339" name="Content Placeholder 2"/>
          <p:cNvSpPr>
            <a:spLocks noGrp="1"/>
          </p:cNvSpPr>
          <p:nvPr>
            <p:ph idx="1"/>
          </p:nvPr>
        </p:nvSpPr>
        <p:spPr/>
        <p:txBody>
          <a:bodyPr/>
          <a:lstStyle/>
          <a:p>
            <a:pPr eaLnBrk="1" hangingPunct="1"/>
            <a:r>
              <a:rPr lang="en-US" altLang="en-US">
                <a:latin typeface="Calibri" panose="020F0502020204030204" pitchFamily="34" charset="0"/>
                <a:ea typeface="Calibri" panose="020F0502020204030204" pitchFamily="34" charset="0"/>
                <a:cs typeface="Calibri" panose="020F0502020204030204" pitchFamily="34" charset="0"/>
              </a:rPr>
              <a:t>Entitas </a:t>
            </a:r>
            <a:r>
              <a:rPr lang="id-ID" altLang="en-US">
                <a:latin typeface="Calibri" panose="020F0502020204030204" pitchFamily="34" charset="0"/>
                <a:ea typeface="Calibri" panose="020F0502020204030204" pitchFamily="34" charset="0"/>
                <a:cs typeface="Calibri" panose="020F0502020204030204" pitchFamily="34" charset="0"/>
              </a:rPr>
              <a:t>m</a:t>
            </a:r>
            <a:r>
              <a:rPr lang="en-US" altLang="en-US">
                <a:latin typeface="Calibri" panose="020F0502020204030204" pitchFamily="34" charset="0"/>
                <a:ea typeface="Calibri" panose="020F0502020204030204" pitchFamily="34" charset="0"/>
                <a:cs typeface="Calibri" panose="020F0502020204030204" pitchFamily="34" charset="0"/>
              </a:rPr>
              <a:t>erupakan ob</a:t>
            </a:r>
            <a:r>
              <a:rPr lang="id-ID" altLang="en-US">
                <a:latin typeface="Calibri" panose="020F0502020204030204" pitchFamily="34" charset="0"/>
                <a:ea typeface="Calibri" panose="020F0502020204030204" pitchFamily="34" charset="0"/>
                <a:cs typeface="Calibri" panose="020F0502020204030204" pitchFamily="34" charset="0"/>
              </a:rPr>
              <a:t>j</a:t>
            </a:r>
            <a:r>
              <a:rPr lang="en-US" altLang="en-US">
                <a:latin typeface="Calibri" panose="020F0502020204030204" pitchFamily="34" charset="0"/>
                <a:ea typeface="Calibri" panose="020F0502020204030204" pitchFamily="34" charset="0"/>
                <a:cs typeface="Calibri" panose="020F0502020204030204" pitchFamily="34" charset="0"/>
              </a:rPr>
              <a:t>ek yang mewakili sesuatu dalam dunia nyata</a:t>
            </a:r>
            <a:r>
              <a:rPr lang="id-ID" altLang="en-US">
                <a:latin typeface="Calibri" panose="020F0502020204030204" pitchFamily="34" charset="0"/>
                <a:ea typeface="Calibri" panose="020F0502020204030204" pitchFamily="34" charset="0"/>
                <a:cs typeface="Calibri" panose="020F0502020204030204" pitchFamily="34" charset="0"/>
              </a:rPr>
              <a:t> dan </a:t>
            </a:r>
            <a:r>
              <a:rPr lang="en-US" altLang="en-US">
                <a:latin typeface="Calibri" panose="020F0502020204030204" pitchFamily="34" charset="0"/>
                <a:ea typeface="Calibri" panose="020F0502020204030204" pitchFamily="34" charset="0"/>
                <a:cs typeface="Calibri" panose="020F0502020204030204" pitchFamily="34" charset="0"/>
              </a:rPr>
              <a:t>dapat dibedakan antara satu dengan lainnya (unique)</a:t>
            </a:r>
            <a:r>
              <a:rPr lang="id-ID" altLang="en-US">
                <a:latin typeface="Calibri" panose="020F0502020204030204" pitchFamily="34" charset="0"/>
                <a:ea typeface="Calibri" panose="020F0502020204030204" pitchFamily="34" charset="0"/>
                <a:cs typeface="Calibri" panose="020F0502020204030204" pitchFamily="34" charset="0"/>
              </a:rPr>
              <a:t>.</a:t>
            </a:r>
            <a:r>
              <a:rPr lang="en-US" altLang="en-US">
                <a:latin typeface="Calibri" panose="020F0502020204030204" pitchFamily="34" charset="0"/>
                <a:ea typeface="Calibri" panose="020F0502020204030204" pitchFamily="34" charset="0"/>
                <a:cs typeface="Calibri" panose="020F0502020204030204" pitchFamily="34" charset="0"/>
              </a:rPr>
              <a:t> </a:t>
            </a:r>
          </a:p>
          <a:p>
            <a:pPr eaLnBrk="1" hangingPunct="1"/>
            <a:r>
              <a:rPr lang="id-ID" altLang="en-US">
                <a:latin typeface="Calibri" panose="020F0502020204030204" pitchFamily="34" charset="0"/>
                <a:ea typeface="Calibri" panose="020F0502020204030204" pitchFamily="34" charset="0"/>
                <a:cs typeface="Calibri" panose="020F0502020204030204" pitchFamily="34" charset="0"/>
              </a:rPr>
              <a:t>Himpunan entitas (e</a:t>
            </a:r>
            <a:r>
              <a:rPr lang="en-US" altLang="en-US">
                <a:latin typeface="Calibri" panose="020F0502020204030204" pitchFamily="34" charset="0"/>
                <a:ea typeface="Calibri" panose="020F0502020204030204" pitchFamily="34" charset="0"/>
                <a:cs typeface="Calibri" panose="020F0502020204030204" pitchFamily="34" charset="0"/>
              </a:rPr>
              <a:t>ntity set</a:t>
            </a:r>
            <a:r>
              <a:rPr lang="id-ID" altLang="en-US">
                <a:latin typeface="Calibri" panose="020F0502020204030204" pitchFamily="34" charset="0"/>
                <a:ea typeface="Calibri" panose="020F0502020204030204" pitchFamily="34" charset="0"/>
                <a:cs typeface="Calibri" panose="020F0502020204030204" pitchFamily="34" charset="0"/>
              </a:rPr>
              <a:t>)</a:t>
            </a:r>
            <a:r>
              <a:rPr lang="en-US" altLang="en-US">
                <a:latin typeface="Calibri" panose="020F0502020204030204" pitchFamily="34" charset="0"/>
                <a:ea typeface="Calibri" panose="020F0502020204030204" pitchFamily="34" charset="0"/>
                <a:cs typeface="Calibri" panose="020F0502020204030204" pitchFamily="34" charset="0"/>
              </a:rPr>
              <a:t> adalah kumpulan dari entitas yang sejenis.</a:t>
            </a:r>
          </a:p>
          <a:p>
            <a:pPr eaLnBrk="1" hangingPunct="1"/>
            <a:r>
              <a:rPr lang="en-US" altLang="en-US">
                <a:latin typeface="Calibri" panose="020F0502020204030204" pitchFamily="34" charset="0"/>
                <a:ea typeface="Calibri" panose="020F0502020204030204" pitchFamily="34" charset="0"/>
                <a:cs typeface="Calibri" panose="020F0502020204030204" pitchFamily="34" charset="0"/>
              </a:rPr>
              <a:t>Entity set dapat berupa :</a:t>
            </a:r>
          </a:p>
          <a:p>
            <a:pPr lvl="1" eaLnBrk="1" hangingPunct="1">
              <a:buFont typeface="Wingdings" panose="05000000000000000000" pitchFamily="2" charset="2"/>
              <a:buChar char="§"/>
            </a:pPr>
            <a:r>
              <a:rPr lang="en-US" altLang="en-US" sz="2800">
                <a:latin typeface="Calibri" panose="020F0502020204030204" pitchFamily="34" charset="0"/>
                <a:ea typeface="Calibri" panose="020F0502020204030204" pitchFamily="34" charset="0"/>
                <a:cs typeface="Calibri" panose="020F0502020204030204" pitchFamily="34" charset="0"/>
              </a:rPr>
              <a:t>Obyek  secara fisik : </a:t>
            </a:r>
            <a:r>
              <a:rPr lang="id-ID" altLang="en-US" sz="2800">
                <a:latin typeface="Calibri" panose="020F0502020204030204" pitchFamily="34" charset="0"/>
                <a:ea typeface="Calibri" panose="020F0502020204030204" pitchFamily="34" charset="0"/>
                <a:cs typeface="Calibri" panose="020F0502020204030204" pitchFamily="34" charset="0"/>
              </a:rPr>
              <a:t>Pegawai, </a:t>
            </a:r>
            <a:r>
              <a:rPr lang="en-US" altLang="en-US" sz="2800">
                <a:latin typeface="Calibri" panose="020F0502020204030204" pitchFamily="34" charset="0"/>
                <a:ea typeface="Calibri" panose="020F0502020204030204" pitchFamily="34" charset="0"/>
                <a:cs typeface="Calibri" panose="020F0502020204030204" pitchFamily="34" charset="0"/>
              </a:rPr>
              <a:t>Rumah, Kendaraan</a:t>
            </a:r>
          </a:p>
          <a:p>
            <a:pPr lvl="1" eaLnBrk="1" hangingPunct="1">
              <a:buFont typeface="Wingdings" panose="05000000000000000000" pitchFamily="2" charset="2"/>
              <a:buChar char="§"/>
            </a:pPr>
            <a:r>
              <a:rPr lang="en-US" altLang="en-US" sz="2800">
                <a:latin typeface="Calibri" panose="020F0502020204030204" pitchFamily="34" charset="0"/>
                <a:ea typeface="Calibri" panose="020F0502020204030204" pitchFamily="34" charset="0"/>
                <a:cs typeface="Calibri" panose="020F0502020204030204" pitchFamily="34" charset="0"/>
              </a:rPr>
              <a:t>Obyek secara konsep : Pekerjaan , </a:t>
            </a:r>
            <a:r>
              <a:rPr lang="id-ID" altLang="en-US" sz="2800">
                <a:latin typeface="Calibri" panose="020F0502020204030204" pitchFamily="34" charset="0"/>
                <a:ea typeface="Calibri" panose="020F0502020204030204" pitchFamily="34" charset="0"/>
                <a:cs typeface="Calibri" panose="020F0502020204030204" pitchFamily="34" charset="0"/>
              </a:rPr>
              <a:t>Departemen, Mata Kuliah.</a:t>
            </a:r>
          </a:p>
          <a:p>
            <a:pPr lvl="1" eaLnBrk="1" hangingPunct="1">
              <a:buFont typeface="Wingdings" panose="05000000000000000000" pitchFamily="2" charset="2"/>
              <a:buChar char="§"/>
            </a:pPr>
            <a:r>
              <a:rPr lang="id-ID" altLang="en-US" sz="2800">
                <a:latin typeface="Calibri" panose="020F0502020204030204" pitchFamily="34" charset="0"/>
                <a:ea typeface="Calibri" panose="020F0502020204030204" pitchFamily="34" charset="0"/>
                <a:cs typeface="Calibri" panose="020F0502020204030204" pitchFamily="34" charset="0"/>
              </a:rPr>
              <a:t>Kejadian : Pembelian, Penjualan, Peminjaman.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KOMPONEN UTAMA (3)</a:t>
            </a:r>
            <a:endParaRPr lang="id-ID" dirty="0">
              <a:solidFill>
                <a:schemeClr val="tx2">
                  <a:tint val="100000"/>
                  <a:shade val="90000"/>
                  <a:satMod val="250000"/>
                  <a:alpha val="100000"/>
                </a:schemeClr>
              </a:solidFill>
            </a:endParaRPr>
          </a:p>
        </p:txBody>
      </p:sp>
      <p:sp>
        <p:nvSpPr>
          <p:cNvPr id="15363" name="Content Placeholder 2"/>
          <p:cNvSpPr>
            <a:spLocks noGrp="1"/>
          </p:cNvSpPr>
          <p:nvPr>
            <p:ph idx="1"/>
          </p:nvPr>
        </p:nvSpPr>
        <p:spPr/>
        <p:txBody>
          <a:bodyPr/>
          <a:lstStyle/>
          <a:p>
            <a:pPr eaLnBrk="1" hangingPunct="1">
              <a:lnSpc>
                <a:spcPct val="150000"/>
              </a:lnSpc>
            </a:pPr>
            <a:r>
              <a:rPr lang="en-US" altLang="en-US">
                <a:latin typeface="Calibri" panose="020F0502020204030204" pitchFamily="34" charset="0"/>
                <a:ea typeface="Calibri" panose="020F0502020204030204" pitchFamily="34" charset="0"/>
                <a:cs typeface="Calibri" panose="020F0502020204030204" pitchFamily="34" charset="0"/>
              </a:rPr>
              <a:t>Relationship adalah hubungan yang terjadi antara </a:t>
            </a:r>
            <a:r>
              <a:rPr lang="id-ID" altLang="en-US">
                <a:latin typeface="Calibri" panose="020F0502020204030204" pitchFamily="34" charset="0"/>
                <a:ea typeface="Calibri" panose="020F0502020204030204" pitchFamily="34" charset="0"/>
                <a:cs typeface="Calibri" panose="020F0502020204030204" pitchFamily="34" charset="0"/>
              </a:rPr>
              <a:t>beberapa</a:t>
            </a:r>
            <a:r>
              <a:rPr lang="en-US" altLang="en-US">
                <a:latin typeface="Calibri" panose="020F0502020204030204" pitchFamily="34" charset="0"/>
                <a:ea typeface="Calibri" panose="020F0502020204030204" pitchFamily="34" charset="0"/>
                <a:cs typeface="Calibri" panose="020F0502020204030204" pitchFamily="34" charset="0"/>
              </a:rPr>
              <a:t> entitas.</a:t>
            </a:r>
            <a:endParaRPr lang="id-ID" altLang="en-US">
              <a:latin typeface="Calibri" panose="020F0502020204030204" pitchFamily="34" charset="0"/>
              <a:ea typeface="Calibri" panose="020F0502020204030204" pitchFamily="34" charset="0"/>
              <a:cs typeface="Calibri" panose="020F0502020204030204" pitchFamily="34" charset="0"/>
            </a:endParaRPr>
          </a:p>
          <a:p>
            <a:pPr eaLnBrk="1" hangingPunct="1">
              <a:lnSpc>
                <a:spcPct val="150000"/>
              </a:lnSpc>
            </a:pPr>
            <a:r>
              <a:rPr lang="id-ID" altLang="en-US">
                <a:latin typeface="Calibri" panose="020F0502020204030204" pitchFamily="34" charset="0"/>
                <a:ea typeface="Calibri" panose="020F0502020204030204" pitchFamily="34" charset="0"/>
                <a:cs typeface="Calibri" panose="020F0502020204030204" pitchFamily="34" charset="0"/>
              </a:rPr>
              <a:t>Atribut a</a:t>
            </a:r>
            <a:r>
              <a:rPr lang="en-US" altLang="en-US">
                <a:latin typeface="Calibri" panose="020F0502020204030204" pitchFamily="34" charset="0"/>
                <a:ea typeface="Calibri" panose="020F0502020204030204" pitchFamily="34" charset="0"/>
                <a:cs typeface="Calibri" panose="020F0502020204030204" pitchFamily="34" charset="0"/>
              </a:rPr>
              <a:t>dalah karakteristik dari entitas atau relationship, yang menjelaskan secara detail tentang entitas atau relationship tersebut.</a:t>
            </a:r>
          </a:p>
          <a:p>
            <a:pPr eaLnBrk="1" hangingPunct="1">
              <a:lnSpc>
                <a:spcPct val="150000"/>
              </a:lnSpc>
            </a:pPr>
            <a:endParaRPr lang="en-US" alt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JENIS ATRIBUT</a:t>
            </a:r>
            <a:endParaRPr lang="id-ID" dirty="0">
              <a:solidFill>
                <a:schemeClr val="tx2">
                  <a:tint val="100000"/>
                  <a:shade val="90000"/>
                  <a:satMod val="250000"/>
                  <a:alpha val="100000"/>
                </a:schemeClr>
              </a:solidFill>
            </a:endParaRPr>
          </a:p>
        </p:txBody>
      </p:sp>
      <p:sp>
        <p:nvSpPr>
          <p:cNvPr id="3" name="Content Placeholder 2"/>
          <p:cNvSpPr>
            <a:spLocks noGrp="1"/>
          </p:cNvSpPr>
          <p:nvPr>
            <p:ph idx="1"/>
          </p:nvPr>
        </p:nvSpPr>
        <p:spPr/>
        <p:txBody>
          <a:bodyPr>
            <a:normAutofit/>
          </a:bodyPr>
          <a:lstStyle/>
          <a:p>
            <a:pPr>
              <a:lnSpc>
                <a:spcPct val="130000"/>
              </a:lnSpc>
              <a:spcBef>
                <a:spcPts val="0"/>
              </a:spcBef>
              <a:buFont typeface="Wingdings 2"/>
              <a:buChar char=""/>
              <a:defRPr/>
            </a:pPr>
            <a:r>
              <a:rPr lang="en-US" dirty="0">
                <a:latin typeface="Calibri" pitchFamily="34" charset="0"/>
                <a:cs typeface="Calibri" pitchFamily="34" charset="0"/>
              </a:rPr>
              <a:t>Key </a:t>
            </a:r>
            <a:r>
              <a:rPr lang="en-US" dirty="0" err="1">
                <a:latin typeface="Calibri" pitchFamily="34" charset="0"/>
                <a:cs typeface="Calibri" pitchFamily="34" charset="0"/>
              </a:rPr>
              <a:t>Atribut</a:t>
            </a:r>
            <a:r>
              <a:rPr lang="en-US" dirty="0">
                <a:latin typeface="Calibri" pitchFamily="34" charset="0"/>
                <a:cs typeface="Calibri" pitchFamily="34" charset="0"/>
              </a:rPr>
              <a:t> :</a:t>
            </a:r>
          </a:p>
          <a:p>
            <a:pPr>
              <a:lnSpc>
                <a:spcPct val="130000"/>
              </a:lnSpc>
              <a:spcBef>
                <a:spcPts val="0"/>
              </a:spcBef>
              <a:buNone/>
              <a:defRPr/>
            </a:pPr>
            <a:r>
              <a:rPr lang="en-US" dirty="0">
                <a:latin typeface="Calibri" pitchFamily="34" charset="0"/>
                <a:cs typeface="Calibri" pitchFamily="34" charset="0"/>
              </a:rPr>
              <a:t>	</a:t>
            </a:r>
            <a:r>
              <a:rPr lang="en-US" dirty="0" err="1">
                <a:latin typeface="Calibri" pitchFamily="34" charset="0"/>
                <a:cs typeface="Calibri" pitchFamily="34" charset="0"/>
              </a:rPr>
              <a:t>Atribut</a:t>
            </a:r>
            <a:r>
              <a:rPr lang="en-US" dirty="0">
                <a:latin typeface="Calibri" pitchFamily="34" charset="0"/>
                <a:cs typeface="Calibri" pitchFamily="34" charset="0"/>
              </a:rPr>
              <a:t> yang </a:t>
            </a:r>
            <a:r>
              <a:rPr lang="en-US" dirty="0" err="1">
                <a:latin typeface="Calibri" pitchFamily="34" charset="0"/>
                <a:cs typeface="Calibri" pitchFamily="34" charset="0"/>
              </a:rPr>
              <a:t>digunakan</a:t>
            </a:r>
            <a:r>
              <a:rPr lang="en-US" dirty="0">
                <a:latin typeface="Calibri" pitchFamily="34" charset="0"/>
                <a:cs typeface="Calibri" pitchFamily="34" charset="0"/>
              </a:rPr>
              <a:t> </a:t>
            </a:r>
            <a:r>
              <a:rPr lang="en-US" dirty="0" err="1">
                <a:latin typeface="Calibri" pitchFamily="34" charset="0"/>
                <a:cs typeface="Calibri" pitchFamily="34" charset="0"/>
              </a:rPr>
              <a:t>untuk</a:t>
            </a:r>
            <a:r>
              <a:rPr lang="en-US" dirty="0">
                <a:latin typeface="Calibri" pitchFamily="34" charset="0"/>
                <a:cs typeface="Calibri" pitchFamily="34" charset="0"/>
              </a:rPr>
              <a:t> </a:t>
            </a:r>
            <a:r>
              <a:rPr lang="en-US" dirty="0" err="1">
                <a:latin typeface="Calibri" pitchFamily="34" charset="0"/>
                <a:cs typeface="Calibri" pitchFamily="34" charset="0"/>
              </a:rPr>
              <a:t>menentukan</a:t>
            </a:r>
            <a:r>
              <a:rPr lang="en-US" dirty="0">
                <a:latin typeface="Calibri" pitchFamily="34" charset="0"/>
                <a:cs typeface="Calibri" pitchFamily="34" charset="0"/>
              </a:rPr>
              <a:t> </a:t>
            </a:r>
            <a:r>
              <a:rPr lang="en-US" dirty="0" err="1">
                <a:latin typeface="Calibri" pitchFamily="34" charset="0"/>
                <a:cs typeface="Calibri" pitchFamily="34" charset="0"/>
              </a:rPr>
              <a:t>suatu</a:t>
            </a:r>
            <a:r>
              <a:rPr lang="en-US" dirty="0">
                <a:latin typeface="Calibri" pitchFamily="34" charset="0"/>
                <a:cs typeface="Calibri" pitchFamily="34" charset="0"/>
              </a:rPr>
              <a:t> entity </a:t>
            </a:r>
            <a:r>
              <a:rPr lang="en-US" dirty="0" err="1">
                <a:latin typeface="Calibri" pitchFamily="34" charset="0"/>
                <a:cs typeface="Calibri" pitchFamily="34" charset="0"/>
              </a:rPr>
              <a:t>secara</a:t>
            </a:r>
            <a:r>
              <a:rPr lang="en-US" dirty="0">
                <a:latin typeface="Calibri" pitchFamily="34" charset="0"/>
                <a:cs typeface="Calibri" pitchFamily="34" charset="0"/>
              </a:rPr>
              <a:t> </a:t>
            </a:r>
            <a:r>
              <a:rPr lang="en-US" dirty="0" err="1">
                <a:latin typeface="Calibri" pitchFamily="34" charset="0"/>
                <a:cs typeface="Calibri" pitchFamily="34" charset="0"/>
              </a:rPr>
              <a:t>unik</a:t>
            </a:r>
            <a:r>
              <a:rPr lang="en-US" dirty="0">
                <a:latin typeface="Calibri" pitchFamily="34" charset="0"/>
                <a:cs typeface="Calibri" pitchFamily="34" charset="0"/>
              </a:rPr>
              <a:t>.</a:t>
            </a:r>
          </a:p>
          <a:p>
            <a:pPr>
              <a:lnSpc>
                <a:spcPct val="130000"/>
              </a:lnSpc>
              <a:spcBef>
                <a:spcPts val="0"/>
              </a:spcBef>
              <a:buFont typeface="Wingdings 2"/>
              <a:buChar char=""/>
              <a:defRPr/>
            </a:pPr>
            <a:r>
              <a:rPr lang="en-US" dirty="0" err="1">
                <a:latin typeface="Calibri" pitchFamily="34" charset="0"/>
                <a:cs typeface="Calibri" pitchFamily="34" charset="0"/>
              </a:rPr>
              <a:t>Atribut</a:t>
            </a:r>
            <a:r>
              <a:rPr lang="en-US" dirty="0">
                <a:latin typeface="Calibri" pitchFamily="34" charset="0"/>
                <a:cs typeface="Calibri" pitchFamily="34" charset="0"/>
              </a:rPr>
              <a:t> Simple :</a:t>
            </a:r>
          </a:p>
          <a:p>
            <a:pPr>
              <a:lnSpc>
                <a:spcPct val="130000"/>
              </a:lnSpc>
              <a:spcBef>
                <a:spcPts val="0"/>
              </a:spcBef>
              <a:buNone/>
              <a:defRPr/>
            </a:pPr>
            <a:r>
              <a:rPr lang="en-US" dirty="0">
                <a:latin typeface="Calibri" pitchFamily="34" charset="0"/>
                <a:cs typeface="Calibri" pitchFamily="34" charset="0"/>
              </a:rPr>
              <a:t>	</a:t>
            </a:r>
            <a:r>
              <a:rPr lang="en-US" dirty="0" err="1">
                <a:latin typeface="Calibri" pitchFamily="34" charset="0"/>
                <a:cs typeface="Calibri" pitchFamily="34" charset="0"/>
              </a:rPr>
              <a:t>Atribut</a:t>
            </a:r>
            <a:r>
              <a:rPr lang="en-US" dirty="0">
                <a:latin typeface="Calibri" pitchFamily="34" charset="0"/>
                <a:cs typeface="Calibri" pitchFamily="34" charset="0"/>
              </a:rPr>
              <a:t> yang </a:t>
            </a:r>
            <a:r>
              <a:rPr lang="en-US" dirty="0" err="1">
                <a:latin typeface="Calibri" pitchFamily="34" charset="0"/>
                <a:cs typeface="Calibri" pitchFamily="34" charset="0"/>
              </a:rPr>
              <a:t>bernilai</a:t>
            </a:r>
            <a:r>
              <a:rPr lang="en-US" dirty="0">
                <a:latin typeface="Calibri" pitchFamily="34" charset="0"/>
                <a:cs typeface="Calibri" pitchFamily="34" charset="0"/>
              </a:rPr>
              <a:t> </a:t>
            </a:r>
            <a:r>
              <a:rPr lang="en-US" dirty="0" err="1">
                <a:latin typeface="Calibri" pitchFamily="34" charset="0"/>
                <a:cs typeface="Calibri" pitchFamily="34" charset="0"/>
              </a:rPr>
              <a:t>tunggal</a:t>
            </a:r>
            <a:r>
              <a:rPr lang="en-US" dirty="0">
                <a:latin typeface="Calibri" pitchFamily="34" charset="0"/>
                <a:cs typeface="Calibri" pitchFamily="34" charset="0"/>
              </a:rPr>
              <a:t>.</a:t>
            </a:r>
          </a:p>
          <a:p>
            <a:pPr>
              <a:lnSpc>
                <a:spcPct val="130000"/>
              </a:lnSpc>
              <a:spcBef>
                <a:spcPts val="0"/>
              </a:spcBef>
              <a:buFont typeface="Wingdings 2"/>
              <a:buChar char=""/>
              <a:defRPr/>
            </a:pPr>
            <a:r>
              <a:rPr lang="en-US" dirty="0" err="1">
                <a:latin typeface="Calibri" pitchFamily="34" charset="0"/>
                <a:cs typeface="Calibri" pitchFamily="34" charset="0"/>
              </a:rPr>
              <a:t>Atribut</a:t>
            </a:r>
            <a:r>
              <a:rPr lang="en-US" dirty="0">
                <a:latin typeface="Calibri" pitchFamily="34" charset="0"/>
                <a:cs typeface="Calibri" pitchFamily="34" charset="0"/>
              </a:rPr>
              <a:t> </a:t>
            </a:r>
            <a:r>
              <a:rPr lang="en-US" dirty="0" err="1">
                <a:latin typeface="Calibri" pitchFamily="34" charset="0"/>
                <a:cs typeface="Calibri" pitchFamily="34" charset="0"/>
              </a:rPr>
              <a:t>Multivalue</a:t>
            </a:r>
            <a:r>
              <a:rPr lang="en-US" dirty="0">
                <a:latin typeface="Calibri" pitchFamily="34" charset="0"/>
                <a:cs typeface="Calibri" pitchFamily="34" charset="0"/>
              </a:rPr>
              <a:t> :</a:t>
            </a:r>
            <a:endParaRPr lang="en-AU" dirty="0">
              <a:latin typeface="Calibri" pitchFamily="34" charset="0"/>
              <a:cs typeface="Calibri" pitchFamily="34" charset="0"/>
            </a:endParaRPr>
          </a:p>
          <a:p>
            <a:pPr>
              <a:lnSpc>
                <a:spcPct val="130000"/>
              </a:lnSpc>
              <a:spcBef>
                <a:spcPts val="0"/>
              </a:spcBef>
              <a:buNone/>
              <a:defRPr/>
            </a:pPr>
            <a:r>
              <a:rPr lang="en-AU" dirty="0">
                <a:latin typeface="Calibri" pitchFamily="34" charset="0"/>
                <a:cs typeface="Calibri" pitchFamily="34" charset="0"/>
              </a:rPr>
              <a:t>	</a:t>
            </a:r>
            <a:r>
              <a:rPr lang="en-AU" dirty="0" err="1">
                <a:latin typeface="Calibri" pitchFamily="34" charset="0"/>
                <a:cs typeface="Calibri" pitchFamily="34" charset="0"/>
              </a:rPr>
              <a:t>Atribut</a:t>
            </a:r>
            <a:r>
              <a:rPr lang="en-AU" dirty="0">
                <a:latin typeface="Calibri" pitchFamily="34" charset="0"/>
                <a:cs typeface="Calibri" pitchFamily="34" charset="0"/>
              </a:rPr>
              <a:t> yang </a:t>
            </a:r>
            <a:r>
              <a:rPr lang="en-AU" dirty="0" err="1">
                <a:latin typeface="Calibri" pitchFamily="34" charset="0"/>
                <a:cs typeface="Calibri" pitchFamily="34" charset="0"/>
              </a:rPr>
              <a:t>memiliki</a:t>
            </a:r>
            <a:r>
              <a:rPr lang="en-AU" dirty="0">
                <a:latin typeface="Calibri" pitchFamily="34" charset="0"/>
                <a:cs typeface="Calibri" pitchFamily="34" charset="0"/>
              </a:rPr>
              <a:t> </a:t>
            </a:r>
            <a:r>
              <a:rPr lang="en-AU" dirty="0" err="1">
                <a:latin typeface="Calibri" pitchFamily="34" charset="0"/>
                <a:cs typeface="Calibri" pitchFamily="34" charset="0"/>
              </a:rPr>
              <a:t>sekelompok</a:t>
            </a:r>
            <a:r>
              <a:rPr lang="en-AU" dirty="0">
                <a:latin typeface="Calibri" pitchFamily="34" charset="0"/>
                <a:cs typeface="Calibri" pitchFamily="34" charset="0"/>
              </a:rPr>
              <a:t> </a:t>
            </a:r>
            <a:r>
              <a:rPr lang="en-AU" dirty="0" err="1">
                <a:latin typeface="Calibri" pitchFamily="34" charset="0"/>
                <a:cs typeface="Calibri" pitchFamily="34" charset="0"/>
              </a:rPr>
              <a:t>nilai</a:t>
            </a:r>
            <a:r>
              <a:rPr lang="en-AU" dirty="0">
                <a:latin typeface="Calibri" pitchFamily="34" charset="0"/>
                <a:cs typeface="Calibri" pitchFamily="34" charset="0"/>
              </a:rPr>
              <a:t> </a:t>
            </a:r>
            <a:r>
              <a:rPr lang="en-AU" dirty="0" err="1">
                <a:latin typeface="Calibri" pitchFamily="34" charset="0"/>
                <a:cs typeface="Calibri" pitchFamily="34" charset="0"/>
              </a:rPr>
              <a:t>untuk</a:t>
            </a:r>
            <a:r>
              <a:rPr lang="en-AU" dirty="0">
                <a:latin typeface="Calibri" pitchFamily="34" charset="0"/>
                <a:cs typeface="Calibri" pitchFamily="34" charset="0"/>
              </a:rPr>
              <a:t> </a:t>
            </a:r>
            <a:r>
              <a:rPr lang="en-AU" dirty="0" err="1">
                <a:latin typeface="Calibri" pitchFamily="34" charset="0"/>
                <a:cs typeface="Calibri" pitchFamily="34" charset="0"/>
              </a:rPr>
              <a:t>setiap</a:t>
            </a:r>
            <a:r>
              <a:rPr lang="en-AU" dirty="0">
                <a:latin typeface="Calibri" pitchFamily="34" charset="0"/>
                <a:cs typeface="Calibri" pitchFamily="34" charset="0"/>
              </a:rPr>
              <a:t> </a:t>
            </a:r>
            <a:r>
              <a:rPr lang="en-AU" dirty="0" err="1">
                <a:latin typeface="Calibri" pitchFamily="34" charset="0"/>
                <a:cs typeface="Calibri" pitchFamily="34" charset="0"/>
              </a:rPr>
              <a:t>instan</a:t>
            </a:r>
            <a:r>
              <a:rPr lang="en-AU" dirty="0">
                <a:latin typeface="Calibri" pitchFamily="34" charset="0"/>
                <a:cs typeface="Calibri" pitchFamily="34" charset="0"/>
              </a:rPr>
              <a:t> entity.</a:t>
            </a:r>
            <a:endParaRPr lang="en-US" dirty="0">
              <a:latin typeface="Calibri" pitchFamily="34" charset="0"/>
              <a:cs typeface="Calibri" pitchFamily="34" charset="0"/>
            </a:endParaRPr>
          </a:p>
          <a:p>
            <a:pPr>
              <a:lnSpc>
                <a:spcPct val="130000"/>
              </a:lnSpc>
              <a:spcBef>
                <a:spcPts val="0"/>
              </a:spcBef>
              <a:buFont typeface="Wingdings 2"/>
              <a:buChar char=""/>
              <a:defRPr/>
            </a:pP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JENIS ATRIBUT (2)</a:t>
            </a:r>
            <a:endParaRPr lang="id-ID" dirty="0">
              <a:solidFill>
                <a:schemeClr val="tx2">
                  <a:tint val="100000"/>
                  <a:shade val="90000"/>
                  <a:satMod val="250000"/>
                  <a:alpha val="100000"/>
                </a:schemeClr>
              </a:solidFill>
            </a:endParaRPr>
          </a:p>
        </p:txBody>
      </p:sp>
      <p:sp>
        <p:nvSpPr>
          <p:cNvPr id="17411" name="Content Placeholder 2"/>
          <p:cNvSpPr>
            <a:spLocks noGrp="1"/>
          </p:cNvSpPr>
          <p:nvPr>
            <p:ph idx="1"/>
          </p:nvPr>
        </p:nvSpPr>
        <p:spPr/>
        <p:txBody>
          <a:bodyPr/>
          <a:lstStyle/>
          <a:p>
            <a:pPr eaLnBrk="1" hangingPunct="1">
              <a:lnSpc>
                <a:spcPct val="150000"/>
              </a:lnSpc>
            </a:pPr>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5381626" y="3286126"/>
            <a:ext cx="1857375"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MAHASISWA</a:t>
            </a:r>
          </a:p>
        </p:txBody>
      </p:sp>
      <p:sp>
        <p:nvSpPr>
          <p:cNvPr id="5" name="AutoShape 13"/>
          <p:cNvSpPr>
            <a:spLocks noChangeArrowheads="1"/>
          </p:cNvSpPr>
          <p:nvPr/>
        </p:nvSpPr>
        <p:spPr bwMode="auto">
          <a:xfrm>
            <a:off x="8096251" y="2000250"/>
            <a:ext cx="1166813" cy="55245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u="sng" dirty="0"/>
              <a:t>NIM</a:t>
            </a:r>
          </a:p>
        </p:txBody>
      </p:sp>
      <p:sp>
        <p:nvSpPr>
          <p:cNvPr id="6" name="AutoShape 13"/>
          <p:cNvSpPr>
            <a:spLocks noChangeArrowheads="1"/>
          </p:cNvSpPr>
          <p:nvPr/>
        </p:nvSpPr>
        <p:spPr bwMode="auto">
          <a:xfrm>
            <a:off x="3524251" y="1928813"/>
            <a:ext cx="1166813" cy="55245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nama</a:t>
            </a:r>
          </a:p>
        </p:txBody>
      </p:sp>
      <p:sp>
        <p:nvSpPr>
          <p:cNvPr id="8" name="AutoShape 13"/>
          <p:cNvSpPr>
            <a:spLocks noChangeArrowheads="1"/>
          </p:cNvSpPr>
          <p:nvPr/>
        </p:nvSpPr>
        <p:spPr bwMode="auto">
          <a:xfrm>
            <a:off x="7596188" y="5286375"/>
            <a:ext cx="2119312" cy="55245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tanggal_lahir</a:t>
            </a:r>
          </a:p>
        </p:txBody>
      </p:sp>
      <p:grpSp>
        <p:nvGrpSpPr>
          <p:cNvPr id="17416" name="Group 9"/>
          <p:cNvGrpSpPr>
            <a:grpSpLocks/>
          </p:cNvGrpSpPr>
          <p:nvPr/>
        </p:nvGrpSpPr>
        <p:grpSpPr bwMode="auto">
          <a:xfrm>
            <a:off x="3381375" y="5072063"/>
            <a:ext cx="1500188" cy="857250"/>
            <a:chOff x="1214414" y="4357694"/>
            <a:chExt cx="1500198" cy="857256"/>
          </a:xfrm>
        </p:grpSpPr>
        <p:sp>
          <p:nvSpPr>
            <p:cNvPr id="9" name="AutoShape 13"/>
            <p:cNvSpPr>
              <a:spLocks noChangeArrowheads="1"/>
            </p:cNvSpPr>
            <p:nvPr/>
          </p:nvSpPr>
          <p:spPr bwMode="auto">
            <a:xfrm>
              <a:off x="1214414" y="4357694"/>
              <a:ext cx="1500198" cy="857256"/>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id-ID" u="sng" dirty="0"/>
            </a:p>
          </p:txBody>
        </p:sp>
        <p:sp>
          <p:nvSpPr>
            <p:cNvPr id="7" name="AutoShape 13"/>
            <p:cNvSpPr>
              <a:spLocks noChangeArrowheads="1"/>
            </p:cNvSpPr>
            <p:nvPr/>
          </p:nvSpPr>
          <p:spPr bwMode="auto">
            <a:xfrm>
              <a:off x="1357290" y="4500570"/>
              <a:ext cx="1166821" cy="552454"/>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hobby</a:t>
              </a:r>
            </a:p>
          </p:txBody>
        </p:sp>
      </p:grpSp>
      <p:cxnSp>
        <p:nvCxnSpPr>
          <p:cNvPr id="12" name="Straight Connector 11"/>
          <p:cNvCxnSpPr>
            <a:stCxn id="6" idx="2"/>
          </p:cNvCxnSpPr>
          <p:nvPr/>
        </p:nvCxnSpPr>
        <p:spPr>
          <a:xfrm rot="16200000" flipH="1">
            <a:off x="4341813" y="2246313"/>
            <a:ext cx="804862" cy="1274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9" idx="0"/>
          </p:cNvCxnSpPr>
          <p:nvPr/>
        </p:nvCxnSpPr>
        <p:spPr>
          <a:xfrm rot="5400000" flipH="1" flipV="1">
            <a:off x="4398963" y="4089401"/>
            <a:ext cx="714375" cy="12509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5" idx="2"/>
          </p:cNvCxnSpPr>
          <p:nvPr/>
        </p:nvCxnSpPr>
        <p:spPr>
          <a:xfrm flipV="1">
            <a:off x="7239000" y="2552701"/>
            <a:ext cx="1441450" cy="7334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8" idx="0"/>
          </p:cNvCxnSpPr>
          <p:nvPr/>
        </p:nvCxnSpPr>
        <p:spPr>
          <a:xfrm>
            <a:off x="7239000" y="4357689"/>
            <a:ext cx="1417638" cy="928687"/>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3536"/>
            <a:ext cx="8229600" cy="1143000"/>
          </a:xfrm>
        </p:spPr>
        <p:txBody>
          <a:bodyPr anchor="ctr"/>
          <a:lstStyle/>
          <a:p>
            <a:pPr marL="54864" algn="ctr">
              <a:defRPr/>
            </a:pPr>
            <a:r>
              <a:rPr lang="id-ID" dirty="0" smtClean="0">
                <a:solidFill>
                  <a:schemeClr val="tx2">
                    <a:tint val="100000"/>
                    <a:shade val="90000"/>
                    <a:satMod val="250000"/>
                    <a:alpha val="100000"/>
                  </a:schemeClr>
                </a:solidFill>
              </a:rPr>
              <a:t>JENIS ATRIBUT (3)</a:t>
            </a:r>
            <a:endParaRPr lang="id-ID" dirty="0">
              <a:solidFill>
                <a:schemeClr val="tx2">
                  <a:tint val="100000"/>
                  <a:shade val="90000"/>
                  <a:satMod val="250000"/>
                  <a:alpha val="100000"/>
                </a:schemeClr>
              </a:solidFill>
            </a:endParaRPr>
          </a:p>
        </p:txBody>
      </p:sp>
      <p:sp>
        <p:nvSpPr>
          <p:cNvPr id="18435" name="Content Placeholder 2"/>
          <p:cNvSpPr>
            <a:spLocks noGrp="1"/>
          </p:cNvSpPr>
          <p:nvPr>
            <p:ph idx="1"/>
          </p:nvPr>
        </p:nvSpPr>
        <p:spPr/>
        <p:txBody>
          <a:bodyPr/>
          <a:lstStyle/>
          <a:p>
            <a:pPr eaLnBrk="1" hangingPunct="1">
              <a:lnSpc>
                <a:spcPct val="150000"/>
              </a:lnSpc>
            </a:pPr>
            <a:r>
              <a:rPr lang="en-US" altLang="en-US">
                <a:latin typeface="Calibri" panose="020F0502020204030204" pitchFamily="34" charset="0"/>
                <a:ea typeface="Calibri" panose="020F0502020204030204" pitchFamily="34" charset="0"/>
                <a:cs typeface="Calibri" panose="020F0502020204030204" pitchFamily="34" charset="0"/>
              </a:rPr>
              <a:t>Atribut Composite </a:t>
            </a:r>
          </a:p>
          <a:p>
            <a:pPr eaLnBrk="1" hangingPunct="1">
              <a:lnSpc>
                <a:spcPct val="150000"/>
              </a:lnSpc>
              <a:buFontTx/>
              <a:buNone/>
            </a:pPr>
            <a:r>
              <a:rPr lang="en-US" altLang="en-US">
                <a:latin typeface="Calibri" panose="020F0502020204030204" pitchFamily="34" charset="0"/>
                <a:ea typeface="Calibri" panose="020F0502020204030204" pitchFamily="34" charset="0"/>
                <a:cs typeface="Calibri" panose="020F0502020204030204" pitchFamily="34" charset="0"/>
              </a:rPr>
              <a:t>	Suatu atribut yang terdiri dari beberapa atribut yang lebih kecil yang mempunyai arti tertentu.</a:t>
            </a:r>
          </a:p>
        </p:txBody>
      </p:sp>
      <p:sp>
        <p:nvSpPr>
          <p:cNvPr id="4" name="Rectangle 3"/>
          <p:cNvSpPr/>
          <p:nvPr/>
        </p:nvSpPr>
        <p:spPr>
          <a:xfrm>
            <a:off x="2309814" y="4572001"/>
            <a:ext cx="1857375"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MAHASISWA</a:t>
            </a:r>
          </a:p>
        </p:txBody>
      </p:sp>
      <p:sp>
        <p:nvSpPr>
          <p:cNvPr id="5" name="AutoShape 13"/>
          <p:cNvSpPr>
            <a:spLocks noChangeArrowheads="1"/>
          </p:cNvSpPr>
          <p:nvPr/>
        </p:nvSpPr>
        <p:spPr bwMode="auto">
          <a:xfrm>
            <a:off x="5381626" y="4786314"/>
            <a:ext cx="1166813" cy="623887"/>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nama</a:t>
            </a:r>
          </a:p>
        </p:txBody>
      </p:sp>
      <p:cxnSp>
        <p:nvCxnSpPr>
          <p:cNvPr id="6" name="Straight Connector 5"/>
          <p:cNvCxnSpPr>
            <a:stCxn id="5" idx="1"/>
            <a:endCxn id="4" idx="3"/>
          </p:cNvCxnSpPr>
          <p:nvPr/>
        </p:nvCxnSpPr>
        <p:spPr>
          <a:xfrm rot="10800000" flipV="1">
            <a:off x="4167189" y="5099051"/>
            <a:ext cx="1214437" cy="9525"/>
          </a:xfrm>
          <a:prstGeom prst="line">
            <a:avLst/>
          </a:prstGeom>
        </p:spPr>
        <p:style>
          <a:lnRef idx="2">
            <a:schemeClr val="accent1"/>
          </a:lnRef>
          <a:fillRef idx="0">
            <a:schemeClr val="accent1"/>
          </a:fillRef>
          <a:effectRef idx="1">
            <a:schemeClr val="accent1"/>
          </a:effectRef>
          <a:fontRef idx="minor">
            <a:schemeClr val="tx1"/>
          </a:fontRef>
        </p:style>
      </p:cxnSp>
      <p:sp>
        <p:nvSpPr>
          <p:cNvPr id="7" name="AutoShape 13"/>
          <p:cNvSpPr>
            <a:spLocks noChangeArrowheads="1"/>
          </p:cNvSpPr>
          <p:nvPr/>
        </p:nvSpPr>
        <p:spPr bwMode="auto">
          <a:xfrm>
            <a:off x="8096251" y="3786188"/>
            <a:ext cx="1814513" cy="55245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nama_depan</a:t>
            </a:r>
          </a:p>
        </p:txBody>
      </p:sp>
      <p:sp>
        <p:nvSpPr>
          <p:cNvPr id="8" name="AutoShape 13"/>
          <p:cNvSpPr>
            <a:spLocks noChangeArrowheads="1"/>
          </p:cNvSpPr>
          <p:nvPr/>
        </p:nvSpPr>
        <p:spPr bwMode="auto">
          <a:xfrm>
            <a:off x="8167688" y="4786313"/>
            <a:ext cx="1814512" cy="55245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nama_tengah</a:t>
            </a:r>
          </a:p>
        </p:txBody>
      </p:sp>
      <p:sp>
        <p:nvSpPr>
          <p:cNvPr id="9" name="AutoShape 13"/>
          <p:cNvSpPr>
            <a:spLocks noChangeArrowheads="1"/>
          </p:cNvSpPr>
          <p:nvPr/>
        </p:nvSpPr>
        <p:spPr bwMode="auto">
          <a:xfrm>
            <a:off x="8024813" y="5715000"/>
            <a:ext cx="2043112" cy="552450"/>
          </a:xfrm>
          <a:prstGeom prst="flowChartTerminator">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id-ID" dirty="0"/>
              <a:t>nama_belakang</a:t>
            </a:r>
          </a:p>
        </p:txBody>
      </p:sp>
      <p:cxnSp>
        <p:nvCxnSpPr>
          <p:cNvPr id="10" name="Straight Connector 9"/>
          <p:cNvCxnSpPr>
            <a:stCxn id="8" idx="1"/>
            <a:endCxn id="5" idx="3"/>
          </p:cNvCxnSpPr>
          <p:nvPr/>
        </p:nvCxnSpPr>
        <p:spPr>
          <a:xfrm rot="10800000" flipV="1">
            <a:off x="6548438" y="5062538"/>
            <a:ext cx="1619250" cy="365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1"/>
            <a:endCxn id="5" idx="3"/>
          </p:cNvCxnSpPr>
          <p:nvPr/>
        </p:nvCxnSpPr>
        <p:spPr>
          <a:xfrm rot="10800000" flipV="1">
            <a:off x="6548438" y="4062414"/>
            <a:ext cx="1547812" cy="1036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1"/>
            <a:endCxn id="5" idx="3"/>
          </p:cNvCxnSpPr>
          <p:nvPr/>
        </p:nvCxnSpPr>
        <p:spPr>
          <a:xfrm rot="10800000">
            <a:off x="6548439" y="5099051"/>
            <a:ext cx="1476375" cy="89217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F1171314FEBD42B49CCCBC8D540638" ma:contentTypeVersion="4" ma:contentTypeDescription="Create a new document." ma:contentTypeScope="" ma:versionID="2a66f7f22dc8456b54705a7d179e0ae8">
  <xsd:schema xmlns:xsd="http://www.w3.org/2001/XMLSchema" xmlns:xs="http://www.w3.org/2001/XMLSchema" xmlns:p="http://schemas.microsoft.com/office/2006/metadata/properties" xmlns:ns2="fc750ce1-b4ce-4aa4-b401-b2c8a3093a22" targetNamespace="http://schemas.microsoft.com/office/2006/metadata/properties" ma:root="true" ma:fieldsID="d16e97cd3c7070b575b41437affc357c" ns2:_="">
    <xsd:import namespace="fc750ce1-b4ce-4aa4-b401-b2c8a3093a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50ce1-b4ce-4aa4-b401-b2c8a3093a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E3309-D3FA-43CA-B2A9-136439609098}"/>
</file>

<file path=customXml/itemProps2.xml><?xml version="1.0" encoding="utf-8"?>
<ds:datastoreItem xmlns:ds="http://schemas.openxmlformats.org/officeDocument/2006/customXml" ds:itemID="{4F358571-1BA9-40EE-A12C-7D2AAE32D44D}"/>
</file>

<file path=customXml/itemProps3.xml><?xml version="1.0" encoding="utf-8"?>
<ds:datastoreItem xmlns:ds="http://schemas.openxmlformats.org/officeDocument/2006/customXml" ds:itemID="{D5B8CB85-92B5-4DB5-A4EA-A0621EE1FD84}"/>
</file>

<file path=docProps/app.xml><?xml version="1.0" encoding="utf-8"?>
<Properties xmlns="http://schemas.openxmlformats.org/officeDocument/2006/extended-properties" xmlns:vt="http://schemas.openxmlformats.org/officeDocument/2006/docPropsVTypes">
  <TotalTime>312</TotalTime>
  <Words>810</Words>
  <Application>Microsoft Office PowerPoint</Application>
  <PresentationFormat>Widescreen</PresentationFormat>
  <Paragraphs>213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Rockwell</vt:lpstr>
      <vt:lpstr>Times New Roman</vt:lpstr>
      <vt:lpstr>Wingdings</vt:lpstr>
      <vt:lpstr>Wingdings 2</vt:lpstr>
      <vt:lpstr>Office Theme</vt:lpstr>
      <vt:lpstr>Transformasi DFD ke ERD</vt:lpstr>
      <vt:lpstr>ERD</vt:lpstr>
      <vt:lpstr>ERD (2)</vt:lpstr>
      <vt:lpstr>KOMPONEN UTAMA</vt:lpstr>
      <vt:lpstr>KOMPONEN UTAMA (2)</vt:lpstr>
      <vt:lpstr>KOMPONEN UTAMA (3)</vt:lpstr>
      <vt:lpstr>JENIS ATRIBUT</vt:lpstr>
      <vt:lpstr>JENIS ATRIBUT (2)</vt:lpstr>
      <vt:lpstr>JENIS ATRIBUT (3)</vt:lpstr>
      <vt:lpstr>JENIS ATRIBUT (3)</vt:lpstr>
      <vt:lpstr>KARDINALITAS</vt:lpstr>
      <vt:lpstr>KARDINALITAS (2)</vt:lpstr>
      <vt:lpstr>KARDINALITAS (3)</vt:lpstr>
      <vt:lpstr>KARDINALITAS (3)</vt:lpstr>
      <vt:lpstr>KARDINALITAS (4)</vt:lpstr>
      <vt:lpstr>LANGKAH-LANGKAH TRANSFORMASI DFD KE ERD</vt:lpstr>
      <vt:lpstr>CONTOH</vt:lpstr>
      <vt:lpstr>CONTOH (2)</vt:lpstr>
      <vt:lpstr>CONTOH (3)</vt:lpstr>
      <vt:lpstr>CONTOH (4)</vt:lpstr>
      <vt:lpstr>CONTOH (5)</vt:lpstr>
      <vt:lpstr>CONTOH (6)</vt:lpstr>
      <vt:lpstr>LATIHAN</vt:lpstr>
      <vt:lpstr>LATIHAN</vt:lpstr>
      <vt:lpstr>REFERENSI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OWNER</cp:lastModifiedBy>
  <cp:revision>27</cp:revision>
  <dcterms:created xsi:type="dcterms:W3CDTF">2020-06-08T01:30:48Z</dcterms:created>
  <dcterms:modified xsi:type="dcterms:W3CDTF">2021-06-29T03:22:04Z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0x01010026F1171314FEBD42B49CCCBC8D540638</vt:lpwstr>
  </property>
</Properties>
</file>