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99F11-0C43-4EB5-BF05-ECE486F2134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94571-2EBB-4AA1-910A-2480E8E8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C84DD-0768-48F1-9378-1364AD2B72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Tranformasi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077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One problem of packaged software is that companies utilizing packaged software must accept the functionality that is provided by the system.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Most packaged applications allow for customization or the manipulation of system parameters to change the way certain features work.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A custom-built add-on program that interfaces with the packaged application, called a </a:t>
            </a:r>
            <a:r>
              <a:rPr lang="en-US" sz="3300" i="1" dirty="0">
                <a:solidFill>
                  <a:srgbClr val="0000FF"/>
                </a:solidFill>
              </a:rPr>
              <a:t>workaround</a:t>
            </a:r>
            <a:r>
              <a:rPr lang="en-US" sz="3300" dirty="0"/>
              <a:t>, can be created to handle special needs.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b="1" i="1" dirty="0">
                <a:solidFill>
                  <a:srgbClr val="0000FF"/>
                </a:solidFill>
              </a:rPr>
              <a:t>Systems Integration </a:t>
            </a:r>
            <a:r>
              <a:rPr lang="en-US" sz="3200" dirty="0"/>
              <a:t>refers to the process of building new systems by combining packaged software, existing </a:t>
            </a:r>
            <a:r>
              <a:rPr lang="en-US" sz="3200" dirty="0">
                <a:solidFill>
                  <a:srgbClr val="0000FF"/>
                </a:solidFill>
              </a:rPr>
              <a:t>legacy systems</a:t>
            </a:r>
            <a:r>
              <a:rPr lang="en-US" sz="3200" dirty="0"/>
              <a:t>, and new software written to integrate them.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The key challenge in systems integration is finding ways to integrate the data produced by the different packages and legacy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431" y="971550"/>
            <a:ext cx="9863138" cy="495300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0000FF"/>
                </a:solidFill>
              </a:rPr>
              <a:t>Outsourcing</a:t>
            </a:r>
            <a:r>
              <a:rPr lang="en-US" sz="3200" dirty="0"/>
              <a:t> means hiring an external vendor, developer, or service provider to create or supply the system.</a:t>
            </a:r>
          </a:p>
          <a:p>
            <a:r>
              <a:rPr lang="en-US" sz="3200" dirty="0"/>
              <a:t>Outsourcing firms called </a:t>
            </a:r>
            <a:r>
              <a:rPr lang="en-US" sz="3200" b="1" i="1" dirty="0">
                <a:solidFill>
                  <a:srgbClr val="0000FF"/>
                </a:solidFill>
              </a:rPr>
              <a:t>application service providers (ASPs) </a:t>
            </a:r>
            <a:r>
              <a:rPr lang="en-US" sz="3200" dirty="0"/>
              <a:t>supply software applications and/or services over the Internet.</a:t>
            </a:r>
          </a:p>
          <a:p>
            <a:r>
              <a:rPr lang="en-US" sz="3200" b="1" i="1" dirty="0">
                <a:solidFill>
                  <a:srgbClr val="0000FF"/>
                </a:solidFill>
              </a:rPr>
              <a:t>Software as a service (SaaS)</a:t>
            </a:r>
            <a:r>
              <a:rPr lang="en-US" sz="3200" dirty="0"/>
              <a:t> is an extension of the ASP model.</a:t>
            </a:r>
          </a:p>
          <a:p>
            <a:r>
              <a:rPr lang="en-US" sz="3200" dirty="0"/>
              <a:t>Outsourcing has many advantages such as a low cost of entry and a short setup time.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-82551"/>
            <a:ext cx="10515600" cy="1325563"/>
          </a:xfrm>
        </p:spPr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2"/>
            <a:ext cx="10529887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900" dirty="0"/>
              <a:t>Risks of outsourcing:</a:t>
            </a:r>
          </a:p>
          <a:p>
            <a:pPr lvl="1">
              <a:lnSpc>
                <a:spcPct val="110000"/>
              </a:lnSpc>
            </a:pP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rahasia</a:t>
            </a:r>
            <a:r>
              <a:rPr lang="en-US" sz="3200" dirty="0" smtClean="0"/>
              <a:t> </a:t>
            </a:r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outcourching</a:t>
            </a:r>
            <a:r>
              <a:rPr lang="en-US" sz="3200" dirty="0" smtClean="0"/>
              <a:t> 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200" dirty="0" err="1"/>
              <a:t>Kehilangan</a:t>
            </a:r>
            <a:r>
              <a:rPr lang="en-US" sz="3200" dirty="0"/>
              <a:t> </a:t>
            </a:r>
            <a:r>
              <a:rPr lang="en-US" sz="3200" dirty="0" err="1"/>
              <a:t>kendali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 smtClean="0"/>
              <a:t>pengembangan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200" dirty="0" smtClean="0"/>
              <a:t>Para </a:t>
            </a:r>
            <a:r>
              <a:rPr lang="en-US" sz="3200" dirty="0" err="1"/>
              <a:t>profesional</a:t>
            </a:r>
            <a:r>
              <a:rPr lang="en-US" sz="3200" dirty="0"/>
              <a:t> </a:t>
            </a:r>
            <a:r>
              <a:rPr lang="en-US" sz="3200" dirty="0" smtClean="0"/>
              <a:t>internal </a:t>
            </a:r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kurang</a:t>
            </a:r>
            <a:r>
              <a:rPr lang="en-US" sz="3200" dirty="0" smtClean="0"/>
              <a:t> </a:t>
            </a:r>
            <a:r>
              <a:rPr lang="en-US" sz="3200" dirty="0" err="1" smtClean="0"/>
              <a:t>ketermapilannya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900" dirty="0" err="1" smtClean="0"/>
              <a:t>Tidak</a:t>
            </a:r>
            <a:r>
              <a:rPr lang="en-US" sz="3900" dirty="0" smtClean="0"/>
              <a:t> </a:t>
            </a:r>
            <a:r>
              <a:rPr lang="en-US" sz="3900" dirty="0" err="1"/>
              <a:t>boleh</a:t>
            </a:r>
            <a:r>
              <a:rPr lang="en-US" sz="3900" dirty="0"/>
              <a:t> </a:t>
            </a:r>
            <a:r>
              <a:rPr lang="en-US" sz="3900" dirty="0" err="1"/>
              <a:t>melakukan</a:t>
            </a:r>
            <a:r>
              <a:rPr lang="en-US" sz="3900" dirty="0"/>
              <a:t> outsourcing </a:t>
            </a:r>
            <a:r>
              <a:rPr lang="en-US" sz="3900" dirty="0" err="1"/>
              <a:t>apa</a:t>
            </a:r>
            <a:r>
              <a:rPr lang="en-US" sz="3900" dirty="0"/>
              <a:t> yang </a:t>
            </a:r>
            <a:r>
              <a:rPr lang="en-US" sz="3900" dirty="0" err="1"/>
              <a:t>tidak</a:t>
            </a:r>
            <a:r>
              <a:rPr lang="en-US" sz="3900" dirty="0"/>
              <a:t> </a:t>
            </a:r>
            <a:r>
              <a:rPr lang="en-US" sz="3900" dirty="0" err="1"/>
              <a:t>Anda</a:t>
            </a:r>
            <a:r>
              <a:rPr lang="en-US" sz="3900" dirty="0"/>
              <a:t> </a:t>
            </a:r>
            <a:r>
              <a:rPr lang="en-US" sz="3900" dirty="0" err="1"/>
              <a:t>pahami</a:t>
            </a:r>
            <a:r>
              <a:rPr lang="en-US" sz="39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3900" dirty="0"/>
              <a:t> </a:t>
            </a:r>
            <a:r>
              <a:rPr lang="en-US" sz="3900" dirty="0" err="1" smtClean="0"/>
              <a:t>Hati-hati</a:t>
            </a:r>
            <a:r>
              <a:rPr lang="en-US" sz="3900" dirty="0" smtClean="0"/>
              <a:t> </a:t>
            </a:r>
            <a:r>
              <a:rPr lang="en-US" sz="3900" dirty="0" err="1"/>
              <a:t>memilih</a:t>
            </a:r>
            <a:r>
              <a:rPr lang="en-US" sz="3900" dirty="0"/>
              <a:t> </a:t>
            </a:r>
            <a:r>
              <a:rPr lang="en-US" sz="3900" dirty="0" err="1"/>
              <a:t>perusahaan</a:t>
            </a:r>
            <a:r>
              <a:rPr lang="en-US" sz="3900" dirty="0"/>
              <a:t> outsourcing </a:t>
            </a:r>
            <a:r>
              <a:rPr lang="en-US" sz="3900" dirty="0" err="1"/>
              <a:t>dengan</a:t>
            </a:r>
            <a:r>
              <a:rPr lang="en-US" sz="3900" dirty="0"/>
              <a:t> </a:t>
            </a:r>
            <a:r>
              <a:rPr lang="en-US" sz="3900" dirty="0" err="1"/>
              <a:t>rekam</a:t>
            </a:r>
            <a:r>
              <a:rPr lang="en-US" sz="3900" dirty="0"/>
              <a:t> </a:t>
            </a:r>
            <a:r>
              <a:rPr lang="en-US" sz="3900" dirty="0" err="1"/>
              <a:t>jejak</a:t>
            </a:r>
            <a:r>
              <a:rPr lang="en-US" sz="3900" dirty="0"/>
              <a:t> yang </a:t>
            </a:r>
            <a:r>
              <a:rPr lang="en-US" sz="3900" dirty="0" err="1"/>
              <a:t>terbukti</a:t>
            </a:r>
            <a:r>
              <a:rPr lang="en-US" sz="3900" dirty="0"/>
              <a:t>.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9372600" cy="4724400"/>
          </a:xfrm>
        </p:spPr>
        <p:txBody>
          <a:bodyPr>
            <a:noAutofit/>
          </a:bodyPr>
          <a:lstStyle/>
          <a:p>
            <a:r>
              <a:rPr lang="en-US" sz="3600" dirty="0"/>
              <a:t>Three types of outsourcing contracts:</a:t>
            </a:r>
          </a:p>
          <a:p>
            <a:pPr>
              <a:buNone/>
            </a:pPr>
            <a:r>
              <a:rPr lang="en-US" sz="3600" dirty="0"/>
              <a:t>  - </a:t>
            </a:r>
            <a:r>
              <a:rPr lang="en-US" sz="3600" b="1" i="1" dirty="0">
                <a:solidFill>
                  <a:srgbClr val="0000FF"/>
                </a:solidFill>
              </a:rPr>
              <a:t>Time and arrangements</a:t>
            </a:r>
            <a:r>
              <a:rPr lang="en-US" sz="3600" dirty="0"/>
              <a:t>: pay for whatever time and expenses are needed to get the job done.</a:t>
            </a:r>
          </a:p>
          <a:p>
            <a:pPr>
              <a:buNone/>
            </a:pPr>
            <a:r>
              <a:rPr lang="en-US" sz="3600" dirty="0"/>
              <a:t>  - </a:t>
            </a:r>
            <a:r>
              <a:rPr lang="en-US" sz="3600" b="1" i="1" dirty="0">
                <a:solidFill>
                  <a:srgbClr val="0000FF"/>
                </a:solidFill>
              </a:rPr>
              <a:t>Fixed-price contract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  - </a:t>
            </a:r>
            <a:r>
              <a:rPr lang="en-US" sz="3600" b="1" i="1" dirty="0">
                <a:solidFill>
                  <a:srgbClr val="0000FF"/>
                </a:solidFill>
              </a:rPr>
              <a:t>Value-added contract</a:t>
            </a:r>
            <a:r>
              <a:rPr lang="en-US" sz="3600" dirty="0"/>
              <a:t>: the outsourcer reaps some percentage of the completed system’s benefits.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Outsourcing Guidelines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4" descr="Chapter_08_illus8"/>
          <p:cNvPicPr>
            <a:picLocks noChangeAspect="1" noChangeArrowheads="1"/>
          </p:cNvPicPr>
          <p:nvPr/>
        </p:nvPicPr>
        <p:blipFill>
          <a:blip r:embed="rId2" cstate="print"/>
          <a:srcRect l="21568" t="39394" r="21568" b="46970"/>
          <a:stretch>
            <a:fillRect/>
          </a:stretch>
        </p:blipFill>
        <p:spPr bwMode="auto">
          <a:xfrm>
            <a:off x="2438400" y="2514600"/>
            <a:ext cx="769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25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INFLUENCES ON THE ACQUISTION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25500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/>
              <a:t>Project characteristics that influence the choice of acquisition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71" descr="Chapter_08_illus8"/>
          <p:cNvPicPr>
            <a:picLocks noChangeAspect="1" noChangeArrowheads="1"/>
          </p:cNvPicPr>
          <p:nvPr/>
        </p:nvPicPr>
        <p:blipFill>
          <a:blip r:embed="rId2" cstate="print"/>
          <a:srcRect l="10785" t="34091" r="10785" b="40909"/>
          <a:stretch>
            <a:fillRect/>
          </a:stretch>
        </p:blipFill>
        <p:spPr bwMode="auto">
          <a:xfrm>
            <a:off x="2209800" y="1785938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Business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00125"/>
            <a:ext cx="10806112" cy="4876800"/>
          </a:xfrm>
        </p:spPr>
        <p:txBody>
          <a:bodyPr>
            <a:noAutofit/>
          </a:bodyPr>
          <a:lstStyle/>
          <a:p>
            <a:r>
              <a:rPr lang="en-US" sz="3600" dirty="0"/>
              <a:t> If the business need for the system is common and the technical solutions already exist, packaged software is a solution.</a:t>
            </a:r>
          </a:p>
          <a:p>
            <a:r>
              <a:rPr lang="en-US" sz="3600" dirty="0"/>
              <a:t>A custom solution should be explored when the business need is unique.</a:t>
            </a:r>
          </a:p>
          <a:p>
            <a:r>
              <a:rPr lang="en-US" sz="3600" dirty="0"/>
              <a:t>Outsourcing is used in situations where the business need is not a critical element of company strategy.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In-House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in-house experience exists for all the functional and technical needs of the system, it will be easier to build a custom application.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packaged system may be a better alternative for companies that do not have the technical skills to build the desired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900" dirty="0"/>
              <a:t>The skills that are applied during projects are either technical (e.g., SQL) or functional (e.g., e-commerce).</a:t>
            </a:r>
          </a:p>
          <a:p>
            <a:pPr>
              <a:lnSpc>
                <a:spcPct val="110000"/>
              </a:lnSpc>
            </a:pPr>
            <a:r>
              <a:rPr lang="en-US" sz="3900" dirty="0"/>
              <a:t>Different design alternatives are more viable, depending on how important the skills are to the company’s strategy.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design phase </a:t>
            </a:r>
            <a:r>
              <a:rPr lang="en-US" sz="3600" dirty="0"/>
              <a:t>decides </a:t>
            </a:r>
            <a:r>
              <a:rPr lang="en-US" sz="3600" b="1" i="1" dirty="0">
                <a:solidFill>
                  <a:srgbClr val="FF0000"/>
                </a:solidFill>
              </a:rPr>
              <a:t>how</a:t>
            </a:r>
            <a:r>
              <a:rPr lang="en-US" sz="3600" dirty="0">
                <a:solidFill>
                  <a:srgbClr val="3333FF"/>
                </a:solidFill>
              </a:rPr>
              <a:t> </a:t>
            </a:r>
            <a:r>
              <a:rPr lang="en-US" sz="3600" dirty="0"/>
              <a:t>the new system will operate.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The design phase develops the </a:t>
            </a:r>
            <a:r>
              <a:rPr lang="en-US" sz="3600" b="1" i="1" dirty="0">
                <a:solidFill>
                  <a:srgbClr val="FF0000"/>
                </a:solidFill>
              </a:rPr>
              <a:t>system requirements</a:t>
            </a:r>
            <a:r>
              <a:rPr lang="en-US" sz="3600" i="1" dirty="0"/>
              <a:t> </a:t>
            </a:r>
            <a:r>
              <a:rPr lang="en-US" sz="3600" dirty="0"/>
              <a:t>that describe details for building the system.</a:t>
            </a:r>
          </a:p>
          <a:p>
            <a:r>
              <a:rPr lang="en-US" sz="3600" dirty="0"/>
              <a:t>We also describe three alternative strategies for acquiring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applications require excellent project management and a proven methodology.</a:t>
            </a:r>
          </a:p>
          <a:p>
            <a:r>
              <a:rPr lang="en-US" dirty="0" smtClean="0"/>
              <a:t>There are so many things that can push a project off track, such as funding obstacles, staffing, and overly demanding business users.</a:t>
            </a:r>
          </a:p>
          <a:p>
            <a:pPr>
              <a:lnSpc>
                <a:spcPct val="120000"/>
              </a:lnSpc>
            </a:pPr>
            <a:r>
              <a:rPr lang="en-US" dirty="0"/>
              <a:t>The project team should choose to develop a custom application only if it is certain that the underlying coordination and control mechanisms will be in place.</a:t>
            </a:r>
          </a:p>
          <a:p>
            <a:pPr>
              <a:lnSpc>
                <a:spcPct val="120000"/>
              </a:lnSpc>
            </a:pPr>
            <a:r>
              <a:rPr lang="en-US" dirty="0"/>
              <a:t>Packaged and outsourcing alternatives also must be managed; however, they are more shielded from internal obstacles.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0" y="1385887"/>
            <a:ext cx="9691688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When time is a factor, the project team should probably start looking for a system that is already built and tested.</a:t>
            </a:r>
          </a:p>
          <a:p>
            <a:pPr>
              <a:lnSpc>
                <a:spcPct val="110000"/>
              </a:lnSpc>
            </a:pPr>
            <a:r>
              <a:rPr lang="en-US" sz="4200" dirty="0"/>
              <a:t>If a custom alternative is chosen, and the time frame is very short, consider using techniques like </a:t>
            </a:r>
            <a:r>
              <a:rPr lang="en-US" sz="4200" dirty="0" err="1"/>
              <a:t>timeboxing</a:t>
            </a:r>
            <a:r>
              <a:rPr lang="en-US" sz="4200" dirty="0"/>
              <a:t> to manage the problem.</a:t>
            </a:r>
          </a:p>
          <a:p>
            <a:pPr>
              <a:lnSpc>
                <a:spcPct val="110000"/>
              </a:lnSpc>
            </a:pPr>
            <a:r>
              <a:rPr lang="en-US" sz="4200" dirty="0"/>
              <a:t>An outsourcing solution could take as long a custom development initiative.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12" y="-2349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SELECTING AN ACQUISITION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090612"/>
            <a:ext cx="10668000" cy="4800600"/>
          </a:xfrm>
        </p:spPr>
        <p:txBody>
          <a:bodyPr>
            <a:noAutofit/>
          </a:bodyPr>
          <a:lstStyle/>
          <a:p>
            <a:r>
              <a:rPr lang="en-US" sz="3200" dirty="0"/>
              <a:t>To implement the strategies, additional information is needed.</a:t>
            </a:r>
          </a:p>
          <a:p>
            <a:pPr>
              <a:buNone/>
            </a:pPr>
            <a:r>
              <a:rPr lang="en-US" sz="2400" dirty="0"/>
              <a:t>    - What tools and technologies are needed for a custom development project?</a:t>
            </a:r>
          </a:p>
          <a:p>
            <a:pPr>
              <a:buNone/>
            </a:pPr>
            <a:r>
              <a:rPr lang="en-US" sz="2400" dirty="0"/>
              <a:t>    - What vendors make products that address the project needs?</a:t>
            </a:r>
          </a:p>
          <a:p>
            <a:pPr>
              <a:buNone/>
            </a:pPr>
            <a:r>
              <a:rPr lang="en-US" sz="2400" dirty="0"/>
              <a:t>    - What service providers would be able to build this application if outsourced?</a:t>
            </a:r>
            <a:endParaRPr lang="en-US" sz="3200" dirty="0"/>
          </a:p>
          <a:p>
            <a:r>
              <a:rPr lang="en-US" sz="3200" dirty="0"/>
              <a:t>One helpful tool is the </a:t>
            </a:r>
            <a:r>
              <a:rPr lang="en-US" sz="3200" b="1" i="1" dirty="0">
                <a:solidFill>
                  <a:srgbClr val="0000FF"/>
                </a:solidFill>
              </a:rPr>
              <a:t>request for proposal (RFP),</a:t>
            </a:r>
            <a:r>
              <a:rPr lang="en-US" sz="3200" b="1" i="1" dirty="0">
                <a:solidFill>
                  <a:srgbClr val="6699FF"/>
                </a:solidFill>
              </a:rPr>
              <a:t> </a:t>
            </a:r>
            <a:r>
              <a:rPr lang="en-US" sz="3200" dirty="0"/>
              <a:t>a document that solicits a formal proposal from a potential vendor, developer, or service provider.</a:t>
            </a:r>
          </a:p>
          <a:p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1281112"/>
            <a:ext cx="10601325" cy="52578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/>
              <a:t>RFPs describe in detail the system or service that is needed, and vendor respond by describing in detail how they could supply those needs.</a:t>
            </a:r>
          </a:p>
          <a:p>
            <a:pPr>
              <a:lnSpc>
                <a:spcPct val="120000"/>
              </a:lnSpc>
            </a:pPr>
            <a:r>
              <a:rPr lang="en-US" sz="8000" dirty="0"/>
              <a:t>For smaller projects with smaller budgets, a </a:t>
            </a:r>
            <a:r>
              <a:rPr lang="en-US" sz="8000" b="1" i="1" dirty="0">
                <a:solidFill>
                  <a:srgbClr val="0000FF"/>
                </a:solidFill>
              </a:rPr>
              <a:t>request for information (RFI) </a:t>
            </a:r>
            <a:r>
              <a:rPr lang="en-US" sz="8000" dirty="0"/>
              <a:t>may be sufficient, as it is shorter and less detailed.</a:t>
            </a:r>
          </a:p>
          <a:p>
            <a:pPr>
              <a:lnSpc>
                <a:spcPct val="120000"/>
              </a:lnSpc>
            </a:pPr>
            <a:r>
              <a:rPr lang="en-US" sz="8000" dirty="0"/>
              <a:t>When a list of equipment is so complete that the vendor needs only provide a price, a </a:t>
            </a:r>
            <a:r>
              <a:rPr lang="en-US" sz="8000" b="1" i="1" dirty="0">
                <a:solidFill>
                  <a:srgbClr val="0000FF"/>
                </a:solidFill>
              </a:rPr>
              <a:t>request for quote (RFQ) </a:t>
            </a:r>
            <a:r>
              <a:rPr lang="en-US" sz="8000" dirty="0"/>
              <a:t>may be used.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Developing an Alternative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600200"/>
            <a:ext cx="11058525" cy="49530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0000FF"/>
                </a:solidFill>
              </a:rPr>
              <a:t>alternative matrix </a:t>
            </a:r>
            <a:r>
              <a:rPr lang="en-US" sz="3600" dirty="0"/>
              <a:t>combines several feasibility analyses into one matrix.</a:t>
            </a:r>
          </a:p>
          <a:p>
            <a:r>
              <a:rPr lang="en-US" sz="3600" dirty="0"/>
              <a:t>It contains technical, economical and organizational feasibilities for each system candidate, pros and cons, and other information.</a:t>
            </a:r>
          </a:p>
          <a:p>
            <a:r>
              <a:rPr lang="en-US" sz="3600" dirty="0"/>
              <a:t>The matrix is a grid with </a:t>
            </a:r>
            <a:r>
              <a:rPr lang="en-US" sz="3600" dirty="0">
                <a:solidFill>
                  <a:srgbClr val="0000FF"/>
                </a:solidFill>
              </a:rPr>
              <a:t>alternatives</a:t>
            </a:r>
            <a:r>
              <a:rPr lang="en-US" sz="3600" dirty="0"/>
              <a:t> across the top and different </a:t>
            </a:r>
            <a:r>
              <a:rPr lang="en-US" sz="3600" dirty="0">
                <a:solidFill>
                  <a:srgbClr val="0000FF"/>
                </a:solidFill>
              </a:rPr>
              <a:t>criteria</a:t>
            </a:r>
            <a:r>
              <a:rPr lang="en-US" sz="3600" dirty="0"/>
              <a:t> along the side.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Sometimes, </a:t>
            </a:r>
            <a:r>
              <a:rPr lang="en-US" dirty="0" smtClean="0">
                <a:solidFill>
                  <a:srgbClr val="0000FF"/>
                </a:solidFill>
              </a:rPr>
              <a:t>weights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scores</a:t>
            </a:r>
            <a:r>
              <a:rPr lang="en-US" dirty="0" smtClean="0"/>
              <a:t> are added to create a </a:t>
            </a:r>
            <a:r>
              <a:rPr lang="en-US" dirty="0" smtClean="0">
                <a:solidFill>
                  <a:srgbClr val="0000FF"/>
                </a:solidFill>
              </a:rPr>
              <a:t>weighted alternative matrix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score assigned is a subjective assignment.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To avoid a biased analysis, each analyst develops ratings independently.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8" y="-321470"/>
            <a:ext cx="10515600" cy="1325563"/>
          </a:xfrm>
        </p:spPr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63" y="739775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Sample Alternative Matrix Using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7" descr="Chapter_08_illus8"/>
          <p:cNvPicPr>
            <a:picLocks noChangeAspect="1" noChangeArrowheads="1"/>
          </p:cNvPicPr>
          <p:nvPr/>
        </p:nvPicPr>
        <p:blipFill>
          <a:blip r:embed="rId2" cstate="print"/>
          <a:srcRect l="9804" t="30302" r="11765" b="40909"/>
          <a:stretch>
            <a:fillRect/>
          </a:stretch>
        </p:blipFill>
        <p:spPr bwMode="auto">
          <a:xfrm>
            <a:off x="2176463" y="1319213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Transitioning from requirements to design</a:t>
            </a:r>
          </a:p>
          <a:p>
            <a:pPr>
              <a:buNone/>
            </a:pPr>
            <a:r>
              <a:rPr lang="en-US" sz="3200" dirty="0"/>
              <a:t>    </a:t>
            </a:r>
            <a:r>
              <a:rPr lang="en-US" dirty="0"/>
              <a:t>- The </a:t>
            </a:r>
            <a:r>
              <a:rPr lang="en-US" dirty="0">
                <a:solidFill>
                  <a:srgbClr val="FF0000"/>
                </a:solidFill>
              </a:rPr>
              <a:t>design phase </a:t>
            </a:r>
            <a:r>
              <a:rPr lang="en-US" dirty="0"/>
              <a:t>develops the blueprint for the new system.</a:t>
            </a:r>
          </a:p>
          <a:p>
            <a:pPr>
              <a:buNone/>
            </a:pPr>
            <a:r>
              <a:rPr lang="en-US" dirty="0"/>
              <a:t>    - The main deliverable from the design phase is the </a:t>
            </a:r>
            <a:r>
              <a:rPr lang="en-US" dirty="0">
                <a:solidFill>
                  <a:srgbClr val="FF0000"/>
                </a:solidFill>
              </a:rPr>
              <a:t>system specification</a:t>
            </a:r>
            <a:r>
              <a:rPr lang="en-US" dirty="0"/>
              <a:t>.</a:t>
            </a:r>
          </a:p>
          <a:p>
            <a:r>
              <a:rPr lang="en-US" sz="3600" dirty="0"/>
              <a:t>System </a:t>
            </a:r>
            <a:r>
              <a:rPr lang="en-US" sz="3600" dirty="0">
                <a:solidFill>
                  <a:srgbClr val="FF0000"/>
                </a:solidFill>
              </a:rPr>
              <a:t>acquisition strategies</a:t>
            </a:r>
          </a:p>
          <a:p>
            <a:pPr>
              <a:buNone/>
            </a:pPr>
            <a:r>
              <a:rPr lang="en-US" dirty="0"/>
              <a:t>    - Custom application in-house.</a:t>
            </a:r>
          </a:p>
          <a:p>
            <a:pPr>
              <a:buNone/>
            </a:pPr>
            <a:r>
              <a:rPr lang="en-US" dirty="0"/>
              <a:t>    - Packaged system.</a:t>
            </a:r>
          </a:p>
          <a:p>
            <a:pPr>
              <a:buNone/>
            </a:pPr>
            <a:r>
              <a:rPr lang="en-US" dirty="0"/>
              <a:t>    - Outsourcing.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FROM REQUIREMENT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purpose of the </a:t>
            </a:r>
            <a:r>
              <a:rPr lang="en-US" b="1" dirty="0" smtClean="0">
                <a:solidFill>
                  <a:srgbClr val="0000FF"/>
                </a:solidFill>
              </a:rPr>
              <a:t>analysis phase </a:t>
            </a:r>
            <a:r>
              <a:rPr lang="en-US" dirty="0" smtClean="0"/>
              <a:t>is to figure out what the business needs.  The purpose of the </a:t>
            </a:r>
            <a:r>
              <a:rPr lang="en-US" b="1" i="1" dirty="0" smtClean="0">
                <a:solidFill>
                  <a:srgbClr val="0000FF"/>
                </a:solidFill>
              </a:rPr>
              <a:t>design phase</a:t>
            </a:r>
            <a:r>
              <a:rPr lang="en-US" i="1" dirty="0" smtClean="0"/>
              <a:t> </a:t>
            </a:r>
            <a:r>
              <a:rPr lang="en-US" dirty="0" smtClean="0"/>
              <a:t>is to decide how to build it.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During the initial part of design, the </a:t>
            </a:r>
            <a:r>
              <a:rPr lang="en-US" b="1" dirty="0" smtClean="0">
                <a:solidFill>
                  <a:srgbClr val="0000FF"/>
                </a:solidFill>
              </a:rPr>
              <a:t>business requirements </a:t>
            </a:r>
            <a:r>
              <a:rPr lang="en-US" dirty="0" smtClean="0"/>
              <a:t>are converted into </a:t>
            </a:r>
            <a:r>
              <a:rPr lang="en-US" b="1" i="1" dirty="0" smtClean="0">
                <a:solidFill>
                  <a:srgbClr val="0000FF"/>
                </a:solidFill>
              </a:rPr>
              <a:t>system requirements </a:t>
            </a:r>
            <a:r>
              <a:rPr lang="en-US" dirty="0" smtClean="0"/>
              <a:t>that describe the technical details for building the system.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System requirements are communicated through a collection of </a:t>
            </a:r>
            <a:r>
              <a:rPr lang="en-US" dirty="0" smtClean="0">
                <a:solidFill>
                  <a:srgbClr val="0000FF"/>
                </a:solidFill>
              </a:rPr>
              <a:t>design documents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00FF"/>
                </a:solidFill>
              </a:rPr>
              <a:t>physical</a:t>
            </a:r>
            <a:r>
              <a:rPr lang="en-US" dirty="0" smtClean="0"/>
              <a:t> process and data models.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695325"/>
          </a:xfrm>
        </p:spPr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4351338"/>
          </a:xfrm>
        </p:spPr>
        <p:txBody>
          <a:bodyPr/>
          <a:lstStyle/>
          <a:p>
            <a:r>
              <a:rPr lang="en-US" dirty="0" smtClean="0"/>
              <a:t> Activities of the design phase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fig_07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7" y="1270794"/>
            <a:ext cx="8686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78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 At the end of the design phase, the final deliverable called </a:t>
            </a:r>
            <a:r>
              <a:rPr lang="en-US" sz="3200" b="1" i="1" dirty="0">
                <a:solidFill>
                  <a:srgbClr val="0000FF"/>
                </a:solidFill>
              </a:rPr>
              <a:t>system specification </a:t>
            </a:r>
            <a:r>
              <a:rPr lang="en-US" sz="3200" dirty="0"/>
              <a:t>is created. </a:t>
            </a:r>
          </a:p>
          <a:p>
            <a:r>
              <a:rPr lang="en-US" sz="3200" dirty="0"/>
              <a:t>System specification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fig_07_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2330450"/>
            <a:ext cx="41148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ACQUISITION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There are three primary ways to approach the creation of a new system: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1. Develop a custom application in-house.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2. Buy a packaged system and (possibly) customize it; and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3. Rely on an external vendor, developer, or service provider to build or provide the system.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sz="3000" b="1" i="1" dirty="0">
                <a:solidFill>
                  <a:srgbClr val="0000FF"/>
                </a:solidFill>
              </a:rPr>
              <a:t>Custom development </a:t>
            </a:r>
            <a:r>
              <a:rPr lang="en-US" sz="3000" dirty="0"/>
              <a:t>– building a new system from scratch.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Pros of custom development:</a:t>
            </a:r>
          </a:p>
          <a:p>
            <a:pPr>
              <a:lnSpc>
                <a:spcPct val="110000"/>
              </a:lnSpc>
              <a:buNone/>
            </a:pPr>
            <a:r>
              <a:rPr lang="en-US" sz="3000" dirty="0"/>
              <a:t>  - It allows developers to be flexible and creative in the way they solve business problems.</a:t>
            </a:r>
          </a:p>
          <a:p>
            <a:pPr>
              <a:lnSpc>
                <a:spcPct val="110000"/>
              </a:lnSpc>
              <a:buNone/>
            </a:pPr>
            <a:r>
              <a:rPr lang="en-US" sz="3000" dirty="0"/>
              <a:t>  - It allows to take advantage of current technologies that can support strategic efforts.</a:t>
            </a:r>
          </a:p>
          <a:p>
            <a:pPr>
              <a:lnSpc>
                <a:spcPct val="110000"/>
              </a:lnSpc>
              <a:buNone/>
            </a:pPr>
            <a:r>
              <a:rPr lang="en-US" sz="3000" dirty="0"/>
              <a:t>  - It builds technical skills and functional knowledge within the  organization.</a:t>
            </a:r>
          </a:p>
          <a:p>
            <a:pPr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  <a:buNone/>
            </a:pP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800" dirty="0"/>
              <a:t> </a:t>
            </a:r>
            <a:r>
              <a:rPr lang="en-US" sz="8500" dirty="0"/>
              <a:t>Cons of custom development:</a:t>
            </a:r>
          </a:p>
          <a:p>
            <a:pPr>
              <a:lnSpc>
                <a:spcPct val="120000"/>
              </a:lnSpc>
              <a:buNone/>
            </a:pPr>
            <a:r>
              <a:rPr lang="en-US" sz="8500" dirty="0"/>
              <a:t> - It requires a dedicated effort that include long hours and hard work.</a:t>
            </a:r>
          </a:p>
          <a:p>
            <a:pPr>
              <a:lnSpc>
                <a:spcPct val="120000"/>
              </a:lnSpc>
              <a:buNone/>
            </a:pPr>
            <a:r>
              <a:rPr lang="en-US" sz="8500" dirty="0"/>
              <a:t> - It requires a variety of skills, but high skilled IS professionals are difficult to hire and retain.</a:t>
            </a:r>
          </a:p>
          <a:p>
            <a:pPr>
              <a:lnSpc>
                <a:spcPct val="120000"/>
              </a:lnSpc>
              <a:buNone/>
            </a:pPr>
            <a:r>
              <a:rPr lang="en-US" sz="8500" dirty="0"/>
              <a:t> - The risks associated with building a system from the ground up can be quite high.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Many organizations buy </a:t>
            </a:r>
            <a:r>
              <a:rPr lang="en-US" b="1" i="1" dirty="0">
                <a:solidFill>
                  <a:srgbClr val="0000FF"/>
                </a:solidFill>
              </a:rPr>
              <a:t>packaged software</a:t>
            </a:r>
            <a:r>
              <a:rPr lang="en-US" i="1" dirty="0"/>
              <a:t> </a:t>
            </a:r>
            <a:r>
              <a:rPr lang="en-US" dirty="0"/>
              <a:t>that has been written for common business needs.</a:t>
            </a:r>
          </a:p>
          <a:p>
            <a:pPr>
              <a:lnSpc>
                <a:spcPct val="110000"/>
              </a:lnSpc>
            </a:pPr>
            <a:r>
              <a:rPr lang="en-US" dirty="0"/>
              <a:t>It can be much more efficient to buy programs that have already been created and tested, and a packaged system can be bought and installed quickly compared with a custom system.</a:t>
            </a:r>
          </a:p>
          <a:p>
            <a:pPr>
              <a:lnSpc>
                <a:spcPct val="110000"/>
              </a:lnSpc>
            </a:pPr>
            <a:r>
              <a:rPr lang="en-US" dirty="0"/>
              <a:t>Packaged software can range from small single-function tools to huge all-encompassing system such as </a:t>
            </a:r>
            <a:r>
              <a:rPr lang="en-US" b="1" i="1" dirty="0">
                <a:solidFill>
                  <a:srgbClr val="0000FF"/>
                </a:solidFill>
              </a:rPr>
              <a:t>ERP (enterprise resource planning) </a:t>
            </a:r>
            <a:r>
              <a:rPr lang="en-US" dirty="0"/>
              <a:t>applications.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John Wiley &amp; Sons,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597BC71-976C-43F9-8091-5829990FA63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7EE6D-ECE3-4593-870A-96B441A1C6B0}"/>
</file>

<file path=customXml/itemProps2.xml><?xml version="1.0" encoding="utf-8"?>
<ds:datastoreItem xmlns:ds="http://schemas.openxmlformats.org/officeDocument/2006/customXml" ds:itemID="{4B7C46E0-FDED-4C7B-90C4-37F3FFA3A9B3}"/>
</file>

<file path=customXml/itemProps3.xml><?xml version="1.0" encoding="utf-8"?>
<ds:datastoreItem xmlns:ds="http://schemas.openxmlformats.org/officeDocument/2006/customXml" ds:itemID="{5C46BF8B-12B5-4018-A9C0-05CCB21310E0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1615</Words>
  <Application>Microsoft Office PowerPoint</Application>
  <PresentationFormat>Widescreen</PresentationFormat>
  <Paragraphs>164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Tranformasi Ke Disain</vt:lpstr>
      <vt:lpstr>INTRODUCTION</vt:lpstr>
      <vt:lpstr>TRANSITION FROM REQUIREMENT TO DESIGN</vt:lpstr>
      <vt:lpstr>(cont’d)</vt:lpstr>
      <vt:lpstr>(cont’d)</vt:lpstr>
      <vt:lpstr>SYSTEM ACQUISITION STRATEGIES</vt:lpstr>
      <vt:lpstr>Custom Development</vt:lpstr>
      <vt:lpstr>(cont’d)</vt:lpstr>
      <vt:lpstr>Packaged Software</vt:lpstr>
      <vt:lpstr>(cont’d)</vt:lpstr>
      <vt:lpstr>(cont’d)</vt:lpstr>
      <vt:lpstr>Outsourcing</vt:lpstr>
      <vt:lpstr>(cont’d)</vt:lpstr>
      <vt:lpstr>(cont’d)</vt:lpstr>
      <vt:lpstr>(cont’d)</vt:lpstr>
      <vt:lpstr>INFLUENCES ON THE ACQUISTION STRATEGY</vt:lpstr>
      <vt:lpstr>Business Need</vt:lpstr>
      <vt:lpstr>In-House Experience</vt:lpstr>
      <vt:lpstr>Project Skills</vt:lpstr>
      <vt:lpstr>Project Management</vt:lpstr>
      <vt:lpstr>Time Frame</vt:lpstr>
      <vt:lpstr>SELECTING AN ACQUISITION STRATEGY</vt:lpstr>
      <vt:lpstr>(cont’d)</vt:lpstr>
      <vt:lpstr>Developing an Alternative Matrix</vt:lpstr>
      <vt:lpstr>(cont’d)</vt:lpstr>
      <vt:lpstr>(cont’d)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28</cp:revision>
  <dcterms:created xsi:type="dcterms:W3CDTF">2020-06-08T01:30:48Z</dcterms:created>
  <dcterms:modified xsi:type="dcterms:W3CDTF">2021-06-29T03:22:21Z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