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33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32.xml" ContentType="application/vnd.openxmlformats-officedocument.presentationml.slide+xml"/>
  <Override PartName="/ppt/slides/slide18.xml" ContentType="application/vnd.openxmlformats-officedocument.presentationml.slide+xml"/>
  <Override PartName="/ppt/slides/slide16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gs/tag3.xml" ContentType="application/vnd.openxmlformats-officedocument.presentationml.tag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8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7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59E4B-0640-481E-B6B0-4BEF32C1CFE2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3CE04E-E75F-4EA6-96B0-306D5529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24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B8C955E-707B-4495-918F-D20FDDBA7969}" type="slidenum">
              <a:rPr lang="en-US" altLang="en-US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3191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User </a:t>
            </a:r>
            <a:r>
              <a:rPr lang="en-US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Interface </a:t>
            </a:r>
            <a:r>
              <a:rPr lang="en-US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Design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bg1"/>
                </a:solidFill>
              </a:rPr>
              <a:t>Zyad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Rusdi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08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838200" y="-142588"/>
            <a:ext cx="10515600" cy="1325563"/>
          </a:xfrm>
        </p:spPr>
        <p:txBody>
          <a:bodyPr/>
          <a:lstStyle/>
          <a:p>
            <a:pPr algn="l"/>
            <a:r>
              <a:rPr lang="en-US" altLang="en-US" dirty="0" smtClean="0"/>
              <a:t>(cont’d)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838200" y="753571"/>
            <a:ext cx="10515600" cy="4351338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3600" dirty="0"/>
              <a:t>An example of form with high </a:t>
            </a:r>
            <a:r>
              <a:rPr lang="en-US" altLang="en-US" sz="3600" b="1" i="1" dirty="0">
                <a:solidFill>
                  <a:srgbClr val="0000FF"/>
                </a:solidFill>
              </a:rPr>
              <a:t>density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9-</a:t>
            </a:r>
            <a:fld id="{B91C5348-8165-4A9E-A6E7-70E393FA4C09}" type="slidenum">
              <a:rPr lang="en-US" altLang="en-US">
                <a:solidFill>
                  <a:srgbClr val="898989"/>
                </a:solidFill>
              </a:rPr>
              <a:pPr/>
              <a:t>10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6" name="Picture 4" descr="Chapter_10_illus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10785" r="9848" b="10785"/>
          <a:stretch>
            <a:fillRect/>
          </a:stretch>
        </p:blipFill>
        <p:spPr bwMode="auto">
          <a:xfrm>
            <a:off x="2667000" y="1182975"/>
            <a:ext cx="6858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User 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76800"/>
          </a:xfr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n-US" altLang="en-US" sz="3200" b="1" i="1" dirty="0">
                <a:solidFill>
                  <a:srgbClr val="0000FF"/>
                </a:solidFill>
              </a:rPr>
              <a:t>User experience </a:t>
            </a:r>
            <a:r>
              <a:rPr lang="en-US" altLang="en-US" sz="3200" dirty="0" err="1"/>
              <a:t>mengacu</a:t>
            </a:r>
            <a:r>
              <a:rPr lang="en-US" altLang="en-US" sz="3200" dirty="0"/>
              <a:t> </a:t>
            </a:r>
            <a:r>
              <a:rPr lang="en-US" altLang="en-US" sz="3200" dirty="0" err="1"/>
              <a:t>pada</a:t>
            </a:r>
            <a:r>
              <a:rPr lang="en-US" altLang="en-US" sz="3200" dirty="0"/>
              <a:t> </a:t>
            </a:r>
            <a:r>
              <a:rPr lang="en-US" altLang="en-US" sz="3200" dirty="0" err="1"/>
              <a:t>merancang</a:t>
            </a:r>
            <a:r>
              <a:rPr lang="en-US" altLang="en-US" sz="3200" dirty="0"/>
              <a:t> </a:t>
            </a:r>
            <a:r>
              <a:rPr lang="en-US" altLang="en-US" sz="3200" dirty="0" err="1"/>
              <a:t>antarmuka</a:t>
            </a:r>
            <a:r>
              <a:rPr lang="en-US" altLang="en-US" sz="3200" dirty="0"/>
              <a:t> </a:t>
            </a:r>
            <a:r>
              <a:rPr lang="en-US" altLang="en-US" sz="3200" dirty="0" err="1"/>
              <a:t>pengguna</a:t>
            </a:r>
            <a:r>
              <a:rPr lang="en-US" altLang="en-US" sz="3200" dirty="0"/>
              <a:t> </a:t>
            </a:r>
            <a:r>
              <a:rPr lang="en-US" altLang="en-US" sz="3200" dirty="0" err="1"/>
              <a:t>dengan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mempertimbangkan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tingkat</a:t>
            </a:r>
            <a:r>
              <a:rPr lang="en-US" altLang="en-US" sz="3200" dirty="0"/>
              <a:t> </a:t>
            </a:r>
            <a:r>
              <a:rPr lang="en-US" altLang="en-US" sz="3200" dirty="0" err="1"/>
              <a:t>pengalaman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komputer</a:t>
            </a:r>
            <a:r>
              <a:rPr lang="en-US" altLang="en-US" sz="3200" dirty="0"/>
              <a:t> </a:t>
            </a:r>
            <a:r>
              <a:rPr lang="en-US" altLang="en-US" sz="3200" dirty="0" err="1"/>
              <a:t>pengguna</a:t>
            </a:r>
            <a:r>
              <a:rPr lang="en-US" altLang="en-US" sz="3200" dirty="0"/>
              <a:t>.</a:t>
            </a:r>
          </a:p>
          <a:p>
            <a:pPr>
              <a:spcBef>
                <a:spcPct val="0"/>
              </a:spcBef>
            </a:pPr>
            <a:r>
              <a:rPr lang="en-US" altLang="en-US" sz="3200" dirty="0" smtClean="0"/>
              <a:t>Novice/</a:t>
            </a:r>
            <a:r>
              <a:rPr lang="en-US" altLang="en-US" sz="3200" dirty="0" err="1" smtClean="0"/>
              <a:t>Pemula</a:t>
            </a:r>
            <a:r>
              <a:rPr lang="en-US" altLang="en-US" sz="3200" dirty="0" smtClean="0"/>
              <a:t> </a:t>
            </a:r>
            <a:r>
              <a:rPr lang="en-US" altLang="en-US" sz="3200" dirty="0"/>
              <a:t>users </a:t>
            </a:r>
            <a:r>
              <a:rPr lang="en-US" altLang="en-US" sz="3200" dirty="0" err="1" smtClean="0"/>
              <a:t>memperhatikan</a:t>
            </a:r>
            <a:r>
              <a:rPr lang="en-US" altLang="en-US" sz="3200" dirty="0" smtClean="0"/>
              <a:t> </a:t>
            </a:r>
            <a:r>
              <a:rPr lang="en-US" altLang="en-US" sz="3200" i="1" dirty="0" smtClean="0">
                <a:solidFill>
                  <a:srgbClr val="0000FF"/>
                </a:solidFill>
              </a:rPr>
              <a:t>easy </a:t>
            </a:r>
            <a:r>
              <a:rPr lang="en-US" altLang="en-US" sz="3200" i="1" dirty="0">
                <a:solidFill>
                  <a:srgbClr val="0000FF"/>
                </a:solidFill>
              </a:rPr>
              <a:t>of learning</a:t>
            </a:r>
            <a:r>
              <a:rPr lang="en-US" altLang="en-US" sz="3200" dirty="0"/>
              <a:t>.</a:t>
            </a:r>
          </a:p>
          <a:p>
            <a:pPr>
              <a:spcBef>
                <a:spcPct val="0"/>
              </a:spcBef>
            </a:pPr>
            <a:r>
              <a:rPr lang="en-US" altLang="en-US" sz="3200" dirty="0"/>
              <a:t>Expert users </a:t>
            </a:r>
            <a:r>
              <a:rPr lang="en-US" altLang="en-US" sz="3200" dirty="0" err="1" smtClean="0"/>
              <a:t>Memperhatikan</a:t>
            </a:r>
            <a:r>
              <a:rPr lang="en-US" altLang="en-US" sz="3200" dirty="0" smtClean="0"/>
              <a:t> </a:t>
            </a:r>
            <a:r>
              <a:rPr lang="en-US" altLang="en-US" sz="3200" i="1" dirty="0" smtClean="0">
                <a:solidFill>
                  <a:srgbClr val="0000FF"/>
                </a:solidFill>
              </a:rPr>
              <a:t>easy </a:t>
            </a:r>
            <a:r>
              <a:rPr lang="en-US" altLang="en-US" sz="3200" i="1" dirty="0">
                <a:solidFill>
                  <a:srgbClr val="0000FF"/>
                </a:solidFill>
              </a:rPr>
              <a:t>of use</a:t>
            </a:r>
            <a:r>
              <a:rPr lang="en-US" altLang="en-US" sz="3200" dirty="0"/>
              <a:t>.</a:t>
            </a:r>
          </a:p>
          <a:p>
            <a:pPr>
              <a:spcBef>
                <a:spcPct val="0"/>
              </a:spcBef>
            </a:pPr>
            <a:r>
              <a:rPr lang="en-US" altLang="en-US" sz="3200" dirty="0" err="1"/>
              <a:t>Seringkali</a:t>
            </a:r>
            <a:r>
              <a:rPr lang="en-US" altLang="en-US" sz="3200" dirty="0"/>
              <a:t>, </a:t>
            </a:r>
            <a:r>
              <a:rPr lang="en-US" altLang="en-US" sz="3200" dirty="0" err="1"/>
              <a:t>kedua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tujuan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tersebut</a:t>
            </a:r>
            <a:r>
              <a:rPr lang="en-US" altLang="en-US" sz="3200" dirty="0"/>
              <a:t> </a:t>
            </a:r>
            <a:r>
              <a:rPr lang="en-US" altLang="en-US" sz="3200" dirty="0" err="1"/>
              <a:t>saling</a:t>
            </a:r>
            <a:r>
              <a:rPr lang="en-US" altLang="en-US" sz="3200" dirty="0"/>
              <a:t> </a:t>
            </a:r>
            <a:r>
              <a:rPr lang="en-US" altLang="en-US" sz="3200" dirty="0" err="1"/>
              <a:t>melengkapi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dan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mengarah</a:t>
            </a:r>
            <a:r>
              <a:rPr lang="en-US" altLang="en-US" sz="3200" dirty="0"/>
              <a:t> </a:t>
            </a:r>
            <a:r>
              <a:rPr lang="en-US" altLang="en-US" sz="3200" dirty="0" err="1"/>
              <a:t>pada</a:t>
            </a:r>
            <a:r>
              <a:rPr lang="en-US" altLang="en-US" sz="3200" dirty="0"/>
              <a:t> </a:t>
            </a:r>
            <a:r>
              <a:rPr lang="en-US" altLang="en-US" sz="3200" dirty="0" err="1"/>
              <a:t>keputusan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desain</a:t>
            </a:r>
            <a:r>
              <a:rPr lang="en-US" altLang="en-US" sz="3200" dirty="0"/>
              <a:t> yang </a:t>
            </a:r>
            <a:r>
              <a:rPr lang="en-US" altLang="en-US" sz="3200" dirty="0" err="1"/>
              <a:t>serupa</a:t>
            </a:r>
            <a:r>
              <a:rPr lang="en-US" altLang="en-US" sz="3200" dirty="0"/>
              <a:t>, </a:t>
            </a:r>
            <a:r>
              <a:rPr lang="en-US" altLang="en-US" sz="3200" dirty="0" err="1"/>
              <a:t>tetapi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terkadang</a:t>
            </a:r>
            <a:r>
              <a:rPr lang="en-US" altLang="en-US" sz="3200" dirty="0"/>
              <a:t> </a:t>
            </a:r>
            <a:r>
              <a:rPr lang="en-US" altLang="en-US" sz="3200" dirty="0" err="1"/>
              <a:t>ada</a:t>
            </a:r>
            <a:r>
              <a:rPr lang="en-US" altLang="en-US" sz="3200" dirty="0"/>
              <a:t> trade-off. </a:t>
            </a:r>
            <a:endParaRPr lang="en-US" altLang="en-US" sz="3200" dirty="0" smtClean="0"/>
          </a:p>
          <a:p>
            <a:pPr>
              <a:spcBef>
                <a:spcPct val="0"/>
              </a:spcBef>
            </a:pPr>
            <a:endParaRPr lang="en-US" altLang="en-US" sz="3200" dirty="0"/>
          </a:p>
          <a:p>
            <a:pPr>
              <a:spcBef>
                <a:spcPct val="0"/>
              </a:spcBef>
            </a:pPr>
            <a:endParaRPr lang="en-US" altLang="en-US" sz="3100" dirty="0"/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1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9-</a:t>
            </a:r>
            <a:fld id="{1B49B55B-B9D3-404D-9A3F-D432649FC761}" type="slidenum">
              <a:rPr lang="en-US" altLang="en-US">
                <a:solidFill>
                  <a:srgbClr val="898989"/>
                </a:solidFill>
              </a:rPr>
              <a:pPr/>
              <a:t>11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724400"/>
          </a:xfrm>
        </p:spPr>
        <p:txBody>
          <a:bodyPr rtlCol="0">
            <a:normAutofit fontScale="70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sz="3200" b="1" i="1" dirty="0" err="1"/>
              <a:t>Konsistensi</a:t>
            </a:r>
            <a:r>
              <a:rPr lang="en-US" sz="3200" b="1" i="1" dirty="0"/>
              <a:t> </a:t>
            </a:r>
            <a:r>
              <a:rPr lang="en-US" sz="3200" b="1" i="1" dirty="0" err="1"/>
              <a:t>biasanya</a:t>
            </a:r>
            <a:r>
              <a:rPr lang="en-US" sz="3200" b="1" i="1" dirty="0"/>
              <a:t> </a:t>
            </a:r>
            <a:r>
              <a:rPr lang="en-US" sz="3200" b="1" i="1" dirty="0" err="1"/>
              <a:t>mengacu</a:t>
            </a:r>
            <a:r>
              <a:rPr lang="en-US" sz="3200" b="1" i="1" dirty="0"/>
              <a:t> </a:t>
            </a:r>
            <a:r>
              <a:rPr lang="en-US" sz="3200" b="1" i="1" dirty="0" err="1"/>
              <a:t>pada</a:t>
            </a:r>
            <a:r>
              <a:rPr lang="en-US" sz="3200" b="1" i="1" dirty="0"/>
              <a:t> </a:t>
            </a:r>
            <a:r>
              <a:rPr lang="en-US" sz="3200" b="1" i="1" dirty="0" err="1"/>
              <a:t>antarmuka</a:t>
            </a:r>
            <a:r>
              <a:rPr lang="en-US" sz="3200" b="1" i="1" dirty="0"/>
              <a:t> </a:t>
            </a:r>
            <a:r>
              <a:rPr lang="en-US" sz="3200" b="1" i="1" dirty="0" err="1"/>
              <a:t>dalam</a:t>
            </a:r>
            <a:r>
              <a:rPr lang="en-US" sz="3200" b="1" i="1" dirty="0"/>
              <a:t> </a:t>
            </a:r>
            <a:r>
              <a:rPr lang="en-US" sz="3200" b="1" i="1" dirty="0" err="1"/>
              <a:t>satu</a:t>
            </a:r>
            <a:r>
              <a:rPr lang="en-US" sz="3200" b="1" i="1" dirty="0"/>
              <a:t> </a:t>
            </a:r>
            <a:r>
              <a:rPr lang="en-US" sz="3200" b="1" i="1" dirty="0" err="1"/>
              <a:t>sistem</a:t>
            </a:r>
            <a:r>
              <a:rPr lang="en-US" sz="3200" b="1" i="1" dirty="0"/>
              <a:t> </a:t>
            </a:r>
            <a:r>
              <a:rPr lang="en-US" sz="3200" b="1" i="1" dirty="0" err="1"/>
              <a:t>komputer</a:t>
            </a:r>
            <a:r>
              <a:rPr lang="en-US" sz="3200" b="1" i="1" dirty="0"/>
              <a:t>, </a:t>
            </a:r>
            <a:r>
              <a:rPr lang="en-US" sz="3200" b="1" i="1" dirty="0" err="1"/>
              <a:t>sehingga</a:t>
            </a:r>
            <a:r>
              <a:rPr lang="en-US" sz="3200" b="1" i="1" dirty="0"/>
              <a:t> </a:t>
            </a:r>
            <a:r>
              <a:rPr lang="en-US" sz="3200" b="1" i="1" dirty="0" err="1"/>
              <a:t>semua</a:t>
            </a:r>
            <a:r>
              <a:rPr lang="en-US" sz="3200" b="1" i="1" dirty="0"/>
              <a:t> </a:t>
            </a:r>
            <a:r>
              <a:rPr lang="en-US" sz="3200" b="1" i="1" dirty="0" err="1"/>
              <a:t>bagian</a:t>
            </a:r>
            <a:r>
              <a:rPr lang="en-US" sz="3200" b="1" i="1" dirty="0"/>
              <a:t> </a:t>
            </a:r>
            <a:r>
              <a:rPr lang="en-US" sz="3200" b="1" i="1" dirty="0" err="1"/>
              <a:t>sistem</a:t>
            </a:r>
            <a:r>
              <a:rPr lang="en-US" sz="3200" b="1" i="1" dirty="0"/>
              <a:t> yang </a:t>
            </a:r>
            <a:r>
              <a:rPr lang="en-US" sz="3200" b="1" i="1" dirty="0" err="1"/>
              <a:t>sama</a:t>
            </a:r>
            <a:r>
              <a:rPr lang="en-US" sz="3200" b="1" i="1" dirty="0"/>
              <a:t> </a:t>
            </a:r>
            <a:r>
              <a:rPr lang="en-US" sz="3200" b="1" i="1" dirty="0" err="1"/>
              <a:t>bekerja</a:t>
            </a:r>
            <a:r>
              <a:rPr lang="en-US" sz="3200" b="1" i="1" dirty="0"/>
              <a:t> </a:t>
            </a:r>
            <a:r>
              <a:rPr lang="en-US" sz="3200" b="1" i="1" dirty="0" err="1"/>
              <a:t>dengan</a:t>
            </a:r>
            <a:r>
              <a:rPr lang="en-US" sz="3200" b="1" i="1" dirty="0"/>
              <a:t> </a:t>
            </a:r>
            <a:r>
              <a:rPr lang="en-US" sz="3200" b="1" i="1" dirty="0" err="1"/>
              <a:t>cara</a:t>
            </a:r>
            <a:r>
              <a:rPr lang="en-US" sz="3200" b="1" i="1" dirty="0"/>
              <a:t> yang </a:t>
            </a:r>
            <a:r>
              <a:rPr lang="en-US" sz="3200" b="1" i="1" dirty="0" err="1"/>
              <a:t>sama</a:t>
            </a:r>
            <a:r>
              <a:rPr lang="en-US" sz="3200" b="1" i="1" dirty="0"/>
              <a:t>. </a:t>
            </a:r>
            <a:r>
              <a:rPr lang="en-US" sz="3200" b="1" i="1" dirty="0" err="1"/>
              <a:t>Idealnya</a:t>
            </a:r>
            <a:r>
              <a:rPr lang="en-US" sz="3200" b="1" i="1" dirty="0"/>
              <a:t>, </a:t>
            </a:r>
            <a:r>
              <a:rPr lang="en-US" sz="3200" b="1" i="1" dirty="0" err="1"/>
              <a:t>bagaimanapun</a:t>
            </a:r>
            <a:r>
              <a:rPr lang="en-US" sz="3200" b="1" i="1" dirty="0"/>
              <a:t>, </a:t>
            </a:r>
            <a:r>
              <a:rPr lang="en-US" sz="3200" b="1" i="1" dirty="0" err="1"/>
              <a:t>sistem</a:t>
            </a:r>
            <a:r>
              <a:rPr lang="en-US" sz="3200" b="1" i="1" dirty="0"/>
              <a:t> </a:t>
            </a:r>
            <a:r>
              <a:rPr lang="en-US" sz="3200" b="1" i="1" dirty="0" err="1"/>
              <a:t>tersebut</a:t>
            </a:r>
            <a:r>
              <a:rPr lang="en-US" sz="3200" b="1" i="1" dirty="0"/>
              <a:t> </a:t>
            </a:r>
            <a:r>
              <a:rPr lang="en-US" sz="3200" b="1" i="1" dirty="0" err="1"/>
              <a:t>juga</a:t>
            </a:r>
            <a:r>
              <a:rPr lang="en-US" sz="3200" b="1" i="1" dirty="0"/>
              <a:t> </a:t>
            </a:r>
            <a:r>
              <a:rPr lang="en-US" sz="3200" b="1" i="1" dirty="0" err="1"/>
              <a:t>harus</a:t>
            </a:r>
            <a:r>
              <a:rPr lang="en-US" sz="3200" b="1" i="1" dirty="0"/>
              <a:t> </a:t>
            </a:r>
            <a:r>
              <a:rPr lang="en-US" sz="3200" b="1" i="1" dirty="0" err="1"/>
              <a:t>konsisten</a:t>
            </a:r>
            <a:r>
              <a:rPr lang="en-US" sz="3200" b="1" i="1" dirty="0"/>
              <a:t> </a:t>
            </a:r>
            <a:r>
              <a:rPr lang="en-US" sz="3200" b="1" i="1" dirty="0" err="1"/>
              <a:t>dengan</a:t>
            </a:r>
            <a:r>
              <a:rPr lang="en-US" sz="3200" b="1" i="1" dirty="0"/>
              <a:t> </a:t>
            </a:r>
            <a:r>
              <a:rPr lang="en-US" sz="3200" b="1" i="1" dirty="0" err="1"/>
              <a:t>sistem</a:t>
            </a:r>
            <a:r>
              <a:rPr lang="en-US" sz="3200" b="1" i="1" dirty="0"/>
              <a:t> </a:t>
            </a:r>
            <a:r>
              <a:rPr lang="en-US" sz="3200" b="1" i="1" dirty="0" err="1"/>
              <a:t>komputer</a:t>
            </a:r>
            <a:r>
              <a:rPr lang="en-US" sz="3200" b="1" i="1" dirty="0"/>
              <a:t> lain </a:t>
            </a:r>
            <a:r>
              <a:rPr lang="en-US" sz="3200" b="1" i="1" dirty="0" err="1"/>
              <a:t>dalam</a:t>
            </a:r>
            <a:r>
              <a:rPr lang="en-US" sz="3200" b="1" i="1" dirty="0"/>
              <a:t> </a:t>
            </a:r>
            <a:r>
              <a:rPr lang="en-US" sz="3200" b="1" i="1" dirty="0" err="1"/>
              <a:t>organisasi</a:t>
            </a:r>
            <a:r>
              <a:rPr lang="en-US" sz="3200" b="1" i="1" dirty="0"/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en-US" sz="3200" b="1" i="1" dirty="0" err="1"/>
              <a:t>Konsistensi</a:t>
            </a:r>
            <a:r>
              <a:rPr lang="en-US" sz="3200" b="1" i="1" dirty="0"/>
              <a:t> </a:t>
            </a:r>
            <a:r>
              <a:rPr lang="en-US" sz="3200" b="1" i="1" dirty="0" err="1"/>
              <a:t>memungkinkan</a:t>
            </a:r>
            <a:r>
              <a:rPr lang="en-US" sz="3200" b="1" i="1" dirty="0"/>
              <a:t> </a:t>
            </a:r>
            <a:r>
              <a:rPr lang="en-US" sz="3200" b="1" i="1" dirty="0" err="1"/>
              <a:t>pengguna</a:t>
            </a:r>
            <a:r>
              <a:rPr lang="en-US" sz="3200" b="1" i="1" dirty="0"/>
              <a:t> </a:t>
            </a:r>
            <a:r>
              <a:rPr lang="en-US" sz="3200" b="1" i="1" dirty="0" err="1"/>
              <a:t>untuk</a:t>
            </a:r>
            <a:r>
              <a:rPr lang="en-US" sz="3200" b="1" i="1" dirty="0"/>
              <a:t> </a:t>
            </a:r>
            <a:r>
              <a:rPr lang="en-US" sz="3200" b="1" i="1" dirty="0" err="1"/>
              <a:t>memprediksi</a:t>
            </a:r>
            <a:r>
              <a:rPr lang="en-US" sz="3200" b="1" i="1" dirty="0"/>
              <a:t> </a:t>
            </a:r>
            <a:r>
              <a:rPr lang="en-US" sz="3200" b="1" i="1" dirty="0" err="1"/>
              <a:t>apa</a:t>
            </a:r>
            <a:r>
              <a:rPr lang="en-US" sz="3200" b="1" i="1" dirty="0"/>
              <a:t> yang </a:t>
            </a:r>
            <a:r>
              <a:rPr lang="en-US" sz="3200" b="1" i="1" dirty="0" err="1"/>
              <a:t>akan</a:t>
            </a:r>
            <a:r>
              <a:rPr lang="en-US" sz="3200" b="1" i="1" dirty="0"/>
              <a:t> </a:t>
            </a:r>
            <a:r>
              <a:rPr lang="en-US" sz="3200" b="1" i="1" dirty="0" err="1"/>
              <a:t>terjadi</a:t>
            </a:r>
            <a:r>
              <a:rPr lang="en-US" sz="3200" b="1" i="1" dirty="0"/>
              <a:t>, </a:t>
            </a:r>
            <a:r>
              <a:rPr lang="en-US" sz="3200" b="1" i="1" dirty="0" err="1"/>
              <a:t>dan</a:t>
            </a:r>
            <a:r>
              <a:rPr lang="en-US" sz="3200" b="1" i="1" dirty="0"/>
              <a:t> </a:t>
            </a:r>
            <a:r>
              <a:rPr lang="en-US" sz="3200" b="1" i="1" dirty="0" err="1"/>
              <a:t>mengurangi</a:t>
            </a:r>
            <a:r>
              <a:rPr lang="en-US" sz="3200" b="1" i="1" dirty="0"/>
              <a:t> </a:t>
            </a:r>
            <a:r>
              <a:rPr lang="en-US" sz="3200" b="1" i="1" dirty="0" err="1"/>
              <a:t>jumlah</a:t>
            </a:r>
            <a:r>
              <a:rPr lang="en-US" sz="3200" b="1" i="1" dirty="0"/>
              <a:t> </a:t>
            </a:r>
            <a:r>
              <a:rPr lang="en-US" sz="3200" b="1" i="1" dirty="0" err="1"/>
              <a:t>pembelajaran</a:t>
            </a:r>
            <a:r>
              <a:rPr lang="en-US" sz="3200" b="1" i="1" dirty="0"/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en-US" sz="3200" b="1" i="1" dirty="0" err="1"/>
              <a:t>Konsistensi</a:t>
            </a:r>
            <a:r>
              <a:rPr lang="en-US" sz="3200" b="1" i="1" dirty="0"/>
              <a:t> </a:t>
            </a:r>
            <a:r>
              <a:rPr lang="en-US" sz="3200" b="1" i="1" dirty="0" err="1"/>
              <a:t>terjadi</a:t>
            </a:r>
            <a:r>
              <a:rPr lang="en-US" sz="3200" b="1" i="1" dirty="0"/>
              <a:t> di </a:t>
            </a:r>
            <a:r>
              <a:rPr lang="en-US" sz="3200" b="1" i="1" dirty="0" err="1"/>
              <a:t>berbagai</a:t>
            </a:r>
            <a:r>
              <a:rPr lang="en-US" sz="3200" b="1" i="1" dirty="0"/>
              <a:t> </a:t>
            </a:r>
            <a:r>
              <a:rPr lang="en-US" sz="3200" b="1" i="1" dirty="0" err="1"/>
              <a:t>tingkatan</a:t>
            </a:r>
            <a:r>
              <a:rPr lang="en-US" sz="3200" b="1" i="1" dirty="0"/>
              <a:t>.</a:t>
            </a:r>
          </a:p>
          <a:p>
            <a:pPr lvl="1">
              <a:lnSpc>
                <a:spcPct val="120000"/>
              </a:lnSpc>
              <a:defRPr/>
            </a:pPr>
            <a:r>
              <a:rPr lang="en-US" b="1" i="1" dirty="0" err="1"/>
              <a:t>Kontrol</a:t>
            </a:r>
            <a:r>
              <a:rPr lang="en-US" b="1" i="1" dirty="0"/>
              <a:t> </a:t>
            </a:r>
            <a:r>
              <a:rPr lang="en-US" b="1" i="1" dirty="0" err="1"/>
              <a:t>navigasi</a:t>
            </a:r>
            <a:r>
              <a:rPr lang="en-US" b="1" i="1" dirty="0"/>
              <a:t>;</a:t>
            </a:r>
          </a:p>
          <a:p>
            <a:pPr lvl="1">
              <a:lnSpc>
                <a:spcPct val="120000"/>
              </a:lnSpc>
              <a:defRPr/>
            </a:pPr>
            <a:r>
              <a:rPr lang="en-US" b="1" i="1" dirty="0" err="1" smtClean="0"/>
              <a:t>Terminologi</a:t>
            </a:r>
            <a:r>
              <a:rPr lang="en-US" b="1" i="1" dirty="0"/>
              <a:t>;</a:t>
            </a:r>
          </a:p>
          <a:p>
            <a:pPr lvl="1">
              <a:lnSpc>
                <a:spcPct val="120000"/>
              </a:lnSpc>
              <a:defRPr/>
            </a:pPr>
            <a:r>
              <a:rPr lang="en-US" b="1" i="1" dirty="0" err="1"/>
              <a:t>Laporan</a:t>
            </a:r>
            <a:r>
              <a:rPr lang="en-US" b="1" i="1" dirty="0"/>
              <a:t> </a:t>
            </a:r>
            <a:r>
              <a:rPr lang="en-US" b="1" i="1" dirty="0" err="1"/>
              <a:t>dan</a:t>
            </a:r>
            <a:r>
              <a:rPr lang="en-US" b="1" i="1" dirty="0"/>
              <a:t> </a:t>
            </a:r>
            <a:r>
              <a:rPr lang="en-US" b="1" i="1" dirty="0" err="1"/>
              <a:t>desain</a:t>
            </a:r>
            <a:r>
              <a:rPr lang="en-US" b="1" i="1" dirty="0"/>
              <a:t> </a:t>
            </a:r>
            <a:r>
              <a:rPr lang="en-US" b="1" i="1" dirty="0" err="1"/>
              <a:t>formulir</a:t>
            </a:r>
            <a:r>
              <a:rPr lang="en-US" b="1" i="1" dirty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9-</a:t>
            </a:r>
            <a:fld id="{B54A530C-84A4-4D5C-9D48-D80B21A41984}" type="slidenum">
              <a:rPr lang="en-US" altLang="en-US">
                <a:solidFill>
                  <a:srgbClr val="898989"/>
                </a:solidFill>
              </a:rPr>
              <a:pPr/>
              <a:t>12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838200" y="-48093"/>
            <a:ext cx="10515600" cy="1047283"/>
          </a:xfrm>
        </p:spPr>
        <p:txBody>
          <a:bodyPr/>
          <a:lstStyle/>
          <a:p>
            <a:r>
              <a:rPr lang="en-US" altLang="en-US" dirty="0" smtClean="0"/>
              <a:t>Minimize User Effort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999190"/>
            <a:ext cx="9596718" cy="48006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en-US" sz="3400" b="1" i="1" dirty="0" err="1"/>
              <a:t>Meminimalkan</a:t>
            </a:r>
            <a:r>
              <a:rPr lang="en-US" altLang="en-US" sz="3400" b="1" i="1" dirty="0"/>
              <a:t> </a:t>
            </a:r>
            <a:r>
              <a:rPr lang="en-US" altLang="en-US" sz="3400" b="1" i="1" dirty="0" err="1"/>
              <a:t>upaya</a:t>
            </a:r>
            <a:r>
              <a:rPr lang="en-US" altLang="en-US" sz="3400" b="1" i="1" dirty="0"/>
              <a:t> </a:t>
            </a:r>
            <a:r>
              <a:rPr lang="en-US" altLang="en-US" sz="3400" b="1" i="1" dirty="0" err="1"/>
              <a:t>pengguna</a:t>
            </a:r>
            <a:r>
              <a:rPr lang="en-US" altLang="en-US" sz="3400" b="1" i="1" dirty="0"/>
              <a:t> </a:t>
            </a:r>
            <a:r>
              <a:rPr lang="en-US" altLang="en-US" sz="3400" b="1" i="1" dirty="0" err="1"/>
              <a:t>berarti</a:t>
            </a:r>
            <a:r>
              <a:rPr lang="en-US" altLang="en-US" sz="3400" b="1" i="1" dirty="0"/>
              <a:t> </a:t>
            </a:r>
            <a:r>
              <a:rPr lang="en-US" altLang="en-US" sz="3400" b="1" i="1" dirty="0" err="1"/>
              <a:t>menggunakan</a:t>
            </a:r>
            <a:r>
              <a:rPr lang="en-US" altLang="en-US" sz="3400" b="1" i="1" dirty="0"/>
              <a:t> </a:t>
            </a:r>
            <a:r>
              <a:rPr lang="en-US" altLang="en-US" sz="3400" b="1" i="1" dirty="0" err="1"/>
              <a:t>sesedikit</a:t>
            </a:r>
            <a:r>
              <a:rPr lang="en-US" altLang="en-US" sz="3400" b="1" i="1" dirty="0"/>
              <a:t> </a:t>
            </a:r>
            <a:r>
              <a:rPr lang="en-US" altLang="en-US" sz="3400" b="1" i="1" dirty="0" err="1"/>
              <a:t>mungkin</a:t>
            </a:r>
            <a:r>
              <a:rPr lang="en-US" altLang="en-US" sz="3400" b="1" i="1" dirty="0"/>
              <a:t> </a:t>
            </a:r>
            <a:r>
              <a:rPr lang="en-US" altLang="en-US" sz="3400" b="1" i="1" dirty="0" err="1"/>
              <a:t>klik</a:t>
            </a:r>
            <a:r>
              <a:rPr lang="en-US" altLang="en-US" sz="3400" b="1" i="1" dirty="0"/>
              <a:t> mouse </a:t>
            </a:r>
            <a:r>
              <a:rPr lang="en-US" altLang="en-US" sz="3400" b="1" i="1" dirty="0" err="1"/>
              <a:t>atau</a:t>
            </a:r>
            <a:r>
              <a:rPr lang="en-US" altLang="en-US" sz="3400" b="1" i="1" dirty="0"/>
              <a:t> </a:t>
            </a:r>
            <a:r>
              <a:rPr lang="en-US" altLang="en-US" sz="3400" b="1" i="1" dirty="0" err="1"/>
              <a:t>penekanan</a:t>
            </a:r>
            <a:r>
              <a:rPr lang="en-US" altLang="en-US" sz="3400" b="1" i="1" dirty="0"/>
              <a:t> </a:t>
            </a:r>
            <a:r>
              <a:rPr lang="en-US" altLang="en-US" sz="3400" b="1" i="1" dirty="0" err="1"/>
              <a:t>tombol</a:t>
            </a:r>
            <a:r>
              <a:rPr lang="en-US" altLang="en-US" sz="3400" b="1" i="1" dirty="0"/>
              <a:t> </a:t>
            </a:r>
            <a:r>
              <a:rPr lang="en-US" altLang="en-US" sz="3400" b="1" i="1" dirty="0" err="1"/>
              <a:t>untuk</a:t>
            </a:r>
            <a:r>
              <a:rPr lang="en-US" altLang="en-US" sz="3400" b="1" i="1" dirty="0"/>
              <a:t> </a:t>
            </a:r>
            <a:r>
              <a:rPr lang="en-US" altLang="en-US" sz="3400" b="1" i="1" dirty="0" err="1"/>
              <a:t>berpindah</a:t>
            </a:r>
            <a:r>
              <a:rPr lang="en-US" altLang="en-US" sz="3400" b="1" i="1" dirty="0"/>
              <a:t> </a:t>
            </a:r>
            <a:r>
              <a:rPr lang="en-US" altLang="en-US" sz="3400" b="1" i="1" dirty="0" err="1"/>
              <a:t>dari</a:t>
            </a:r>
            <a:r>
              <a:rPr lang="en-US" altLang="en-US" sz="3400" b="1" i="1" dirty="0"/>
              <a:t> </a:t>
            </a:r>
            <a:r>
              <a:rPr lang="en-US" altLang="en-US" sz="3400" b="1" i="1" dirty="0" err="1"/>
              <a:t>satu</a:t>
            </a:r>
            <a:r>
              <a:rPr lang="en-US" altLang="en-US" sz="3400" b="1" i="1" dirty="0"/>
              <a:t> </a:t>
            </a:r>
            <a:r>
              <a:rPr lang="en-US" altLang="en-US" sz="3400" b="1" i="1" dirty="0" err="1"/>
              <a:t>bagian</a:t>
            </a:r>
            <a:r>
              <a:rPr lang="en-US" altLang="en-US" sz="3400" b="1" i="1" dirty="0"/>
              <a:t> </a:t>
            </a:r>
            <a:r>
              <a:rPr lang="en-US" altLang="en-US" sz="3400" b="1" i="1" dirty="0" err="1"/>
              <a:t>sistem</a:t>
            </a:r>
            <a:r>
              <a:rPr lang="en-US" altLang="en-US" sz="3400" b="1" i="1" dirty="0"/>
              <a:t> </a:t>
            </a:r>
            <a:r>
              <a:rPr lang="en-US" altLang="en-US" sz="3400" b="1" i="1" dirty="0" err="1"/>
              <a:t>ke</a:t>
            </a:r>
            <a:r>
              <a:rPr lang="en-US" altLang="en-US" sz="3400" b="1" i="1" dirty="0"/>
              <a:t> </a:t>
            </a:r>
            <a:r>
              <a:rPr lang="en-US" altLang="en-US" sz="3400" b="1" i="1" dirty="0" err="1"/>
              <a:t>bagian</a:t>
            </a:r>
            <a:r>
              <a:rPr lang="en-US" altLang="en-US" sz="3400" b="1" i="1" dirty="0"/>
              <a:t> lain.</a:t>
            </a:r>
          </a:p>
          <a:p>
            <a:pPr>
              <a:spcBef>
                <a:spcPct val="0"/>
              </a:spcBef>
            </a:pPr>
            <a:r>
              <a:rPr lang="en-US" altLang="en-US" sz="3400" b="1" i="1" dirty="0" err="1"/>
              <a:t>Aturan</a:t>
            </a:r>
            <a:r>
              <a:rPr lang="en-US" altLang="en-US" sz="3400" b="1" i="1" dirty="0"/>
              <a:t> </a:t>
            </a:r>
            <a:r>
              <a:rPr lang="en-US" altLang="en-US" sz="3400" b="1" i="1" dirty="0" err="1"/>
              <a:t>tiga</a:t>
            </a:r>
            <a:r>
              <a:rPr lang="en-US" altLang="en-US" sz="3400" b="1" i="1" dirty="0"/>
              <a:t> </a:t>
            </a:r>
            <a:r>
              <a:rPr lang="en-US" altLang="en-US" sz="3400" b="1" i="1" dirty="0" err="1"/>
              <a:t>klik</a:t>
            </a:r>
            <a:endParaRPr lang="en-US" altLang="en-US" sz="3400" b="1" i="1" dirty="0"/>
          </a:p>
          <a:p>
            <a:pPr lvl="1">
              <a:spcBef>
                <a:spcPct val="0"/>
              </a:spcBef>
            </a:pPr>
            <a:r>
              <a:rPr lang="en-US" altLang="en-US" sz="3000" b="1" i="1" dirty="0" err="1"/>
              <a:t>Pengguna</a:t>
            </a:r>
            <a:r>
              <a:rPr lang="en-US" altLang="en-US" sz="3000" b="1" i="1" dirty="0"/>
              <a:t> </a:t>
            </a:r>
            <a:r>
              <a:rPr lang="en-US" altLang="en-US" sz="3000" b="1" i="1" dirty="0" err="1"/>
              <a:t>harus</a:t>
            </a:r>
            <a:r>
              <a:rPr lang="en-US" altLang="en-US" sz="3000" b="1" i="1" dirty="0"/>
              <a:t> </a:t>
            </a:r>
            <a:r>
              <a:rPr lang="en-US" altLang="en-US" sz="3000" b="1" i="1" dirty="0" err="1"/>
              <a:t>dapat</a:t>
            </a:r>
            <a:r>
              <a:rPr lang="en-US" altLang="en-US" sz="3000" b="1" i="1" dirty="0"/>
              <a:t> </a:t>
            </a:r>
            <a:r>
              <a:rPr lang="en-US" altLang="en-US" sz="3000" b="1" i="1" dirty="0" err="1"/>
              <a:t>beralih</a:t>
            </a:r>
            <a:r>
              <a:rPr lang="en-US" altLang="en-US" sz="3000" b="1" i="1" dirty="0"/>
              <a:t> </a:t>
            </a:r>
            <a:r>
              <a:rPr lang="en-US" altLang="en-US" sz="3000" b="1" i="1" dirty="0" err="1"/>
              <a:t>dari</a:t>
            </a:r>
            <a:r>
              <a:rPr lang="en-US" altLang="en-US" sz="3000" b="1" i="1" dirty="0"/>
              <a:t> menu </a:t>
            </a:r>
            <a:r>
              <a:rPr lang="en-US" altLang="en-US" sz="3000" b="1" i="1" dirty="0" err="1"/>
              <a:t>awal</a:t>
            </a:r>
            <a:r>
              <a:rPr lang="en-US" altLang="en-US" sz="3000" b="1" i="1" dirty="0"/>
              <a:t> </a:t>
            </a:r>
            <a:r>
              <a:rPr lang="en-US" altLang="en-US" sz="3000" b="1" i="1" dirty="0" err="1"/>
              <a:t>atau</a:t>
            </a:r>
            <a:r>
              <a:rPr lang="en-US" altLang="en-US" sz="3000" b="1" i="1" dirty="0"/>
              <a:t> </a:t>
            </a:r>
            <a:r>
              <a:rPr lang="en-US" altLang="en-US" sz="3000" b="1" i="1" dirty="0" err="1"/>
              <a:t>utama</a:t>
            </a:r>
            <a:r>
              <a:rPr lang="en-US" altLang="en-US" sz="3000" b="1" i="1" dirty="0"/>
              <a:t> </a:t>
            </a:r>
            <a:r>
              <a:rPr lang="en-US" altLang="en-US" sz="3000" b="1" i="1" dirty="0" err="1"/>
              <a:t>sistem</a:t>
            </a:r>
            <a:r>
              <a:rPr lang="en-US" altLang="en-US" sz="3000" b="1" i="1" dirty="0"/>
              <a:t> </a:t>
            </a:r>
            <a:r>
              <a:rPr lang="en-US" altLang="en-US" sz="3000" b="1" i="1" dirty="0" err="1"/>
              <a:t>ke</a:t>
            </a:r>
            <a:r>
              <a:rPr lang="en-US" altLang="en-US" sz="3000" b="1" i="1" dirty="0"/>
              <a:t> </a:t>
            </a:r>
            <a:r>
              <a:rPr lang="en-US" altLang="en-US" sz="3000" b="1" i="1" dirty="0" err="1"/>
              <a:t>informasi</a:t>
            </a:r>
            <a:r>
              <a:rPr lang="en-US" altLang="en-US" sz="3000" b="1" i="1" dirty="0"/>
              <a:t> </a:t>
            </a:r>
            <a:r>
              <a:rPr lang="en-US" altLang="en-US" sz="3000" b="1" i="1" dirty="0" err="1"/>
              <a:t>atau</a:t>
            </a:r>
            <a:r>
              <a:rPr lang="en-US" altLang="en-US" sz="3000" b="1" i="1" dirty="0"/>
              <a:t> </a:t>
            </a:r>
            <a:r>
              <a:rPr lang="en-US" altLang="en-US" sz="3000" b="1" i="1" dirty="0" err="1"/>
              <a:t>tindakan</a:t>
            </a:r>
            <a:r>
              <a:rPr lang="en-US" altLang="en-US" sz="3000" b="1" i="1" dirty="0"/>
              <a:t> yang </a:t>
            </a:r>
            <a:r>
              <a:rPr lang="en-US" altLang="en-US" sz="3000" b="1" i="1" dirty="0" err="1"/>
              <a:t>mereka</a:t>
            </a:r>
            <a:r>
              <a:rPr lang="en-US" altLang="en-US" sz="3000" b="1" i="1" dirty="0"/>
              <a:t> </a:t>
            </a:r>
            <a:r>
              <a:rPr lang="en-US" altLang="en-US" sz="3000" b="1" i="1" dirty="0" err="1"/>
              <a:t>inginkan</a:t>
            </a:r>
            <a:r>
              <a:rPr lang="en-US" altLang="en-US" sz="3000" b="1" i="1" dirty="0"/>
              <a:t> </a:t>
            </a:r>
            <a:r>
              <a:rPr lang="en-US" altLang="en-US" sz="3000" b="1" i="1" dirty="0" err="1"/>
              <a:t>tidak</a:t>
            </a:r>
            <a:r>
              <a:rPr lang="en-US" altLang="en-US" sz="3000" b="1" i="1" dirty="0"/>
              <a:t> </a:t>
            </a:r>
            <a:r>
              <a:rPr lang="en-US" altLang="en-US" sz="3000" b="1" i="1" dirty="0" err="1"/>
              <a:t>lebih</a:t>
            </a:r>
            <a:r>
              <a:rPr lang="en-US" altLang="en-US" sz="3000" b="1" i="1" dirty="0"/>
              <a:t> </a:t>
            </a:r>
            <a:r>
              <a:rPr lang="en-US" altLang="en-US" sz="3000" b="1" i="1" dirty="0" err="1"/>
              <a:t>dari</a:t>
            </a:r>
            <a:r>
              <a:rPr lang="en-US" altLang="en-US" sz="3000" b="1" i="1" dirty="0"/>
              <a:t> </a:t>
            </a:r>
            <a:r>
              <a:rPr lang="en-US" altLang="en-US" sz="3000" b="1" i="1" dirty="0" err="1"/>
              <a:t>tiga</a:t>
            </a:r>
            <a:r>
              <a:rPr lang="en-US" altLang="en-US" sz="3000" b="1" i="1" dirty="0"/>
              <a:t> </a:t>
            </a:r>
            <a:r>
              <a:rPr lang="en-US" altLang="en-US" sz="3000" b="1" i="1" dirty="0" err="1"/>
              <a:t>klik</a:t>
            </a:r>
            <a:r>
              <a:rPr lang="en-US" altLang="en-US" sz="3000" b="1" i="1" dirty="0"/>
              <a:t> mouse </a:t>
            </a:r>
            <a:r>
              <a:rPr lang="en-US" altLang="en-US" sz="3000" b="1" i="1" dirty="0" err="1"/>
              <a:t>atau</a:t>
            </a:r>
            <a:r>
              <a:rPr lang="en-US" altLang="en-US" sz="3000" b="1" i="1" dirty="0"/>
              <a:t> </a:t>
            </a:r>
            <a:r>
              <a:rPr lang="en-US" altLang="en-US" sz="3000" b="1" i="1" dirty="0" err="1"/>
              <a:t>tiga</a:t>
            </a:r>
            <a:r>
              <a:rPr lang="en-US" altLang="en-US" sz="3000" b="1" i="1" dirty="0"/>
              <a:t> kali </a:t>
            </a:r>
            <a:r>
              <a:rPr lang="en-US" altLang="en-US" sz="3000" b="1" i="1" dirty="0" err="1"/>
              <a:t>penekanan</a:t>
            </a:r>
            <a:r>
              <a:rPr lang="en-US" altLang="en-US" sz="3000" b="1" i="1" dirty="0"/>
              <a:t> </a:t>
            </a:r>
            <a:r>
              <a:rPr lang="en-US" altLang="en-US" sz="3000" b="1" i="1" dirty="0" err="1"/>
              <a:t>tombol</a:t>
            </a:r>
            <a:r>
              <a:rPr lang="en-US" altLang="en-US" sz="3000" b="1" i="1" dirty="0"/>
              <a:t>.</a:t>
            </a:r>
            <a:endParaRPr lang="en-US" altLang="en-US" sz="3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9-</a:t>
            </a:r>
            <a:fld id="{A8AE2208-FEDE-4AA6-997E-45B52C43F8AB}" type="slidenum">
              <a:rPr lang="en-US" altLang="en-US">
                <a:solidFill>
                  <a:srgbClr val="898989"/>
                </a:solidFill>
              </a:rPr>
              <a:pPr/>
              <a:t>13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10515600" cy="1325563"/>
          </a:xfrm>
        </p:spPr>
        <p:txBody>
          <a:bodyPr/>
          <a:lstStyle/>
          <a:p>
            <a:r>
              <a:rPr lang="en-US" altLang="en-US" dirty="0" smtClean="0"/>
              <a:t>USER INTERFACE DESIGN PROCESS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9-</a:t>
            </a:r>
            <a:fld id="{773DE63B-817F-45C2-B9A7-4F655F480845}" type="slidenum">
              <a:rPr lang="en-US" altLang="en-US">
                <a:solidFill>
                  <a:srgbClr val="898989"/>
                </a:solidFill>
              </a:rPr>
              <a:pPr/>
              <a:t>14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1509" name="Content Placeholder 6"/>
          <p:cNvSpPr>
            <a:spLocks noGrp="1"/>
          </p:cNvSpPr>
          <p:nvPr>
            <p:ph idx="1"/>
          </p:nvPr>
        </p:nvSpPr>
        <p:spPr>
          <a:xfrm>
            <a:off x="762000" y="958522"/>
            <a:ext cx="10515600" cy="4351338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 smtClean="0"/>
              <a:t> </a:t>
            </a:r>
            <a:r>
              <a:rPr lang="en-US" altLang="en-US" sz="3200" b="1" dirty="0">
                <a:solidFill>
                  <a:srgbClr val="0000FF"/>
                </a:solidFill>
              </a:rPr>
              <a:t>User interface design </a:t>
            </a:r>
            <a:r>
              <a:rPr lang="en-US" altLang="en-US" sz="3200" dirty="0"/>
              <a:t>is a five-step process that is iterative.</a:t>
            </a:r>
          </a:p>
        </p:txBody>
      </p:sp>
      <p:pic>
        <p:nvPicPr>
          <p:cNvPr id="8" name="Picture 4" descr="Chapter_10_illus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8" t="32576" r="20589" b="32576"/>
          <a:stretch>
            <a:fillRect/>
          </a:stretch>
        </p:blipFill>
        <p:spPr bwMode="auto">
          <a:xfrm>
            <a:off x="2819400" y="1606916"/>
            <a:ext cx="5791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Use Scenario Development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006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en-US" smtClean="0"/>
              <a:t>A </a:t>
            </a:r>
            <a:r>
              <a:rPr lang="en-US" altLang="en-US" b="1" i="1" smtClean="0">
                <a:solidFill>
                  <a:srgbClr val="0000FF"/>
                </a:solidFill>
              </a:rPr>
              <a:t>use scenario </a:t>
            </a:r>
            <a:r>
              <a:rPr lang="en-US" altLang="en-US" smtClean="0"/>
              <a:t>is an outline of steps that user s perform to accomplish some part of their work.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en-US" smtClean="0"/>
              <a:t>Use scenarios are presented in a simple narrative description that is tied to the DFD.</a:t>
            </a:r>
          </a:p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9-</a:t>
            </a:r>
            <a:fld id="{B5A8ACA8-1291-4373-98AD-DCFDA4A359D0}" type="slidenum">
              <a:rPr lang="en-US" altLang="en-US">
                <a:solidFill>
                  <a:srgbClr val="898989"/>
                </a:solidFill>
              </a:rPr>
              <a:pPr/>
              <a:t>15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mtClean="0"/>
              <a:t>(cont’d)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Examples of use scenarios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9-</a:t>
            </a:r>
            <a:fld id="{62DF1C66-D22C-474D-AB9E-2C663581D706}" type="slidenum">
              <a:rPr lang="en-US" altLang="en-US">
                <a:solidFill>
                  <a:srgbClr val="898989"/>
                </a:solidFill>
              </a:rPr>
              <a:pPr/>
              <a:t>16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235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1" y="1752601"/>
            <a:ext cx="6619875" cy="421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Interface Structure Design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1905000" y="1600200"/>
            <a:ext cx="8534400" cy="50292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/>
              <a:t>The </a:t>
            </a:r>
            <a:r>
              <a:rPr lang="en-US" altLang="en-US" b="1" i="1">
                <a:solidFill>
                  <a:srgbClr val="0000FF"/>
                </a:solidFill>
              </a:rPr>
              <a:t>interface structure design </a:t>
            </a:r>
            <a:r>
              <a:rPr lang="en-US" altLang="en-US"/>
              <a:t>defines the basic components of the interface and how they work together to provide functionality to users.</a:t>
            </a:r>
          </a:p>
          <a:p>
            <a:pPr>
              <a:spcBef>
                <a:spcPct val="0"/>
              </a:spcBef>
            </a:pPr>
            <a:r>
              <a:rPr lang="en-US" altLang="en-US"/>
              <a:t>An </a:t>
            </a:r>
            <a:r>
              <a:rPr lang="en-US" altLang="en-US">
                <a:solidFill>
                  <a:srgbClr val="0000FF"/>
                </a:solidFill>
              </a:rPr>
              <a:t>interface structure diagram (ISD) </a:t>
            </a:r>
            <a:r>
              <a:rPr lang="en-US" altLang="en-US"/>
              <a:t>is used to show how all screens, forms, and reports are related and how the user moves from one to another.</a:t>
            </a:r>
          </a:p>
          <a:p>
            <a:pPr>
              <a:spcBef>
                <a:spcPct val="0"/>
              </a:spcBef>
            </a:pPr>
            <a:r>
              <a:rPr lang="en-US" altLang="en-US"/>
              <a:t>An ISD is similar to a DFD in that it uses boxes and lines to show the structure.  However, unlike DFDs, there are no commonly used rules or standards for ISDs.</a:t>
            </a:r>
          </a:p>
          <a:p>
            <a:pPr>
              <a:spcBef>
                <a:spcPct val="0"/>
              </a:spcBef>
            </a:pPr>
            <a:r>
              <a:rPr lang="en-US" altLang="en-US"/>
              <a:t>The basic structure of the interface follows the basic structure of the business process itself as defined in the process model.</a:t>
            </a:r>
          </a:p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9-</a:t>
            </a:r>
            <a:fld id="{4D043349-F7D1-4063-B9DA-AC6AAB16B1EC}" type="slidenum">
              <a:rPr lang="en-US" altLang="en-US">
                <a:solidFill>
                  <a:srgbClr val="898989"/>
                </a:solidFill>
              </a:rPr>
              <a:pPr/>
              <a:t>17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mtClean="0"/>
              <a:t>(cont’d)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Interface Structure Diagram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9-</a:t>
            </a:r>
            <a:fld id="{DF48EDF6-6FF6-46B7-A7BA-99A2AECC5EEC}" type="slidenum">
              <a:rPr lang="en-US" altLang="en-US">
                <a:solidFill>
                  <a:srgbClr val="898989"/>
                </a:solidFill>
              </a:rPr>
              <a:pPr/>
              <a:t>18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6" name="Picture 4" descr="Chapter_10_illus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89" t="19698" r="19608" b="19698"/>
          <a:stretch>
            <a:fillRect/>
          </a:stretch>
        </p:blipFill>
        <p:spPr bwMode="auto">
          <a:xfrm>
            <a:off x="3276600" y="2438400"/>
            <a:ext cx="5562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Interface Standards Design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/>
              <a:t>The interface standards are the basic design elements that are common across the individual screens, forms, and reports within the system.</a:t>
            </a:r>
          </a:p>
          <a:p>
            <a:pPr>
              <a:spcBef>
                <a:spcPct val="0"/>
              </a:spcBef>
            </a:pPr>
            <a:r>
              <a:rPr lang="en-US" altLang="en-US"/>
              <a:t>An </a:t>
            </a:r>
            <a:r>
              <a:rPr lang="en-US" altLang="en-US" b="1" i="1">
                <a:solidFill>
                  <a:srgbClr val="0000FF"/>
                </a:solidFill>
              </a:rPr>
              <a:t>interface metaphor</a:t>
            </a:r>
            <a:r>
              <a:rPr lang="en-US" altLang="en-US"/>
              <a:t> is a concept from the real world that is used as a model for the computer system.</a:t>
            </a:r>
            <a:endParaRPr lang="en-US" altLang="en-US" b="1" i="1">
              <a:solidFill>
                <a:srgbClr val="0000FF"/>
              </a:solidFill>
            </a:endParaRPr>
          </a:p>
          <a:p>
            <a:pPr lvl="1"/>
            <a:r>
              <a:rPr lang="en-US" altLang="en-US" smtClean="0"/>
              <a:t>E.g., Quicken uses a checkbook metaphor.</a:t>
            </a:r>
          </a:p>
          <a:p>
            <a:pPr>
              <a:spcBef>
                <a:spcPct val="0"/>
              </a:spcBef>
            </a:pPr>
            <a:r>
              <a:rPr lang="en-US" altLang="en-US"/>
              <a:t>The </a:t>
            </a:r>
            <a:r>
              <a:rPr lang="en-US" altLang="en-US" b="1" i="1">
                <a:solidFill>
                  <a:srgbClr val="0000FF"/>
                </a:solidFill>
              </a:rPr>
              <a:t>interface template </a:t>
            </a:r>
            <a:r>
              <a:rPr lang="en-US" altLang="en-US"/>
              <a:t>defines the general appearance of all screens and the paper-based forms and reports.</a:t>
            </a:r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9-</a:t>
            </a:r>
            <a:fld id="{F1F9FEA4-E01A-4166-BD4E-8E4884433153}" type="slidenum">
              <a:rPr lang="en-US" altLang="en-US">
                <a:solidFill>
                  <a:srgbClr val="898989"/>
                </a:solidFill>
              </a:rPr>
              <a:pPr/>
              <a:t>19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17744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206" y="669406"/>
            <a:ext cx="10381593" cy="525780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ct val="0"/>
              </a:spcBef>
            </a:pPr>
            <a:r>
              <a:rPr lang="en-US" altLang="en-US" sz="3600" b="1" dirty="0">
                <a:solidFill>
                  <a:srgbClr val="FF0000"/>
                </a:solidFill>
              </a:rPr>
              <a:t>Interface </a:t>
            </a:r>
            <a:r>
              <a:rPr lang="en-US" altLang="en-US" sz="3600" b="1" dirty="0" err="1" smtClean="0">
                <a:solidFill>
                  <a:srgbClr val="FF0000"/>
                </a:solidFill>
              </a:rPr>
              <a:t>Disain</a:t>
            </a:r>
            <a:r>
              <a:rPr lang="en-US" altLang="en-US" sz="3600" b="1" dirty="0" smtClean="0">
                <a:solidFill>
                  <a:srgbClr val="FF0000"/>
                </a:solidFill>
              </a:rPr>
              <a:t> </a:t>
            </a:r>
            <a:r>
              <a:rPr lang="en-US" altLang="en-US" sz="3600" dirty="0" err="1" smtClean="0"/>
              <a:t>adalah</a:t>
            </a:r>
            <a:r>
              <a:rPr lang="en-US" altLang="en-US" sz="3600" dirty="0" smtClean="0"/>
              <a:t> </a:t>
            </a:r>
            <a:r>
              <a:rPr lang="en-US" altLang="en-US" sz="3600" dirty="0"/>
              <a:t>proses </a:t>
            </a:r>
            <a:r>
              <a:rPr lang="en-US" altLang="en-US" sz="3600" dirty="0" err="1"/>
              <a:t>mendefinisikan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bagaimana</a:t>
            </a:r>
            <a:r>
              <a:rPr lang="en-US" altLang="en-US" sz="3600" dirty="0"/>
              <a:t> </a:t>
            </a:r>
            <a:r>
              <a:rPr lang="en-US" altLang="en-US" sz="3600" dirty="0" err="1"/>
              <a:t>sistem</a:t>
            </a:r>
            <a:r>
              <a:rPr lang="en-US" altLang="en-US" sz="3600" dirty="0"/>
              <a:t> </a:t>
            </a:r>
            <a:r>
              <a:rPr lang="en-US" altLang="en-US" sz="3600" dirty="0" err="1"/>
              <a:t>akan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berinteraksi</a:t>
            </a:r>
            <a:r>
              <a:rPr lang="en-US" altLang="en-US" sz="3600" dirty="0"/>
              <a:t> </a:t>
            </a:r>
            <a:r>
              <a:rPr lang="en-US" altLang="en-US" sz="3600" dirty="0" err="1"/>
              <a:t>dengan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entitas</a:t>
            </a:r>
            <a:r>
              <a:rPr lang="en-US" altLang="en-US" sz="3600" dirty="0"/>
              <a:t> </a:t>
            </a:r>
            <a:r>
              <a:rPr lang="en-US" altLang="en-US" sz="3600" dirty="0" err="1"/>
              <a:t>eksternal</a:t>
            </a:r>
            <a:r>
              <a:rPr lang="en-US" altLang="en-US" sz="3600" dirty="0"/>
              <a:t>. </a:t>
            </a:r>
            <a:endParaRPr lang="en-US" altLang="en-US" sz="3600" dirty="0" smtClean="0"/>
          </a:p>
          <a:p>
            <a:pPr>
              <a:spcBef>
                <a:spcPct val="0"/>
              </a:spcBef>
            </a:pPr>
            <a:r>
              <a:rPr lang="en-US" altLang="en-US" sz="3600" dirty="0" err="1" smtClean="0"/>
              <a:t>Disain</a:t>
            </a:r>
            <a:r>
              <a:rPr lang="en-US" altLang="en-US" sz="3600" dirty="0" smtClean="0"/>
              <a:t> </a:t>
            </a:r>
            <a:r>
              <a:rPr lang="en-US" altLang="en-US" sz="3600" dirty="0" smtClean="0">
                <a:solidFill>
                  <a:srgbClr val="3333FF"/>
                </a:solidFill>
              </a:rPr>
              <a:t>system interfaces</a:t>
            </a:r>
            <a:r>
              <a:rPr lang="en-US" altLang="en-US" sz="3600" dirty="0"/>
              <a:t> </a:t>
            </a:r>
            <a:r>
              <a:rPr lang="en-US" altLang="en-US" sz="3600" dirty="0" err="1"/>
              <a:t>mendefinisikan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bagaimana</a:t>
            </a:r>
            <a:r>
              <a:rPr lang="en-US" altLang="en-US" sz="3600" dirty="0"/>
              <a:t> </a:t>
            </a:r>
            <a:r>
              <a:rPr lang="en-US" altLang="en-US" sz="3600" dirty="0" err="1"/>
              <a:t>sistem</a:t>
            </a:r>
            <a:r>
              <a:rPr lang="en-US" altLang="en-US" sz="3600" dirty="0"/>
              <a:t> </a:t>
            </a:r>
            <a:r>
              <a:rPr lang="en-US" altLang="en-US" sz="3600" dirty="0" err="1"/>
              <a:t>bertukar</a:t>
            </a:r>
            <a:r>
              <a:rPr lang="en-US" altLang="en-US" sz="3600" dirty="0"/>
              <a:t> </a:t>
            </a:r>
            <a:r>
              <a:rPr lang="en-US" altLang="en-US" sz="3600" dirty="0" err="1"/>
              <a:t>informasi</a:t>
            </a:r>
            <a:r>
              <a:rPr lang="en-US" altLang="en-US" sz="3600" dirty="0"/>
              <a:t> </a:t>
            </a:r>
            <a:r>
              <a:rPr lang="en-US" altLang="en-US" sz="3600" dirty="0" err="1"/>
              <a:t>dengan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sistem</a:t>
            </a:r>
            <a:r>
              <a:rPr lang="en-US" altLang="en-US" sz="3600" dirty="0"/>
              <a:t> lain</a:t>
            </a:r>
            <a:r>
              <a:rPr lang="en-US" altLang="en-US" sz="3600" dirty="0" smtClean="0"/>
              <a:t>..</a:t>
            </a:r>
          </a:p>
          <a:p>
            <a:pPr fontAlgn="t"/>
            <a:r>
              <a:rPr lang="en-US" sz="3600" dirty="0" err="1" smtClean="0"/>
              <a:t>Antarmuka</a:t>
            </a:r>
            <a:r>
              <a:rPr lang="en-US" sz="3600" dirty="0" smtClean="0"/>
              <a:t> </a:t>
            </a:r>
            <a:r>
              <a:rPr lang="en-US" sz="3600" dirty="0" err="1"/>
              <a:t>pengguna</a:t>
            </a:r>
            <a:r>
              <a:rPr lang="en-US" sz="3600" dirty="0"/>
              <a:t> </a:t>
            </a:r>
            <a:r>
              <a:rPr lang="en-US" sz="3600" dirty="0" err="1"/>
              <a:t>mencakup</a:t>
            </a:r>
            <a:r>
              <a:rPr lang="en-US" sz="3600" dirty="0"/>
              <a:t> </a:t>
            </a:r>
            <a:r>
              <a:rPr lang="en-US" sz="3600" dirty="0" err="1"/>
              <a:t>tiga</a:t>
            </a:r>
            <a:r>
              <a:rPr lang="en-US" sz="3600" dirty="0"/>
              <a:t> </a:t>
            </a:r>
            <a:r>
              <a:rPr lang="en-US" sz="3600" dirty="0" err="1"/>
              <a:t>bagian</a:t>
            </a:r>
            <a:r>
              <a:rPr lang="en-US" sz="3600" dirty="0"/>
              <a:t> </a:t>
            </a:r>
            <a:r>
              <a:rPr lang="en-US" sz="3600" dirty="0" err="1" smtClean="0"/>
              <a:t>dasar</a:t>
            </a:r>
            <a:r>
              <a:rPr lang="en-US" sz="3600" dirty="0" smtClean="0"/>
              <a:t>:</a:t>
            </a:r>
            <a:endParaRPr lang="en-US" sz="3600" dirty="0"/>
          </a:p>
          <a:p>
            <a:pPr lvl="1" fontAlgn="t"/>
            <a:r>
              <a:rPr lang="en-US" sz="3200" dirty="0" err="1" smtClean="0"/>
              <a:t>Mekanisme</a:t>
            </a:r>
            <a:r>
              <a:rPr lang="en-US" sz="3200" dirty="0" smtClean="0"/>
              <a:t> </a:t>
            </a:r>
            <a:r>
              <a:rPr lang="en-US" sz="3200" dirty="0" err="1"/>
              <a:t>Navigasi</a:t>
            </a:r>
            <a:r>
              <a:rPr lang="en-US" sz="3200" dirty="0"/>
              <a:t> - </a:t>
            </a:r>
            <a:r>
              <a:rPr lang="en-US" sz="3200" dirty="0" err="1"/>
              <a:t>cara</a:t>
            </a:r>
            <a:r>
              <a:rPr lang="en-US" sz="3200" dirty="0"/>
              <a:t> </a:t>
            </a:r>
            <a:r>
              <a:rPr lang="en-US" sz="3200" dirty="0" err="1"/>
              <a:t>pengguna</a:t>
            </a:r>
            <a:r>
              <a:rPr lang="en-US" sz="3200" dirty="0"/>
              <a:t> </a:t>
            </a:r>
            <a:r>
              <a:rPr lang="en-US" sz="3200" dirty="0" err="1"/>
              <a:t>memberi</a:t>
            </a:r>
            <a:r>
              <a:rPr lang="en-US" sz="3200" dirty="0"/>
              <a:t> </a:t>
            </a:r>
            <a:r>
              <a:rPr lang="en-US" sz="3200" dirty="0" err="1"/>
              <a:t>tahu</a:t>
            </a:r>
            <a:r>
              <a:rPr lang="en-US" sz="3200" dirty="0"/>
              <a:t> </a:t>
            </a:r>
            <a:r>
              <a:rPr lang="en-US" sz="3200" dirty="0" err="1"/>
              <a:t>sistem</a:t>
            </a:r>
            <a:r>
              <a:rPr lang="en-US" sz="3200" dirty="0"/>
              <a:t> </a:t>
            </a:r>
            <a:r>
              <a:rPr lang="en-US" sz="3200" dirty="0" err="1"/>
              <a:t>apa</a:t>
            </a:r>
            <a:r>
              <a:rPr lang="en-US" sz="3200" dirty="0"/>
              <a:t> yang </a:t>
            </a:r>
            <a:r>
              <a:rPr lang="en-US" sz="3200" dirty="0" err="1"/>
              <a:t>harus</a:t>
            </a:r>
            <a:r>
              <a:rPr lang="en-US" sz="3200" dirty="0"/>
              <a:t> </a:t>
            </a:r>
            <a:r>
              <a:rPr lang="en-US" sz="3200" dirty="0" err="1" smtClean="0"/>
              <a:t>dilakukan</a:t>
            </a:r>
            <a:r>
              <a:rPr lang="en-US" sz="3200" dirty="0" smtClean="0"/>
              <a:t>.</a:t>
            </a:r>
          </a:p>
          <a:p>
            <a:pPr lvl="1" fontAlgn="t"/>
            <a:r>
              <a:rPr lang="en-US" sz="3200" dirty="0" err="1" smtClean="0"/>
              <a:t>Mekanisme</a:t>
            </a:r>
            <a:r>
              <a:rPr lang="en-US" sz="3200" dirty="0" smtClean="0"/>
              <a:t> </a:t>
            </a:r>
            <a:r>
              <a:rPr lang="en-US" sz="3200" dirty="0" err="1"/>
              <a:t>masukan</a:t>
            </a:r>
            <a:r>
              <a:rPr lang="en-US" sz="3200" dirty="0"/>
              <a:t> - </a:t>
            </a:r>
            <a:r>
              <a:rPr lang="en-US" sz="3200" dirty="0" err="1"/>
              <a:t>cara</a:t>
            </a:r>
            <a:r>
              <a:rPr lang="en-US" sz="3200" dirty="0"/>
              <a:t> </a:t>
            </a:r>
            <a:r>
              <a:rPr lang="en-US" sz="3200" dirty="0" err="1"/>
              <a:t>sistem</a:t>
            </a:r>
            <a:r>
              <a:rPr lang="en-US" sz="3200" dirty="0"/>
              <a:t> </a:t>
            </a:r>
            <a:r>
              <a:rPr lang="en-US" sz="3200" dirty="0" err="1"/>
              <a:t>menangkap</a:t>
            </a:r>
            <a:r>
              <a:rPr lang="en-US" sz="3200" dirty="0"/>
              <a:t> </a:t>
            </a:r>
            <a:r>
              <a:rPr lang="en-US" sz="3200" dirty="0" err="1" smtClean="0"/>
              <a:t>informasi</a:t>
            </a:r>
            <a:r>
              <a:rPr lang="en-US" sz="3200" dirty="0" smtClean="0"/>
              <a:t>.</a:t>
            </a:r>
            <a:endParaRPr lang="en-US" sz="3200" dirty="0"/>
          </a:p>
          <a:p>
            <a:pPr lvl="1" fontAlgn="t"/>
            <a:r>
              <a:rPr lang="en-US" sz="3200" dirty="0" err="1" smtClean="0"/>
              <a:t>Mekanisme</a:t>
            </a:r>
            <a:r>
              <a:rPr lang="en-US" sz="3200" dirty="0" smtClean="0"/>
              <a:t> </a:t>
            </a:r>
            <a:r>
              <a:rPr lang="en-US" sz="3200" dirty="0" err="1"/>
              <a:t>keluaran</a:t>
            </a:r>
            <a:r>
              <a:rPr lang="en-US" sz="3200" dirty="0"/>
              <a:t> - </a:t>
            </a:r>
            <a:r>
              <a:rPr lang="en-US" sz="3200" dirty="0" err="1"/>
              <a:t>cara</a:t>
            </a:r>
            <a:r>
              <a:rPr lang="en-US" sz="3200" dirty="0"/>
              <a:t> </a:t>
            </a:r>
            <a:r>
              <a:rPr lang="en-US" sz="3200" dirty="0" err="1"/>
              <a:t>sistem</a:t>
            </a:r>
            <a:r>
              <a:rPr lang="en-US" sz="3200" dirty="0"/>
              <a:t> </a:t>
            </a:r>
            <a:r>
              <a:rPr lang="en-US" sz="3200" dirty="0" err="1"/>
              <a:t>memberikan</a:t>
            </a:r>
            <a:r>
              <a:rPr lang="en-US" sz="3200" dirty="0"/>
              <a:t> </a:t>
            </a:r>
            <a:r>
              <a:rPr lang="en-US" sz="3200" dirty="0" err="1"/>
              <a:t>informasi</a:t>
            </a:r>
            <a:r>
              <a:rPr lang="en-US" sz="3200" dirty="0"/>
              <a:t> </a:t>
            </a:r>
            <a:r>
              <a:rPr lang="en-US" sz="3200" dirty="0" err="1"/>
              <a:t>kepada</a:t>
            </a:r>
            <a:r>
              <a:rPr lang="en-US" sz="3200" dirty="0"/>
              <a:t> </a:t>
            </a:r>
            <a:r>
              <a:rPr lang="en-US" sz="3200" dirty="0" err="1"/>
              <a:t>pengguna</a:t>
            </a:r>
            <a:r>
              <a:rPr lang="en-US" sz="3200" dirty="0"/>
              <a:t> </a:t>
            </a:r>
            <a:r>
              <a:rPr lang="en-US" sz="3200" dirty="0" err="1"/>
              <a:t>atau</a:t>
            </a:r>
            <a:r>
              <a:rPr lang="en-US" sz="3200" dirty="0"/>
              <a:t> </a:t>
            </a:r>
            <a:r>
              <a:rPr lang="en-US" sz="3200" dirty="0" err="1"/>
              <a:t>sistem</a:t>
            </a:r>
            <a:r>
              <a:rPr lang="en-US" sz="3200" dirty="0"/>
              <a:t> </a:t>
            </a:r>
            <a:r>
              <a:rPr lang="en-US" sz="3200" dirty="0" smtClean="0"/>
              <a:t>lain.</a:t>
            </a:r>
          </a:p>
          <a:p>
            <a:pPr fontAlgn="t"/>
            <a:r>
              <a:rPr lang="en-US" sz="3600" dirty="0" err="1" smtClean="0"/>
              <a:t>Antarmuka</a:t>
            </a:r>
            <a:r>
              <a:rPr lang="en-US" sz="3600" dirty="0" smtClean="0"/>
              <a:t> </a:t>
            </a:r>
            <a:r>
              <a:rPr lang="en-US" sz="3600" dirty="0" err="1"/>
              <a:t>pengguna</a:t>
            </a:r>
            <a:r>
              <a:rPr lang="en-US" sz="3600" dirty="0"/>
              <a:t> </a:t>
            </a:r>
            <a:r>
              <a:rPr lang="en-US" sz="3600" dirty="0" err="1"/>
              <a:t>grafis</a:t>
            </a:r>
            <a:r>
              <a:rPr lang="en-US" sz="3600" dirty="0"/>
              <a:t> (GUI) </a:t>
            </a:r>
            <a:r>
              <a:rPr lang="en-US" sz="3600" dirty="0" err="1"/>
              <a:t>menggunakan</a:t>
            </a:r>
            <a:r>
              <a:rPr lang="en-US" sz="3600" dirty="0"/>
              <a:t> </a:t>
            </a:r>
            <a:r>
              <a:rPr lang="en-US" sz="3600" dirty="0" err="1"/>
              <a:t>jendela</a:t>
            </a:r>
            <a:r>
              <a:rPr lang="en-US" sz="3600" dirty="0"/>
              <a:t>, menu, </a:t>
            </a:r>
            <a:r>
              <a:rPr lang="en-US" sz="3600" dirty="0" err="1"/>
              <a:t>ikon</a:t>
            </a:r>
            <a:r>
              <a:rPr lang="en-US" sz="3600" dirty="0"/>
              <a:t>, </a:t>
            </a:r>
            <a:r>
              <a:rPr lang="en-US" sz="3600" dirty="0" err="1"/>
              <a:t>dll</a:t>
            </a:r>
            <a:r>
              <a:rPr lang="en-US" sz="3600" dirty="0"/>
              <a:t>., Dan </a:t>
            </a:r>
            <a:r>
              <a:rPr lang="en-US" sz="3600" dirty="0" err="1"/>
              <a:t>merupakan</a:t>
            </a:r>
            <a:r>
              <a:rPr lang="en-US" sz="3600" dirty="0"/>
              <a:t> </a:t>
            </a:r>
            <a:r>
              <a:rPr lang="en-US" sz="3600" dirty="0" err="1"/>
              <a:t>jenis</a:t>
            </a:r>
            <a:r>
              <a:rPr lang="en-US" sz="3600" dirty="0"/>
              <a:t> </a:t>
            </a:r>
            <a:r>
              <a:rPr lang="en-US" sz="3600" dirty="0" err="1"/>
              <a:t>antarmuka</a:t>
            </a:r>
            <a:r>
              <a:rPr lang="en-US" sz="3600" dirty="0"/>
              <a:t> </a:t>
            </a:r>
            <a:r>
              <a:rPr lang="en-US" sz="3600" dirty="0" err="1"/>
              <a:t>pengguna</a:t>
            </a:r>
            <a:r>
              <a:rPr lang="en-US" sz="3600" dirty="0"/>
              <a:t> yang paling </a:t>
            </a:r>
            <a:r>
              <a:rPr lang="en-US" sz="3600" dirty="0" err="1"/>
              <a:t>umum</a:t>
            </a:r>
            <a:r>
              <a:rPr lang="en-US" sz="3600" dirty="0"/>
              <a:t>.</a:t>
            </a:r>
          </a:p>
          <a:p>
            <a:pPr>
              <a:spcBef>
                <a:spcPct val="0"/>
              </a:spcBef>
            </a:pPr>
            <a:endParaRPr lang="en-US" altLang="en-US" sz="3600" dirty="0" smtClean="0"/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25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9-</a:t>
            </a:r>
            <a:fld id="{6F484C91-4936-4989-934E-6946BB7343A0}" type="slidenum">
              <a:rPr lang="en-US" altLang="en-US">
                <a:solidFill>
                  <a:srgbClr val="898989"/>
                </a:solidFill>
              </a:rPr>
              <a:pPr/>
              <a:t>2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mtClean="0"/>
              <a:t>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7244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en-US" sz="3100"/>
              <a:t> </a:t>
            </a:r>
            <a:r>
              <a:rPr lang="en-US" altLang="en-US" sz="3200"/>
              <a:t>The template specifies the names that the interface will use for the major </a:t>
            </a:r>
            <a:r>
              <a:rPr lang="en-US" altLang="en-US" sz="3200" b="1" i="1">
                <a:solidFill>
                  <a:srgbClr val="0000FF"/>
                </a:solidFill>
              </a:rPr>
              <a:t>interface objects</a:t>
            </a:r>
            <a:r>
              <a:rPr lang="en-US" altLang="en-US" sz="3200"/>
              <a:t>, the fundamental building blocks of the system.</a:t>
            </a:r>
          </a:p>
          <a:p>
            <a:pPr>
              <a:spcBef>
                <a:spcPct val="0"/>
              </a:spcBef>
            </a:pPr>
            <a:r>
              <a:rPr lang="en-US" altLang="en-US" sz="3200"/>
              <a:t> The template gives names to the most commonly used  </a:t>
            </a:r>
            <a:r>
              <a:rPr lang="en-US" altLang="en-US" sz="3200" i="1">
                <a:solidFill>
                  <a:srgbClr val="0000FF"/>
                </a:solidFill>
              </a:rPr>
              <a:t>interface actions</a:t>
            </a:r>
            <a:r>
              <a:rPr lang="en-US" altLang="en-US" sz="3200"/>
              <a:t>.</a:t>
            </a:r>
          </a:p>
          <a:p>
            <a:pPr>
              <a:spcBef>
                <a:spcPct val="0"/>
              </a:spcBef>
            </a:pPr>
            <a:r>
              <a:rPr lang="en-US" altLang="en-US" sz="3200"/>
              <a:t>The interface objects and actions, and also their status, may be represented by </a:t>
            </a:r>
            <a:r>
              <a:rPr lang="en-US" altLang="en-US" sz="3200" b="1" i="1">
                <a:solidFill>
                  <a:srgbClr val="0000FF"/>
                </a:solidFill>
              </a:rPr>
              <a:t>interface icons</a:t>
            </a:r>
            <a:r>
              <a:rPr lang="en-US" altLang="en-US" sz="3200"/>
              <a:t>.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1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9-</a:t>
            </a:r>
            <a:fld id="{C21B9094-867D-4414-B99E-0EACBE8ECA3C}" type="slidenum">
              <a:rPr lang="en-US" altLang="en-US">
                <a:solidFill>
                  <a:srgbClr val="898989"/>
                </a:solidFill>
              </a:rPr>
              <a:pPr/>
              <a:t>20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Interface Design Prototyping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7244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en-US" sz="3600"/>
              <a:t>An </a:t>
            </a:r>
            <a:r>
              <a:rPr lang="en-US" altLang="en-US" sz="3600">
                <a:solidFill>
                  <a:srgbClr val="0000FF"/>
                </a:solidFill>
              </a:rPr>
              <a:t>interface design prototype </a:t>
            </a:r>
            <a:r>
              <a:rPr lang="en-US" altLang="en-US" sz="3600"/>
              <a:t>is a mock-up or a simulation of a computer screen, form, or report.</a:t>
            </a:r>
          </a:p>
          <a:p>
            <a:pPr>
              <a:spcBef>
                <a:spcPct val="0"/>
              </a:spcBef>
            </a:pPr>
            <a:r>
              <a:rPr lang="en-US" altLang="en-US" sz="3600"/>
              <a:t>Common approaches to interface design prototyping:</a:t>
            </a:r>
          </a:p>
          <a:p>
            <a:pPr lvl="1"/>
            <a:r>
              <a:rPr lang="en-US" altLang="en-US" smtClean="0"/>
              <a:t>Storyboards</a:t>
            </a:r>
          </a:p>
          <a:p>
            <a:pPr lvl="1"/>
            <a:r>
              <a:rPr lang="en-US" altLang="en-US" smtClean="0"/>
              <a:t>HTML prototypes</a:t>
            </a:r>
          </a:p>
          <a:p>
            <a:pPr lvl="1"/>
            <a:r>
              <a:rPr lang="en-US" altLang="en-US" smtClean="0"/>
              <a:t>Language prototypes.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z="37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9-</a:t>
            </a:r>
            <a:fld id="{D49F7299-502D-4337-82FF-DE58C40C0262}" type="slidenum">
              <a:rPr lang="en-US" altLang="en-US">
                <a:solidFill>
                  <a:srgbClr val="898989"/>
                </a:solidFill>
              </a:rPr>
              <a:pPr/>
              <a:t>21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838200" y="41002"/>
            <a:ext cx="10515600" cy="177527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Storyboard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936734" y="411162"/>
            <a:ext cx="10515600" cy="4351338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3200" dirty="0"/>
              <a:t>The </a:t>
            </a:r>
            <a:r>
              <a:rPr lang="en-US" altLang="en-US" sz="3200" b="1" i="1" dirty="0">
                <a:solidFill>
                  <a:srgbClr val="0000FF"/>
                </a:solidFill>
              </a:rPr>
              <a:t>storyboard </a:t>
            </a:r>
            <a:r>
              <a:rPr lang="en-US" altLang="en-US" sz="3200" dirty="0"/>
              <a:t>shows hand-drawn pictures of screens.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9-</a:t>
            </a:r>
            <a:fld id="{61309FF5-638A-48A6-94E4-EF1BA47D3776}" type="slidenum">
              <a:rPr lang="en-US" altLang="en-US">
                <a:solidFill>
                  <a:srgbClr val="898989"/>
                </a:solidFill>
              </a:rPr>
              <a:pPr/>
              <a:t>22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6" name="Picture 4" descr="Chapter_10_illus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4" t="26515" r="9804" b="26515"/>
          <a:stretch>
            <a:fillRect/>
          </a:stretch>
        </p:blipFill>
        <p:spPr bwMode="auto">
          <a:xfrm>
            <a:off x="2727434" y="1137744"/>
            <a:ext cx="69342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HTML Prototype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mtClean="0"/>
              <a:t>An </a:t>
            </a:r>
            <a:r>
              <a:rPr lang="en-US" altLang="en-US" b="1" i="1" smtClean="0">
                <a:solidFill>
                  <a:srgbClr val="0000FF"/>
                </a:solidFill>
              </a:rPr>
              <a:t>HTML prototype </a:t>
            </a:r>
            <a:r>
              <a:rPr lang="en-US" altLang="en-US" smtClean="0"/>
              <a:t>is built with the use of Web pages created in HTML (hypertext mark-up language).</a:t>
            </a:r>
          </a:p>
          <a:p>
            <a:pPr>
              <a:spcBef>
                <a:spcPct val="0"/>
              </a:spcBef>
            </a:pPr>
            <a:r>
              <a:rPr lang="en-US" altLang="en-US" smtClean="0"/>
              <a:t> The designer uses HTML to create a series of Web pages that show the fundamental parts of the system.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9-</a:t>
            </a:r>
            <a:fld id="{DA6B869D-A472-43AD-922B-BED5B8B140C8}" type="slidenum">
              <a:rPr lang="en-US" altLang="en-US">
                <a:solidFill>
                  <a:srgbClr val="898989"/>
                </a:solidFill>
              </a:rPr>
              <a:pPr/>
              <a:t>23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838200" y="-55163"/>
            <a:ext cx="10515600" cy="638487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Language Prototype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838200" y="583324"/>
            <a:ext cx="10515600" cy="4351338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3000" dirty="0"/>
              <a:t>A language prototype is an interface design prototype built in the actual language or by the actual that will be used to build the system.</a:t>
            </a:r>
          </a:p>
          <a:p>
            <a:pPr>
              <a:spcBef>
                <a:spcPct val="0"/>
              </a:spcBef>
            </a:pPr>
            <a:r>
              <a:rPr lang="en-US" altLang="en-US" sz="3000" dirty="0"/>
              <a:t>An example of language prototype</a:t>
            </a:r>
            <a:r>
              <a:rPr lang="en-US" altLang="en-US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9-</a:t>
            </a:r>
            <a:fld id="{7CEB3348-8797-425E-9FE3-3FEFD480D145}" type="slidenum">
              <a:rPr lang="en-US" altLang="en-US">
                <a:solidFill>
                  <a:srgbClr val="898989"/>
                </a:solidFill>
              </a:rPr>
              <a:pPr/>
              <a:t>24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9" name="Picture 2" descr="fig_09_09a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745" y="2457218"/>
            <a:ext cx="7262648" cy="3407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Interface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2578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en-US"/>
              <a:t>The objective of interface evaluation is to understand how to improve the interface design.</a:t>
            </a:r>
          </a:p>
          <a:p>
            <a:pPr>
              <a:spcBef>
                <a:spcPct val="0"/>
              </a:spcBef>
            </a:pPr>
            <a:r>
              <a:rPr lang="en-US" altLang="en-US"/>
              <a:t>There are four common approaches to interface evaluation.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/>
              <a:t>1.  </a:t>
            </a:r>
            <a:r>
              <a:rPr lang="en-US" altLang="en-US" b="1" i="1">
                <a:solidFill>
                  <a:srgbClr val="0000FF"/>
                </a:solidFill>
              </a:rPr>
              <a:t>Heuristic evaluation - </a:t>
            </a:r>
            <a:r>
              <a:rPr lang="en-US" altLang="en-US"/>
              <a:t>Compare the interface to a checklist of design principles.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/>
              <a:t>2. </a:t>
            </a:r>
            <a:r>
              <a:rPr lang="en-US" altLang="en-US" b="1" i="1">
                <a:solidFill>
                  <a:srgbClr val="0000FF"/>
                </a:solidFill>
              </a:rPr>
              <a:t>Walk-through evaluation - </a:t>
            </a:r>
            <a:r>
              <a:rPr lang="en-US" altLang="en-US"/>
              <a:t>It is a meeting conducted with the users to walk through the interface.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/>
              <a:t>3.  </a:t>
            </a:r>
            <a:r>
              <a:rPr lang="en-US" altLang="en-US" b="1" i="1">
                <a:solidFill>
                  <a:srgbClr val="0000FF"/>
                </a:solidFill>
              </a:rPr>
              <a:t>Interactive evaluation - </a:t>
            </a:r>
            <a:r>
              <a:rPr lang="en-US" altLang="en-US"/>
              <a:t>Users try out the interface.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/>
              <a:t>4.  </a:t>
            </a:r>
            <a:r>
              <a:rPr lang="en-US" altLang="en-US" b="1" i="1">
                <a:solidFill>
                  <a:srgbClr val="0000FF"/>
                </a:solidFill>
              </a:rPr>
              <a:t>Formal usability testing - </a:t>
            </a:r>
            <a:r>
              <a:rPr lang="en-US" altLang="en-US"/>
              <a:t>It is a formal testing process to understand how usable the interface is.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z="3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9-</a:t>
            </a:r>
            <a:fld id="{34959D2F-3CD6-4E6D-B151-B92A06AE111D}" type="slidenum">
              <a:rPr lang="en-US" altLang="en-US">
                <a:solidFill>
                  <a:srgbClr val="898989"/>
                </a:solidFill>
              </a:rPr>
              <a:pPr/>
              <a:t>25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NAVIGATION DESIGN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00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3600" b="1"/>
              <a:t>Basic Principles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3600"/>
              <a:t> - Analysts usually must assume that users have not read the manual, have not attended training, and do not have external help readily at hand.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3600"/>
              <a:t> - All controls should be clear and understandable and placed in an intuitive location on the screen.</a:t>
            </a:r>
          </a:p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9-</a:t>
            </a:r>
            <a:fld id="{83458668-9C58-4393-BFC5-82DDD34E4B33}" type="slidenum">
              <a:rPr lang="en-US" altLang="en-US">
                <a:solidFill>
                  <a:srgbClr val="898989"/>
                </a:solidFill>
              </a:rPr>
              <a:pPr/>
              <a:t>26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mtClean="0"/>
              <a:t>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292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en-US" b="1"/>
              <a:t>Prevent Mistakes  </a:t>
            </a:r>
            <a:r>
              <a:rPr lang="en-US" altLang="en-US"/>
              <a:t>- The first of principle of designing navigation control is to prevent users from making mistakes.</a:t>
            </a:r>
          </a:p>
          <a:p>
            <a:pPr lvl="1"/>
            <a:r>
              <a:rPr lang="en-US" altLang="en-US" sz="2600"/>
              <a:t>Labeling commands appropriately and limiting choices.</a:t>
            </a:r>
          </a:p>
          <a:p>
            <a:pPr lvl="1"/>
            <a:r>
              <a:rPr lang="en-US" altLang="en-US" sz="2600"/>
              <a:t>Confirming with the user that the actions are difficult or impossible to undo.</a:t>
            </a:r>
          </a:p>
          <a:p>
            <a:pPr>
              <a:spcBef>
                <a:spcPct val="0"/>
              </a:spcBef>
            </a:pPr>
            <a:r>
              <a:rPr lang="en-US" altLang="en-US" b="1"/>
              <a:t>Simplify Recovery from Mistakes</a:t>
            </a:r>
            <a:r>
              <a:rPr lang="en-US" altLang="en-US"/>
              <a:t> – making “undo” buttons whenever possible.</a:t>
            </a:r>
            <a:endParaRPr lang="en-US" altLang="en-US" b="1"/>
          </a:p>
          <a:p>
            <a:pPr>
              <a:spcBef>
                <a:spcPct val="0"/>
              </a:spcBef>
            </a:pPr>
            <a:r>
              <a:rPr lang="en-US" altLang="en-US" b="1"/>
              <a:t>Use Consistent Grammar Order </a:t>
            </a:r>
            <a:r>
              <a:rPr lang="en-US" altLang="en-US"/>
              <a:t>– Windows application uses an </a:t>
            </a:r>
            <a:r>
              <a:rPr lang="en-US" altLang="en-US" i="1">
                <a:solidFill>
                  <a:srgbClr val="0000FF"/>
                </a:solidFill>
              </a:rPr>
              <a:t>object-action</a:t>
            </a:r>
            <a:r>
              <a:rPr lang="en-US" altLang="en-US"/>
              <a:t> grammar order.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9-</a:t>
            </a:r>
            <a:fld id="{09B00D0C-D3CF-478F-A1FA-B9EB30026755}" type="slidenum">
              <a:rPr lang="en-US" altLang="en-US">
                <a:solidFill>
                  <a:srgbClr val="898989"/>
                </a:solidFill>
              </a:rPr>
              <a:pPr/>
              <a:t>27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Types of Navigation Control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458200" cy="50292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3200"/>
              <a:t>There are three basic software approaches for defining user commands: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3200"/>
              <a:t>- </a:t>
            </a:r>
            <a:r>
              <a:rPr lang="en-US" altLang="en-US" sz="3200" b="1"/>
              <a:t>Languages</a:t>
            </a:r>
            <a:r>
              <a:rPr lang="en-US" altLang="en-US" sz="3200"/>
              <a:t>: </a:t>
            </a:r>
            <a:r>
              <a:rPr lang="en-US" altLang="en-US" sz="3200" b="1" i="1">
                <a:solidFill>
                  <a:srgbClr val="0000FF"/>
                </a:solidFill>
              </a:rPr>
              <a:t>command language </a:t>
            </a:r>
            <a:r>
              <a:rPr lang="en-US" altLang="en-US" sz="3200"/>
              <a:t>and </a:t>
            </a:r>
            <a:r>
              <a:rPr lang="en-US" altLang="en-US" sz="3200" b="1" i="1">
                <a:solidFill>
                  <a:srgbClr val="0000FF"/>
                </a:solidFill>
              </a:rPr>
              <a:t>natural language.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3200"/>
              <a:t>- </a:t>
            </a:r>
            <a:r>
              <a:rPr lang="en-US" altLang="en-US" sz="3200" b="1"/>
              <a:t>Menus</a:t>
            </a:r>
            <a:r>
              <a:rPr lang="en-US" altLang="en-US" sz="3200"/>
              <a:t>: A </a:t>
            </a:r>
            <a:r>
              <a:rPr lang="en-US" altLang="en-US" sz="3200" b="1" i="1">
                <a:solidFill>
                  <a:srgbClr val="0000FF"/>
                </a:solidFill>
              </a:rPr>
              <a:t>menu</a:t>
            </a:r>
            <a:r>
              <a:rPr lang="en-US" altLang="en-US" sz="3200"/>
              <a:t> presents the user with a list of choices.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3200"/>
              <a:t>- </a:t>
            </a:r>
            <a:r>
              <a:rPr lang="en-US" altLang="en-US" sz="3200" b="1"/>
              <a:t>Direct Manipulation</a:t>
            </a:r>
            <a:r>
              <a:rPr lang="en-US" altLang="en-US" sz="3200"/>
              <a:t>:</a:t>
            </a:r>
            <a:r>
              <a:rPr lang="en-US" altLang="en-US" sz="3200" b="1"/>
              <a:t> </a:t>
            </a:r>
            <a:r>
              <a:rPr lang="en-US" altLang="en-US" sz="3200"/>
              <a:t>With </a:t>
            </a:r>
            <a:r>
              <a:rPr lang="en-US" altLang="en-US" sz="3200" b="1" i="1">
                <a:solidFill>
                  <a:srgbClr val="0000FF"/>
                </a:solidFill>
              </a:rPr>
              <a:t>direct manipulation</a:t>
            </a:r>
            <a:r>
              <a:rPr lang="en-US" altLang="en-US" sz="3200"/>
              <a:t>, the user enters commands by working directly with interface objects.</a:t>
            </a:r>
          </a:p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9-</a:t>
            </a:r>
            <a:fld id="{8E1F4D7A-30B1-4D16-9D36-01F0EA95D583}" type="slidenum">
              <a:rPr lang="en-US" altLang="en-US">
                <a:solidFill>
                  <a:srgbClr val="898989"/>
                </a:solidFill>
              </a:rPr>
              <a:pPr/>
              <a:t>28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Types of Menus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9-</a:t>
            </a:r>
            <a:fld id="{2919B07A-0521-4969-9929-064E27037581}" type="slidenum">
              <a:rPr lang="en-US" altLang="en-US">
                <a:solidFill>
                  <a:srgbClr val="898989"/>
                </a:solidFill>
              </a:rPr>
              <a:pPr/>
              <a:t>29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36869" name="Picture 4" descr="Chapter_10_illus1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5" t="18182" r="11765" b="27272"/>
          <a:stretch>
            <a:fillRect/>
          </a:stretch>
        </p:blipFill>
        <p:spPr>
          <a:xfrm>
            <a:off x="3613150" y="1600201"/>
            <a:ext cx="496570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>
                <a:effectLst>
                  <a:outerShdw blurRad="38100" dist="38100" dir="2700000" algn="tl">
                    <a:srgbClr val="C0C0C0"/>
                  </a:outerShdw>
                </a:effectLst>
              </a:rPr>
              <a:t>PRINCIPLES FOR USER INTERFACE DESIGN</a:t>
            </a:r>
            <a:endParaRPr lang="en-US" altLang="en-US" sz="400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 err="1"/>
              <a:t>Desain</a:t>
            </a:r>
            <a:r>
              <a:rPr lang="en-US" altLang="en-US" dirty="0"/>
              <a:t> </a:t>
            </a:r>
            <a:r>
              <a:rPr lang="en-US" altLang="en-US" dirty="0" err="1"/>
              <a:t>antarmuka</a:t>
            </a:r>
            <a:r>
              <a:rPr lang="en-US" altLang="en-US" dirty="0"/>
              <a:t> </a:t>
            </a:r>
            <a:r>
              <a:rPr lang="en-US" altLang="en-US" dirty="0" err="1"/>
              <a:t>pengguna</a:t>
            </a:r>
            <a:r>
              <a:rPr lang="en-US" altLang="en-US" dirty="0"/>
              <a:t> </a:t>
            </a:r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en-US" altLang="en-US" dirty="0" err="1"/>
              <a:t>seni</a:t>
            </a:r>
            <a:r>
              <a:rPr lang="en-US" altLang="en-US" dirty="0"/>
              <a:t>.</a:t>
            </a:r>
          </a:p>
          <a:p>
            <a:pPr>
              <a:spcBef>
                <a:spcPct val="0"/>
              </a:spcBef>
            </a:pPr>
            <a:r>
              <a:rPr lang="en-US" altLang="en-US" dirty="0" err="1"/>
              <a:t>Sasarannya</a:t>
            </a:r>
            <a:r>
              <a:rPr lang="en-US" altLang="en-US" dirty="0"/>
              <a:t> </a:t>
            </a:r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en-US" altLang="en-US" dirty="0" err="1"/>
              <a:t>membuat</a:t>
            </a:r>
            <a:r>
              <a:rPr lang="en-US" altLang="en-US" dirty="0"/>
              <a:t> </a:t>
            </a:r>
            <a:r>
              <a:rPr lang="en-US" altLang="en-US" dirty="0" err="1"/>
              <a:t>antarmuka</a:t>
            </a:r>
            <a:r>
              <a:rPr lang="en-US" altLang="en-US" dirty="0"/>
              <a:t> yang </a:t>
            </a:r>
            <a:r>
              <a:rPr lang="en-US" altLang="en-US" dirty="0" err="1"/>
              <a:t>enak</a:t>
            </a:r>
            <a:r>
              <a:rPr lang="en-US" altLang="en-US" dirty="0"/>
              <a:t> </a:t>
            </a:r>
            <a:r>
              <a:rPr lang="en-US" altLang="en-US" dirty="0" err="1"/>
              <a:t>dipandang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mudah</a:t>
            </a:r>
            <a:r>
              <a:rPr lang="en-US" altLang="en-US" dirty="0"/>
              <a:t> </a:t>
            </a:r>
            <a:r>
              <a:rPr lang="en-US" altLang="en-US" dirty="0" err="1"/>
              <a:t>digunakan</a:t>
            </a:r>
            <a:r>
              <a:rPr lang="en-US" altLang="en-US" dirty="0"/>
              <a:t>, </a:t>
            </a:r>
            <a:r>
              <a:rPr lang="en-US" altLang="en-US" dirty="0" err="1"/>
              <a:t>sekaligus</a:t>
            </a:r>
            <a:r>
              <a:rPr lang="en-US" altLang="en-US" dirty="0"/>
              <a:t> </a:t>
            </a:r>
            <a:r>
              <a:rPr lang="en-US" altLang="en-US" dirty="0" err="1"/>
              <a:t>meminimalkan</a:t>
            </a:r>
            <a:r>
              <a:rPr lang="en-US" altLang="en-US" dirty="0"/>
              <a:t> </a:t>
            </a:r>
            <a:r>
              <a:rPr lang="en-US" altLang="en-US" dirty="0" err="1"/>
              <a:t>upaya</a:t>
            </a:r>
            <a:r>
              <a:rPr lang="en-US" altLang="en-US" dirty="0"/>
              <a:t> </a:t>
            </a:r>
            <a:r>
              <a:rPr lang="en-US" altLang="en-US" dirty="0" err="1"/>
              <a:t>pengguna</a:t>
            </a:r>
            <a:r>
              <a:rPr lang="en-US" altLang="en-US" dirty="0"/>
              <a:t>.</a:t>
            </a:r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9-</a:t>
            </a:r>
            <a:fld id="{DBB1AFDF-07C8-4329-A7A1-B81F9FBE31A4}" type="slidenum">
              <a:rPr lang="en-US" altLang="en-US">
                <a:solidFill>
                  <a:srgbClr val="898989"/>
                </a:solidFill>
              </a:rPr>
              <a:pPr/>
              <a:t>3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006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en-US" sz="3400"/>
              <a:t>Messages are the way in which the system responds to a user and informs the user of the status of the interaction.</a:t>
            </a:r>
          </a:p>
          <a:p>
            <a:pPr>
              <a:spcBef>
                <a:spcPct val="0"/>
              </a:spcBef>
            </a:pPr>
            <a:r>
              <a:rPr lang="en-US" altLang="en-US" sz="3400"/>
              <a:t>Messages should be clear, concise, and complete.</a:t>
            </a:r>
          </a:p>
          <a:p>
            <a:pPr>
              <a:spcBef>
                <a:spcPct val="0"/>
              </a:spcBef>
            </a:pPr>
            <a:r>
              <a:rPr lang="en-US" altLang="en-US" sz="3400"/>
              <a:t>All messages should be grammatically correct and free of jargon and abbreviations (unless they are the users’ ones).</a:t>
            </a:r>
          </a:p>
          <a:p>
            <a:pPr>
              <a:spcBef>
                <a:spcPct val="0"/>
              </a:spcBef>
            </a:pPr>
            <a:r>
              <a:rPr lang="en-US" altLang="en-US" sz="3400"/>
              <a:t>Avoid negatives and humor.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z="3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9-</a:t>
            </a:r>
            <a:fld id="{AAC0F742-8974-4020-8134-1856A479C1F1}" type="slidenum">
              <a:rPr lang="en-US" altLang="en-US">
                <a:solidFill>
                  <a:srgbClr val="898989"/>
                </a:solidFill>
              </a:rPr>
              <a:pPr/>
              <a:t>30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mtClean="0"/>
              <a:t>(cont’d)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9-</a:t>
            </a:r>
            <a:fld id="{35C52F2D-2C3F-4190-B985-520AB6B0D6B5}" type="slidenum">
              <a:rPr lang="en-US" altLang="en-US">
                <a:solidFill>
                  <a:srgbClr val="898989"/>
                </a:solidFill>
              </a:rPr>
              <a:pPr/>
              <a:t>31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3891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mtClean="0"/>
              <a:t> </a:t>
            </a:r>
            <a:r>
              <a:rPr lang="en-US" altLang="en-US" sz="3200"/>
              <a:t>Types of messages</a:t>
            </a:r>
          </a:p>
        </p:txBody>
      </p:sp>
      <p:pic>
        <p:nvPicPr>
          <p:cNvPr id="8" name="Picture 9" descr="Chapter_10_illus10"/>
          <p:cNvPicPr>
            <a:picLocks noChangeAspect="1" noChangeArrowheads="1"/>
          </p:cNvPicPr>
          <p:nvPr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5" t="27272" r="10785" b="31061"/>
          <a:stretch>
            <a:fillRect/>
          </a:stretch>
        </p:blipFill>
        <p:spPr bwMode="auto">
          <a:xfrm>
            <a:off x="2971800" y="2286000"/>
            <a:ext cx="60960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INPUT DESIGN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mtClean="0"/>
              <a:t>Input mechanisms facilitate the entry of data into the computer system.</a:t>
            </a:r>
          </a:p>
          <a:p>
            <a:pPr>
              <a:spcBef>
                <a:spcPct val="0"/>
              </a:spcBef>
            </a:pPr>
            <a:r>
              <a:rPr lang="en-US" altLang="en-US" smtClean="0"/>
              <a:t>Input design means designing the screen used to enter information and forms on which the users write and type  information.</a:t>
            </a:r>
          </a:p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9-</a:t>
            </a:r>
            <a:fld id="{99BB0774-672E-4BE0-821D-C85B5165F19E}" type="slidenum">
              <a:rPr lang="en-US" altLang="en-US">
                <a:solidFill>
                  <a:srgbClr val="898989"/>
                </a:solidFill>
              </a:rPr>
              <a:pPr/>
              <a:t>32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Basic Principles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mtClean="0"/>
              <a:t>The goal of input design is to capture accurate information for the system simply and easily.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altLang="en-US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altLang="en-US" smtClean="0"/>
          </a:p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9-</a:t>
            </a:r>
            <a:fld id="{064E7C4B-44C4-482D-BE5E-5595CBF6974E}" type="slidenum">
              <a:rPr lang="en-US" altLang="en-US">
                <a:solidFill>
                  <a:srgbClr val="898989"/>
                </a:solidFill>
              </a:rPr>
              <a:pPr/>
              <a:t>33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Use Online and Batch Processing Appropriately</a:t>
            </a:r>
            <a:endParaRPr lang="en-US" dirty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1054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3000"/>
              <a:t>There are two general formats for entering inputs into a computer system: online processing and batch processing.</a:t>
            </a:r>
          </a:p>
          <a:p>
            <a:pPr>
              <a:spcBef>
                <a:spcPct val="0"/>
              </a:spcBef>
            </a:pPr>
            <a:r>
              <a:rPr lang="en-US" altLang="en-US" sz="3000" b="1">
                <a:solidFill>
                  <a:srgbClr val="3333FF"/>
                </a:solidFill>
              </a:rPr>
              <a:t>Online processing</a:t>
            </a:r>
            <a:r>
              <a:rPr lang="en-US" altLang="en-US" sz="3000"/>
              <a:t>: each input item is entered into the system immediately.</a:t>
            </a:r>
          </a:p>
          <a:p>
            <a:pPr>
              <a:spcBef>
                <a:spcPct val="0"/>
              </a:spcBef>
            </a:pPr>
            <a:r>
              <a:rPr lang="en-US" altLang="en-US" sz="3000" b="1">
                <a:solidFill>
                  <a:srgbClr val="3333FF"/>
                </a:solidFill>
              </a:rPr>
              <a:t>Batch processing</a:t>
            </a:r>
            <a:r>
              <a:rPr lang="en-US" altLang="en-US" sz="3000"/>
              <a:t>: all the inputs collected over some period are gathered together and entered into the system at one time in a batch.</a:t>
            </a:r>
          </a:p>
          <a:p>
            <a:pPr>
              <a:spcBef>
                <a:spcPct val="0"/>
              </a:spcBef>
            </a:pPr>
            <a:r>
              <a:rPr lang="en-US" altLang="en-US" sz="3000"/>
              <a:t>Batch processing simplifies data communications and cuts communications costs.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9-</a:t>
            </a:r>
            <a:fld id="{83F2422A-FD21-47A3-A977-501021C2EA46}" type="slidenum">
              <a:rPr lang="en-US" altLang="en-US">
                <a:solidFill>
                  <a:srgbClr val="898989"/>
                </a:solidFill>
              </a:rPr>
              <a:pPr/>
              <a:t>34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Capture Data at the Source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mtClean="0"/>
              <a:t>The most important principle of input design is to capture the data in an electronic format at the original source.</a:t>
            </a:r>
          </a:p>
          <a:p>
            <a:pPr>
              <a:spcBef>
                <a:spcPct val="0"/>
              </a:spcBef>
            </a:pPr>
            <a:r>
              <a:rPr lang="en-US" altLang="en-US" smtClean="0"/>
              <a:t>It reduces duplication work, reduces, processing time, decreases the cost, decreases the probability of error.</a:t>
            </a:r>
          </a:p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9-</a:t>
            </a:r>
            <a:fld id="{477F054A-F7FB-405E-A582-6FC6C5B8B841}" type="slidenum">
              <a:rPr lang="en-US" altLang="en-US">
                <a:solidFill>
                  <a:srgbClr val="898989"/>
                </a:solidFill>
              </a:rPr>
              <a:pPr/>
              <a:t>35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mtClean="0"/>
              <a:t>(cont’d)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7244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b="1" i="1">
                <a:solidFill>
                  <a:srgbClr val="0000FF"/>
                </a:solidFill>
              </a:rPr>
              <a:t>Source data automation </a:t>
            </a:r>
            <a:r>
              <a:rPr lang="en-US" altLang="en-US"/>
              <a:t>refers to using special hardware devices to automatically capture data without requiring anyone to type it.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/>
              <a:t>Source data automation technologies:</a:t>
            </a:r>
          </a:p>
          <a:p>
            <a:pPr lvl="1">
              <a:lnSpc>
                <a:spcPct val="110000"/>
              </a:lnSpc>
            </a:pPr>
            <a:r>
              <a:rPr lang="en-US" altLang="en-US"/>
              <a:t>bar code readers</a:t>
            </a:r>
          </a:p>
          <a:p>
            <a:pPr lvl="1">
              <a:lnSpc>
                <a:spcPct val="110000"/>
              </a:lnSpc>
            </a:pPr>
            <a:r>
              <a:rPr lang="en-US" altLang="en-US"/>
              <a:t>optical character recognition</a:t>
            </a:r>
          </a:p>
          <a:p>
            <a:pPr lvl="1">
              <a:lnSpc>
                <a:spcPct val="110000"/>
              </a:lnSpc>
            </a:pPr>
            <a:r>
              <a:rPr lang="en-US" altLang="en-US"/>
              <a:t>magnetic stripe readers</a:t>
            </a:r>
          </a:p>
          <a:p>
            <a:pPr lvl="1">
              <a:lnSpc>
                <a:spcPct val="110000"/>
              </a:lnSpc>
            </a:pPr>
            <a:r>
              <a:rPr lang="en-US" altLang="en-US"/>
              <a:t>smart cards</a:t>
            </a:r>
          </a:p>
          <a:p>
            <a:pPr lvl="1">
              <a:lnSpc>
                <a:spcPct val="110000"/>
              </a:lnSpc>
            </a:pPr>
            <a:r>
              <a:rPr lang="en-US" altLang="en-US"/>
              <a:t>RFID (radio frequency identification) tags</a:t>
            </a:r>
          </a:p>
          <a:p>
            <a:pPr lvl="1">
              <a:lnSpc>
                <a:spcPct val="110000"/>
              </a:lnSpc>
            </a:pPr>
            <a:r>
              <a:rPr lang="en-US" altLang="en-US"/>
              <a:t>the Web.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9-</a:t>
            </a:r>
            <a:fld id="{44803835-3068-4EC7-9FDA-4DFC849DF833}" type="slidenum">
              <a:rPr lang="en-US" altLang="en-US">
                <a:solidFill>
                  <a:srgbClr val="898989"/>
                </a:solidFill>
              </a:rPr>
              <a:pPr/>
              <a:t>36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Minimize Keystrokes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en-US" sz="3200"/>
              <a:t>Keystrokes cost time and money.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en-US" sz="3200"/>
              <a:t>The system should never ask for information that can be obtained in another way (e.g., by retrieving it from a database).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en-US" sz="3200"/>
              <a:t>The system should not require a user to type information that can be selected from a list.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en-US" sz="3200"/>
              <a:t>The frequent values should be used as the </a:t>
            </a:r>
            <a:r>
              <a:rPr lang="en-US" altLang="en-US" sz="3200" b="1" i="1">
                <a:solidFill>
                  <a:srgbClr val="0000FF"/>
                </a:solidFill>
              </a:rPr>
              <a:t>default value </a:t>
            </a:r>
            <a:r>
              <a:rPr lang="en-US" altLang="en-US" sz="3200"/>
              <a:t>for the data.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9-</a:t>
            </a:r>
            <a:fld id="{DC9DDF3D-79D7-4717-876C-CE44D9BB2428}" type="slidenum">
              <a:rPr lang="en-US" altLang="en-US">
                <a:solidFill>
                  <a:srgbClr val="898989"/>
                </a:solidFill>
              </a:rPr>
              <a:pPr/>
              <a:t>37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09903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Types of Inputs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838200" y="409903"/>
            <a:ext cx="10515600" cy="4351338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2400" dirty="0"/>
              <a:t>There are many different types of inputs, in the same way that there are many different types of fields</a:t>
            </a:r>
            <a:r>
              <a:rPr lang="en-US" altLang="en-US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9-</a:t>
            </a:r>
            <a:fld id="{A73CBB11-8E50-4E15-85CA-3D82E7ACF05C}" type="slidenum">
              <a:rPr lang="en-US" altLang="en-US">
                <a:solidFill>
                  <a:srgbClr val="898989"/>
                </a:solidFill>
              </a:rPr>
              <a:pPr/>
              <a:t>38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6" name="Picture 2" descr="fig_09_1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1148256"/>
            <a:ext cx="7848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36008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dirty="0" smtClean="0"/>
              <a:t>(cont’d)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9-</a:t>
            </a:r>
            <a:fld id="{B846CF55-F243-4C5B-B7E0-C6BCC4E044A1}" type="slidenum">
              <a:rPr lang="en-US" altLang="en-US">
                <a:solidFill>
                  <a:srgbClr val="898989"/>
                </a:solidFill>
              </a:rPr>
              <a:pPr/>
              <a:t>39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7109" name="Content Placeholder 6"/>
          <p:cNvSpPr>
            <a:spLocks noGrp="1"/>
          </p:cNvSpPr>
          <p:nvPr>
            <p:ph idx="1"/>
          </p:nvPr>
        </p:nvSpPr>
        <p:spPr>
          <a:xfrm>
            <a:off x="838200" y="643211"/>
            <a:ext cx="10515600" cy="4351338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3200" dirty="0"/>
              <a:t>There are many types of selection boxes</a:t>
            </a:r>
          </a:p>
        </p:txBody>
      </p:sp>
      <p:pic>
        <p:nvPicPr>
          <p:cNvPr id="8" name="Picture 9" descr="Chapter_10_illus10"/>
          <p:cNvPicPr>
            <a:picLocks noChangeAspect="1" noChangeArrowheads="1"/>
          </p:cNvPicPr>
          <p:nvPr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5" t="19698" r="10785" b="27272"/>
          <a:stretch>
            <a:fillRect/>
          </a:stretch>
        </p:blipFill>
        <p:spPr bwMode="auto">
          <a:xfrm>
            <a:off x="2283372" y="1129862"/>
            <a:ext cx="7010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mtClean="0"/>
              <a:t>(cont’d)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9-</a:t>
            </a:r>
            <a:fld id="{18BAEB43-1C37-43E0-B02F-DF490A041532}" type="slidenum">
              <a:rPr lang="en-US" altLang="en-US">
                <a:solidFill>
                  <a:srgbClr val="898989"/>
                </a:solidFill>
              </a:rPr>
              <a:pPr/>
              <a:t>4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10245" name="Picture 2" descr="fig_09_01"/>
          <p:cNvPicPr preferRelativeResize="0">
            <a:picLocks noGrp="1" noChangeAspect="1" noChangeArrowheads="1"/>
          </p:cNvPicPr>
          <p:nvPr>
            <p:ph idx="1"/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8917" y="1166649"/>
            <a:ext cx="10074166" cy="455623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Input Validation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9-</a:t>
            </a:r>
            <a:fld id="{3ECD6758-4986-43D8-98E6-7BD713F9876C}" type="slidenum">
              <a:rPr lang="en-US" altLang="en-US">
                <a:solidFill>
                  <a:srgbClr val="898989"/>
                </a:solidFill>
              </a:rPr>
              <a:pPr/>
              <a:t>40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8133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mtClean="0"/>
              <a:t>All data entered into the system must be validated in order to ensure accuracy.</a:t>
            </a:r>
          </a:p>
          <a:p>
            <a:pPr>
              <a:spcBef>
                <a:spcPct val="0"/>
              </a:spcBef>
            </a:pPr>
            <a:r>
              <a:rPr lang="en-US" altLang="en-US" b="1" i="1" smtClean="0">
                <a:solidFill>
                  <a:srgbClr val="0000FF"/>
                </a:solidFill>
              </a:rPr>
              <a:t>Input validation </a:t>
            </a:r>
            <a:r>
              <a:rPr lang="en-US" altLang="en-US" smtClean="0"/>
              <a:t>(also called </a:t>
            </a:r>
            <a:r>
              <a:rPr lang="en-US" altLang="en-US" b="1" i="1" smtClean="0">
                <a:solidFill>
                  <a:srgbClr val="0000FF"/>
                </a:solidFill>
              </a:rPr>
              <a:t>edit checks</a:t>
            </a:r>
            <a:r>
              <a:rPr lang="en-US" altLang="en-US" smtClean="0"/>
              <a:t>) can take many forms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8621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dirty="0" smtClean="0"/>
              <a:t>(cont’d)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838200" y="486213"/>
            <a:ext cx="10515600" cy="4351338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 smtClean="0"/>
              <a:t>There are six different types of validation checks: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9-</a:t>
            </a:r>
            <a:fld id="{71EDAAF6-DA22-4882-9679-762A03C7DCD3}" type="slidenum">
              <a:rPr lang="en-US" altLang="en-US">
                <a:solidFill>
                  <a:srgbClr val="898989"/>
                </a:solidFill>
              </a:rPr>
              <a:pPr/>
              <a:t>41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6" name="Picture 9" descr="Chapter_10_illus10"/>
          <p:cNvPicPr>
            <a:picLocks noChangeAspect="1" noChangeArrowheads="1"/>
          </p:cNvPicPr>
          <p:nvPr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5" t="19698" r="10785" b="27272"/>
          <a:stretch>
            <a:fillRect/>
          </a:stretch>
        </p:blipFill>
        <p:spPr bwMode="auto">
          <a:xfrm>
            <a:off x="2476500" y="843455"/>
            <a:ext cx="7239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OUTPUT DESIGN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mtClean="0"/>
              <a:t>Outputs are the reports that the system produces, whether on the screen, on paper, or in other media, such as the Web.</a:t>
            </a:r>
          </a:p>
          <a:p>
            <a:pPr>
              <a:spcBef>
                <a:spcPct val="0"/>
              </a:spcBef>
            </a:pPr>
            <a:r>
              <a:rPr lang="en-US" altLang="en-US" smtClean="0"/>
              <a:t>Outputs are the most visible part of any system.</a:t>
            </a:r>
          </a:p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9-</a:t>
            </a:r>
            <a:fld id="{00FCD5AB-7A1B-430F-BCF8-0C350228AB29}" type="slidenum">
              <a:rPr lang="en-US" altLang="en-US">
                <a:solidFill>
                  <a:srgbClr val="898989"/>
                </a:solidFill>
              </a:rPr>
              <a:pPr/>
              <a:t>42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Basic Principles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1905000" y="1253358"/>
            <a:ext cx="8382000" cy="47244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3000" dirty="0"/>
              <a:t>The goal of the output mechanism is to present information to users so that they can accurately understand it with the least effort.</a:t>
            </a:r>
          </a:p>
          <a:p>
            <a:pPr>
              <a:spcBef>
                <a:spcPct val="0"/>
              </a:spcBef>
            </a:pPr>
            <a:r>
              <a:rPr lang="en-US" altLang="en-US" sz="3000" b="1" dirty="0"/>
              <a:t>Understand report usage</a:t>
            </a:r>
            <a:r>
              <a:rPr lang="en-US" altLang="en-US" sz="3000" dirty="0"/>
              <a:t> – the first principle in designing reports is to understand how they are used.</a:t>
            </a:r>
          </a:p>
          <a:p>
            <a:pPr>
              <a:spcBef>
                <a:spcPct val="0"/>
              </a:spcBef>
            </a:pPr>
            <a:r>
              <a:rPr lang="en-US" altLang="en-US" sz="3000" b="1" dirty="0"/>
              <a:t>Manage information load </a:t>
            </a:r>
            <a:r>
              <a:rPr lang="en-US" altLang="en-US" sz="3000" dirty="0"/>
              <a:t>– the goal of a well-designed report is to provide all needed information without information overload.</a:t>
            </a:r>
          </a:p>
          <a:p>
            <a:pPr>
              <a:spcBef>
                <a:spcPct val="0"/>
              </a:spcBef>
            </a:pPr>
            <a:r>
              <a:rPr lang="en-US" altLang="en-US" sz="3000" b="1" dirty="0"/>
              <a:t>Minimize bias </a:t>
            </a:r>
            <a:r>
              <a:rPr lang="en-US" altLang="en-US" sz="3000" dirty="0"/>
              <a:t>– no analyst sets out to design a biased report.</a:t>
            </a:r>
          </a:p>
          <a:p>
            <a:pPr>
              <a:spcBef>
                <a:spcPct val="0"/>
              </a:spcBef>
            </a:pPr>
            <a:endParaRPr lang="en-US" altLang="en-US" sz="3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9-</a:t>
            </a:r>
            <a:fld id="{32515845-C605-4C2B-9C24-D92DF3E8C9EB}" type="slidenum">
              <a:rPr lang="en-US" altLang="en-US">
                <a:solidFill>
                  <a:srgbClr val="898989"/>
                </a:solidFill>
              </a:rPr>
              <a:pPr/>
              <a:t>43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315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dirty="0" smtClean="0"/>
              <a:t>(cont’d)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9-</a:t>
            </a:r>
            <a:fld id="{705596A9-8DA8-4E2A-8831-DADB282B07EE}" type="slidenum">
              <a:rPr lang="en-US" altLang="en-US">
                <a:solidFill>
                  <a:srgbClr val="898989"/>
                </a:solidFill>
              </a:rPr>
              <a:pPr/>
              <a:t>44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52229" name="Content Placeholder 6"/>
          <p:cNvSpPr>
            <a:spLocks noGrp="1"/>
          </p:cNvSpPr>
          <p:nvPr>
            <p:ph idx="1"/>
          </p:nvPr>
        </p:nvSpPr>
        <p:spPr>
          <a:xfrm>
            <a:off x="2170387" y="883088"/>
            <a:ext cx="8229600" cy="4800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3200" dirty="0"/>
              <a:t>Example of bias: Bias in graphs.</a:t>
            </a:r>
          </a:p>
        </p:txBody>
      </p:sp>
      <p:pic>
        <p:nvPicPr>
          <p:cNvPr id="8" name="Content Placeholder 5" descr="Chapter_10_illus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8" t="25757" r="20589" b="25758"/>
          <a:stretch>
            <a:fillRect/>
          </a:stretch>
        </p:blipFill>
        <p:spPr bwMode="auto">
          <a:xfrm>
            <a:off x="4199212" y="1416488"/>
            <a:ext cx="417195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93683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Types of Outputs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9-</a:t>
            </a:r>
            <a:fld id="{D07336D4-056F-4145-97FD-9D1164F69E53}" type="slidenum">
              <a:rPr lang="en-US" altLang="en-US">
                <a:solidFill>
                  <a:srgbClr val="898989"/>
                </a:solidFill>
              </a:rPr>
              <a:pPr/>
              <a:t>45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53253" name="Picture 9" descr="Chapter_10_illus1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5" t="26515" r="10785" b="31818"/>
          <a:stretch>
            <a:fillRect/>
          </a:stretch>
        </p:blipFill>
        <p:spPr>
          <a:xfrm>
            <a:off x="2448911" y="693683"/>
            <a:ext cx="6934200" cy="46339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838200" y="-46038"/>
            <a:ext cx="10515600" cy="802783"/>
          </a:xfrm>
        </p:spPr>
        <p:txBody>
          <a:bodyPr/>
          <a:lstStyle/>
          <a:p>
            <a:r>
              <a:rPr lang="en-US" altLang="en-US" dirty="0" smtClean="0"/>
              <a:t>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756745"/>
            <a:ext cx="8229600" cy="4800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3400" dirty="0"/>
              <a:t>The two dominant media of reports are paper and electronic.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3400" dirty="0"/>
              <a:t>Paper is the more traditional medium and is relatively permanent, easy to use, highly portable, and accessible in most situations.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3400" dirty="0"/>
              <a:t>However, paper reports are expensive.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3400" dirty="0"/>
              <a:t>Many organizations are moving to electronic production of reports.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z="3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9-</a:t>
            </a:r>
            <a:fld id="{AD41EF5E-A906-4FED-8459-AC4630764C7C}" type="slidenum">
              <a:rPr lang="en-US" altLang="en-US">
                <a:solidFill>
                  <a:srgbClr val="898989"/>
                </a:solidFill>
              </a:rPr>
              <a:pPr/>
              <a:t>46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SUMMARY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mtClean="0">
                <a:solidFill>
                  <a:srgbClr val="FF0000"/>
                </a:solidFill>
              </a:rPr>
              <a:t>User interface design </a:t>
            </a:r>
            <a:r>
              <a:rPr lang="en-US" altLang="en-US" smtClean="0"/>
              <a:t>principles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3200"/>
              <a:t> - Layout, content awareness, aesthetics, user experience, consistency, minimize user effort.</a:t>
            </a:r>
          </a:p>
          <a:p>
            <a:pPr>
              <a:spcBef>
                <a:spcPct val="0"/>
              </a:spcBef>
            </a:pPr>
            <a:r>
              <a:rPr lang="en-US" altLang="en-US" smtClean="0"/>
              <a:t>The user interface design process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 </a:t>
            </a:r>
            <a:r>
              <a:rPr lang="en-US" altLang="en-US" sz="3200"/>
              <a:t>- Use scenario development, interface structure design, interface standards design, interface design prototyping, and interface evaluation.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9-</a:t>
            </a:r>
            <a:fld id="{EB9F8850-5DC6-4FEE-8487-2B4B17D40B12}" type="slidenum">
              <a:rPr lang="en-US" altLang="en-US">
                <a:solidFill>
                  <a:srgbClr val="898989"/>
                </a:solidFill>
              </a:rPr>
              <a:pPr/>
              <a:t>47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430" y="1403350"/>
            <a:ext cx="11711353" cy="495300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ct val="0"/>
              </a:spcBef>
            </a:pPr>
            <a:r>
              <a:rPr lang="en-US" altLang="en-US" b="1" i="1" dirty="0"/>
              <a:t>Tata </a:t>
            </a:r>
            <a:r>
              <a:rPr lang="en-US" altLang="en-US" b="1" i="1" dirty="0" err="1"/>
              <a:t>letak</a:t>
            </a:r>
            <a:r>
              <a:rPr lang="en-US" altLang="en-US" b="1" i="1" dirty="0"/>
              <a:t> </a:t>
            </a:r>
            <a:r>
              <a:rPr lang="en-US" altLang="en-US" b="1" i="1" dirty="0" err="1"/>
              <a:t>mengacu</a:t>
            </a:r>
            <a:r>
              <a:rPr lang="en-US" altLang="en-US" b="1" i="1" dirty="0"/>
              <a:t> </a:t>
            </a:r>
            <a:r>
              <a:rPr lang="en-US" altLang="en-US" b="1" i="1" dirty="0" err="1"/>
              <a:t>pada</a:t>
            </a:r>
            <a:r>
              <a:rPr lang="en-US" altLang="en-US" b="1" i="1" dirty="0"/>
              <a:t> </a:t>
            </a:r>
            <a:r>
              <a:rPr lang="en-US" altLang="en-US" b="1" i="1" dirty="0" err="1"/>
              <a:t>pengaturan</a:t>
            </a:r>
            <a:r>
              <a:rPr lang="en-US" altLang="en-US" b="1" i="1" dirty="0"/>
              <a:t> area </a:t>
            </a:r>
            <a:r>
              <a:rPr lang="en-US" altLang="en-US" b="1" i="1" dirty="0" err="1"/>
              <a:t>layar</a:t>
            </a:r>
            <a:r>
              <a:rPr lang="en-US" altLang="en-US" b="1" i="1" dirty="0"/>
              <a:t> </a:t>
            </a:r>
            <a:r>
              <a:rPr lang="en-US" altLang="en-US" b="1" i="1" dirty="0" err="1"/>
              <a:t>dan</a:t>
            </a:r>
            <a:r>
              <a:rPr lang="en-US" altLang="en-US" b="1" i="1" dirty="0"/>
              <a:t> </a:t>
            </a:r>
            <a:r>
              <a:rPr lang="en-US" altLang="en-US" b="1" i="1" dirty="0" err="1"/>
              <a:t>dokumen</a:t>
            </a:r>
            <a:r>
              <a:rPr lang="en-US" altLang="en-US" b="1" i="1" dirty="0"/>
              <a:t> </a:t>
            </a:r>
            <a:r>
              <a:rPr lang="en-US" altLang="en-US" b="1" i="1" dirty="0" err="1"/>
              <a:t>untuk</a:t>
            </a:r>
            <a:r>
              <a:rPr lang="en-US" altLang="en-US" b="1" i="1" dirty="0"/>
              <a:t> </a:t>
            </a:r>
            <a:r>
              <a:rPr lang="en-US" altLang="en-US" b="1" i="1" dirty="0" err="1"/>
              <a:t>tujuan</a:t>
            </a:r>
            <a:r>
              <a:rPr lang="en-US" altLang="en-US" b="1" i="1" dirty="0"/>
              <a:t> yang </a:t>
            </a:r>
            <a:r>
              <a:rPr lang="en-US" altLang="en-US" b="1" i="1" dirty="0" err="1"/>
              <a:t>berbeda</a:t>
            </a:r>
            <a:r>
              <a:rPr lang="en-US" altLang="en-US" b="1" i="1" dirty="0"/>
              <a:t> </a:t>
            </a:r>
            <a:r>
              <a:rPr lang="en-US" altLang="en-US" b="1" i="1" dirty="0" err="1"/>
              <a:t>dan</a:t>
            </a:r>
            <a:r>
              <a:rPr lang="en-US" altLang="en-US" b="1" i="1" dirty="0"/>
              <a:t> </a:t>
            </a:r>
            <a:r>
              <a:rPr lang="en-US" altLang="en-US" b="1" i="1" dirty="0" err="1"/>
              <a:t>menggunakan</a:t>
            </a:r>
            <a:r>
              <a:rPr lang="en-US" altLang="en-US" b="1" i="1" dirty="0"/>
              <a:t> area </a:t>
            </a:r>
            <a:r>
              <a:rPr lang="en-US" altLang="en-US" b="1" i="1" dirty="0" err="1"/>
              <a:t>ini</a:t>
            </a:r>
            <a:r>
              <a:rPr lang="en-US" altLang="en-US" b="1" i="1" dirty="0"/>
              <a:t> </a:t>
            </a:r>
            <a:r>
              <a:rPr lang="en-US" altLang="en-US" b="1" i="1" dirty="0" err="1"/>
              <a:t>secara</a:t>
            </a:r>
            <a:r>
              <a:rPr lang="en-US" altLang="en-US" b="1" i="1" dirty="0"/>
              <a:t> </a:t>
            </a:r>
            <a:r>
              <a:rPr lang="en-US" altLang="en-US" b="1" i="1" dirty="0" err="1"/>
              <a:t>konsisten</a:t>
            </a:r>
            <a:r>
              <a:rPr lang="en-US" altLang="en-US" b="1" i="1" dirty="0"/>
              <a:t> di </a:t>
            </a:r>
            <a:r>
              <a:rPr lang="en-US" altLang="en-US" b="1" i="1" dirty="0" err="1"/>
              <a:t>seluruh</a:t>
            </a:r>
            <a:r>
              <a:rPr lang="en-US" altLang="en-US" b="1" i="1" dirty="0"/>
              <a:t> </a:t>
            </a:r>
            <a:r>
              <a:rPr lang="en-US" altLang="en-US" b="1" i="1" dirty="0" err="1"/>
              <a:t>antarmuka</a:t>
            </a:r>
            <a:r>
              <a:rPr lang="en-US" altLang="en-US" b="1" i="1" dirty="0"/>
              <a:t> </a:t>
            </a:r>
            <a:r>
              <a:rPr lang="en-US" altLang="en-US" b="1" i="1" dirty="0" err="1"/>
              <a:t>pengguna</a:t>
            </a:r>
            <a:r>
              <a:rPr lang="en-US" altLang="en-US" b="1" i="1" dirty="0"/>
              <a:t>.</a:t>
            </a:r>
          </a:p>
          <a:p>
            <a:pPr>
              <a:spcBef>
                <a:spcPct val="0"/>
              </a:spcBef>
            </a:pPr>
            <a:r>
              <a:rPr lang="en-US" altLang="en-US" b="1" i="1" dirty="0" err="1"/>
              <a:t>Layar</a:t>
            </a:r>
            <a:r>
              <a:rPr lang="en-US" altLang="en-US" b="1" i="1" dirty="0"/>
              <a:t> </a:t>
            </a:r>
            <a:r>
              <a:rPr lang="en-US" altLang="en-US" b="1" i="1" dirty="0" err="1"/>
              <a:t>sering</a:t>
            </a:r>
            <a:r>
              <a:rPr lang="en-US" altLang="en-US" b="1" i="1" dirty="0"/>
              <a:t> kali </a:t>
            </a:r>
            <a:r>
              <a:rPr lang="en-US" altLang="en-US" b="1" i="1" dirty="0" err="1"/>
              <a:t>dibagi</a:t>
            </a:r>
            <a:r>
              <a:rPr lang="en-US" altLang="en-US" b="1" i="1" dirty="0"/>
              <a:t> </a:t>
            </a:r>
            <a:r>
              <a:rPr lang="en-US" altLang="en-US" b="1" i="1" dirty="0" err="1"/>
              <a:t>menjadi</a:t>
            </a:r>
            <a:r>
              <a:rPr lang="en-US" altLang="en-US" b="1" i="1" dirty="0"/>
              <a:t> </a:t>
            </a:r>
            <a:r>
              <a:rPr lang="en-US" altLang="en-US" b="1" i="1" dirty="0" err="1"/>
              <a:t>tiga</a:t>
            </a:r>
            <a:r>
              <a:rPr lang="en-US" altLang="en-US" b="1" i="1" dirty="0"/>
              <a:t> area:</a:t>
            </a:r>
          </a:p>
          <a:p>
            <a:pPr lvl="1">
              <a:spcBef>
                <a:spcPct val="0"/>
              </a:spcBef>
            </a:pPr>
            <a:r>
              <a:rPr lang="en-US" altLang="en-US" b="1" i="1" dirty="0"/>
              <a:t>Area </a:t>
            </a:r>
            <a:r>
              <a:rPr lang="en-US" altLang="en-US" b="1" i="1" dirty="0" err="1"/>
              <a:t>atas</a:t>
            </a:r>
            <a:r>
              <a:rPr lang="en-US" altLang="en-US" b="1" i="1" dirty="0"/>
              <a:t> </a:t>
            </a:r>
            <a:r>
              <a:rPr lang="en-US" altLang="en-US" b="1" i="1" dirty="0" err="1"/>
              <a:t>memberi</a:t>
            </a:r>
            <a:r>
              <a:rPr lang="en-US" altLang="en-US" b="1" i="1" dirty="0"/>
              <a:t> </a:t>
            </a:r>
            <a:r>
              <a:rPr lang="en-US" altLang="en-US" b="1" i="1" dirty="0" err="1"/>
              <a:t>pengguna</a:t>
            </a:r>
            <a:r>
              <a:rPr lang="en-US" altLang="en-US" b="1" i="1" dirty="0"/>
              <a:t> </a:t>
            </a:r>
            <a:r>
              <a:rPr lang="en-US" altLang="en-US" b="1" i="1" dirty="0" err="1"/>
              <a:t>cara</a:t>
            </a:r>
            <a:r>
              <a:rPr lang="en-US" altLang="en-US" b="1" i="1" dirty="0"/>
              <a:t> </a:t>
            </a:r>
            <a:r>
              <a:rPr lang="en-US" altLang="en-US" b="1" i="1" dirty="0" err="1"/>
              <a:t>untuk</a:t>
            </a:r>
            <a:r>
              <a:rPr lang="en-US" altLang="en-US" b="1" i="1" dirty="0"/>
              <a:t> </a:t>
            </a:r>
            <a:r>
              <a:rPr lang="en-US" altLang="en-US" b="1" i="1" dirty="0" err="1"/>
              <a:t>menavigasi</a:t>
            </a:r>
            <a:r>
              <a:rPr lang="en-US" altLang="en-US" b="1" i="1" dirty="0"/>
              <a:t> </a:t>
            </a:r>
            <a:r>
              <a:rPr lang="en-US" altLang="en-US" b="1" i="1" dirty="0" err="1"/>
              <a:t>melalui</a:t>
            </a:r>
            <a:r>
              <a:rPr lang="en-US" altLang="en-US" b="1" i="1" dirty="0"/>
              <a:t> </a:t>
            </a:r>
            <a:r>
              <a:rPr lang="en-US" altLang="en-US" b="1" i="1" dirty="0" err="1"/>
              <a:t>sistem</a:t>
            </a:r>
            <a:r>
              <a:rPr lang="en-US" altLang="en-US" b="1" i="1" dirty="0"/>
              <a:t>;</a:t>
            </a:r>
          </a:p>
          <a:p>
            <a:pPr lvl="1">
              <a:spcBef>
                <a:spcPct val="0"/>
              </a:spcBef>
            </a:pPr>
            <a:r>
              <a:rPr lang="en-US" altLang="en-US" b="1" i="1" dirty="0"/>
              <a:t>Area </a:t>
            </a:r>
            <a:r>
              <a:rPr lang="en-US" altLang="en-US" b="1" i="1" dirty="0" err="1"/>
              <a:t>tengah</a:t>
            </a:r>
            <a:r>
              <a:rPr lang="en-US" altLang="en-US" b="1" i="1" dirty="0"/>
              <a:t> </a:t>
            </a:r>
            <a:r>
              <a:rPr lang="en-US" altLang="en-US" b="1" i="1" dirty="0" err="1"/>
              <a:t>dan</a:t>
            </a:r>
            <a:r>
              <a:rPr lang="en-US" altLang="en-US" b="1" i="1" dirty="0"/>
              <a:t> </a:t>
            </a:r>
            <a:r>
              <a:rPr lang="en-US" altLang="en-US" b="1" i="1" dirty="0" err="1"/>
              <a:t>terbesar</a:t>
            </a:r>
            <a:r>
              <a:rPr lang="en-US" altLang="en-US" b="1" i="1" dirty="0"/>
              <a:t> </a:t>
            </a:r>
            <a:r>
              <a:rPr lang="en-US" altLang="en-US" b="1" i="1" dirty="0" err="1"/>
              <a:t>adalah</a:t>
            </a:r>
            <a:r>
              <a:rPr lang="en-US" altLang="en-US" b="1" i="1" dirty="0"/>
              <a:t> </a:t>
            </a:r>
            <a:r>
              <a:rPr lang="en-US" altLang="en-US" b="1" i="1" dirty="0" err="1"/>
              <a:t>untuk</a:t>
            </a:r>
            <a:r>
              <a:rPr lang="en-US" altLang="en-US" b="1" i="1" dirty="0"/>
              <a:t> </a:t>
            </a:r>
            <a:r>
              <a:rPr lang="en-US" altLang="en-US" b="1" i="1" dirty="0" err="1"/>
              <a:t>pajangan</a:t>
            </a:r>
            <a:r>
              <a:rPr lang="en-US" altLang="en-US" b="1" i="1" dirty="0"/>
              <a:t> </a:t>
            </a:r>
            <a:r>
              <a:rPr lang="en-US" altLang="en-US" b="1" i="1" dirty="0" err="1"/>
              <a:t>karya</a:t>
            </a:r>
            <a:r>
              <a:rPr lang="en-US" altLang="en-US" b="1" i="1" dirty="0"/>
              <a:t> </a:t>
            </a:r>
            <a:r>
              <a:rPr lang="en-US" altLang="en-US" b="1" i="1" dirty="0" err="1"/>
              <a:t>pengguna</a:t>
            </a:r>
            <a:r>
              <a:rPr lang="en-US" altLang="en-US" b="1" i="1" dirty="0"/>
              <a:t>; </a:t>
            </a:r>
            <a:r>
              <a:rPr lang="en-US" altLang="en-US" b="1" i="1" dirty="0" err="1"/>
              <a:t>dan</a:t>
            </a:r>
            <a:endParaRPr lang="en-US" altLang="en-US" b="1" i="1" dirty="0"/>
          </a:p>
          <a:p>
            <a:pPr lvl="1">
              <a:spcBef>
                <a:spcPct val="0"/>
              </a:spcBef>
            </a:pPr>
            <a:r>
              <a:rPr lang="en-US" altLang="en-US" b="1" i="1" dirty="0"/>
              <a:t>Area </a:t>
            </a:r>
            <a:r>
              <a:rPr lang="en-US" altLang="en-US" b="1" i="1" dirty="0" err="1"/>
              <a:t>bawah</a:t>
            </a:r>
            <a:r>
              <a:rPr lang="en-US" altLang="en-US" b="1" i="1" dirty="0"/>
              <a:t> </a:t>
            </a:r>
            <a:r>
              <a:rPr lang="en-US" altLang="en-US" b="1" i="1" dirty="0" err="1"/>
              <a:t>berisi</a:t>
            </a:r>
            <a:r>
              <a:rPr lang="en-US" altLang="en-US" b="1" i="1" dirty="0"/>
              <a:t> </a:t>
            </a:r>
            <a:r>
              <a:rPr lang="en-US" altLang="en-US" b="1" i="1" dirty="0" err="1"/>
              <a:t>informasi</a:t>
            </a:r>
            <a:r>
              <a:rPr lang="en-US" altLang="en-US" b="1" i="1" dirty="0"/>
              <a:t> status </a:t>
            </a:r>
            <a:r>
              <a:rPr lang="en-US" altLang="en-US" b="1" i="1" dirty="0" err="1"/>
              <a:t>tentang</a:t>
            </a:r>
            <a:r>
              <a:rPr lang="en-US" altLang="en-US" b="1" i="1" dirty="0"/>
              <a:t> yang </a:t>
            </a:r>
            <a:r>
              <a:rPr lang="en-US" altLang="en-US" b="1" i="1" dirty="0" err="1"/>
              <a:t>dilakukan</a:t>
            </a:r>
            <a:r>
              <a:rPr lang="en-US" altLang="en-US" b="1" i="1" dirty="0"/>
              <a:t> </a:t>
            </a:r>
            <a:r>
              <a:rPr lang="en-US" altLang="en-US" b="1" i="1" dirty="0" err="1"/>
              <a:t>pengguna</a:t>
            </a:r>
            <a:r>
              <a:rPr lang="en-US" altLang="en-US" b="1" i="1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n-US" altLang="en-US" sz="3400" dirty="0"/>
              <a:t>Area </a:t>
            </a:r>
            <a:r>
              <a:rPr lang="en-US" altLang="en-US" sz="3400" dirty="0" err="1"/>
              <a:t>dan</a:t>
            </a:r>
            <a:r>
              <a:rPr lang="en-US" altLang="en-US" sz="3400" dirty="0"/>
              <a:t> </a:t>
            </a:r>
            <a:r>
              <a:rPr lang="en-US" altLang="en-US" sz="3400" dirty="0" err="1"/>
              <a:t>informasi</a:t>
            </a:r>
            <a:r>
              <a:rPr lang="en-US" altLang="en-US" sz="3400" dirty="0"/>
              <a:t> di </a:t>
            </a:r>
            <a:r>
              <a:rPr lang="en-US" altLang="en-US" sz="3400" dirty="0" err="1"/>
              <a:t>dalam</a:t>
            </a:r>
            <a:r>
              <a:rPr lang="en-US" altLang="en-US" sz="3400" dirty="0"/>
              <a:t> area </a:t>
            </a:r>
            <a:r>
              <a:rPr lang="en-US" altLang="en-US" sz="3400" dirty="0" err="1"/>
              <a:t>harus</a:t>
            </a:r>
            <a:r>
              <a:rPr lang="en-US" altLang="en-US" sz="3400" dirty="0"/>
              <a:t> </a:t>
            </a:r>
            <a:r>
              <a:rPr lang="en-US" altLang="en-US" sz="3400" dirty="0" err="1"/>
              <a:t>memiliki</a:t>
            </a:r>
            <a:r>
              <a:rPr lang="en-US" altLang="en-US" sz="3400" dirty="0"/>
              <a:t> </a:t>
            </a:r>
            <a:r>
              <a:rPr lang="en-US" altLang="en-US" sz="3400" dirty="0" err="1"/>
              <a:t>aliran</a:t>
            </a:r>
            <a:r>
              <a:rPr lang="en-US" altLang="en-US" sz="3400" dirty="0"/>
              <a:t> </a:t>
            </a:r>
            <a:r>
              <a:rPr lang="en-US" altLang="en-US" sz="3400" dirty="0" err="1"/>
              <a:t>intuitif</a:t>
            </a:r>
            <a:r>
              <a:rPr lang="en-US" altLang="en-US" sz="3400" dirty="0"/>
              <a:t> </a:t>
            </a:r>
            <a:r>
              <a:rPr lang="en-US" altLang="en-US" sz="3400" dirty="0" err="1"/>
              <a:t>alami</a:t>
            </a:r>
            <a:r>
              <a:rPr lang="en-US" altLang="en-US" sz="3400" dirty="0"/>
              <a:t> </a:t>
            </a:r>
            <a:r>
              <a:rPr lang="en-US" altLang="en-US" sz="3400" dirty="0" err="1"/>
              <a:t>untuk</a:t>
            </a:r>
            <a:r>
              <a:rPr lang="en-US" altLang="en-US" sz="3400" dirty="0"/>
              <a:t> </a:t>
            </a:r>
            <a:r>
              <a:rPr lang="en-US" altLang="en-US" sz="3400" dirty="0" err="1"/>
              <a:t>meminimalkan</a:t>
            </a:r>
            <a:r>
              <a:rPr lang="en-US" altLang="en-US" sz="3400" dirty="0"/>
              <a:t> </a:t>
            </a:r>
            <a:r>
              <a:rPr lang="en-US" altLang="en-US" sz="3400" dirty="0" err="1"/>
              <a:t>pergerakan</a:t>
            </a:r>
            <a:r>
              <a:rPr lang="en-US" altLang="en-US" sz="3400" dirty="0"/>
              <a:t> </a:t>
            </a:r>
            <a:r>
              <a:rPr lang="en-US" altLang="en-US" sz="3400" dirty="0" err="1"/>
              <a:t>pengguna</a:t>
            </a:r>
            <a:r>
              <a:rPr lang="en-US" altLang="en-US" sz="3400" dirty="0"/>
              <a:t> </a:t>
            </a:r>
            <a:r>
              <a:rPr lang="en-US" altLang="en-US" sz="3400" dirty="0" err="1"/>
              <a:t>dari</a:t>
            </a:r>
            <a:r>
              <a:rPr lang="en-US" altLang="en-US" sz="3400" dirty="0"/>
              <a:t> </a:t>
            </a:r>
            <a:r>
              <a:rPr lang="en-US" altLang="en-US" sz="3400" dirty="0" err="1"/>
              <a:t>satu</a:t>
            </a:r>
            <a:r>
              <a:rPr lang="en-US" altLang="en-US" sz="3400" dirty="0"/>
              <a:t> area </a:t>
            </a:r>
            <a:r>
              <a:rPr lang="en-US" altLang="en-US" sz="3400" dirty="0" err="1"/>
              <a:t>ke</a:t>
            </a:r>
            <a:r>
              <a:rPr lang="en-US" altLang="en-US" sz="3400" dirty="0"/>
              <a:t> area </a:t>
            </a:r>
            <a:r>
              <a:rPr lang="en-US" altLang="en-US" sz="3400" dirty="0" err="1"/>
              <a:t>berikutnya</a:t>
            </a:r>
            <a:r>
              <a:rPr lang="en-US" altLang="en-US" sz="3400" dirty="0"/>
              <a:t>.</a:t>
            </a:r>
          </a:p>
          <a:p>
            <a:pPr>
              <a:spcBef>
                <a:spcPct val="0"/>
              </a:spcBef>
            </a:pPr>
            <a:r>
              <a:rPr lang="en-US" altLang="en-US" sz="3400" dirty="0" err="1"/>
              <a:t>Idealnya</a:t>
            </a:r>
            <a:r>
              <a:rPr lang="en-US" altLang="en-US" sz="3400" dirty="0"/>
              <a:t>, area </a:t>
            </a:r>
            <a:r>
              <a:rPr lang="en-US" altLang="en-US" sz="3400" dirty="0" err="1"/>
              <a:t>tersebut</a:t>
            </a:r>
            <a:r>
              <a:rPr lang="en-US" altLang="en-US" sz="3400" dirty="0"/>
              <a:t> </a:t>
            </a:r>
            <a:r>
              <a:rPr lang="en-US" altLang="en-US" sz="3400" dirty="0" err="1"/>
              <a:t>akan</a:t>
            </a:r>
            <a:r>
              <a:rPr lang="en-US" altLang="en-US" sz="3400" dirty="0"/>
              <a:t> </a:t>
            </a:r>
            <a:r>
              <a:rPr lang="en-US" altLang="en-US" sz="3400" dirty="0" err="1"/>
              <a:t>tetap</a:t>
            </a:r>
            <a:r>
              <a:rPr lang="en-US" altLang="en-US" sz="3400" dirty="0"/>
              <a:t> </a:t>
            </a:r>
            <a:r>
              <a:rPr lang="en-US" altLang="en-US" sz="3400" dirty="0" err="1"/>
              <a:t>konsisten</a:t>
            </a:r>
            <a:endParaRPr lang="en-US" altLang="en-US" sz="3400" dirty="0"/>
          </a:p>
          <a:p>
            <a:pPr lvl="1">
              <a:spcBef>
                <a:spcPct val="0"/>
              </a:spcBef>
            </a:pPr>
            <a:r>
              <a:rPr lang="en-US" altLang="en-US" sz="3000" dirty="0" err="1"/>
              <a:t>ukuran</a:t>
            </a:r>
            <a:r>
              <a:rPr lang="en-US" altLang="en-US" sz="3000" dirty="0"/>
              <a:t>,</a:t>
            </a:r>
          </a:p>
          <a:p>
            <a:pPr lvl="1">
              <a:spcBef>
                <a:spcPct val="0"/>
              </a:spcBef>
            </a:pPr>
            <a:r>
              <a:rPr lang="en-US" altLang="en-US" sz="3000" dirty="0" err="1"/>
              <a:t>bentuk</a:t>
            </a:r>
            <a:r>
              <a:rPr lang="en-US" altLang="en-US" sz="3000" dirty="0"/>
              <a:t>,</a:t>
            </a:r>
          </a:p>
          <a:p>
            <a:pPr lvl="1">
              <a:spcBef>
                <a:spcPct val="0"/>
              </a:spcBef>
            </a:pPr>
            <a:r>
              <a:rPr lang="en-US" altLang="en-US" sz="3000" dirty="0" err="1"/>
              <a:t>penempatan</a:t>
            </a:r>
            <a:r>
              <a:rPr lang="en-US" altLang="en-US" sz="3000" dirty="0"/>
              <a:t> </a:t>
            </a:r>
            <a:r>
              <a:rPr lang="en-US" altLang="en-US" sz="3000" dirty="0" err="1"/>
              <a:t>formulir</a:t>
            </a:r>
            <a:r>
              <a:rPr lang="en-US" altLang="en-US" sz="3000" dirty="0"/>
              <a:t>, </a:t>
            </a:r>
            <a:r>
              <a:rPr lang="en-US" altLang="en-US" sz="3000" dirty="0" err="1"/>
              <a:t>dan</a:t>
            </a:r>
            <a:endParaRPr lang="en-US" altLang="en-US" sz="3000" dirty="0"/>
          </a:p>
          <a:p>
            <a:pPr lvl="1">
              <a:spcBef>
                <a:spcPct val="0"/>
              </a:spcBef>
            </a:pPr>
            <a:r>
              <a:rPr lang="en-US" altLang="en-US" sz="3000" dirty="0" err="1"/>
              <a:t>laporan</a:t>
            </a:r>
            <a:r>
              <a:rPr lang="en-US" altLang="en-US" sz="3000" dirty="0"/>
              <a:t> yang </a:t>
            </a:r>
            <a:r>
              <a:rPr lang="en-US" altLang="en-US" sz="3000" dirty="0" err="1"/>
              <a:t>digunakan</a:t>
            </a:r>
            <a:r>
              <a:rPr lang="en-US" altLang="en-US" sz="3000" dirty="0"/>
              <a:t> </a:t>
            </a:r>
            <a:r>
              <a:rPr lang="en-US" altLang="en-US" sz="3000" dirty="0" err="1"/>
              <a:t>untuk</a:t>
            </a:r>
            <a:r>
              <a:rPr lang="en-US" altLang="en-US" sz="3000" dirty="0"/>
              <a:t> </a:t>
            </a:r>
            <a:r>
              <a:rPr lang="en-US" altLang="en-US" sz="3000" dirty="0" err="1"/>
              <a:t>menyajikannya</a:t>
            </a:r>
            <a:r>
              <a:rPr lang="en-US" altLang="en-US" sz="300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9-</a:t>
            </a:r>
            <a:fld id="{5CCE98C3-0E8B-4A59-B8E0-09405233019C}" type="slidenum">
              <a:rPr lang="en-US" altLang="en-US">
                <a:solidFill>
                  <a:srgbClr val="898989"/>
                </a:solidFill>
              </a:rPr>
              <a:pPr/>
              <a:t>5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838200" y="-24032"/>
            <a:ext cx="10515600" cy="39162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dirty="0" smtClean="0"/>
              <a:t>(cont’d)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838200" y="171778"/>
            <a:ext cx="10515600" cy="4351338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3600" dirty="0"/>
              <a:t>Web page layout with multiple navigation areas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9-</a:t>
            </a:r>
            <a:fld id="{9E114C01-F639-4389-9E0E-77C91916A7EE}" type="slidenum">
              <a:rPr lang="en-US" altLang="en-US">
                <a:solidFill>
                  <a:srgbClr val="898989"/>
                </a:solidFill>
              </a:rPr>
              <a:pPr/>
              <a:t>6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6" name="Picture 9" descr="ftp://pmcfadden2:jws&amp;zi$@ftp.wiley.com/pmcfadden2/Dennis.SAD.4e/JPEGS/jpge_300_dpi/Ch09/fig_09_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489" y="694614"/>
            <a:ext cx="7620000" cy="631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29686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dirty="0" smtClean="0"/>
              <a:t>(cont’d)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838200" y="296863"/>
            <a:ext cx="10515600" cy="4351338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dirty="0"/>
              <a:t>The flow between sections should also be consistent</a:t>
            </a:r>
            <a:r>
              <a:rPr lang="en-US" altLang="en-US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9-</a:t>
            </a:r>
            <a:fld id="{BCEBAE00-6ECB-4E22-86D3-49FFDB229EE9}" type="slidenum">
              <a:rPr lang="en-US" altLang="en-US">
                <a:solidFill>
                  <a:srgbClr val="898989"/>
                </a:solidFill>
              </a:rPr>
              <a:pPr/>
              <a:t>7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6" name="Picture 9" descr="ftp://pmcfadden2:jws&amp;zi$@ftp.wiley.com/pmcfadden2/Dennis.SAD.4e/JPEGS/jpge_300_dpi/Ch09/fig_09_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286" y="1100959"/>
            <a:ext cx="38862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931985" y="222738"/>
            <a:ext cx="10515600" cy="422031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Content Awareness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108" y="1225062"/>
            <a:ext cx="11254153" cy="50292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en-US" sz="3000" b="1" i="1" dirty="0">
                <a:solidFill>
                  <a:srgbClr val="0000FF"/>
                </a:solidFill>
              </a:rPr>
              <a:t>Content awareness </a:t>
            </a:r>
            <a:r>
              <a:rPr lang="en-US" dirty="0" err="1"/>
              <a:t>mengacu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antarmuka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dikandungnya</a:t>
            </a:r>
            <a:r>
              <a:rPr lang="en-US" dirty="0" smtClean="0"/>
              <a:t>.</a:t>
            </a:r>
            <a:endParaRPr lang="en-US" altLang="en-US" sz="3000" dirty="0"/>
          </a:p>
          <a:p>
            <a:pPr>
              <a:spcBef>
                <a:spcPct val="0"/>
              </a:spcBef>
            </a:pP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antarmuka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judul</a:t>
            </a:r>
            <a:r>
              <a:rPr lang="en-US" dirty="0"/>
              <a:t>. </a:t>
            </a:r>
            <a:endParaRPr lang="en-US" dirty="0" smtClean="0"/>
          </a:p>
          <a:p>
            <a:pPr>
              <a:spcBef>
                <a:spcPct val="0"/>
              </a:spcBef>
            </a:pPr>
            <a:r>
              <a:rPr lang="en-US" dirty="0"/>
              <a:t>Menu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di </a:t>
            </a:r>
            <a:r>
              <a:rPr lang="en-US" dirty="0" err="1"/>
              <a:t>mana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mana</a:t>
            </a:r>
            <a:r>
              <a:rPr lang="en-US" dirty="0"/>
              <a:t> </a:t>
            </a:r>
            <a:r>
              <a:rPr lang="en-US" dirty="0" err="1"/>
              <a:t>asal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sana</a:t>
            </a:r>
            <a:r>
              <a:rPr lang="en-US" dirty="0" smtClean="0"/>
              <a:t>.</a:t>
            </a:r>
            <a:endParaRPr lang="en-US" altLang="en-US" sz="3000" dirty="0"/>
          </a:p>
          <a:p>
            <a:pPr>
              <a:spcBef>
                <a:spcPct val="0"/>
              </a:spcBef>
            </a:pPr>
            <a:r>
              <a:rPr lang="en-US" sz="3200" dirty="0" err="1"/>
              <a:t>Semua</a:t>
            </a:r>
            <a:r>
              <a:rPr lang="en-US" sz="3200" dirty="0"/>
              <a:t> area </a:t>
            </a:r>
            <a:r>
              <a:rPr lang="en-US" sz="3200" dirty="0" err="1"/>
              <a:t>harus</a:t>
            </a:r>
            <a:r>
              <a:rPr lang="en-US" sz="3200" dirty="0"/>
              <a:t> </a:t>
            </a:r>
            <a:r>
              <a:rPr lang="en-US" sz="3200" dirty="0" err="1"/>
              <a:t>jelas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ditentukan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baik</a:t>
            </a:r>
            <a:r>
              <a:rPr lang="en-US" altLang="en-US" sz="3000" dirty="0" smtClean="0"/>
              <a:t>.</a:t>
            </a:r>
            <a:endParaRPr lang="en-US" altLang="en-US" sz="3000" dirty="0"/>
          </a:p>
          <a:p>
            <a:pPr>
              <a:spcBef>
                <a:spcPct val="0"/>
              </a:spcBef>
            </a:pPr>
            <a:r>
              <a:rPr lang="en-US" altLang="en-US" sz="3000" dirty="0"/>
              <a:t>Content awareness </a:t>
            </a:r>
            <a:r>
              <a:rPr lang="en-US" sz="3200" dirty="0" err="1" smtClean="0"/>
              <a:t>juga</a:t>
            </a:r>
            <a:r>
              <a:rPr lang="en-US" sz="3200" dirty="0" smtClean="0"/>
              <a:t> </a:t>
            </a:r>
            <a:r>
              <a:rPr lang="en-US" sz="3200" dirty="0" err="1"/>
              <a:t>berlaku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smtClean="0"/>
              <a:t>Field </a:t>
            </a:r>
            <a:r>
              <a:rPr lang="en-US" sz="3200" dirty="0" err="1" smtClean="0"/>
              <a:t>dan</a:t>
            </a:r>
            <a:r>
              <a:rPr lang="en-US" sz="3200" dirty="0" smtClean="0"/>
              <a:t> Field label di </a:t>
            </a:r>
            <a:r>
              <a:rPr lang="en-US" sz="3200" dirty="0" err="1"/>
              <a:t>setiap</a:t>
            </a:r>
            <a:r>
              <a:rPr lang="en-US" sz="3200" dirty="0"/>
              <a:t> area,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informasi</a:t>
            </a:r>
            <a:r>
              <a:rPr lang="en-US" sz="3200" dirty="0"/>
              <a:t> yang </a:t>
            </a:r>
            <a:r>
              <a:rPr lang="en-US" sz="3200" dirty="0" err="1"/>
              <a:t>berisi</a:t>
            </a:r>
            <a:r>
              <a:rPr lang="en-US" sz="3200" dirty="0"/>
              <a:t> </a:t>
            </a:r>
            <a:r>
              <a:rPr lang="en-US" sz="3200" dirty="0" err="1"/>
              <a:t>formulir</a:t>
            </a:r>
            <a:r>
              <a:rPr lang="en-US" sz="3200" dirty="0"/>
              <a:t> </a:t>
            </a:r>
            <a:r>
              <a:rPr lang="en-US" sz="3200" dirty="0" err="1"/>
              <a:t>atau</a:t>
            </a:r>
            <a:r>
              <a:rPr lang="en-US" sz="3200" dirty="0"/>
              <a:t> </a:t>
            </a:r>
            <a:r>
              <a:rPr lang="en-US" sz="3200" dirty="0" err="1"/>
              <a:t>laporan</a:t>
            </a:r>
            <a:r>
              <a:rPr lang="en-US" sz="3200" dirty="0"/>
              <a:t>.</a:t>
            </a:r>
          </a:p>
          <a:p>
            <a:pPr>
              <a:spcBef>
                <a:spcPct val="0"/>
              </a:spcBef>
            </a:pPr>
            <a:endParaRPr lang="en-US" altLang="en-US" sz="3000" dirty="0"/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9-</a:t>
            </a:r>
            <a:fld id="{15521D0D-42E1-42B1-901C-D0F5EAD75520}" type="slidenum">
              <a:rPr lang="en-US" altLang="en-US">
                <a:solidFill>
                  <a:srgbClr val="898989"/>
                </a:solidFill>
              </a:rPr>
              <a:pPr/>
              <a:t>8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Aesthetics/</a:t>
            </a:r>
            <a:r>
              <a:rPr lang="en-US" altLang="en-US" dirty="0" err="1" smtClean="0"/>
              <a:t>Estetika</a:t>
            </a:r>
            <a:endParaRPr lang="en-US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768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en-US" sz="3200" b="1" i="1" dirty="0" err="1"/>
              <a:t>Estetika</a:t>
            </a:r>
            <a:r>
              <a:rPr lang="en-US" altLang="en-US" sz="3200" b="1" i="1" dirty="0"/>
              <a:t> </a:t>
            </a:r>
            <a:r>
              <a:rPr lang="en-US" altLang="en-US" sz="3200" b="1" i="1" dirty="0" err="1"/>
              <a:t>mengacu</a:t>
            </a:r>
            <a:r>
              <a:rPr lang="en-US" altLang="en-US" sz="3200" b="1" i="1" dirty="0"/>
              <a:t> </a:t>
            </a:r>
            <a:r>
              <a:rPr lang="en-US" altLang="en-US" sz="3200" b="1" i="1" dirty="0" err="1"/>
              <a:t>pada</a:t>
            </a:r>
            <a:r>
              <a:rPr lang="en-US" altLang="en-US" sz="3200" b="1" i="1" dirty="0"/>
              <a:t> </a:t>
            </a:r>
            <a:r>
              <a:rPr lang="en-US" altLang="en-US" sz="3200" b="1" i="1" dirty="0" err="1"/>
              <a:t>desain</a:t>
            </a:r>
            <a:r>
              <a:rPr lang="en-US" altLang="en-US" sz="3200" b="1" i="1" dirty="0"/>
              <a:t> </a:t>
            </a:r>
            <a:r>
              <a:rPr lang="en-US" altLang="en-US" sz="3200" b="1" i="1" dirty="0" err="1"/>
              <a:t>antarmuka</a:t>
            </a:r>
            <a:r>
              <a:rPr lang="en-US" altLang="en-US" sz="3200" b="1" i="1" dirty="0"/>
              <a:t> yang </a:t>
            </a:r>
            <a:r>
              <a:rPr lang="en-US" altLang="en-US" sz="3200" b="1" i="1" dirty="0" err="1"/>
              <a:t>enak</a:t>
            </a:r>
            <a:r>
              <a:rPr lang="en-US" altLang="en-US" sz="3200" b="1" i="1" dirty="0"/>
              <a:t> </a:t>
            </a:r>
            <a:r>
              <a:rPr lang="en-US" altLang="en-US" sz="3200" b="1" i="1" dirty="0" err="1"/>
              <a:t>dipandang</a:t>
            </a:r>
            <a:r>
              <a:rPr lang="en-US" altLang="en-US" sz="3200" b="1" i="1" dirty="0"/>
              <a:t>.</a:t>
            </a:r>
          </a:p>
          <a:p>
            <a:pPr>
              <a:spcBef>
                <a:spcPct val="0"/>
              </a:spcBef>
            </a:pPr>
            <a:r>
              <a:rPr lang="en-US" altLang="en-US" sz="3200" b="1" i="1" dirty="0" err="1"/>
              <a:t>Antarmuka</a:t>
            </a:r>
            <a:r>
              <a:rPr lang="en-US" altLang="en-US" sz="3200" b="1" i="1" dirty="0"/>
              <a:t> </a:t>
            </a:r>
            <a:r>
              <a:rPr lang="en-US" altLang="en-US" sz="3200" b="1" i="1" dirty="0" err="1"/>
              <a:t>harus</a:t>
            </a:r>
            <a:r>
              <a:rPr lang="en-US" altLang="en-US" sz="3200" b="1" i="1" dirty="0"/>
              <a:t> </a:t>
            </a:r>
            <a:r>
              <a:rPr lang="en-US" altLang="en-US" sz="3200" b="1" i="1" dirty="0" err="1"/>
              <a:t>fungsional</a:t>
            </a:r>
            <a:r>
              <a:rPr lang="en-US" altLang="en-US" sz="3200" b="1" i="1" dirty="0"/>
              <a:t> </a:t>
            </a:r>
            <a:r>
              <a:rPr lang="en-US" altLang="en-US" sz="3200" b="1" i="1" dirty="0" err="1"/>
              <a:t>dan</a:t>
            </a:r>
            <a:r>
              <a:rPr lang="en-US" altLang="en-US" sz="3200" b="1" i="1" dirty="0"/>
              <a:t> </a:t>
            </a:r>
            <a:r>
              <a:rPr lang="en-US" altLang="en-US" sz="3200" b="1" i="1" dirty="0" err="1"/>
              <a:t>menarik</a:t>
            </a:r>
            <a:r>
              <a:rPr lang="en-US" altLang="en-US" sz="3200" b="1" i="1" dirty="0"/>
              <a:t> </a:t>
            </a:r>
            <a:r>
              <a:rPr lang="en-US" altLang="en-US" sz="3200" b="1" i="1" dirty="0" err="1"/>
              <a:t>untuk</a:t>
            </a:r>
            <a:r>
              <a:rPr lang="en-US" altLang="en-US" sz="3200" b="1" i="1" dirty="0"/>
              <a:t> </a:t>
            </a:r>
            <a:r>
              <a:rPr lang="en-US" altLang="en-US" sz="3200" b="1" i="1" dirty="0" err="1"/>
              <a:t>digunakan</a:t>
            </a:r>
            <a:r>
              <a:rPr lang="en-US" altLang="en-US" sz="3200" b="1" i="1" dirty="0"/>
              <a:t>.</a:t>
            </a:r>
          </a:p>
          <a:p>
            <a:pPr>
              <a:spcBef>
                <a:spcPct val="0"/>
              </a:spcBef>
            </a:pPr>
            <a:r>
              <a:rPr lang="en-US" altLang="en-US" sz="3200" b="1" i="1" dirty="0" err="1"/>
              <a:t>Secara</a:t>
            </a:r>
            <a:r>
              <a:rPr lang="en-US" altLang="en-US" sz="3200" b="1" i="1" dirty="0"/>
              <a:t> </a:t>
            </a:r>
            <a:r>
              <a:rPr lang="en-US" altLang="en-US" sz="3200" b="1" i="1" dirty="0" err="1"/>
              <a:t>umum</a:t>
            </a:r>
            <a:r>
              <a:rPr lang="en-US" altLang="en-US" sz="3200" b="1" i="1" dirty="0"/>
              <a:t>, </a:t>
            </a:r>
            <a:r>
              <a:rPr lang="en-US" altLang="en-US" sz="3200" b="1" i="1" dirty="0" err="1"/>
              <a:t>semua</a:t>
            </a:r>
            <a:r>
              <a:rPr lang="en-US" altLang="en-US" sz="3200" b="1" i="1" dirty="0"/>
              <a:t> </a:t>
            </a:r>
            <a:r>
              <a:rPr lang="en-US" altLang="en-US" sz="3200" b="1" i="1" dirty="0" err="1"/>
              <a:t>formulir</a:t>
            </a:r>
            <a:r>
              <a:rPr lang="en-US" altLang="en-US" sz="3200" b="1" i="1" dirty="0"/>
              <a:t> </a:t>
            </a:r>
            <a:r>
              <a:rPr lang="en-US" altLang="en-US" sz="3200" b="1" i="1" dirty="0" err="1"/>
              <a:t>dan</a:t>
            </a:r>
            <a:r>
              <a:rPr lang="en-US" altLang="en-US" sz="3200" b="1" i="1" dirty="0"/>
              <a:t> </a:t>
            </a:r>
            <a:r>
              <a:rPr lang="en-US" altLang="en-US" sz="3200" b="1" i="1" dirty="0" err="1"/>
              <a:t>laporan</a:t>
            </a:r>
            <a:r>
              <a:rPr lang="en-US" altLang="en-US" sz="3200" b="1" i="1" dirty="0"/>
              <a:t> </a:t>
            </a:r>
            <a:r>
              <a:rPr lang="en-US" altLang="en-US" sz="3200" b="1" i="1" dirty="0" err="1"/>
              <a:t>membutuhkan</a:t>
            </a:r>
            <a:r>
              <a:rPr lang="en-US" altLang="en-US" sz="3200" b="1" i="1" dirty="0"/>
              <a:t> </a:t>
            </a:r>
            <a:r>
              <a:rPr lang="en-US" altLang="en-US" sz="3200" b="1" i="1" dirty="0" err="1"/>
              <a:t>ruang</a:t>
            </a:r>
            <a:r>
              <a:rPr lang="en-US" altLang="en-US" sz="3200" b="1" i="1" dirty="0"/>
              <a:t> </a:t>
            </a:r>
            <a:r>
              <a:rPr lang="en-US" altLang="en-US" sz="3200" b="1" i="1" dirty="0" err="1"/>
              <a:t>kosong</a:t>
            </a:r>
            <a:r>
              <a:rPr lang="en-US" altLang="en-US" sz="3200" b="1" i="1" dirty="0"/>
              <a:t> </a:t>
            </a:r>
            <a:r>
              <a:rPr lang="en-US" altLang="en-US" sz="3200" b="1" i="1" dirty="0" err="1"/>
              <a:t>dalam</a:t>
            </a:r>
            <a:r>
              <a:rPr lang="en-US" altLang="en-US" sz="3200" b="1" i="1" dirty="0"/>
              <a:t> </a:t>
            </a:r>
            <a:r>
              <a:rPr lang="en-US" altLang="en-US" sz="3200" b="1" i="1" dirty="0" err="1"/>
              <a:t>jumlah</a:t>
            </a:r>
            <a:r>
              <a:rPr lang="en-US" altLang="en-US" sz="3200" b="1" i="1" dirty="0"/>
              <a:t> </a:t>
            </a:r>
            <a:r>
              <a:rPr lang="en-US" altLang="en-US" sz="3200" b="1" i="1" dirty="0" err="1"/>
              <a:t>tertentu</a:t>
            </a:r>
            <a:r>
              <a:rPr lang="en-US" altLang="en-US" sz="3200" b="1" i="1" dirty="0"/>
              <a:t>.</a:t>
            </a:r>
          </a:p>
          <a:p>
            <a:pPr>
              <a:spcBef>
                <a:spcPct val="0"/>
              </a:spcBef>
            </a:pPr>
            <a:r>
              <a:rPr lang="en-US" altLang="en-US" sz="3200" b="1" i="1" dirty="0" err="1"/>
              <a:t>Desain</a:t>
            </a:r>
            <a:r>
              <a:rPr lang="en-US" altLang="en-US" sz="3200" b="1" i="1" dirty="0"/>
              <a:t> </a:t>
            </a:r>
            <a:r>
              <a:rPr lang="en-US" altLang="en-US" sz="3200" b="1" i="1" dirty="0" err="1"/>
              <a:t>teks</a:t>
            </a:r>
            <a:r>
              <a:rPr lang="en-US" altLang="en-US" sz="3200" b="1" i="1" dirty="0"/>
              <a:t> </a:t>
            </a:r>
            <a:r>
              <a:rPr lang="en-US" altLang="en-US" sz="3200" b="1" i="1" dirty="0" err="1"/>
              <a:t>juga</a:t>
            </a:r>
            <a:r>
              <a:rPr lang="en-US" altLang="en-US" sz="3200" b="1" i="1" dirty="0"/>
              <a:t> </a:t>
            </a:r>
            <a:r>
              <a:rPr lang="en-US" altLang="en-US" sz="3200" b="1" i="1" dirty="0" err="1"/>
              <a:t>penting</a:t>
            </a:r>
            <a:r>
              <a:rPr lang="en-US" altLang="en-US" sz="3200" b="1" i="1" dirty="0"/>
              <a:t>.</a:t>
            </a:r>
          </a:p>
          <a:p>
            <a:pPr lvl="1">
              <a:spcBef>
                <a:spcPct val="0"/>
              </a:spcBef>
            </a:pPr>
            <a:r>
              <a:rPr lang="en-US" altLang="en-US" b="1" i="1" dirty="0"/>
              <a:t>Font </a:t>
            </a:r>
            <a:r>
              <a:rPr lang="en-US" altLang="en-US" b="1" i="1" dirty="0" err="1"/>
              <a:t>dan</a:t>
            </a:r>
            <a:r>
              <a:rPr lang="en-US" altLang="en-US" b="1" i="1" dirty="0"/>
              <a:t> </a:t>
            </a:r>
            <a:r>
              <a:rPr lang="en-US" altLang="en-US" b="1" i="1" dirty="0" err="1"/>
              <a:t>ukuran</a:t>
            </a:r>
            <a:r>
              <a:rPr lang="en-US" altLang="en-US" b="1" i="1" dirty="0"/>
              <a:t> font</a:t>
            </a:r>
          </a:p>
          <a:p>
            <a:pPr lvl="1">
              <a:spcBef>
                <a:spcPct val="0"/>
              </a:spcBef>
            </a:pPr>
            <a:r>
              <a:rPr lang="en-US" altLang="en-US" b="1" i="1" dirty="0" err="1"/>
              <a:t>Warna</a:t>
            </a:r>
            <a:r>
              <a:rPr lang="en-US" altLang="en-US" b="1" i="1" dirty="0"/>
              <a:t> </a:t>
            </a:r>
            <a:r>
              <a:rPr lang="en-US" altLang="en-US" b="1" i="1" dirty="0" err="1"/>
              <a:t>dan</a:t>
            </a:r>
            <a:r>
              <a:rPr lang="en-US" altLang="en-US" b="1" i="1" dirty="0"/>
              <a:t> </a:t>
            </a:r>
            <a:r>
              <a:rPr lang="en-US" altLang="en-US" b="1" i="1" dirty="0" err="1"/>
              <a:t>pola</a:t>
            </a:r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9-</a:t>
            </a:r>
            <a:fld id="{DAAF1B34-6026-48AB-A43E-7FD63DC11DD0}" type="slidenum">
              <a:rPr lang="en-US" altLang="en-US">
                <a:solidFill>
                  <a:srgbClr val="898989"/>
                </a:solidFill>
              </a:rPr>
              <a:pPr/>
              <a:t>9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F1171314FEBD42B49CCCBC8D540638" ma:contentTypeVersion="4" ma:contentTypeDescription="Create a new document." ma:contentTypeScope="" ma:versionID="2a66f7f22dc8456b54705a7d179e0ae8">
  <xsd:schema xmlns:xsd="http://www.w3.org/2001/XMLSchema" xmlns:xs="http://www.w3.org/2001/XMLSchema" xmlns:p="http://schemas.microsoft.com/office/2006/metadata/properties" xmlns:ns2="fc750ce1-b4ce-4aa4-b401-b2c8a3093a22" targetNamespace="http://schemas.microsoft.com/office/2006/metadata/properties" ma:root="true" ma:fieldsID="d16e97cd3c7070b575b41437affc357c" ns2:_="">
    <xsd:import namespace="fc750ce1-b4ce-4aa4-b401-b2c8a3093a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50ce1-b4ce-4aa4-b401-b2c8a3093a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B429D2E-EFB5-4FFE-BBD5-E10DA15FFDBE}"/>
</file>

<file path=customXml/itemProps2.xml><?xml version="1.0" encoding="utf-8"?>
<ds:datastoreItem xmlns:ds="http://schemas.openxmlformats.org/officeDocument/2006/customXml" ds:itemID="{5CE385FD-D41D-4B2F-92CA-FF4D8CF6914D}"/>
</file>

<file path=customXml/itemProps3.xml><?xml version="1.0" encoding="utf-8"?>
<ds:datastoreItem xmlns:ds="http://schemas.openxmlformats.org/officeDocument/2006/customXml" ds:itemID="{A8116AD0-339B-41AD-AF5C-346E67E73B76}"/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2430</Words>
  <Application>Microsoft Office PowerPoint</Application>
  <PresentationFormat>Widescreen</PresentationFormat>
  <Paragraphs>280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Wingdings</vt:lpstr>
      <vt:lpstr>Office Theme</vt:lpstr>
      <vt:lpstr>User Interface Design</vt:lpstr>
      <vt:lpstr>INTRODUCTION</vt:lpstr>
      <vt:lpstr>PRINCIPLES FOR USER INTERFACE DESIGN</vt:lpstr>
      <vt:lpstr>(cont’d)</vt:lpstr>
      <vt:lpstr>Layout</vt:lpstr>
      <vt:lpstr>(cont’d)</vt:lpstr>
      <vt:lpstr>(cont’d)</vt:lpstr>
      <vt:lpstr>Content Awareness</vt:lpstr>
      <vt:lpstr>Aesthetics/Estetika</vt:lpstr>
      <vt:lpstr>(cont’d)</vt:lpstr>
      <vt:lpstr>User Experience</vt:lpstr>
      <vt:lpstr>Consistency</vt:lpstr>
      <vt:lpstr>Minimize User Effort</vt:lpstr>
      <vt:lpstr>USER INTERFACE DESIGN PROCESS</vt:lpstr>
      <vt:lpstr>Use Scenario Development</vt:lpstr>
      <vt:lpstr>(cont’d)</vt:lpstr>
      <vt:lpstr>Interface Structure Design</vt:lpstr>
      <vt:lpstr>(cont’d)</vt:lpstr>
      <vt:lpstr>Interface Standards Design</vt:lpstr>
      <vt:lpstr>(cont’d)</vt:lpstr>
      <vt:lpstr>Interface Design Prototyping</vt:lpstr>
      <vt:lpstr>Storyboard</vt:lpstr>
      <vt:lpstr>HTML Prototype</vt:lpstr>
      <vt:lpstr>Language Prototype</vt:lpstr>
      <vt:lpstr>Interface Evaluation</vt:lpstr>
      <vt:lpstr>NAVIGATION DESIGN</vt:lpstr>
      <vt:lpstr>(cont’d)</vt:lpstr>
      <vt:lpstr>Types of Navigation Control</vt:lpstr>
      <vt:lpstr>Types of Menus</vt:lpstr>
      <vt:lpstr>Messages</vt:lpstr>
      <vt:lpstr>(cont’d)</vt:lpstr>
      <vt:lpstr>INPUT DESIGN</vt:lpstr>
      <vt:lpstr>Basic Principles</vt:lpstr>
      <vt:lpstr>Use Online and Batch Processing Appropriately</vt:lpstr>
      <vt:lpstr>Capture Data at the Source</vt:lpstr>
      <vt:lpstr>(cont’d)</vt:lpstr>
      <vt:lpstr>Minimize Keystrokes</vt:lpstr>
      <vt:lpstr>Types of Inputs</vt:lpstr>
      <vt:lpstr>(cont’d)</vt:lpstr>
      <vt:lpstr>Input Validation</vt:lpstr>
      <vt:lpstr>(cont’d)</vt:lpstr>
      <vt:lpstr>OUTPUT DESIGN</vt:lpstr>
      <vt:lpstr>Basic Principles</vt:lpstr>
      <vt:lpstr>(cont’d)</vt:lpstr>
      <vt:lpstr>Types of Outputs</vt:lpstr>
      <vt:lpstr>Media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KOSMAYANDI 625170025</dc:creator>
  <cp:lastModifiedBy>OWNER</cp:lastModifiedBy>
  <cp:revision>30</cp:revision>
  <dcterms:created xsi:type="dcterms:W3CDTF">2020-06-08T01:30:48Z</dcterms:created>
  <dcterms:modified xsi:type="dcterms:W3CDTF">2021-06-29T03:30:41Z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0x01010026F1171314FEBD42B49CCCBC8D540638</vt:lpwstr>
  </property>
</Properties>
</file>