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0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29.xml" ContentType="application/vnd.openxmlformats-officedocument.presentationml.tag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19B01-5753-42A9-9115-3556E8B5A5B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212C-2A49-4E58-9066-1FBB2587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8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DAF1B-DD04-40A5-99F6-C4BC5EDF0B8A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602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68124-B14E-4454-9D8D-A13D457D937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118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9850E-1A64-43C2-9ECF-575E8E6F4DA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92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3F91D-2F4B-423C-A48A-D91D01B0E1D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9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5DA93-FBAF-47FD-A72C-E52F4733D9E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9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B383E-7E59-4926-A938-8ED323BB1E1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80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CD8AD-DE88-4845-B5CE-DC29F3641A5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94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B66E5-F987-45A3-91A8-EE1C2C077FD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855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AE66B-7641-4807-BE72-989CB882764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85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E39DD-2219-4E88-AB30-BD4F069E068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27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A339EA-D458-4804-81DD-6B210A1EC32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04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501" y="2866959"/>
            <a:ext cx="9144000" cy="1060544"/>
          </a:xfrm>
        </p:spPr>
        <p:txBody>
          <a:bodyPr>
            <a:normAutofit fontScale="90000"/>
          </a:bodyPr>
          <a:lstStyle/>
          <a:p>
            <a:r>
              <a:rPr lang="en-US" altLang="en-US" sz="4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Analysis and </a:t>
            </a:r>
            <a:r>
              <a:rPr lang="en-US" altLang="en-US" sz="4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br>
              <a:rPr lang="en-US" altLang="en-US" sz="4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Zyad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Rusdi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D5E28B7D-ECEE-49CF-B45B-DA212BF0BECE}" type="slidenum">
              <a:rPr lang="en-US" altLang="en-US"/>
              <a:pPr/>
              <a:t>10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How Prototyping Works</a:t>
            </a:r>
          </a:p>
        </p:txBody>
      </p:sp>
      <p:pic>
        <p:nvPicPr>
          <p:cNvPr id="36890" name="Picture 26" descr="A:\!01-06W-.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1684338"/>
            <a:ext cx="7239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A66D1CA1-E574-4632-A03A-48772DA40E8E}" type="slidenum">
              <a:rPr lang="en-US" altLang="en-US"/>
              <a:pPr/>
              <a:t>11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Throwaway Prototyping</a:t>
            </a:r>
          </a:p>
        </p:txBody>
      </p:sp>
      <p:pic>
        <p:nvPicPr>
          <p:cNvPr id="89093" name="Picture 5" descr="A:\!01-07W-.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1597025"/>
            <a:ext cx="7086600" cy="46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0385E822-D1ED-4BB6-AA07-AD6ABF45E1A4}" type="slidenum">
              <a:rPr lang="en-US" altLang="en-US"/>
              <a:pPr/>
              <a:t>12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Analysis and Design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Upaya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menyeimbangkan</a:t>
            </a:r>
            <a:r>
              <a:rPr lang="en-US" altLang="en-US" dirty="0"/>
              <a:t> </a:t>
            </a:r>
            <a:r>
              <a:rPr lang="en-US" altLang="en-US" dirty="0" err="1"/>
              <a:t>penekanan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data </a:t>
            </a:r>
            <a:r>
              <a:rPr lang="en-US" altLang="en-US" dirty="0" err="1"/>
              <a:t>dan</a:t>
            </a:r>
            <a:r>
              <a:rPr lang="en-US" altLang="en-US" dirty="0"/>
              <a:t> proses</a:t>
            </a:r>
          </a:p>
          <a:p>
            <a:r>
              <a:rPr lang="en-US" altLang="en-US" dirty="0" err="1"/>
              <a:t>Menggunakan</a:t>
            </a:r>
            <a:r>
              <a:rPr lang="en-US" altLang="en-US" dirty="0"/>
              <a:t> Unified Modeling Language (UML)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pembuatan</a:t>
            </a:r>
            <a:r>
              <a:rPr lang="en-US" altLang="en-US" dirty="0"/>
              <a:t> </a:t>
            </a:r>
            <a:r>
              <a:rPr lang="en-US" altLang="en-US" dirty="0" smtClean="0"/>
              <a:t>diagram</a:t>
            </a:r>
          </a:p>
          <a:p>
            <a:pPr lvl="1"/>
            <a:r>
              <a:rPr lang="en-US" altLang="en-US" dirty="0" err="1" smtClean="0"/>
              <a:t>Didorong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oleh</a:t>
            </a:r>
            <a:r>
              <a:rPr lang="en-US" altLang="en-US" dirty="0" smtClean="0"/>
              <a:t> Use-case</a:t>
            </a:r>
            <a:endParaRPr lang="en-US" altLang="en-US" dirty="0"/>
          </a:p>
          <a:p>
            <a:pPr lvl="1"/>
            <a:r>
              <a:rPr lang="en-US" altLang="en-US" dirty="0" err="1"/>
              <a:t>Arsitektur</a:t>
            </a:r>
            <a:r>
              <a:rPr lang="en-US" altLang="en-US" dirty="0"/>
              <a:t> </a:t>
            </a:r>
            <a:r>
              <a:rPr lang="en-US" altLang="en-US" dirty="0" err="1"/>
              <a:t>Terpusat</a:t>
            </a:r>
            <a:endParaRPr lang="en-US" altLang="en-US" dirty="0"/>
          </a:p>
          <a:p>
            <a:pPr lvl="1"/>
            <a:r>
              <a:rPr lang="en-US" altLang="en-US" dirty="0" err="1"/>
              <a:t>Iteratif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Inkremental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2514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Slide </a:t>
            </a:r>
            <a:fld id="{B0003C9D-1677-4210-8C70-F712BAAFAFCE}" type="slidenum">
              <a:rPr lang="en-US" altLang="en-US"/>
              <a:pPr/>
              <a:t>13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/>
              <a:t>BASIC CHARACTERISTICS OF OBJECT-ORIENTED SYSTEMS</a:t>
            </a:r>
          </a:p>
        </p:txBody>
      </p:sp>
      <p:sp>
        <p:nvSpPr>
          <p:cNvPr id="130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EE04DE6F-34A0-4388-9D91-3F800400DF7C}" type="slidenum">
              <a:rPr lang="en-US" altLang="en-US"/>
              <a:pPr/>
              <a:t>14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Elements</a:t>
            </a:r>
          </a:p>
        </p:txBody>
      </p:sp>
      <p:sp>
        <p:nvSpPr>
          <p:cNvPr id="1136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FF0000"/>
                </a:solidFill>
              </a:rPr>
              <a:t>Classes </a:t>
            </a:r>
            <a:r>
              <a:rPr lang="en-US" altLang="en-US" dirty="0"/>
              <a:t>-- </a:t>
            </a:r>
            <a:r>
              <a:rPr lang="en-US" altLang="en-US" sz="2400" dirty="0"/>
              <a:t>template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mendefinisikan</a:t>
            </a:r>
            <a:r>
              <a:rPr lang="en-US" altLang="en-US" sz="2400" dirty="0" smtClean="0"/>
              <a:t> objects</a:t>
            </a:r>
            <a:endParaRPr lang="en-US" altLang="en-US" dirty="0"/>
          </a:p>
          <a:p>
            <a:r>
              <a:rPr lang="en-US" altLang="en-US" i="1" dirty="0">
                <a:solidFill>
                  <a:srgbClr val="FF0000"/>
                </a:solidFill>
              </a:rPr>
              <a:t>Instances </a:t>
            </a:r>
            <a:r>
              <a:rPr lang="en-US" altLang="en-US" dirty="0" smtClean="0"/>
              <a:t>-- </a:t>
            </a:r>
            <a:r>
              <a:rPr lang="en-US" altLang="en-US" sz="2400" dirty="0" err="1" smtClean="0"/>
              <a:t>Contoh</a:t>
            </a:r>
            <a:r>
              <a:rPr lang="en-US" altLang="en-US" sz="2400" dirty="0" smtClean="0"/>
              <a:t> specific </a:t>
            </a:r>
            <a:r>
              <a:rPr lang="en-US" altLang="en-US" sz="2400" dirty="0" err="1" smtClean="0"/>
              <a:t>dari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anggota</a:t>
            </a:r>
            <a:r>
              <a:rPr lang="en-US" altLang="en-US" sz="2400" dirty="0" smtClean="0"/>
              <a:t> class</a:t>
            </a:r>
            <a:endParaRPr lang="en-US" altLang="en-US" sz="2400" dirty="0"/>
          </a:p>
          <a:p>
            <a:r>
              <a:rPr lang="en-US" altLang="en-US" i="1" dirty="0">
                <a:solidFill>
                  <a:srgbClr val="FF0000"/>
                </a:solidFill>
              </a:rPr>
              <a:t>Objects</a:t>
            </a:r>
            <a:r>
              <a:rPr lang="en-US" altLang="en-US" dirty="0"/>
              <a:t> -- </a:t>
            </a:r>
            <a:r>
              <a:rPr lang="en-US" altLang="en-US" sz="2400" dirty="0"/>
              <a:t>building block </a:t>
            </a:r>
            <a:r>
              <a:rPr lang="en-US" altLang="en-US" sz="2400" dirty="0" err="1" smtClean="0"/>
              <a:t>dari</a:t>
            </a:r>
            <a:r>
              <a:rPr lang="en-US" altLang="en-US" sz="2400" dirty="0" smtClean="0"/>
              <a:t> system</a:t>
            </a:r>
            <a:endParaRPr lang="en-US" altLang="en-US" dirty="0"/>
          </a:p>
          <a:p>
            <a:r>
              <a:rPr lang="en-US" altLang="en-US" i="1" dirty="0">
                <a:solidFill>
                  <a:srgbClr val="FF0000"/>
                </a:solidFill>
              </a:rPr>
              <a:t>Attributes</a:t>
            </a:r>
            <a:r>
              <a:rPr lang="en-US" altLang="en-US" dirty="0"/>
              <a:t> </a:t>
            </a:r>
            <a:r>
              <a:rPr lang="en-US" altLang="en-US" dirty="0" smtClean="0"/>
              <a:t>– </a:t>
            </a:r>
            <a:r>
              <a:rPr lang="en-US" altLang="en-US" dirty="0" err="1" smtClean="0"/>
              <a:t>menjabarkan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asepek</a:t>
            </a:r>
            <a:r>
              <a:rPr lang="en-US" altLang="en-US" dirty="0" smtClean="0"/>
              <a:t> data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object</a:t>
            </a:r>
            <a:endParaRPr lang="en-US" altLang="en-US" sz="2400" dirty="0"/>
          </a:p>
          <a:p>
            <a:r>
              <a:rPr lang="en-US" altLang="en-US" i="1" dirty="0">
                <a:solidFill>
                  <a:srgbClr val="FF0000"/>
                </a:solidFill>
              </a:rPr>
              <a:t>Methods </a:t>
            </a:r>
            <a:r>
              <a:rPr lang="en-US" altLang="en-US" dirty="0" smtClean="0"/>
              <a:t>-- </a:t>
            </a:r>
            <a:r>
              <a:rPr lang="en-US" altLang="en-US" sz="2400" dirty="0" smtClean="0"/>
              <a:t>proses yang </a:t>
            </a:r>
            <a:r>
              <a:rPr lang="en-US" altLang="en-US" sz="2400" dirty="0" err="1" smtClean="0"/>
              <a:t>dapat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dilakukan</a:t>
            </a:r>
            <a:r>
              <a:rPr lang="en-US" altLang="en-US" sz="2400" dirty="0" smtClean="0"/>
              <a:t> object</a:t>
            </a:r>
            <a:endParaRPr lang="en-US" altLang="en-US" sz="2400" dirty="0"/>
          </a:p>
          <a:p>
            <a:r>
              <a:rPr lang="en-US" altLang="en-US" i="1" dirty="0">
                <a:solidFill>
                  <a:srgbClr val="FF0000"/>
                </a:solidFill>
              </a:rPr>
              <a:t>Messages </a:t>
            </a:r>
            <a:r>
              <a:rPr lang="en-US" altLang="en-US" dirty="0"/>
              <a:t>-- </a:t>
            </a:r>
            <a:r>
              <a:rPr lang="en-US" altLang="en-US" sz="2400" dirty="0" err="1"/>
              <a:t>instruksi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dikirim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diterima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lain </a:t>
            </a:r>
            <a:r>
              <a:rPr lang="en-US" altLang="en-US" sz="2400" dirty="0"/>
              <a:t>objects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C9DB9CF9-5C39-4ABC-8342-2A8E532A0CB0}" type="slidenum">
              <a:rPr lang="en-US" altLang="en-US"/>
              <a:pPr/>
              <a:t>15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Class and Its Objects</a:t>
            </a:r>
          </a:p>
        </p:txBody>
      </p:sp>
      <p:grpSp>
        <p:nvGrpSpPr>
          <p:cNvPr id="115721" name="Group 9"/>
          <p:cNvGrpSpPr>
            <a:grpSpLocks/>
          </p:cNvGrpSpPr>
          <p:nvPr/>
        </p:nvGrpSpPr>
        <p:grpSpPr bwMode="auto">
          <a:xfrm>
            <a:off x="2057400" y="3048000"/>
            <a:ext cx="1828800" cy="1981200"/>
            <a:chOff x="768" y="1920"/>
            <a:chExt cx="1152" cy="1248"/>
          </a:xfrm>
        </p:grpSpPr>
        <p:sp>
          <p:nvSpPr>
            <p:cNvPr id="115715" name="Rectangle 3"/>
            <p:cNvSpPr>
              <a:spLocks noChangeArrowheads="1"/>
            </p:cNvSpPr>
            <p:nvPr/>
          </p:nvSpPr>
          <p:spPr bwMode="auto">
            <a:xfrm>
              <a:off x="768" y="1920"/>
              <a:ext cx="1152" cy="124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15720" name="Rectangle 8"/>
            <p:cNvSpPr>
              <a:spLocks noChangeArrowheads="1"/>
            </p:cNvSpPr>
            <p:nvPr/>
          </p:nvSpPr>
          <p:spPr bwMode="auto">
            <a:xfrm>
              <a:off x="768" y="1920"/>
              <a:ext cx="1152" cy="33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Text Box 5"/>
            <p:cNvSpPr txBox="1">
              <a:spLocks noChangeArrowheads="1"/>
            </p:cNvSpPr>
            <p:nvPr/>
          </p:nvSpPr>
          <p:spPr bwMode="auto">
            <a:xfrm>
              <a:off x="864" y="1968"/>
              <a:ext cx="952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PATIENT</a:t>
              </a:r>
            </a:p>
            <a:p>
              <a:endParaRPr lang="en-US" altLang="en-US" sz="1600"/>
            </a:p>
            <a:p>
              <a:r>
                <a:rPr lang="en-US" altLang="en-US" sz="1600"/>
                <a:t>-Name</a:t>
              </a:r>
            </a:p>
            <a:p>
              <a:r>
                <a:rPr lang="en-US" altLang="en-US" sz="1600"/>
                <a:t>-Birthdate</a:t>
              </a:r>
            </a:p>
            <a:p>
              <a:r>
                <a:rPr lang="en-US" altLang="en-US" sz="1600"/>
                <a:t>-Phone Number</a:t>
              </a:r>
            </a:p>
            <a:p>
              <a:r>
                <a:rPr lang="en-US" altLang="en-US" sz="1600"/>
                <a:t>+Insert ()()</a:t>
              </a:r>
            </a:p>
            <a:p>
              <a:r>
                <a:rPr lang="en-US" altLang="en-US" sz="1600"/>
                <a:t>+Delete ()()</a:t>
              </a:r>
            </a:p>
          </p:txBody>
        </p:sp>
        <p:sp>
          <p:nvSpPr>
            <p:cNvPr id="115718" name="Line 6"/>
            <p:cNvSpPr>
              <a:spLocks noChangeShapeType="1"/>
            </p:cNvSpPr>
            <p:nvPr/>
          </p:nvSpPr>
          <p:spPr bwMode="auto">
            <a:xfrm>
              <a:off x="768" y="225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9" name="Line 7"/>
            <p:cNvSpPr>
              <a:spLocks noChangeShapeType="1"/>
            </p:cNvSpPr>
            <p:nvPr/>
          </p:nvSpPr>
          <p:spPr bwMode="auto">
            <a:xfrm>
              <a:off x="768" y="2784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5638800" y="2286000"/>
            <a:ext cx="3810000" cy="1447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15736" name="Rectangle 24"/>
          <p:cNvSpPr>
            <a:spLocks noChangeArrowheads="1"/>
          </p:cNvSpPr>
          <p:nvPr/>
        </p:nvSpPr>
        <p:spPr bwMode="auto">
          <a:xfrm>
            <a:off x="5638800" y="2286000"/>
            <a:ext cx="3810000" cy="533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7" name="Text Box 25"/>
          <p:cNvSpPr txBox="1">
            <a:spLocks noChangeArrowheads="1"/>
          </p:cNvSpPr>
          <p:nvPr/>
        </p:nvSpPr>
        <p:spPr bwMode="auto">
          <a:xfrm>
            <a:off x="5880101" y="2362201"/>
            <a:ext cx="304634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PATIENT 1: TOP PACKAGE: PATIENT</a:t>
            </a:r>
          </a:p>
          <a:p>
            <a:endParaRPr lang="en-US" altLang="en-US" sz="1600"/>
          </a:p>
          <a:p>
            <a:r>
              <a:rPr lang="en-US" altLang="en-US" sz="1600"/>
              <a:t>-Name = Teresa Marks</a:t>
            </a:r>
          </a:p>
          <a:p>
            <a:r>
              <a:rPr lang="en-US" altLang="en-US" sz="1600"/>
              <a:t>-Birthdate = March 16, 1975</a:t>
            </a:r>
          </a:p>
          <a:p>
            <a:r>
              <a:rPr lang="en-US" altLang="en-US" sz="1600"/>
              <a:t>-Phone number = 314-997-3456</a:t>
            </a: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5638801" y="2819400"/>
            <a:ext cx="2894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8" name="Rectangle 36"/>
          <p:cNvSpPr>
            <a:spLocks noChangeArrowheads="1"/>
          </p:cNvSpPr>
          <p:nvPr/>
        </p:nvSpPr>
        <p:spPr bwMode="auto">
          <a:xfrm>
            <a:off x="5715000" y="4495800"/>
            <a:ext cx="3810000" cy="14478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15749" name="Rectangle 37"/>
          <p:cNvSpPr>
            <a:spLocks noChangeArrowheads="1"/>
          </p:cNvSpPr>
          <p:nvPr/>
        </p:nvSpPr>
        <p:spPr bwMode="auto">
          <a:xfrm>
            <a:off x="5715000" y="4495800"/>
            <a:ext cx="3810000" cy="533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5956301" y="4572001"/>
            <a:ext cx="304634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PATIENT 2: TOP PACKAGE: PATIENT</a:t>
            </a:r>
          </a:p>
          <a:p>
            <a:endParaRPr lang="en-US" altLang="en-US" sz="1600"/>
          </a:p>
          <a:p>
            <a:r>
              <a:rPr lang="en-US" altLang="en-US" sz="1600"/>
              <a:t>-Name = Mel Bourne</a:t>
            </a:r>
          </a:p>
          <a:p>
            <a:r>
              <a:rPr lang="en-US" altLang="en-US" sz="1600"/>
              <a:t>-Birthdate = May 11, 1965</a:t>
            </a:r>
          </a:p>
          <a:p>
            <a:r>
              <a:rPr lang="en-US" altLang="en-US" sz="1600"/>
              <a:t>-Phone number = 314-997-3219</a:t>
            </a:r>
          </a:p>
        </p:txBody>
      </p:sp>
      <p:sp>
        <p:nvSpPr>
          <p:cNvPr id="115751" name="Line 39"/>
          <p:cNvSpPr>
            <a:spLocks noChangeShapeType="1"/>
          </p:cNvSpPr>
          <p:nvPr/>
        </p:nvSpPr>
        <p:spPr bwMode="auto">
          <a:xfrm>
            <a:off x="5715001" y="5029200"/>
            <a:ext cx="2894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2" name="Text Box 40"/>
          <p:cNvSpPr txBox="1">
            <a:spLocks noChangeArrowheads="1"/>
          </p:cNvSpPr>
          <p:nvPr/>
        </p:nvSpPr>
        <p:spPr bwMode="auto">
          <a:xfrm>
            <a:off x="4175126" y="3105151"/>
            <a:ext cx="14017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600">
              <a:latin typeface="Verdana" panose="020B0604030504040204" pitchFamily="34" charset="0"/>
            </a:endParaRPr>
          </a:p>
          <a:p>
            <a:endParaRPr lang="en-US" altLang="en-US" sz="1600">
              <a:latin typeface="Verdana" panose="020B0604030504040204" pitchFamily="34" charset="0"/>
            </a:endParaRPr>
          </a:p>
          <a:p>
            <a:endParaRPr lang="en-US" altLang="en-US" sz="1600">
              <a:latin typeface="Verdana" panose="020B0604030504040204" pitchFamily="34" charset="0"/>
            </a:endParaRPr>
          </a:p>
          <a:p>
            <a:r>
              <a:rPr lang="en-US" altLang="en-US" sz="1600">
                <a:latin typeface="Verdana" panose="020B0604030504040204" pitchFamily="34" charset="0"/>
              </a:rPr>
              <a:t>   Attributes</a:t>
            </a:r>
          </a:p>
        </p:txBody>
      </p:sp>
      <p:sp>
        <p:nvSpPr>
          <p:cNvPr id="115753" name="Line 41"/>
          <p:cNvSpPr>
            <a:spLocks noChangeShapeType="1"/>
          </p:cNvSpPr>
          <p:nvPr/>
        </p:nvSpPr>
        <p:spPr bwMode="auto">
          <a:xfrm>
            <a:off x="3886200" y="4038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4" name="Text Box 42"/>
          <p:cNvSpPr txBox="1">
            <a:spLocks noChangeArrowheads="1"/>
          </p:cNvSpPr>
          <p:nvPr/>
        </p:nvSpPr>
        <p:spPr bwMode="auto">
          <a:xfrm>
            <a:off x="3260725" y="5238750"/>
            <a:ext cx="104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Verdana" panose="020B0604030504040204" pitchFamily="34" charset="0"/>
              </a:rPr>
              <a:t>Methods</a:t>
            </a:r>
          </a:p>
        </p:txBody>
      </p:sp>
      <p:sp>
        <p:nvSpPr>
          <p:cNvPr id="115755" name="Line 43"/>
          <p:cNvSpPr>
            <a:spLocks noChangeShapeType="1"/>
          </p:cNvSpPr>
          <p:nvPr/>
        </p:nvSpPr>
        <p:spPr bwMode="auto">
          <a:xfrm>
            <a:off x="2895600" y="5029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6" name="Text Box 44"/>
          <p:cNvSpPr txBox="1">
            <a:spLocks noChangeArrowheads="1"/>
          </p:cNvSpPr>
          <p:nvPr/>
        </p:nvSpPr>
        <p:spPr bwMode="auto">
          <a:xfrm>
            <a:off x="2498726" y="2393951"/>
            <a:ext cx="849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Verdana" panose="020B0604030504040204" pitchFamily="34" charset="0"/>
              </a:rPr>
              <a:t>Class</a:t>
            </a:r>
          </a:p>
        </p:txBody>
      </p:sp>
      <p:sp>
        <p:nvSpPr>
          <p:cNvPr id="115757" name="Text Box 45"/>
          <p:cNvSpPr txBox="1">
            <a:spLocks noChangeArrowheads="1"/>
          </p:cNvSpPr>
          <p:nvPr/>
        </p:nvSpPr>
        <p:spPr bwMode="auto">
          <a:xfrm>
            <a:off x="5410201" y="1752601"/>
            <a:ext cx="440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Verdana" panose="020B0604030504040204" pitchFamily="34" charset="0"/>
              </a:rPr>
              <a:t>Instantiated Objects of the Class</a:t>
            </a:r>
            <a:endParaRPr lang="en-US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99013CC9-940D-47D0-A6AF-8422E33E1FD4}" type="slidenum">
              <a:rPr lang="en-US" altLang="en-US"/>
              <a:pPr/>
              <a:t>16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Key to Reusability</a:t>
            </a:r>
          </a:p>
        </p:txBody>
      </p:sp>
      <p:sp>
        <p:nvSpPr>
          <p:cNvPr id="1198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FF0000"/>
                </a:solidFill>
              </a:rPr>
              <a:t>Information hiding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prinsip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yang </a:t>
            </a:r>
            <a:r>
              <a:rPr lang="en-US" altLang="en-US" dirty="0" err="1"/>
              <a:t>diperlukan</a:t>
            </a:r>
            <a:r>
              <a:rPr lang="en-US" altLang="en-US" dirty="0"/>
              <a:t>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digunakan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oleh</a:t>
            </a:r>
            <a:r>
              <a:rPr lang="en-US" altLang="en-US" dirty="0" smtClean="0"/>
              <a:t> object yang </a:t>
            </a:r>
            <a:r>
              <a:rPr lang="en-US" altLang="en-US" dirty="0" err="1" smtClean="0"/>
              <a:t>tersedia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diluar</a:t>
            </a:r>
            <a:r>
              <a:rPr lang="en-US" altLang="en-US" dirty="0" smtClean="0"/>
              <a:t> object</a:t>
            </a:r>
            <a:endParaRPr lang="en-US" altLang="en-US" dirty="0"/>
          </a:p>
          <a:p>
            <a:r>
              <a:rPr lang="en-US" altLang="en-US" i="1" dirty="0">
                <a:solidFill>
                  <a:srgbClr val="FF0000"/>
                </a:solidFill>
              </a:rPr>
              <a:t>Encapsulation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mekanisme</a:t>
            </a:r>
            <a:r>
              <a:rPr lang="en-US" altLang="en-US" dirty="0"/>
              <a:t> yang </a:t>
            </a:r>
            <a:r>
              <a:rPr lang="en-US" altLang="en-US" dirty="0" err="1"/>
              <a:t>menggabungkan</a:t>
            </a:r>
            <a:r>
              <a:rPr lang="en-US" altLang="en-US" dirty="0"/>
              <a:t> data </a:t>
            </a:r>
            <a:r>
              <a:rPr lang="en-US" altLang="en-US" dirty="0" err="1"/>
              <a:t>dan</a:t>
            </a:r>
            <a:r>
              <a:rPr lang="en-US" altLang="en-US" dirty="0"/>
              <a:t> proses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88DBA76A-B583-400D-ABE9-ED383C302B49}" type="slidenum">
              <a:rPr lang="en-US" altLang="en-US"/>
              <a:pPr/>
              <a:t>17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Hierarchy</a:t>
            </a:r>
          </a:p>
        </p:txBody>
      </p:sp>
      <p:pic>
        <p:nvPicPr>
          <p:cNvPr id="116739" name="Picture 3" descr="D:\CHAPTER9\16-03_W-.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7924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AB8E4F41-BC2F-470F-9556-EE57FF4D2DC2}" type="slidenum">
              <a:rPr lang="en-US" altLang="en-US"/>
              <a:pPr/>
              <a:t>18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</a:t>
            </a:r>
          </a:p>
        </p:txBody>
      </p:sp>
      <p:pic>
        <p:nvPicPr>
          <p:cNvPr id="117763" name="Picture 3" descr="D:\CHAPTER9\16-04_W-.1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18" y="1344706"/>
            <a:ext cx="7088188" cy="437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6C934079-C743-4D36-8509-B08ABFBAC2C6}" type="slidenum">
              <a:rPr lang="en-US" altLang="en-US"/>
              <a:pPr/>
              <a:t>19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pic>
        <p:nvPicPr>
          <p:cNvPr id="118787" name="Picture 3" descr="D:\CHAPTER9\16-06_W-.1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6679"/>
            <a:ext cx="7467600" cy="453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2514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Slide </a:t>
            </a:r>
            <a:fld id="{03A5B744-3CD6-4B66-B917-7019D9ECA5F3}" type="slidenum">
              <a:rPr lang="en-US" altLang="en-US"/>
              <a:pPr/>
              <a:t>2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5222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/>
              <a:t>THE EVOLUTION OF SYSTEM DEVELOPMENT</a:t>
            </a:r>
            <a:r>
              <a:rPr lang="en-US" altLang="en-US"/>
              <a:t> </a:t>
            </a:r>
          </a:p>
        </p:txBody>
      </p:sp>
      <p:sp>
        <p:nvSpPr>
          <p:cNvPr id="5222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2514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Slide </a:t>
            </a:r>
            <a:fld id="{E9A266CB-6B0A-4DF6-A5CD-E9593AD57B7D}" type="slidenum">
              <a:rPr lang="en-US" altLang="en-US"/>
              <a:pPr/>
              <a:t>20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/>
              <a:t>OBJECT-ORIENTED ANALYSIS AND DESIGN USING UML</a:t>
            </a:r>
          </a:p>
        </p:txBody>
      </p:sp>
      <p:sp>
        <p:nvSpPr>
          <p:cNvPr id="132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97BF9B7C-BA40-4FA3-BB51-602AFFDCCDED}" type="slidenum">
              <a:rPr lang="en-US" altLang="en-US"/>
              <a:pPr/>
              <a:t>21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Messages and Methods</a:t>
            </a:r>
          </a:p>
        </p:txBody>
      </p:sp>
      <p:pic>
        <p:nvPicPr>
          <p:cNvPr id="14336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057400"/>
            <a:ext cx="5810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94FB1616-D741-4531-9FE6-55365742918A}" type="slidenum">
              <a:rPr lang="en-US" altLang="en-US"/>
              <a:pPr/>
              <a:t>22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/>
              <a:t>Encapsulation and Information Hiding</a:t>
            </a:r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/>
              <a:t>Encapsulation 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combination of data and process into an entity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Information Hiding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Only the information required to use a software module is published to the user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Reusability Key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Use an object by calling methods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946656CE-DEC9-4904-A8D1-6697502E3A92}" type="slidenum">
              <a:rPr lang="en-US" altLang="en-US"/>
              <a:pPr/>
              <a:t>23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/>
              <a:t>The Unified Modeling Language, Version 2.0</a:t>
            </a:r>
          </a:p>
        </p:txBody>
      </p:sp>
      <p:sp>
        <p:nvSpPr>
          <p:cNvPr id="137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Structure Diagrams</a:t>
            </a:r>
          </a:p>
          <a:p>
            <a:r>
              <a:rPr lang="en-US" altLang="en-US"/>
              <a:t>Behavior Diagrams</a:t>
            </a:r>
          </a:p>
          <a:p>
            <a:r>
              <a:rPr lang="en-US" altLang="en-US"/>
              <a:t>Extension Mechanisms</a:t>
            </a:r>
          </a:p>
          <a:p>
            <a:r>
              <a:rPr lang="en-US" altLang="en-US"/>
              <a:t>Developers</a:t>
            </a:r>
          </a:p>
          <a:p>
            <a:pPr lvl="1"/>
            <a:r>
              <a:rPr lang="en-US" altLang="en-US"/>
              <a:t>Grady Booch</a:t>
            </a:r>
          </a:p>
          <a:p>
            <a:pPr lvl="1"/>
            <a:r>
              <a:rPr lang="en-US" altLang="en-US"/>
              <a:t>Ivar Jacobson</a:t>
            </a:r>
          </a:p>
          <a:p>
            <a:pPr lvl="1"/>
            <a:r>
              <a:rPr lang="en-US" altLang="en-US"/>
              <a:t>James Rumbaugh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DC7858D3-CD78-4D06-B1A0-ECFBD08EA189}" type="slidenum">
              <a:rPr lang="en-US" altLang="en-US"/>
              <a:pPr/>
              <a:t>24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Structure Diagram</a:t>
            </a:r>
          </a:p>
        </p:txBody>
      </p:sp>
      <p:sp>
        <p:nvSpPr>
          <p:cNvPr id="176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Structure Diagrams include</a:t>
            </a:r>
          </a:p>
          <a:p>
            <a:pPr lvl="1"/>
            <a:r>
              <a:rPr lang="en-US" altLang="en-US"/>
              <a:t>Class</a:t>
            </a:r>
          </a:p>
          <a:p>
            <a:pPr lvl="1"/>
            <a:r>
              <a:rPr lang="en-US" altLang="en-US"/>
              <a:t>Object</a:t>
            </a:r>
          </a:p>
          <a:p>
            <a:pPr lvl="1"/>
            <a:r>
              <a:rPr lang="en-US" altLang="en-US"/>
              <a:t>package</a:t>
            </a:r>
          </a:p>
          <a:p>
            <a:pPr lvl="1"/>
            <a:r>
              <a:rPr lang="en-US" altLang="en-US"/>
              <a:t>Deployment</a:t>
            </a:r>
          </a:p>
          <a:p>
            <a:pPr lvl="1"/>
            <a:r>
              <a:rPr lang="en-US" altLang="en-US"/>
              <a:t>Component</a:t>
            </a:r>
          </a:p>
          <a:p>
            <a:pPr lvl="1"/>
            <a:r>
              <a:rPr lang="en-US" altLang="en-US"/>
              <a:t>Composite structure diagrams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9AEC42A9-A2D6-44C9-AE82-799F22D1595E}" type="slidenum">
              <a:rPr lang="en-US" altLang="en-US"/>
              <a:pPr/>
              <a:t>25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/>
              <a:t>UML 2.0 Diagram Summary</a:t>
            </a:r>
          </a:p>
        </p:txBody>
      </p:sp>
      <p:pic>
        <p:nvPicPr>
          <p:cNvPr id="147463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65125"/>
            <a:ext cx="113538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C86505D7-A92C-432D-A2BA-2B736881F5CF}" type="slidenum">
              <a:rPr lang="en-US" altLang="en-US"/>
              <a:pPr/>
              <a:t>26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Structure Diagrams</a:t>
            </a:r>
          </a:p>
        </p:txBody>
      </p:sp>
      <p:sp>
        <p:nvSpPr>
          <p:cNvPr id="17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Class</a:t>
            </a:r>
          </a:p>
          <a:p>
            <a:pPr lvl="1"/>
            <a:r>
              <a:rPr lang="en-US" altLang="en-US"/>
              <a:t>relationship between classes</a:t>
            </a:r>
          </a:p>
          <a:p>
            <a:r>
              <a:rPr lang="en-US" altLang="en-US"/>
              <a:t>Object</a:t>
            </a:r>
          </a:p>
          <a:p>
            <a:pPr lvl="1"/>
            <a:r>
              <a:rPr lang="en-US" altLang="en-US"/>
              <a:t>Relationships between objects </a:t>
            </a:r>
          </a:p>
          <a:p>
            <a:r>
              <a:rPr lang="en-US" altLang="en-US"/>
              <a:t>Package</a:t>
            </a:r>
          </a:p>
          <a:p>
            <a:pPr lvl="1"/>
            <a:r>
              <a:rPr lang="en-US" altLang="en-US"/>
              <a:t>Group UML elements together to form higher level constructs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60DE8235-67D9-4F55-B385-62FEBBB89AD2}" type="slidenum">
              <a:rPr lang="en-US" altLang="en-US"/>
              <a:pPr/>
              <a:t>27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Structure Diagrams Cont.</a:t>
            </a:r>
          </a:p>
        </p:txBody>
      </p:sp>
      <p:sp>
        <p:nvSpPr>
          <p:cNvPr id="178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3200" dirty="0"/>
              <a:t>Deployment</a:t>
            </a:r>
          </a:p>
          <a:p>
            <a:pPr lvl="1"/>
            <a:r>
              <a:rPr lang="en-US" altLang="en-US" sz="2800" dirty="0" err="1"/>
              <a:t>Menunjukkan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arsitektur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fisik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perangkat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lunak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sistem</a:t>
            </a:r>
            <a:endParaRPr lang="en-US" altLang="en-US" sz="2800" dirty="0" smtClean="0"/>
          </a:p>
          <a:p>
            <a:r>
              <a:rPr lang="en-US" altLang="en-US" sz="3200" dirty="0" smtClean="0"/>
              <a:t>Component</a:t>
            </a:r>
          </a:p>
          <a:p>
            <a:pPr lvl="1"/>
            <a:r>
              <a:rPr lang="en-US" altLang="en-US" sz="2800" dirty="0" err="1"/>
              <a:t>Hubungan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fisik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antar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perangkat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lunak</a:t>
            </a:r>
            <a:endParaRPr lang="en-US" altLang="en-US" sz="2800" dirty="0" smtClean="0"/>
          </a:p>
          <a:p>
            <a:r>
              <a:rPr lang="en-US" altLang="en-US" sz="3200" dirty="0" smtClean="0"/>
              <a:t>Composite Structure</a:t>
            </a:r>
          </a:p>
          <a:p>
            <a:pPr lvl="1"/>
            <a:r>
              <a:rPr lang="en-US" altLang="en-US" sz="2800" dirty="0" err="1"/>
              <a:t>Menggambarkan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struktur</a:t>
            </a:r>
            <a:r>
              <a:rPr lang="en-US" altLang="en-US" sz="2800" dirty="0"/>
              <a:t> internal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kelas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1C6D03B1-3875-4F66-92DF-223D9EEBDE21}" type="slidenum">
              <a:rPr lang="en-US" altLang="en-US"/>
              <a:pPr/>
              <a:t>28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Activity Diagrams</a:t>
            </a:r>
          </a:p>
        </p:txBody>
      </p:sp>
      <p:sp>
        <p:nvSpPr>
          <p:cNvPr id="17920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Activity</a:t>
            </a:r>
          </a:p>
          <a:p>
            <a:pPr lvl="1"/>
            <a:r>
              <a:rPr lang="en-US" altLang="en-US" dirty="0" err="1"/>
              <a:t>Mengilustrasikan</a:t>
            </a:r>
            <a:r>
              <a:rPr lang="en-US" altLang="en-US" dirty="0"/>
              <a:t> </a:t>
            </a:r>
            <a:r>
              <a:rPr lang="en-US" altLang="en-US" dirty="0" err="1"/>
              <a:t>alur</a:t>
            </a:r>
            <a:r>
              <a:rPr lang="en-US" altLang="en-US" dirty="0"/>
              <a:t> </a:t>
            </a:r>
            <a:r>
              <a:rPr lang="en-US" altLang="en-US" dirty="0" err="1"/>
              <a:t>kerja</a:t>
            </a:r>
            <a:r>
              <a:rPr lang="en-US" altLang="en-US" dirty="0"/>
              <a:t> </a:t>
            </a:r>
            <a:r>
              <a:rPr lang="en-US" altLang="en-US" dirty="0" err="1"/>
              <a:t>bisnis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Sequence</a:t>
            </a:r>
          </a:p>
          <a:p>
            <a:pPr lvl="1"/>
            <a:r>
              <a:rPr lang="en-US" altLang="en-US" dirty="0" err="1"/>
              <a:t>Pengurutan</a:t>
            </a:r>
            <a:r>
              <a:rPr lang="en-US" altLang="en-US" dirty="0"/>
              <a:t> </a:t>
            </a:r>
            <a:r>
              <a:rPr lang="en-US" altLang="en-US" dirty="0" err="1"/>
              <a:t>berbasis</a:t>
            </a:r>
            <a:r>
              <a:rPr lang="en-US" altLang="en-US" dirty="0"/>
              <a:t> </a:t>
            </a:r>
            <a:r>
              <a:rPr lang="en-US" altLang="en-US" dirty="0" err="1"/>
              <a:t>waktu</a:t>
            </a:r>
            <a:r>
              <a:rPr lang="en-US" altLang="en-US" dirty="0"/>
              <a:t> </a:t>
            </a:r>
            <a:r>
              <a:rPr lang="en-US" altLang="en-US" dirty="0" err="1"/>
              <a:t>Perilaku</a:t>
            </a:r>
            <a:r>
              <a:rPr lang="en-US" altLang="en-US" dirty="0"/>
              <a:t> </a:t>
            </a:r>
            <a:r>
              <a:rPr lang="en-US" altLang="en-US" dirty="0" err="1"/>
              <a:t>aktivitas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smtClean="0"/>
              <a:t>use </a:t>
            </a:r>
            <a:r>
              <a:rPr lang="en-US" altLang="en-US" dirty="0"/>
              <a:t>case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Communication</a:t>
            </a:r>
          </a:p>
          <a:p>
            <a:pPr lvl="1"/>
            <a:r>
              <a:rPr lang="en-US" altLang="en-US" dirty="0" err="1"/>
              <a:t>Komunikasi</a:t>
            </a:r>
            <a:r>
              <a:rPr lang="en-US" altLang="en-US" dirty="0"/>
              <a:t> di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dirty="0" err="1"/>
              <a:t>sekumpulan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 </a:t>
            </a:r>
            <a:r>
              <a:rPr lang="en-US" altLang="en-US" dirty="0" smtClean="0"/>
              <a:t>yang </a:t>
            </a:r>
            <a:r>
              <a:rPr lang="en-US" altLang="en-US" dirty="0" err="1" smtClean="0"/>
              <a:t>berkolaborasi</a:t>
            </a:r>
            <a:r>
              <a:rPr lang="en-US" altLang="en-US" dirty="0" smtClean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aktivitas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Interaction Overview Timing</a:t>
            </a:r>
          </a:p>
          <a:p>
            <a:pPr lvl="1"/>
            <a:r>
              <a:rPr lang="fi-FI" altLang="en-US" dirty="0"/>
              <a:t>Tinjauan aliran kendali suatu proses</a:t>
            </a: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3DAFFF69-162F-4B02-A2F6-E665E2BDD3BC}" type="slidenum">
              <a:rPr lang="en-US" altLang="en-US"/>
              <a:pPr/>
              <a:t>29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State Machines</a:t>
            </a:r>
          </a:p>
        </p:txBody>
      </p:sp>
      <p:sp>
        <p:nvSpPr>
          <p:cNvPr id="18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Behavioral State Machine</a:t>
            </a:r>
          </a:p>
          <a:p>
            <a:pPr lvl="1"/>
            <a:r>
              <a:rPr lang="en-US" altLang="en-US" sz="2800" dirty="0" err="1"/>
              <a:t>Memeriksa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perilaku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class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Protocol State Machine</a:t>
            </a:r>
          </a:p>
          <a:p>
            <a:pPr lvl="1"/>
            <a:r>
              <a:rPr lang="en-US" altLang="en-US" sz="2800" dirty="0" err="1"/>
              <a:t>Memperlihatkan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dependensi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berbagai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antarmuka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class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Use-Case</a:t>
            </a:r>
          </a:p>
          <a:p>
            <a:pPr lvl="1"/>
            <a:r>
              <a:rPr lang="en-US" altLang="en-US" sz="2800" dirty="0" err="1"/>
              <a:t>Menangkap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kebutuhan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bisnis</a:t>
            </a:r>
            <a:endParaRPr lang="en-US" altLang="en-US" sz="2800" dirty="0"/>
          </a:p>
          <a:p>
            <a:pPr lvl="1"/>
            <a:r>
              <a:rPr lang="en-US" altLang="en-US" sz="2800" dirty="0" err="1"/>
              <a:t>Menggambarkan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interaksi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antara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sistem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lingkungan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519501DF-28ED-4456-B655-7B5196760AAE}" type="slidenum">
              <a:rPr lang="en-US" altLang="en-US"/>
              <a:pPr/>
              <a:t>3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32770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What Is a Methodology?</a:t>
            </a:r>
          </a:p>
        </p:txBody>
      </p:sp>
      <p:sp>
        <p:nvSpPr>
          <p:cNvPr id="32771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 err="1"/>
              <a:t>Pendekatan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serangkaian</a:t>
            </a:r>
            <a:r>
              <a:rPr lang="en-US" altLang="en-US" dirty="0"/>
              <a:t> </a:t>
            </a:r>
            <a:r>
              <a:rPr lang="en-US" altLang="en-US" dirty="0" err="1"/>
              <a:t>langkah</a:t>
            </a:r>
            <a:r>
              <a:rPr lang="en-US" altLang="en-US" dirty="0"/>
              <a:t> formal</a:t>
            </a:r>
          </a:p>
          <a:p>
            <a:r>
              <a:rPr lang="en-US" altLang="en-US" dirty="0" err="1" smtClean="0"/>
              <a:t>Penulisan</a:t>
            </a:r>
            <a:r>
              <a:rPr lang="en-US" altLang="en-US" dirty="0" smtClean="0"/>
              <a:t> ked (Coding) </a:t>
            </a:r>
            <a:r>
              <a:rPr lang="en-US" altLang="en-US" dirty="0" err="1" smtClean="0"/>
              <a:t>tanpa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memperhatikan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sistem</a:t>
            </a:r>
            <a:r>
              <a:rPr lang="en-US" altLang="en-US" dirty="0" smtClean="0"/>
              <a:t> requirement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/>
              <a:t>matang</a:t>
            </a:r>
            <a:r>
              <a:rPr lang="en-US" altLang="en-US" dirty="0"/>
              <a:t> </a:t>
            </a:r>
            <a:r>
              <a:rPr lang="en-US" altLang="en-US" dirty="0" err="1"/>
              <a:t>mungkin</a:t>
            </a:r>
            <a:r>
              <a:rPr lang="en-US" altLang="en-US" dirty="0"/>
              <a:t> </a:t>
            </a:r>
            <a:r>
              <a:rPr lang="en-US" altLang="en-US" dirty="0" err="1"/>
              <a:t>berhasil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program </a:t>
            </a:r>
            <a:r>
              <a:rPr lang="en-US" altLang="en-US" dirty="0" err="1"/>
              <a:t>kecil</a:t>
            </a:r>
            <a:r>
              <a:rPr lang="en-US" altLang="en-US" dirty="0"/>
              <a:t>, </a:t>
            </a:r>
            <a:r>
              <a:rPr lang="en-US" altLang="en-US" dirty="0" err="1"/>
              <a:t>tetapi</a:t>
            </a:r>
            <a:r>
              <a:rPr lang="en-US" altLang="en-US" dirty="0"/>
              <a:t> </a:t>
            </a:r>
            <a:r>
              <a:rPr lang="en-US" altLang="en-US" dirty="0" err="1"/>
              <a:t>jarang</a:t>
            </a:r>
            <a:r>
              <a:rPr lang="en-US" altLang="en-US" dirty="0"/>
              <a:t> </a:t>
            </a:r>
            <a:r>
              <a:rPr lang="en-US" altLang="en-US" dirty="0" err="1"/>
              <a:t>berhasil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program </a:t>
            </a:r>
            <a:r>
              <a:rPr lang="en-US" altLang="en-US" dirty="0" err="1"/>
              <a:t>besar</a:t>
            </a:r>
            <a:r>
              <a:rPr lang="en-US" altLang="en-US" dirty="0"/>
              <a:t>.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9E1BFA12-625B-42A1-98B2-BE985D46F6F3}" type="slidenum">
              <a:rPr lang="en-US" altLang="en-US"/>
              <a:pPr/>
              <a:t>30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Use Case Diagrams</a:t>
            </a:r>
          </a:p>
        </p:txBody>
      </p:sp>
      <p:sp>
        <p:nvSpPr>
          <p:cNvPr id="183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95500" y="1676400"/>
            <a:ext cx="8001000" cy="4724400"/>
          </a:xfrm>
        </p:spPr>
        <p:txBody>
          <a:bodyPr/>
          <a:lstStyle/>
          <a:p>
            <a:r>
              <a:rPr lang="en-US" altLang="en-US" sz="3200" dirty="0" err="1" smtClean="0"/>
              <a:t>Mengumpulkan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persyaratan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Bisnis</a:t>
            </a:r>
            <a:endParaRPr lang="en-US" altLang="en-US" sz="3200" dirty="0" smtClean="0"/>
          </a:p>
          <a:p>
            <a:r>
              <a:rPr lang="en-US" altLang="en-US" sz="3200" dirty="0" err="1"/>
              <a:t>Menggambarkan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interaksi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antara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sistem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lingkungannya</a:t>
            </a:r>
            <a:endParaRPr lang="en-US" altLang="en-US" sz="3200" dirty="0"/>
          </a:p>
          <a:p>
            <a:pPr lvl="1"/>
            <a:r>
              <a:rPr lang="en-US" altLang="en-US" dirty="0" err="1"/>
              <a:t>Termasuk</a:t>
            </a:r>
            <a:r>
              <a:rPr lang="en-US" altLang="en-US" dirty="0"/>
              <a:t> </a:t>
            </a:r>
            <a:r>
              <a:rPr lang="en-US" altLang="en-US" dirty="0" err="1"/>
              <a:t>pengguna</a:t>
            </a:r>
            <a:r>
              <a:rPr lang="en-US" altLang="en-US" dirty="0"/>
              <a:t> </a:t>
            </a:r>
            <a:r>
              <a:rPr lang="en-US" altLang="en-US" dirty="0" err="1"/>
              <a:t>akhir</a:t>
            </a:r>
            <a:endParaRPr lang="en-US" altLang="en-US" dirty="0"/>
          </a:p>
          <a:p>
            <a:pPr lvl="1"/>
            <a:r>
              <a:rPr lang="en-US" altLang="en-US" dirty="0" err="1" smtClean="0"/>
              <a:t>Setiap</a:t>
            </a:r>
            <a:r>
              <a:rPr lang="en-US" altLang="en-US" dirty="0" smtClean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eksternal</a:t>
            </a:r>
            <a:r>
              <a:rPr lang="en-US" altLang="en-US" dirty="0"/>
              <a:t> yang </a:t>
            </a:r>
            <a:r>
              <a:rPr lang="en-US" altLang="en-US" dirty="0" err="1"/>
              <a:t>berinteraksi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informasinya</a:t>
            </a:r>
            <a:endParaRPr lang="en-US" altLang="en-US" sz="2400" dirty="0"/>
          </a:p>
          <a:p>
            <a:r>
              <a:rPr lang="en-US" altLang="en-US" sz="3200" dirty="0" err="1"/>
              <a:t>Mendokumentasikan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menjelaskan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persyaratan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sistem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dimodelkan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78F3A936-BC41-41C4-A5FA-81679CB46269}" type="slidenum">
              <a:rPr lang="en-US" altLang="en-US"/>
              <a:pPr/>
              <a:t>31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Extension Mechanisms</a:t>
            </a:r>
          </a:p>
        </p:txBody>
      </p:sp>
      <p:sp>
        <p:nvSpPr>
          <p:cNvPr id="184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/>
              <a:t>Stereotypes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err="1"/>
              <a:t>Memberikan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kemampuan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memperluas</a:t>
            </a:r>
            <a:r>
              <a:rPr lang="en-US" altLang="en-US" sz="2800" dirty="0"/>
              <a:t> UML </a:t>
            </a:r>
            <a:r>
              <a:rPr lang="en-US" altLang="en-US" sz="2800" dirty="0" err="1"/>
              <a:t>secara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bertahap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3200" dirty="0"/>
              <a:t>Tagged Values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err="1" smtClean="0"/>
              <a:t>Penambahan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properti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baru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elemen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dasar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3200" dirty="0"/>
              <a:t>Constraints</a:t>
            </a:r>
          </a:p>
          <a:p>
            <a:pPr lvl="1">
              <a:lnSpc>
                <a:spcPct val="80000"/>
              </a:lnSpc>
            </a:pPr>
            <a:r>
              <a:rPr lang="fi-FI" altLang="en-US" sz="2800" dirty="0" smtClean="0"/>
              <a:t>Penempatan batasan </a:t>
            </a:r>
            <a:r>
              <a:rPr lang="fi-FI" altLang="en-US" sz="2800" dirty="0"/>
              <a:t>pada penggunaan elemen model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3200" dirty="0"/>
              <a:t>Profiles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err="1" smtClean="0"/>
              <a:t>mengelompokkan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elemen</a:t>
            </a:r>
            <a:r>
              <a:rPr lang="en-US" altLang="en-US" sz="2800" dirty="0"/>
              <a:t> model </a:t>
            </a:r>
            <a:r>
              <a:rPr lang="en-US" altLang="en-US" sz="2800" dirty="0" err="1"/>
              <a:t>ke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paket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93F06E7B-DC98-4AEB-9CC7-BD5473220675}" type="slidenum">
              <a:rPr lang="en-US" altLang="en-US"/>
              <a:pPr/>
              <a:t>32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/>
              <a:t>Object Oriented Systems Analysis and Design</a:t>
            </a:r>
          </a:p>
        </p:txBody>
      </p:sp>
      <p:sp>
        <p:nvSpPr>
          <p:cNvPr id="138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Use-case driven</a:t>
            </a:r>
          </a:p>
          <a:p>
            <a:pPr>
              <a:buFontTx/>
              <a:buChar char="•"/>
            </a:pPr>
            <a:r>
              <a:rPr lang="en-US" altLang="en-US"/>
              <a:t>Architecture Centric</a:t>
            </a:r>
          </a:p>
          <a:p>
            <a:pPr>
              <a:buFontTx/>
              <a:buChar char="•"/>
            </a:pPr>
            <a:r>
              <a:rPr lang="en-US" altLang="en-US"/>
              <a:t>Iterative and Incremental</a:t>
            </a:r>
          </a:p>
          <a:p>
            <a:pPr>
              <a:buFontTx/>
              <a:buChar char="•"/>
            </a:pPr>
            <a:r>
              <a:rPr lang="en-US" altLang="en-US"/>
              <a:t>The Unified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3409701E-E0A9-4980-8DBF-A05BFA3D50A4}" type="slidenum">
              <a:rPr lang="en-US" altLang="en-US"/>
              <a:pPr/>
              <a:t>33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Engineering Workflows</a:t>
            </a:r>
          </a:p>
        </p:txBody>
      </p:sp>
      <p:pic>
        <p:nvPicPr>
          <p:cNvPr id="149511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709739"/>
            <a:ext cx="72009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2F969438-63F4-4D93-A60B-338A60F1D588}" type="slidenum">
              <a:rPr lang="en-US" altLang="en-US"/>
              <a:pPr/>
              <a:t>34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Supporting Workflows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00289"/>
            <a:ext cx="78105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5974C8C6-7330-4D6E-B261-634F031A7F0A}" type="slidenum">
              <a:rPr lang="en-US" altLang="en-US"/>
              <a:pPr/>
              <a:t>35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A Minimalist Approach </a:t>
            </a:r>
          </a:p>
        </p:txBody>
      </p:sp>
      <p:sp>
        <p:nvSpPr>
          <p:cNvPr id="140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err="1"/>
              <a:t>Manfaat</a:t>
            </a:r>
            <a:r>
              <a:rPr lang="en-US" altLang="en-US" dirty="0"/>
              <a:t> </a:t>
            </a:r>
            <a:r>
              <a:rPr lang="en-US" altLang="en-US" dirty="0" err="1"/>
              <a:t>Analisis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Desain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Berorientasi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endParaRPr lang="en-US" altLang="en-US" dirty="0"/>
          </a:p>
          <a:p>
            <a:r>
              <a:rPr lang="en-US" altLang="en-US" dirty="0" err="1"/>
              <a:t>Ekstensi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Proses </a:t>
            </a:r>
            <a:r>
              <a:rPr lang="en-US" altLang="en-US" dirty="0" err="1"/>
              <a:t>Terpadu</a:t>
            </a:r>
            <a:endParaRPr lang="en-US" altLang="en-US" dirty="0"/>
          </a:p>
          <a:p>
            <a:r>
              <a:rPr lang="en-US" altLang="en-US" dirty="0" err="1"/>
              <a:t>Pendekatan</a:t>
            </a:r>
            <a:r>
              <a:rPr lang="en-US" altLang="en-US" dirty="0"/>
              <a:t> </a:t>
            </a:r>
            <a:r>
              <a:rPr lang="en-US" altLang="en-US" dirty="0" err="1"/>
              <a:t>Desain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Analisis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Berorientasi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 </a:t>
            </a:r>
            <a:r>
              <a:rPr lang="en-US" altLang="en-US" dirty="0" err="1"/>
              <a:t>Minimalis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D8204183-F38C-4FE4-B4AA-25712CAAC2B4}" type="slidenum">
              <a:rPr lang="en-US" altLang="en-US"/>
              <a:pPr/>
              <a:t>36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095500" y="304800"/>
            <a:ext cx="8420100" cy="1143000"/>
          </a:xfrm>
        </p:spPr>
        <p:txBody>
          <a:bodyPr/>
          <a:lstStyle/>
          <a:p>
            <a:r>
              <a:rPr lang="en-US" altLang="en-US" sz="3600"/>
              <a:t>Benefits of the Object Approach</a:t>
            </a:r>
          </a:p>
        </p:txBody>
      </p:sp>
      <p:pic>
        <p:nvPicPr>
          <p:cNvPr id="151555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5" y="1447800"/>
            <a:ext cx="1015253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043B2F98-3C2E-45E0-ABFB-D6D321434F20}" type="slidenum">
              <a:rPr lang="en-US" altLang="en-US"/>
              <a:pPr/>
              <a:t>37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MOOSAD Approach</a:t>
            </a:r>
          </a:p>
        </p:txBody>
      </p:sp>
      <p:pic>
        <p:nvPicPr>
          <p:cNvPr id="152579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7315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969B43B3-A7B3-4021-B7F3-2091C152381E}" type="slidenum">
              <a:rPr lang="en-US" altLang="en-US"/>
              <a:pPr/>
              <a:t>38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/>
              <a:t>Basic Characteristics of Object Oriented Systems	</a:t>
            </a:r>
          </a:p>
        </p:txBody>
      </p:sp>
      <p:sp>
        <p:nvSpPr>
          <p:cNvPr id="141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Identifying business value</a:t>
            </a:r>
          </a:p>
          <a:p>
            <a:pPr>
              <a:lnSpc>
                <a:spcPct val="80000"/>
              </a:lnSpc>
            </a:pPr>
            <a:r>
              <a:rPr lang="en-US" altLang="en-US"/>
              <a:t>Analyze feasibility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Develop workplan</a:t>
            </a:r>
          </a:p>
          <a:p>
            <a:pPr>
              <a:lnSpc>
                <a:spcPct val="80000"/>
              </a:lnSpc>
            </a:pPr>
            <a:r>
              <a:rPr lang="en-US" altLang="en-US"/>
              <a:t>Staff the project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Control and direct project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Requirements determination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Functional modeling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Structural modeling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Behavioral modeling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Moving on to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20C3D398-2537-4BB9-BE90-6C3A56C707A0}" type="slidenum">
              <a:rPr lang="en-US" altLang="en-US"/>
              <a:pPr/>
              <a:t>4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Structured Design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 err="1"/>
              <a:t>Proyek</a:t>
            </a:r>
            <a:r>
              <a:rPr lang="en-US" altLang="en-US" i="1" dirty="0"/>
              <a:t> </a:t>
            </a:r>
            <a:r>
              <a:rPr lang="en-US" altLang="en-US" i="1" dirty="0" err="1"/>
              <a:t>berpindah</a:t>
            </a:r>
            <a:r>
              <a:rPr lang="en-US" altLang="en-US" i="1" dirty="0"/>
              <a:t> </a:t>
            </a:r>
            <a:r>
              <a:rPr lang="en-US" altLang="en-US" i="1" dirty="0" err="1"/>
              <a:t>secara</a:t>
            </a:r>
            <a:r>
              <a:rPr lang="en-US" altLang="en-US" i="1" dirty="0"/>
              <a:t> </a:t>
            </a:r>
            <a:r>
              <a:rPr lang="en-US" altLang="en-US" i="1" dirty="0" err="1"/>
              <a:t>metodis</a:t>
            </a:r>
            <a:r>
              <a:rPr lang="en-US" altLang="en-US" i="1" dirty="0"/>
              <a:t> </a:t>
            </a:r>
            <a:r>
              <a:rPr lang="en-US" altLang="en-US" i="1" dirty="0" err="1"/>
              <a:t>dari</a:t>
            </a:r>
            <a:r>
              <a:rPr lang="en-US" altLang="en-US" i="1" dirty="0"/>
              <a:t> </a:t>
            </a:r>
            <a:r>
              <a:rPr lang="en-US" altLang="en-US" i="1" dirty="0" err="1"/>
              <a:t>satu</a:t>
            </a:r>
            <a:r>
              <a:rPr lang="en-US" altLang="en-US" i="1" dirty="0"/>
              <a:t> </a:t>
            </a:r>
            <a:r>
              <a:rPr lang="en-US" altLang="en-US" i="1" dirty="0" err="1"/>
              <a:t>langkah</a:t>
            </a:r>
            <a:r>
              <a:rPr lang="en-US" altLang="en-US" i="1" dirty="0"/>
              <a:t> </a:t>
            </a:r>
            <a:r>
              <a:rPr lang="en-US" altLang="en-US" i="1" dirty="0" err="1"/>
              <a:t>ke</a:t>
            </a:r>
            <a:r>
              <a:rPr lang="en-US" altLang="en-US" i="1" dirty="0"/>
              <a:t> </a:t>
            </a:r>
            <a:r>
              <a:rPr lang="en-US" altLang="en-US" i="1" dirty="0" err="1"/>
              <a:t>langkah</a:t>
            </a:r>
            <a:r>
              <a:rPr lang="en-US" altLang="en-US" i="1" dirty="0"/>
              <a:t> </a:t>
            </a:r>
            <a:r>
              <a:rPr lang="en-US" altLang="en-US" i="1" dirty="0" err="1"/>
              <a:t>berikutnya</a:t>
            </a:r>
            <a:endParaRPr lang="en-US" altLang="en-US" i="1" dirty="0"/>
          </a:p>
          <a:p>
            <a:r>
              <a:rPr lang="en-US" altLang="en-US" i="1" dirty="0" err="1"/>
              <a:t>Umumnya</a:t>
            </a:r>
            <a:r>
              <a:rPr lang="en-US" altLang="en-US" i="1" dirty="0"/>
              <a:t>, </a:t>
            </a:r>
            <a:r>
              <a:rPr lang="en-US" altLang="en-US" i="1" dirty="0" err="1"/>
              <a:t>satu</a:t>
            </a:r>
            <a:r>
              <a:rPr lang="en-US" altLang="en-US" i="1" dirty="0"/>
              <a:t> </a:t>
            </a:r>
            <a:r>
              <a:rPr lang="en-US" altLang="en-US" i="1" dirty="0" err="1"/>
              <a:t>langkah</a:t>
            </a:r>
            <a:r>
              <a:rPr lang="en-US" altLang="en-US" i="1" dirty="0"/>
              <a:t> </a:t>
            </a:r>
            <a:r>
              <a:rPr lang="en-US" altLang="en-US" i="1" dirty="0" err="1"/>
              <a:t>selesai</a:t>
            </a:r>
            <a:r>
              <a:rPr lang="en-US" altLang="en-US" i="1" dirty="0"/>
              <a:t> </a:t>
            </a:r>
            <a:r>
              <a:rPr lang="en-US" altLang="en-US" i="1" dirty="0" err="1"/>
              <a:t>sebelum</a:t>
            </a:r>
            <a:r>
              <a:rPr lang="en-US" altLang="en-US" i="1" dirty="0"/>
              <a:t> </a:t>
            </a:r>
            <a:r>
              <a:rPr lang="en-US" altLang="en-US" i="1" dirty="0" err="1"/>
              <a:t>langkah</a:t>
            </a:r>
            <a:r>
              <a:rPr lang="en-US" altLang="en-US" i="1" dirty="0"/>
              <a:t> </a:t>
            </a:r>
            <a:r>
              <a:rPr lang="en-US" altLang="en-US" i="1" dirty="0" err="1"/>
              <a:t>berikutnya</a:t>
            </a:r>
            <a:r>
              <a:rPr lang="en-US" altLang="en-US" i="1" dirty="0"/>
              <a:t> </a:t>
            </a:r>
            <a:r>
              <a:rPr lang="en-US" altLang="en-US" i="1" dirty="0" err="1"/>
              <a:t>dimulai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14EBAA3F-68CF-459C-80B7-83051CE60807}" type="slidenum">
              <a:rPr lang="en-US" altLang="en-US"/>
              <a:pPr/>
              <a:t>5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21506" name="Rectangle 307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Waterfall Development Method</a:t>
            </a:r>
          </a:p>
        </p:txBody>
      </p:sp>
      <p:pic>
        <p:nvPicPr>
          <p:cNvPr id="21508" name="Picture 3076" descr="A:\!01-03W-.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06" y="1394012"/>
            <a:ext cx="7467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BF0E4856-889B-4136-A65A-41963015CA42}" type="slidenum">
              <a:rPr lang="en-US" altLang="en-US"/>
              <a:pPr/>
              <a:t>6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686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 of the Waterfall Method</a:t>
            </a:r>
          </a:p>
        </p:txBody>
      </p:sp>
      <p:sp>
        <p:nvSpPr>
          <p:cNvPr id="68611" name="Rectangle 2051"/>
          <p:cNvSpPr>
            <a:spLocks noChangeArrowheads="1"/>
          </p:cNvSpPr>
          <p:nvPr/>
        </p:nvSpPr>
        <p:spPr bwMode="auto">
          <a:xfrm>
            <a:off x="3200400" y="1828800"/>
            <a:ext cx="6324600" cy="3962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Rectangle 2052"/>
          <p:cNvSpPr>
            <a:spLocks noChangeArrowheads="1"/>
          </p:cNvSpPr>
          <p:nvPr/>
        </p:nvSpPr>
        <p:spPr bwMode="auto">
          <a:xfrm>
            <a:off x="3200400" y="1828800"/>
            <a:ext cx="6324600" cy="8382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2053"/>
          <p:cNvSpPr>
            <a:spLocks noChangeArrowheads="1"/>
          </p:cNvSpPr>
          <p:nvPr/>
        </p:nvSpPr>
        <p:spPr bwMode="auto">
          <a:xfrm>
            <a:off x="3200400" y="2667000"/>
            <a:ext cx="3200400" cy="3124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2055"/>
          <p:cNvSpPr txBox="1">
            <a:spLocks noChangeArrowheads="1"/>
          </p:cNvSpPr>
          <p:nvPr/>
        </p:nvSpPr>
        <p:spPr bwMode="auto">
          <a:xfrm>
            <a:off x="4191000" y="2133601"/>
            <a:ext cx="730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solidFill>
                  <a:srgbClr val="3333FF"/>
                </a:solidFill>
                <a:latin typeface="Verdana" panose="020B0604030504040204" pitchFamily="34" charset="0"/>
              </a:rPr>
              <a:t>Pros</a:t>
            </a:r>
          </a:p>
        </p:txBody>
      </p:sp>
      <p:sp>
        <p:nvSpPr>
          <p:cNvPr id="68617" name="Text Box 2057"/>
          <p:cNvSpPr txBox="1">
            <a:spLocks noChangeArrowheads="1"/>
          </p:cNvSpPr>
          <p:nvPr/>
        </p:nvSpPr>
        <p:spPr bwMode="auto">
          <a:xfrm>
            <a:off x="7467600" y="2133601"/>
            <a:ext cx="808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Cons</a:t>
            </a:r>
          </a:p>
        </p:txBody>
      </p:sp>
      <p:sp>
        <p:nvSpPr>
          <p:cNvPr id="68620" name="Text Box 2060"/>
          <p:cNvSpPr txBox="1">
            <a:spLocks noChangeArrowheads="1"/>
          </p:cNvSpPr>
          <p:nvPr/>
        </p:nvSpPr>
        <p:spPr bwMode="auto">
          <a:xfrm>
            <a:off x="3301580" y="2897089"/>
            <a:ext cx="297777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nn-NO" altLang="en-US" sz="2000" dirty="0" smtClean="0">
                <a:latin typeface="Verdana" panose="020B0604030504040204" pitchFamily="34" charset="0"/>
              </a:rPr>
              <a:t>Mengidentifikasi sistem dengan persyaratan panjang sebelum memprogram dimulai</a:t>
            </a:r>
            <a:endParaRPr lang="en-US" altLang="en-US" sz="2400" dirty="0">
              <a:latin typeface="Verdana" panose="020B0604030504040204" pitchFamily="34" charset="0"/>
            </a:endParaRPr>
          </a:p>
        </p:txBody>
      </p:sp>
      <p:sp>
        <p:nvSpPr>
          <p:cNvPr id="68622" name="Text Box 2062"/>
          <p:cNvSpPr txBox="1">
            <a:spLocks noChangeArrowheads="1"/>
          </p:cNvSpPr>
          <p:nvPr/>
        </p:nvSpPr>
        <p:spPr bwMode="auto">
          <a:xfrm>
            <a:off x="6531769" y="2767280"/>
            <a:ext cx="286226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en-US" sz="2000" dirty="0" err="1">
                <a:latin typeface="Verdana" panose="020B0604030504040204" pitchFamily="34" charset="0"/>
              </a:rPr>
              <a:t>Desain</a:t>
            </a:r>
            <a:r>
              <a:rPr lang="en-US" altLang="en-US" sz="2000" dirty="0">
                <a:latin typeface="Verdana" panose="020B0604030504040204" pitchFamily="34" charset="0"/>
              </a:rPr>
              <a:t> </a:t>
            </a:r>
            <a:r>
              <a:rPr lang="en-US" altLang="en-US" sz="2000" dirty="0" err="1">
                <a:latin typeface="Verdana" panose="020B0604030504040204" pitchFamily="34" charset="0"/>
              </a:rPr>
              <a:t>harus</a:t>
            </a:r>
            <a:endParaRPr lang="en-US" altLang="en-US" sz="2000" dirty="0">
              <a:latin typeface="Verdana" panose="020B0604030504040204" pitchFamily="34" charset="0"/>
            </a:endParaRPr>
          </a:p>
          <a:p>
            <a:pPr eaLnBrk="0" hangingPunct="0"/>
            <a:r>
              <a:rPr lang="en-US" altLang="en-US" sz="2000" dirty="0" err="1" smtClean="0">
                <a:latin typeface="Verdana" panose="020B0604030504040204" pitchFamily="34" charset="0"/>
              </a:rPr>
              <a:t>Ditentukan</a:t>
            </a:r>
            <a:r>
              <a:rPr lang="en-US" altLang="en-US" sz="2000" dirty="0" smtClean="0">
                <a:latin typeface="Verdana" panose="020B0604030504040204" pitchFamily="34" charset="0"/>
              </a:rPr>
              <a:t> </a:t>
            </a:r>
            <a:r>
              <a:rPr lang="en-US" altLang="en-US" sz="2000" dirty="0" err="1" smtClean="0">
                <a:latin typeface="Verdana" panose="020B0604030504040204" pitchFamily="34" charset="0"/>
              </a:rPr>
              <a:t>dikertas</a:t>
            </a:r>
            <a:r>
              <a:rPr lang="en-US" altLang="en-US" sz="2000" dirty="0" smtClean="0">
                <a:latin typeface="Verdana" panose="020B0604030504040204" pitchFamily="34" charset="0"/>
              </a:rPr>
              <a:t> </a:t>
            </a:r>
            <a:r>
              <a:rPr lang="en-US" altLang="en-US" sz="2000" dirty="0" err="1" smtClean="0">
                <a:latin typeface="Verdana" panose="020B0604030504040204" pitchFamily="34" charset="0"/>
              </a:rPr>
              <a:t>sebelum</a:t>
            </a:r>
            <a:r>
              <a:rPr lang="en-US" altLang="en-US" sz="2000" dirty="0" smtClean="0">
                <a:latin typeface="Verdana" panose="020B0604030504040204" pitchFamily="34" charset="0"/>
              </a:rPr>
              <a:t> </a:t>
            </a:r>
            <a:r>
              <a:rPr lang="en-US" altLang="en-US" sz="2000" dirty="0" err="1" smtClean="0">
                <a:latin typeface="Verdana" panose="020B0604030504040204" pitchFamily="34" charset="0"/>
              </a:rPr>
              <a:t>pembuatan</a:t>
            </a:r>
            <a:r>
              <a:rPr lang="en-US" altLang="en-US" sz="2000" dirty="0" smtClean="0">
                <a:latin typeface="Verdana" panose="020B0604030504040204" pitchFamily="34" charset="0"/>
              </a:rPr>
              <a:t> program </a:t>
            </a:r>
            <a:r>
              <a:rPr lang="en-US" altLang="en-US" sz="2000" dirty="0" err="1" smtClean="0">
                <a:latin typeface="Verdana" panose="020B0604030504040204" pitchFamily="34" charset="0"/>
              </a:rPr>
              <a:t>dimulai</a:t>
            </a:r>
            <a:endParaRPr lang="en-US" altLang="en-US" sz="2400" dirty="0">
              <a:latin typeface="Verdana" panose="020B0604030504040204" pitchFamily="34" charset="0"/>
            </a:endParaRPr>
          </a:p>
        </p:txBody>
      </p:sp>
      <p:sp>
        <p:nvSpPr>
          <p:cNvPr id="68623" name="Text Box 2063"/>
          <p:cNvSpPr txBox="1">
            <a:spLocks noChangeArrowheads="1"/>
          </p:cNvSpPr>
          <p:nvPr/>
        </p:nvSpPr>
        <p:spPr bwMode="auto">
          <a:xfrm>
            <a:off x="6583364" y="4000254"/>
            <a:ext cx="302518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altLang="en-US" sz="2000" dirty="0">
              <a:latin typeface="Verdana" panose="020B0604030504040204" pitchFamily="34" charset="0"/>
            </a:endParaRPr>
          </a:p>
          <a:p>
            <a:pPr eaLnBrk="0" hangingPunct="0"/>
            <a:r>
              <a:rPr lang="en-US" altLang="en-US" sz="2000" dirty="0" err="1">
                <a:latin typeface="Verdana" panose="020B0604030504040204" pitchFamily="34" charset="0"/>
              </a:rPr>
              <a:t>Jeda</a:t>
            </a:r>
            <a:r>
              <a:rPr lang="en-US" altLang="en-US" sz="2000" dirty="0">
                <a:latin typeface="Verdana" panose="020B0604030504040204" pitchFamily="34" charset="0"/>
              </a:rPr>
              <a:t> </a:t>
            </a:r>
            <a:r>
              <a:rPr lang="en-US" altLang="en-US" sz="2000" dirty="0" err="1">
                <a:latin typeface="Verdana" panose="020B0604030504040204" pitchFamily="34" charset="0"/>
              </a:rPr>
              <a:t>waktu</a:t>
            </a:r>
            <a:r>
              <a:rPr lang="en-US" altLang="en-US" sz="2000" dirty="0">
                <a:latin typeface="Verdana" panose="020B0604030504040204" pitchFamily="34" charset="0"/>
              </a:rPr>
              <a:t> lama</a:t>
            </a:r>
          </a:p>
          <a:p>
            <a:pPr eaLnBrk="0" hangingPunct="0"/>
            <a:r>
              <a:rPr lang="en-US" altLang="en-US" sz="2000" dirty="0">
                <a:latin typeface="Verdana" panose="020B0604030504040204" pitchFamily="34" charset="0"/>
              </a:rPr>
              <a:t>proposal </a:t>
            </a:r>
            <a:r>
              <a:rPr lang="en-US" altLang="en-US" sz="2000" dirty="0" err="1">
                <a:latin typeface="Verdana" panose="020B0604030504040204" pitchFamily="34" charset="0"/>
              </a:rPr>
              <a:t>sistem</a:t>
            </a:r>
            <a:r>
              <a:rPr lang="en-US" altLang="en-US" sz="2000" dirty="0">
                <a:latin typeface="Verdana" panose="020B0604030504040204" pitchFamily="34" charset="0"/>
              </a:rPr>
              <a:t> </a:t>
            </a:r>
            <a:r>
              <a:rPr lang="en-US" altLang="en-US" sz="2000" dirty="0" err="1">
                <a:latin typeface="Verdana" panose="020B0604030504040204" pitchFamily="34" charset="0"/>
              </a:rPr>
              <a:t>dan</a:t>
            </a:r>
            <a:endParaRPr lang="en-US" altLang="en-US" sz="2000" dirty="0">
              <a:latin typeface="Verdana" panose="020B0604030504040204" pitchFamily="34" charset="0"/>
            </a:endParaRPr>
          </a:p>
          <a:p>
            <a:pPr eaLnBrk="0" hangingPunct="0"/>
            <a:r>
              <a:rPr lang="en-US" altLang="en-US" sz="2000" dirty="0" smtClean="0">
                <a:latin typeface="Verdana" panose="020B0604030504040204" pitchFamily="34" charset="0"/>
              </a:rPr>
              <a:t>launching </a:t>
            </a:r>
            <a:r>
              <a:rPr lang="en-US" altLang="en-US" sz="2000" dirty="0" err="1">
                <a:latin typeface="Verdana" panose="020B0604030504040204" pitchFamily="34" charset="0"/>
              </a:rPr>
              <a:t>sistem</a:t>
            </a:r>
            <a:r>
              <a:rPr lang="en-US" altLang="en-US" sz="2000" dirty="0">
                <a:latin typeface="Verdana" panose="020B0604030504040204" pitchFamily="34" charset="0"/>
              </a:rPr>
              <a:t> </a:t>
            </a:r>
            <a:r>
              <a:rPr lang="en-US" altLang="en-US" sz="2000" dirty="0" err="1" smtClean="0">
                <a:latin typeface="Verdana" panose="020B0604030504040204" pitchFamily="34" charset="0"/>
              </a:rPr>
              <a:t>baru</a:t>
            </a:r>
            <a:endParaRPr lang="en-US" altLang="en-US" sz="2000" dirty="0">
              <a:latin typeface="Verdana" panose="020B0604030504040204" pitchFamily="34" charset="0"/>
            </a:endParaRPr>
          </a:p>
          <a:p>
            <a:pPr eaLnBrk="0" hangingPunct="0"/>
            <a:endParaRPr lang="en-US" altLang="en-US" sz="2400" dirty="0">
              <a:latin typeface="Verdana" panose="020B0604030504040204" pitchFamily="34" charset="0"/>
            </a:endParaRPr>
          </a:p>
        </p:txBody>
      </p:sp>
      <p:sp>
        <p:nvSpPr>
          <p:cNvPr id="68624" name="Line 2064"/>
          <p:cNvSpPr>
            <a:spLocks noChangeShapeType="1"/>
          </p:cNvSpPr>
          <p:nvPr/>
        </p:nvSpPr>
        <p:spPr bwMode="auto">
          <a:xfrm>
            <a:off x="6400800" y="4267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69D683D5-B631-414C-9FCA-9C9D23226A91}" type="slidenum">
              <a:rPr lang="en-US" altLang="en-US"/>
              <a:pPr/>
              <a:t>7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Alternatives to the SDLC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/>
              <a:t>Rapid Application Development (RAD)</a:t>
            </a:r>
          </a:p>
          <a:p>
            <a:r>
              <a:rPr lang="en-US" altLang="en-US"/>
              <a:t>Phased Development</a:t>
            </a:r>
          </a:p>
          <a:p>
            <a:r>
              <a:rPr lang="en-US" altLang="en-US"/>
              <a:t>Prototyping</a:t>
            </a:r>
          </a:p>
          <a:p>
            <a:r>
              <a:rPr lang="en-US" altLang="en-US"/>
              <a:t>Throw-Away Prototyping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51348BA2-A930-4DBB-B1BB-8E4F1C81CEE4}" type="slidenum">
              <a:rPr lang="en-US" altLang="en-US"/>
              <a:pPr/>
              <a:t>8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Rapid Application Development</a:t>
            </a:r>
          </a:p>
        </p:txBody>
      </p:sp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Critical elements</a:t>
            </a:r>
          </a:p>
          <a:p>
            <a:pPr lvl="1"/>
            <a:r>
              <a:rPr lang="en-US" altLang="en-US"/>
              <a:t>CASE tools</a:t>
            </a:r>
          </a:p>
          <a:p>
            <a:pPr lvl="1"/>
            <a:r>
              <a:rPr lang="en-US" altLang="en-US"/>
              <a:t>JAD sessions</a:t>
            </a:r>
          </a:p>
          <a:p>
            <a:pPr lvl="1"/>
            <a:r>
              <a:rPr lang="en-US" altLang="en-US"/>
              <a:t>Fourth generation/visualization programming languages</a:t>
            </a:r>
          </a:p>
          <a:p>
            <a:pPr lvl="1"/>
            <a:r>
              <a:rPr lang="en-US" altLang="en-US"/>
              <a:t>Code generators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BE65C85D-7FD9-46E9-89CB-0C1FC44ED445}" type="slidenum">
              <a:rPr lang="en-US" altLang="en-US"/>
              <a:pPr/>
              <a:t>9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Rapid Application Development Categories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Phased development</a:t>
            </a:r>
          </a:p>
          <a:p>
            <a:pPr lvl="1"/>
            <a:r>
              <a:rPr lang="en-US" altLang="en-US"/>
              <a:t>A series of versions</a:t>
            </a:r>
          </a:p>
          <a:p>
            <a:r>
              <a:rPr lang="en-US" altLang="en-US"/>
              <a:t>Prototyping</a:t>
            </a:r>
          </a:p>
          <a:p>
            <a:pPr lvl="1"/>
            <a:r>
              <a:rPr lang="en-US" altLang="en-US"/>
              <a:t>System prototyping</a:t>
            </a:r>
          </a:p>
          <a:p>
            <a:r>
              <a:rPr lang="en-US" altLang="en-US"/>
              <a:t>Throw-away prototyping</a:t>
            </a:r>
          </a:p>
          <a:p>
            <a:pPr lvl="1"/>
            <a:r>
              <a:rPr lang="en-US" altLang="en-US"/>
              <a:t>Design prototyping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1171314FEBD42B49CCCBC8D540638" ma:contentTypeVersion="4" ma:contentTypeDescription="Create a new document." ma:contentTypeScope="" ma:versionID="2a66f7f22dc8456b54705a7d179e0ae8">
  <xsd:schema xmlns:xsd="http://www.w3.org/2001/XMLSchema" xmlns:xs="http://www.w3.org/2001/XMLSchema" xmlns:p="http://schemas.microsoft.com/office/2006/metadata/properties" xmlns:ns2="fc750ce1-b4ce-4aa4-b401-b2c8a3093a22" targetNamespace="http://schemas.microsoft.com/office/2006/metadata/properties" ma:root="true" ma:fieldsID="d16e97cd3c7070b575b41437affc357c" ns2:_="">
    <xsd:import namespace="fc750ce1-b4ce-4aa4-b401-b2c8a3093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50ce1-b4ce-4aa4-b401-b2c8a3093a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EBF8F3-4E88-491F-A091-F8152B906DB3}"/>
</file>

<file path=customXml/itemProps2.xml><?xml version="1.0" encoding="utf-8"?>
<ds:datastoreItem xmlns:ds="http://schemas.openxmlformats.org/officeDocument/2006/customXml" ds:itemID="{97A90A59-8631-4568-B998-B7CB864C5D92}"/>
</file>

<file path=customXml/itemProps3.xml><?xml version="1.0" encoding="utf-8"?>
<ds:datastoreItem xmlns:ds="http://schemas.openxmlformats.org/officeDocument/2006/customXml" ds:itemID="{9F8D1D01-7170-4256-98FD-CA4379C47D10}"/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771</Words>
  <Application>Microsoft Office PowerPoint</Application>
  <PresentationFormat>Widescreen</PresentationFormat>
  <Paragraphs>231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Verdana</vt:lpstr>
      <vt:lpstr>Office Theme</vt:lpstr>
      <vt:lpstr>Object-Oriented Analysis and Design Zyad Rusdi</vt:lpstr>
      <vt:lpstr>THE EVOLUTION OF SYSTEM DEVELOPMENT </vt:lpstr>
      <vt:lpstr>What Is a Methodology?</vt:lpstr>
      <vt:lpstr>Structured Design</vt:lpstr>
      <vt:lpstr>Waterfall Development Method</vt:lpstr>
      <vt:lpstr>Pros and Cons of the Waterfall Method</vt:lpstr>
      <vt:lpstr>Alternatives to the SDLC</vt:lpstr>
      <vt:lpstr>Rapid Application Development</vt:lpstr>
      <vt:lpstr>Rapid Application Development Categories</vt:lpstr>
      <vt:lpstr>How Prototyping Works</vt:lpstr>
      <vt:lpstr>Throwaway Prototyping</vt:lpstr>
      <vt:lpstr>Object-Oriented Analysis and Design</vt:lpstr>
      <vt:lpstr>BASIC CHARACTERISTICS OF OBJECT-ORIENTED SYSTEMS</vt:lpstr>
      <vt:lpstr>Key Elements</vt:lpstr>
      <vt:lpstr>A Class and Its Objects</vt:lpstr>
      <vt:lpstr>The Key to Reusability</vt:lpstr>
      <vt:lpstr>Class Hierarchy</vt:lpstr>
      <vt:lpstr>Inheritance</vt:lpstr>
      <vt:lpstr>Polymorphism</vt:lpstr>
      <vt:lpstr>OBJECT-ORIENTED ANALYSIS AND DESIGN USING UML</vt:lpstr>
      <vt:lpstr>Messages and Methods</vt:lpstr>
      <vt:lpstr>Encapsulation and Information Hiding</vt:lpstr>
      <vt:lpstr>The Unified Modeling Language, Version 2.0</vt:lpstr>
      <vt:lpstr>Structure Diagram</vt:lpstr>
      <vt:lpstr>UML 2.0 Diagram Summary</vt:lpstr>
      <vt:lpstr>Structure Diagrams</vt:lpstr>
      <vt:lpstr>Structure Diagrams Cont.</vt:lpstr>
      <vt:lpstr>Activity Diagrams</vt:lpstr>
      <vt:lpstr>State Machines</vt:lpstr>
      <vt:lpstr>Use Case Diagrams</vt:lpstr>
      <vt:lpstr>Extension Mechanisms</vt:lpstr>
      <vt:lpstr>Object Oriented Systems Analysis and Design</vt:lpstr>
      <vt:lpstr>Engineering Workflows</vt:lpstr>
      <vt:lpstr>Supporting Workflows</vt:lpstr>
      <vt:lpstr>A Minimalist Approach </vt:lpstr>
      <vt:lpstr>Benefits of the Object Approach</vt:lpstr>
      <vt:lpstr>MOOSAD Approach</vt:lpstr>
      <vt:lpstr>Basic Characteristics of Object Oriented Systems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32</cp:revision>
  <dcterms:created xsi:type="dcterms:W3CDTF">2020-06-08T01:30:48Z</dcterms:created>
  <dcterms:modified xsi:type="dcterms:W3CDTF">2021-06-29T03:30:17Z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0x01010026F1171314FEBD42B49CCCBC8D540638</vt:lpwstr>
  </property>
</Properties>
</file>