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89" r:id="rId6"/>
    <p:sldId id="277" r:id="rId7"/>
    <p:sldId id="278" r:id="rId8"/>
    <p:sldId id="282" r:id="rId9"/>
    <p:sldId id="279" r:id="rId10"/>
    <p:sldId id="285" r:id="rId11"/>
    <p:sldId id="286" r:id="rId12"/>
    <p:sldId id="287" r:id="rId13"/>
    <p:sldId id="288" r:id="rId14"/>
    <p:sldId id="280"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84" autoAdjust="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32A5-E216-43A3-8972-1EFB14694FF1}"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37EB3-7011-40AE-B531-7A781764081F}" type="slidenum">
              <a:rPr lang="en-US" smtClean="0"/>
              <a:t>‹#›</a:t>
            </a:fld>
            <a:endParaRPr lang="en-US"/>
          </a:p>
        </p:txBody>
      </p:sp>
    </p:spTree>
    <p:extLst>
      <p:ext uri="{BB962C8B-B14F-4D97-AF65-F5344CB8AC3E}">
        <p14:creationId xmlns:p14="http://schemas.microsoft.com/office/powerpoint/2010/main" val="3455298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11/19/2021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863" y="1962150"/>
            <a:ext cx="10732273" cy="975677"/>
          </a:xfrm>
        </p:spPr>
        <p:txBody>
          <a:bodyPr>
            <a:normAutofit fontScale="90000"/>
          </a:bodyPr>
          <a:lstStyle/>
          <a:p>
            <a:r>
              <a:rPr lang="en-US" sz="5300" dirty="0">
                <a:solidFill>
                  <a:schemeClr val="bg1"/>
                </a:solidFill>
              </a:rPr>
              <a:t>Analysis &amp; Design of Information Systems</a:t>
            </a:r>
            <a:endParaRPr lang="en-US" sz="4000" dirty="0">
              <a:solidFill>
                <a:schemeClr val="bg1"/>
              </a:solidFill>
            </a:endParaRPr>
          </a:p>
        </p:txBody>
      </p:sp>
      <p:sp>
        <p:nvSpPr>
          <p:cNvPr id="3" name="Subtitle 2"/>
          <p:cNvSpPr>
            <a:spLocks noGrp="1"/>
          </p:cNvSpPr>
          <p:nvPr>
            <p:ph type="subTitle" idx="1"/>
          </p:nvPr>
        </p:nvSpPr>
        <p:spPr>
          <a:xfrm>
            <a:off x="3057525" y="5253673"/>
            <a:ext cx="6290310" cy="975677"/>
          </a:xfrm>
        </p:spPr>
        <p:txBody>
          <a:bodyPr>
            <a:normAutofit fontScale="92500" lnSpcReduction="10000"/>
          </a:bodyPr>
          <a:lstStyle/>
          <a:p>
            <a:r>
              <a:rPr lang="en-US" sz="3200" dirty="0">
                <a:solidFill>
                  <a:schemeClr val="bg1"/>
                </a:solidFill>
              </a:rPr>
              <a:t>PROGRAM STUDI SISTEM INFORMASI</a:t>
            </a:r>
          </a:p>
          <a:p>
            <a:r>
              <a:rPr lang="en-US" sz="3200" dirty="0">
                <a:solidFill>
                  <a:schemeClr val="bg1"/>
                </a:solidFill>
              </a:rPr>
              <a:t>UNIVERSITAS TARUMANAGARA</a:t>
            </a:r>
          </a:p>
        </p:txBody>
      </p:sp>
      <p:sp>
        <p:nvSpPr>
          <p:cNvPr id="4" name="Subtitle 2">
            <a:extLst>
              <a:ext uri="{FF2B5EF4-FFF2-40B4-BE49-F238E27FC236}">
                <a16:creationId xmlns:a16="http://schemas.microsoft.com/office/drawing/2014/main" id="{01EB5FCA-AB8B-4768-9E0D-DFC02F182ECD}"/>
              </a:ext>
            </a:extLst>
          </p:cNvPr>
          <p:cNvSpPr txBox="1">
            <a:spLocks/>
          </p:cNvSpPr>
          <p:nvPr/>
        </p:nvSpPr>
        <p:spPr>
          <a:xfrm>
            <a:off x="2950844" y="3429000"/>
            <a:ext cx="6290310" cy="13335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D" sz="2000" b="0" i="0" dirty="0">
                <a:solidFill>
                  <a:schemeClr val="bg1"/>
                </a:solidFill>
                <a:effectLst/>
                <a:latin typeface="Segoe UI" panose="020B0502040204020203" pitchFamily="34" charset="0"/>
              </a:rPr>
              <a:t>825200049 - AFINA PUTRI DAYANTI</a:t>
            </a:r>
          </a:p>
          <a:p>
            <a:r>
              <a:rPr lang="en-ID" sz="2000" b="0" i="0" dirty="0">
                <a:solidFill>
                  <a:schemeClr val="bg1"/>
                </a:solidFill>
                <a:effectLst/>
                <a:latin typeface="Segoe UI" panose="020B0502040204020203" pitchFamily="34" charset="0"/>
              </a:rPr>
              <a:t>825200050 - ERIC ANTHONY</a:t>
            </a:r>
          </a:p>
          <a:p>
            <a:r>
              <a:rPr lang="en-ID" sz="2000" b="0" i="0" dirty="0">
                <a:solidFill>
                  <a:schemeClr val="bg1"/>
                </a:solidFill>
                <a:effectLst/>
                <a:latin typeface="Segoe UI" panose="020B0502040204020203" pitchFamily="34" charset="0"/>
              </a:rPr>
              <a:t>825200008 - ALDI RESALDI MAULANA</a:t>
            </a:r>
          </a:p>
          <a:p>
            <a:endParaRPr lang="en-US" sz="2000"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err="1"/>
              <a:t>Hoymiles</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err="1"/>
              <a:t>Hoymiles</a:t>
            </a:r>
            <a:r>
              <a:rPr lang="en-US" sz="2400" dirty="0"/>
              <a:t> will display a dashboard on our installed products</a:t>
            </a:r>
            <a:endParaRPr lang="en-ID" sz="2400" dirty="0"/>
          </a:p>
        </p:txBody>
      </p:sp>
      <p:pic>
        <p:nvPicPr>
          <p:cNvPr id="5" name="Picture 4">
            <a:extLst>
              <a:ext uri="{FF2B5EF4-FFF2-40B4-BE49-F238E27FC236}">
                <a16:creationId xmlns:a16="http://schemas.microsoft.com/office/drawing/2014/main" id="{478F7DAE-5FAD-4180-A8DF-C711563518FC}"/>
              </a:ext>
            </a:extLst>
          </p:cNvPr>
          <p:cNvPicPr>
            <a:picLocks noChangeAspect="1"/>
          </p:cNvPicPr>
          <p:nvPr/>
        </p:nvPicPr>
        <p:blipFill>
          <a:blip r:embed="rId2"/>
          <a:stretch>
            <a:fillRect/>
          </a:stretch>
        </p:blipFill>
        <p:spPr>
          <a:xfrm>
            <a:off x="1584440" y="2519745"/>
            <a:ext cx="9023120" cy="4320000"/>
          </a:xfrm>
          <a:prstGeom prst="rect">
            <a:avLst/>
          </a:prstGeom>
        </p:spPr>
      </p:pic>
    </p:spTree>
    <p:extLst>
      <p:ext uri="{BB962C8B-B14F-4D97-AF65-F5344CB8AC3E}">
        <p14:creationId xmlns:p14="http://schemas.microsoft.com/office/powerpoint/2010/main" val="93965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Benefit</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Benefit here to tell users what are the benefits of our product</a:t>
            </a:r>
            <a:endParaRPr lang="en-ID" sz="2400" dirty="0"/>
          </a:p>
        </p:txBody>
      </p:sp>
      <p:pic>
        <p:nvPicPr>
          <p:cNvPr id="7" name="Picture 6">
            <a:extLst>
              <a:ext uri="{FF2B5EF4-FFF2-40B4-BE49-F238E27FC236}">
                <a16:creationId xmlns:a16="http://schemas.microsoft.com/office/drawing/2014/main" id="{F67775F7-FD2B-4515-90F2-143F9FEE1EDF}"/>
              </a:ext>
            </a:extLst>
          </p:cNvPr>
          <p:cNvPicPr>
            <a:picLocks noChangeAspect="1"/>
          </p:cNvPicPr>
          <p:nvPr/>
        </p:nvPicPr>
        <p:blipFill>
          <a:blip r:embed="rId2"/>
          <a:stretch>
            <a:fillRect/>
          </a:stretch>
        </p:blipFill>
        <p:spPr>
          <a:xfrm>
            <a:off x="1850590" y="2538000"/>
            <a:ext cx="8490820" cy="4320000"/>
          </a:xfrm>
          <a:prstGeom prst="rect">
            <a:avLst/>
          </a:prstGeom>
        </p:spPr>
      </p:pic>
    </p:spTree>
    <p:extLst>
      <p:ext uri="{BB962C8B-B14F-4D97-AF65-F5344CB8AC3E}">
        <p14:creationId xmlns:p14="http://schemas.microsoft.com/office/powerpoint/2010/main" val="421793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Testimonials</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Testimonials screen will contain user testimonials </a:t>
            </a:r>
          </a:p>
          <a:p>
            <a:pPr marL="0" indent="0" algn="ctr">
              <a:buNone/>
            </a:pPr>
            <a:r>
              <a:rPr lang="en-US" sz="2400" dirty="0"/>
              <a:t>who have used our solar panel products</a:t>
            </a:r>
            <a:endParaRPr lang="en-ID" sz="2400" dirty="0"/>
          </a:p>
        </p:txBody>
      </p:sp>
      <p:pic>
        <p:nvPicPr>
          <p:cNvPr id="5" name="Picture 4">
            <a:extLst>
              <a:ext uri="{FF2B5EF4-FFF2-40B4-BE49-F238E27FC236}">
                <a16:creationId xmlns:a16="http://schemas.microsoft.com/office/drawing/2014/main" id="{FA2F60B9-F430-4E5B-B677-8FC895A22DF1}"/>
              </a:ext>
            </a:extLst>
          </p:cNvPr>
          <p:cNvPicPr>
            <a:picLocks noChangeAspect="1"/>
          </p:cNvPicPr>
          <p:nvPr/>
        </p:nvPicPr>
        <p:blipFill>
          <a:blip r:embed="rId2"/>
          <a:stretch>
            <a:fillRect/>
          </a:stretch>
        </p:blipFill>
        <p:spPr>
          <a:xfrm>
            <a:off x="1859913" y="2538000"/>
            <a:ext cx="8472173" cy="4320000"/>
          </a:xfrm>
          <a:prstGeom prst="rect">
            <a:avLst/>
          </a:prstGeom>
        </p:spPr>
      </p:pic>
    </p:spTree>
    <p:extLst>
      <p:ext uri="{BB962C8B-B14F-4D97-AF65-F5344CB8AC3E}">
        <p14:creationId xmlns:p14="http://schemas.microsoft.com/office/powerpoint/2010/main" val="82699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Contact Us</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Contact us will contain a map of our office and social media</a:t>
            </a:r>
            <a:endParaRPr lang="en-ID" sz="2400" dirty="0"/>
          </a:p>
        </p:txBody>
      </p:sp>
      <p:pic>
        <p:nvPicPr>
          <p:cNvPr id="4" name="Picture 3">
            <a:extLst>
              <a:ext uri="{FF2B5EF4-FFF2-40B4-BE49-F238E27FC236}">
                <a16:creationId xmlns:a16="http://schemas.microsoft.com/office/drawing/2014/main" id="{147C52EF-6844-4139-9194-11116AD5856B}"/>
              </a:ext>
            </a:extLst>
          </p:cNvPr>
          <p:cNvPicPr>
            <a:picLocks noChangeAspect="1"/>
          </p:cNvPicPr>
          <p:nvPr/>
        </p:nvPicPr>
        <p:blipFill>
          <a:blip r:embed="rId2"/>
          <a:stretch>
            <a:fillRect/>
          </a:stretch>
        </p:blipFill>
        <p:spPr>
          <a:xfrm>
            <a:off x="1898902" y="2519745"/>
            <a:ext cx="8394196" cy="4320000"/>
          </a:xfrm>
          <a:prstGeom prst="rect">
            <a:avLst/>
          </a:prstGeom>
        </p:spPr>
      </p:pic>
    </p:spTree>
    <p:extLst>
      <p:ext uri="{BB962C8B-B14F-4D97-AF65-F5344CB8AC3E}">
        <p14:creationId xmlns:p14="http://schemas.microsoft.com/office/powerpoint/2010/main" val="71870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6967-5A7F-4D09-BBFC-C4F048D7C737}"/>
              </a:ext>
            </a:extLst>
          </p:cNvPr>
          <p:cNvSpPr>
            <a:spLocks noGrp="1"/>
          </p:cNvSpPr>
          <p:nvPr>
            <p:ph type="title"/>
          </p:nvPr>
        </p:nvSpPr>
        <p:spPr/>
        <p:txBody>
          <a:bodyPr/>
          <a:lstStyle/>
          <a:p>
            <a:r>
              <a:rPr lang="en-US" dirty="0"/>
              <a:t>Solar Panel Apps (</a:t>
            </a:r>
            <a:r>
              <a:rPr lang="en-US"/>
              <a:t>Hello World)</a:t>
            </a:r>
            <a:endParaRPr lang="en-ID" dirty="0"/>
          </a:p>
        </p:txBody>
      </p:sp>
      <p:sp>
        <p:nvSpPr>
          <p:cNvPr id="3" name="Content Placeholder 2">
            <a:extLst>
              <a:ext uri="{FF2B5EF4-FFF2-40B4-BE49-F238E27FC236}">
                <a16:creationId xmlns:a16="http://schemas.microsoft.com/office/drawing/2014/main" id="{DFFBDCAB-12E2-4B3E-9424-1623BE0ACD53}"/>
              </a:ext>
            </a:extLst>
          </p:cNvPr>
          <p:cNvSpPr>
            <a:spLocks noGrp="1"/>
          </p:cNvSpPr>
          <p:nvPr>
            <p:ph idx="1"/>
          </p:nvPr>
        </p:nvSpPr>
        <p:spPr/>
        <p:txBody>
          <a:bodyPr/>
          <a:lstStyle/>
          <a:p>
            <a:r>
              <a:rPr lang="en-US" dirty="0"/>
              <a:t>Framework 	: asp.net</a:t>
            </a:r>
          </a:p>
          <a:p>
            <a:r>
              <a:rPr lang="en-US" dirty="0"/>
              <a:t>Database		: </a:t>
            </a:r>
            <a:r>
              <a:rPr lang="en-US" dirty="0" err="1"/>
              <a:t>mysql</a:t>
            </a:r>
            <a:endParaRPr lang="en-ID" dirty="0"/>
          </a:p>
        </p:txBody>
      </p:sp>
    </p:spTree>
    <p:extLst>
      <p:ext uri="{BB962C8B-B14F-4D97-AF65-F5344CB8AC3E}">
        <p14:creationId xmlns:p14="http://schemas.microsoft.com/office/powerpoint/2010/main" val="160219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Sign In</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Sign In is a screen for users to use our application with complete features. if user not signed in, the user cannot access the checkout page</a:t>
            </a:r>
            <a:endParaRPr lang="en-ID" sz="2400" dirty="0"/>
          </a:p>
        </p:txBody>
      </p:sp>
      <p:pic>
        <p:nvPicPr>
          <p:cNvPr id="6" name="Picture 5">
            <a:extLst>
              <a:ext uri="{FF2B5EF4-FFF2-40B4-BE49-F238E27FC236}">
                <a16:creationId xmlns:a16="http://schemas.microsoft.com/office/drawing/2014/main" id="{7226CABF-4268-41D1-A2E0-9239ADAFA5A3}"/>
              </a:ext>
            </a:extLst>
          </p:cNvPr>
          <p:cNvPicPr>
            <a:picLocks noChangeAspect="1"/>
          </p:cNvPicPr>
          <p:nvPr/>
        </p:nvPicPr>
        <p:blipFill>
          <a:blip r:embed="rId2"/>
          <a:stretch>
            <a:fillRect/>
          </a:stretch>
        </p:blipFill>
        <p:spPr>
          <a:xfrm>
            <a:off x="1856689" y="2538000"/>
            <a:ext cx="8478621" cy="4320000"/>
          </a:xfrm>
          <a:prstGeom prst="rect">
            <a:avLst/>
          </a:prstGeom>
        </p:spPr>
      </p:pic>
    </p:spTree>
    <p:extLst>
      <p:ext uri="{BB962C8B-B14F-4D97-AF65-F5344CB8AC3E}">
        <p14:creationId xmlns:p14="http://schemas.microsoft.com/office/powerpoint/2010/main" val="163750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Home</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Home is the initial screen of our application, if you’ve signed in the button in the upper right corner will change to your name, otherwise if you’re not signed in the button becomes the sign in button.</a:t>
            </a:r>
            <a:endParaRPr lang="en-ID" sz="2400" dirty="0"/>
          </a:p>
        </p:txBody>
      </p:sp>
      <p:pic>
        <p:nvPicPr>
          <p:cNvPr id="5" name="Picture 4">
            <a:extLst>
              <a:ext uri="{FF2B5EF4-FFF2-40B4-BE49-F238E27FC236}">
                <a16:creationId xmlns:a16="http://schemas.microsoft.com/office/drawing/2014/main" id="{31C986C6-B1A2-4C8B-B8C0-21C506593F39}"/>
              </a:ext>
            </a:extLst>
          </p:cNvPr>
          <p:cNvPicPr>
            <a:picLocks noChangeAspect="1"/>
          </p:cNvPicPr>
          <p:nvPr/>
        </p:nvPicPr>
        <p:blipFill>
          <a:blip r:embed="rId2"/>
          <a:stretch>
            <a:fillRect/>
          </a:stretch>
        </p:blipFill>
        <p:spPr>
          <a:xfrm>
            <a:off x="1850590" y="2519745"/>
            <a:ext cx="8490820" cy="4320000"/>
          </a:xfrm>
          <a:prstGeom prst="rect">
            <a:avLst/>
          </a:prstGeom>
        </p:spPr>
      </p:pic>
    </p:spTree>
    <p:extLst>
      <p:ext uri="{BB962C8B-B14F-4D97-AF65-F5344CB8AC3E}">
        <p14:creationId xmlns:p14="http://schemas.microsoft.com/office/powerpoint/2010/main" val="193163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Calculate</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Calculate is used to make it easier for users find out recommended solar panels according to their needs and homes. After user filled all the fields and click calculate, user will be directed to product recommendations</a:t>
            </a:r>
            <a:endParaRPr lang="en-ID" sz="2400" dirty="0"/>
          </a:p>
        </p:txBody>
      </p:sp>
      <p:pic>
        <p:nvPicPr>
          <p:cNvPr id="4" name="Picture 3">
            <a:extLst>
              <a:ext uri="{FF2B5EF4-FFF2-40B4-BE49-F238E27FC236}">
                <a16:creationId xmlns:a16="http://schemas.microsoft.com/office/drawing/2014/main" id="{006559C5-EBC2-4247-9462-4D23310206ED}"/>
              </a:ext>
            </a:extLst>
          </p:cNvPr>
          <p:cNvPicPr>
            <a:picLocks noChangeAspect="1"/>
          </p:cNvPicPr>
          <p:nvPr/>
        </p:nvPicPr>
        <p:blipFill>
          <a:blip r:embed="rId2"/>
          <a:stretch>
            <a:fillRect/>
          </a:stretch>
        </p:blipFill>
        <p:spPr>
          <a:xfrm>
            <a:off x="1856689" y="2538000"/>
            <a:ext cx="8478621" cy="4320000"/>
          </a:xfrm>
          <a:prstGeom prst="rect">
            <a:avLst/>
          </a:prstGeom>
        </p:spPr>
      </p:pic>
    </p:spTree>
    <p:extLst>
      <p:ext uri="{BB962C8B-B14F-4D97-AF65-F5344CB8AC3E}">
        <p14:creationId xmlns:p14="http://schemas.microsoft.com/office/powerpoint/2010/main" val="24808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Product</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Product here to show the solar panel products that we provide</a:t>
            </a:r>
          </a:p>
          <a:p>
            <a:pPr marL="0" indent="0" algn="ctr">
              <a:buNone/>
            </a:pPr>
            <a:r>
              <a:rPr lang="en-US" sz="2400" dirty="0"/>
              <a:t>There are 2KWP, 3KWP, and 4KWP</a:t>
            </a:r>
            <a:endParaRPr lang="en-ID" sz="2400" dirty="0"/>
          </a:p>
        </p:txBody>
      </p:sp>
      <p:pic>
        <p:nvPicPr>
          <p:cNvPr id="4" name="Picture 3">
            <a:extLst>
              <a:ext uri="{FF2B5EF4-FFF2-40B4-BE49-F238E27FC236}">
                <a16:creationId xmlns:a16="http://schemas.microsoft.com/office/drawing/2014/main" id="{E525C3C1-E328-4168-9D49-D2217E36F0BA}"/>
              </a:ext>
            </a:extLst>
          </p:cNvPr>
          <p:cNvPicPr>
            <a:picLocks noChangeAspect="1"/>
          </p:cNvPicPr>
          <p:nvPr/>
        </p:nvPicPr>
        <p:blipFill>
          <a:blip r:embed="rId2"/>
          <a:stretch>
            <a:fillRect/>
          </a:stretch>
        </p:blipFill>
        <p:spPr>
          <a:xfrm>
            <a:off x="2054086" y="2538000"/>
            <a:ext cx="8440806" cy="4320000"/>
          </a:xfrm>
          <a:prstGeom prst="rect">
            <a:avLst/>
          </a:prstGeom>
        </p:spPr>
      </p:pic>
    </p:spTree>
    <p:extLst>
      <p:ext uri="{BB962C8B-B14F-4D97-AF65-F5344CB8AC3E}">
        <p14:creationId xmlns:p14="http://schemas.microsoft.com/office/powerpoint/2010/main" val="99846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Checkout</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If the user is interested in our product and wants to buy it, user can click order on the product section and will be directed to checkout page</a:t>
            </a:r>
            <a:endParaRPr lang="en-ID" sz="2400" dirty="0"/>
          </a:p>
        </p:txBody>
      </p:sp>
      <p:pic>
        <p:nvPicPr>
          <p:cNvPr id="5" name="Picture 4">
            <a:extLst>
              <a:ext uri="{FF2B5EF4-FFF2-40B4-BE49-F238E27FC236}">
                <a16:creationId xmlns:a16="http://schemas.microsoft.com/office/drawing/2014/main" id="{AB17A8E7-2FFF-45B5-B71B-E1A1E358005D}"/>
              </a:ext>
            </a:extLst>
          </p:cNvPr>
          <p:cNvPicPr>
            <a:picLocks noChangeAspect="1"/>
          </p:cNvPicPr>
          <p:nvPr/>
        </p:nvPicPr>
        <p:blipFill>
          <a:blip r:embed="rId2"/>
          <a:stretch>
            <a:fillRect/>
          </a:stretch>
        </p:blipFill>
        <p:spPr>
          <a:xfrm>
            <a:off x="1937238" y="2519745"/>
            <a:ext cx="8503054" cy="4320000"/>
          </a:xfrm>
          <a:prstGeom prst="rect">
            <a:avLst/>
          </a:prstGeom>
        </p:spPr>
      </p:pic>
    </p:spTree>
    <p:extLst>
      <p:ext uri="{BB962C8B-B14F-4D97-AF65-F5344CB8AC3E}">
        <p14:creationId xmlns:p14="http://schemas.microsoft.com/office/powerpoint/2010/main" val="275576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Checkout</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ID" sz="2400" dirty="0"/>
              <a:t>Screen after successfully  checkout</a:t>
            </a:r>
          </a:p>
        </p:txBody>
      </p:sp>
      <p:pic>
        <p:nvPicPr>
          <p:cNvPr id="6" name="Picture 5">
            <a:extLst>
              <a:ext uri="{FF2B5EF4-FFF2-40B4-BE49-F238E27FC236}">
                <a16:creationId xmlns:a16="http://schemas.microsoft.com/office/drawing/2014/main" id="{FCD7140D-8249-4104-8D69-112A09564EE2}"/>
              </a:ext>
            </a:extLst>
          </p:cNvPr>
          <p:cNvPicPr>
            <a:picLocks noChangeAspect="1"/>
          </p:cNvPicPr>
          <p:nvPr/>
        </p:nvPicPr>
        <p:blipFill>
          <a:blip r:embed="rId2"/>
          <a:stretch>
            <a:fillRect/>
          </a:stretch>
        </p:blipFill>
        <p:spPr>
          <a:xfrm>
            <a:off x="1844473" y="2519745"/>
            <a:ext cx="8503054" cy="4320000"/>
          </a:xfrm>
          <a:prstGeom prst="rect">
            <a:avLst/>
          </a:prstGeom>
        </p:spPr>
      </p:pic>
    </p:spTree>
    <p:extLst>
      <p:ext uri="{BB962C8B-B14F-4D97-AF65-F5344CB8AC3E}">
        <p14:creationId xmlns:p14="http://schemas.microsoft.com/office/powerpoint/2010/main" val="100451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743-B362-4ECD-9686-61C2A7848182}"/>
              </a:ext>
            </a:extLst>
          </p:cNvPr>
          <p:cNvSpPr>
            <a:spLocks noGrp="1"/>
          </p:cNvSpPr>
          <p:nvPr>
            <p:ph type="title"/>
          </p:nvPr>
        </p:nvSpPr>
        <p:spPr>
          <a:xfrm>
            <a:off x="838200" y="18255"/>
            <a:ext cx="10515600" cy="1325563"/>
          </a:xfrm>
        </p:spPr>
        <p:txBody>
          <a:bodyPr/>
          <a:lstStyle/>
          <a:p>
            <a:r>
              <a:rPr lang="en-US" dirty="0"/>
              <a:t>Order Status</a:t>
            </a:r>
            <a:endParaRPr lang="en-ID" dirty="0"/>
          </a:p>
        </p:txBody>
      </p:sp>
      <p:sp>
        <p:nvSpPr>
          <p:cNvPr id="3" name="Content Placeholder 2">
            <a:extLst>
              <a:ext uri="{FF2B5EF4-FFF2-40B4-BE49-F238E27FC236}">
                <a16:creationId xmlns:a16="http://schemas.microsoft.com/office/drawing/2014/main" id="{1931E687-DFF3-4F65-87E6-169FD3E4AB9D}"/>
              </a:ext>
            </a:extLst>
          </p:cNvPr>
          <p:cNvSpPr>
            <a:spLocks noGrp="1"/>
          </p:cNvSpPr>
          <p:nvPr>
            <p:ph idx="1"/>
          </p:nvPr>
        </p:nvSpPr>
        <p:spPr>
          <a:xfrm>
            <a:off x="838200" y="1343818"/>
            <a:ext cx="10515600" cy="4351338"/>
          </a:xfrm>
        </p:spPr>
        <p:txBody>
          <a:bodyPr>
            <a:normAutofit/>
          </a:bodyPr>
          <a:lstStyle/>
          <a:p>
            <a:pPr marL="0" indent="0" algn="ctr">
              <a:buNone/>
            </a:pPr>
            <a:r>
              <a:rPr lang="en-US" sz="2400" dirty="0"/>
              <a:t>The order status will contain the milestone tracker of the product the user purchased</a:t>
            </a:r>
            <a:endParaRPr lang="en-ID" sz="2400" dirty="0"/>
          </a:p>
        </p:txBody>
      </p:sp>
      <p:pic>
        <p:nvPicPr>
          <p:cNvPr id="4" name="Picture 3">
            <a:extLst>
              <a:ext uri="{FF2B5EF4-FFF2-40B4-BE49-F238E27FC236}">
                <a16:creationId xmlns:a16="http://schemas.microsoft.com/office/drawing/2014/main" id="{D2C1B3AD-7310-4C7B-908E-39B5C35479EC}"/>
              </a:ext>
            </a:extLst>
          </p:cNvPr>
          <p:cNvPicPr>
            <a:picLocks noChangeAspect="1"/>
          </p:cNvPicPr>
          <p:nvPr/>
        </p:nvPicPr>
        <p:blipFill>
          <a:blip r:embed="rId2"/>
          <a:stretch>
            <a:fillRect/>
          </a:stretch>
        </p:blipFill>
        <p:spPr>
          <a:xfrm>
            <a:off x="1862772" y="2519745"/>
            <a:ext cx="8466456" cy="4320000"/>
          </a:xfrm>
          <a:prstGeom prst="rect">
            <a:avLst/>
          </a:prstGeom>
        </p:spPr>
      </p:pic>
    </p:spTree>
    <p:extLst>
      <p:ext uri="{BB962C8B-B14F-4D97-AF65-F5344CB8AC3E}">
        <p14:creationId xmlns:p14="http://schemas.microsoft.com/office/powerpoint/2010/main" val="3402455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F44E0C0F1F20D84AA745AA4F2F9F87B5" ma:contentTypeVersion="7" ma:contentTypeDescription="Buat sebuah dokumen baru." ma:contentTypeScope="" ma:versionID="3138b1bcc73020d8b145efc720bca425">
  <xsd:schema xmlns:xsd="http://www.w3.org/2001/XMLSchema" xmlns:xs="http://www.w3.org/2001/XMLSchema" xmlns:p="http://schemas.microsoft.com/office/2006/metadata/properties" xmlns:ns2="c0efcfce-2116-400f-ab52-279e91fc6017" targetNamespace="http://schemas.microsoft.com/office/2006/metadata/properties" ma:root="true" ma:fieldsID="2fdcb93a95508883b019b92482799b7a"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11A56E-9BAE-41EB-BA25-C410167CE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efcfce-2116-400f-ab52-279e91fc60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666762-F2C0-4DA8-BBEE-E434A3CAE1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A44CF2D-F510-4AEA-990E-3A16CF4EAC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4065</TotalTime>
  <Words>265</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Analysis &amp; Design of Information Systems</vt:lpstr>
      <vt:lpstr>Solar Panel Apps (Hello World)</vt:lpstr>
      <vt:lpstr>Sign In</vt:lpstr>
      <vt:lpstr>Home</vt:lpstr>
      <vt:lpstr>Calculate</vt:lpstr>
      <vt:lpstr>Product</vt:lpstr>
      <vt:lpstr>Checkout</vt:lpstr>
      <vt:lpstr>Checkout</vt:lpstr>
      <vt:lpstr>Order Status</vt:lpstr>
      <vt:lpstr>Hoymiles</vt:lpstr>
      <vt:lpstr>Benefit</vt:lpstr>
      <vt:lpstr>Testimonials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Afina Putri</cp:lastModifiedBy>
  <cp:revision>163</cp:revision>
  <dcterms:created xsi:type="dcterms:W3CDTF">2020-06-08T01:30:48Z</dcterms:created>
  <dcterms:modified xsi:type="dcterms:W3CDTF">2021-11-19T15:33:43Z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