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6" r:id="rId6"/>
    <p:sldId id="290" r:id="rId7"/>
    <p:sldId id="291" r:id="rId8"/>
    <p:sldId id="292" r:id="rId9"/>
    <p:sldId id="293" r:id="rId10"/>
    <p:sldId id="285" r:id="rId11"/>
    <p:sldId id="277" r:id="rId12"/>
    <p:sldId id="278" r:id="rId13"/>
    <p:sldId id="279" r:id="rId14"/>
    <p:sldId id="280" r:id="rId15"/>
    <p:sldId id="284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tseo.com/databas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tseo.com/databas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tseo.com/databas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tseo.com/databas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tseo.com/databas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logical storage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database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table, index, constraint dan variable lain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table.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alter tablespace </a:t>
            </a:r>
            <a:r>
              <a:rPr lang="en-ID" dirty="0" err="1"/>
              <a:t>mytbs</a:t>
            </a:r>
            <a:r>
              <a:rPr lang="en-ID" dirty="0"/>
              <a:t> read only;</a:t>
            </a:r>
          </a:p>
          <a:p>
            <a:r>
              <a:rPr lang="en-ID" dirty="0"/>
              <a:t>alter tablespace </a:t>
            </a:r>
            <a:r>
              <a:rPr lang="en-ID" dirty="0" err="1"/>
              <a:t>mytbs</a:t>
            </a:r>
            <a:r>
              <a:rPr lang="en-ID" dirty="0"/>
              <a:t> read write;</a:t>
            </a:r>
          </a:p>
          <a:p>
            <a:r>
              <a:rPr lang="en-ID" dirty="0"/>
              <a:t>alter tablespace </a:t>
            </a:r>
            <a:r>
              <a:rPr lang="en-ID" dirty="0" err="1"/>
              <a:t>mytbs</a:t>
            </a:r>
            <a:r>
              <a:rPr lang="en-ID" dirty="0"/>
              <a:t> force logging;</a:t>
            </a:r>
          </a:p>
          <a:p>
            <a:r>
              <a:rPr lang="en-ID" dirty="0"/>
              <a:t>alter tablespace </a:t>
            </a:r>
            <a:r>
              <a:rPr lang="en-ID" dirty="0" err="1"/>
              <a:t>mytbs</a:t>
            </a:r>
            <a:r>
              <a:rPr lang="en-ID" dirty="0"/>
              <a:t> </a:t>
            </a:r>
            <a:r>
              <a:rPr lang="en-ID" dirty="0" err="1"/>
              <a:t>nologging</a:t>
            </a:r>
            <a:r>
              <a:rPr lang="en-ID" dirty="0"/>
              <a:t>;</a:t>
            </a:r>
          </a:p>
          <a:p>
            <a:r>
              <a:rPr lang="en-ID" dirty="0"/>
              <a:t>alter tablespace </a:t>
            </a:r>
            <a:r>
              <a:rPr lang="en-ID" dirty="0" err="1"/>
              <a:t>mytbs</a:t>
            </a:r>
            <a:r>
              <a:rPr lang="en-ID" dirty="0"/>
              <a:t> rename to </a:t>
            </a:r>
            <a:r>
              <a:rPr lang="en-ID" dirty="0" err="1"/>
              <a:t>yourtbs</a:t>
            </a:r>
            <a:r>
              <a:rPr lang="en-ID" dirty="0"/>
              <a:t>;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logical storage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database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table, index, constraint dan variable lain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table.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logical storage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database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table, index, constraint dan variable lain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table.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logical storage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database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table, index, constraint dan variable lain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table.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logical storage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database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table, index, constraint dan variable lain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table.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Mengontrol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 size</a:t>
            </a:r>
          </a:p>
          <a:p>
            <a:pPr lvl="1"/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dibandingkan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lain.</a:t>
            </a:r>
          </a:p>
          <a:p>
            <a:pPr lvl="1"/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mengontrol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storage tablespace,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merencanakan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maksimal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data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device.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Mengontrol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avaibility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lvl="1"/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dibagi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online dan offline.</a:t>
            </a:r>
          </a:p>
          <a:p>
            <a:pPr lvl="1"/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online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berarti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tablespace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diakses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 USERS.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Sebaliknya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tablespace offline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diakses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 USERS.</a:t>
            </a:r>
          </a:p>
          <a:p>
            <a:pPr lvl="1"/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 offline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keperluan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mantain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berubah-ubah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 failure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Oracle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otomatis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mengeset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tablespace online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offline.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dialokasi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device,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terbagi-bagi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Membackup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merecovery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partial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mengeset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tablespace offline).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 dan SYSAUX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tablespace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oracle.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ad-hoc users.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UNDOTBS1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undo data.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 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temporary tablespace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37EB3-7011-40AE-B531-7A78176408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863" y="1962150"/>
            <a:ext cx="10732273" cy="975677"/>
          </a:xfrm>
        </p:spPr>
        <p:txBody>
          <a:bodyPr>
            <a:normAutofit/>
          </a:bodyPr>
          <a:lstStyle/>
          <a:p>
            <a:r>
              <a:rPr lang="en-US" sz="5300" dirty="0">
                <a:solidFill>
                  <a:schemeClr val="bg1"/>
                </a:solidFill>
              </a:rPr>
              <a:t>Oracle Database Administrator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7525" y="5253673"/>
            <a:ext cx="6290310" cy="97567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>
                <a:solidFill>
                  <a:schemeClr val="bg1"/>
                </a:solidFill>
              </a:rPr>
              <a:t>UNIVERSITAS TARUMANAGARA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EB5FCA-AB8B-4768-9E0D-DFC02F182ECD}"/>
              </a:ext>
            </a:extLst>
          </p:cNvPr>
          <p:cNvSpPr txBox="1">
            <a:spLocks/>
          </p:cNvSpPr>
          <p:nvPr/>
        </p:nvSpPr>
        <p:spPr>
          <a:xfrm>
            <a:off x="2950844" y="3429000"/>
            <a:ext cx="6290310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825200049 - AFINA PUTRI DAYANTI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825200050 - ERIC ANTHONY</a:t>
            </a:r>
          </a:p>
          <a:p>
            <a:r>
              <a:rPr lang="en-ID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825200008 - ALDI RESALDI MAULANA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6E25-EB61-43F6-97FB-A4A3D4F4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Default Tablespace 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BB17-B373-422C-9914-A46C9488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SYSTEM and SYSAUX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USERS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UNDOTBS1 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TEMP </a:t>
            </a:r>
          </a:p>
        </p:txBody>
      </p:sp>
    </p:spTree>
    <p:extLst>
      <p:ext uri="{BB962C8B-B14F-4D97-AF65-F5344CB8AC3E}">
        <p14:creationId xmlns:p14="http://schemas.microsoft.com/office/powerpoint/2010/main" val="142208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0AEF-7E28-4D95-A222-882C43B2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066"/>
            <a:ext cx="10515600" cy="55938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A0D56-936B-438C-B10A-606D5CCA6E50}"/>
              </a:ext>
            </a:extLst>
          </p:cNvPr>
          <p:cNvSpPr/>
          <p:nvPr/>
        </p:nvSpPr>
        <p:spPr>
          <a:xfrm>
            <a:off x="838200" y="4962046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select </a:t>
            </a:r>
            <a:r>
              <a:rPr lang="en-US" sz="2000" dirty="0" err="1"/>
              <a:t>ts</a:t>
            </a:r>
            <a:r>
              <a:rPr lang="en-US" sz="2000" dirty="0"/>
              <a:t>#, name, bytes/1024/1024 from </a:t>
            </a:r>
            <a:r>
              <a:rPr lang="en-US" sz="2000" dirty="0" err="1"/>
              <a:t>v$datafile</a:t>
            </a:r>
            <a:r>
              <a:rPr lang="en-US" sz="2000" dirty="0"/>
              <a:t>;</a:t>
            </a:r>
            <a:endParaRPr lang="en-ID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142EC-D05B-4953-A8B7-88436C2B4779}"/>
              </a:ext>
            </a:extLst>
          </p:cNvPr>
          <p:cNvSpPr/>
          <p:nvPr/>
        </p:nvSpPr>
        <p:spPr>
          <a:xfrm>
            <a:off x="838200" y="3797693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select </a:t>
            </a:r>
            <a:r>
              <a:rPr lang="en-US" sz="2000" dirty="0" err="1"/>
              <a:t>ts</a:t>
            </a:r>
            <a:r>
              <a:rPr lang="en-US" sz="2000" dirty="0"/>
              <a:t>#, name from </a:t>
            </a:r>
            <a:r>
              <a:rPr lang="en-US" sz="2000" dirty="0" err="1"/>
              <a:t>v$tablespace</a:t>
            </a:r>
            <a:r>
              <a:rPr lang="en-US" sz="2000" dirty="0"/>
              <a:t>;</a:t>
            </a:r>
            <a:endParaRPr lang="en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7BE31-0CC3-4373-BA66-7A9E3EB3A671}"/>
              </a:ext>
            </a:extLst>
          </p:cNvPr>
          <p:cNvSpPr/>
          <p:nvPr/>
        </p:nvSpPr>
        <p:spPr>
          <a:xfrm>
            <a:off x="838200" y="461626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desc </a:t>
            </a:r>
            <a:r>
              <a:rPr lang="en-US" sz="2000" dirty="0" err="1"/>
              <a:t>v$tablespace</a:t>
            </a:r>
            <a:r>
              <a:rPr lang="en-US" sz="2000" dirty="0"/>
              <a:t>;</a:t>
            </a:r>
            <a:endParaRPr lang="en-ID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F2E62-2522-48A0-8633-22051B123A2B}"/>
              </a:ext>
            </a:extLst>
          </p:cNvPr>
          <p:cNvSpPr/>
          <p:nvPr/>
        </p:nvSpPr>
        <p:spPr>
          <a:xfrm>
            <a:off x="838200" y="1625979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desc </a:t>
            </a:r>
            <a:r>
              <a:rPr lang="en-US" sz="2000" dirty="0" err="1"/>
              <a:t>v$datafile</a:t>
            </a:r>
            <a:r>
              <a:rPr lang="en-US" sz="2000" dirty="0"/>
              <a:t>;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9403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0AEF-7E28-4D95-A222-882C43B2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066"/>
            <a:ext cx="10515600" cy="5593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A0D56-936B-438C-B10A-606D5CCA6E50}"/>
              </a:ext>
            </a:extLst>
          </p:cNvPr>
          <p:cNvSpPr/>
          <p:nvPr/>
        </p:nvSpPr>
        <p:spPr>
          <a:xfrm>
            <a:off x="838200" y="3887325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drop tablespace </a:t>
            </a:r>
            <a:r>
              <a:rPr lang="en-US" sz="2000" dirty="0" err="1"/>
              <a:t>mytbs</a:t>
            </a:r>
            <a:r>
              <a:rPr lang="en-US" sz="2000" dirty="0"/>
              <a:t> including contents and datafiles;</a:t>
            </a:r>
            <a:endParaRPr lang="en-ID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E4F25-F57B-48E6-80EC-8FEC0FA8BE89}"/>
              </a:ext>
            </a:extLst>
          </p:cNvPr>
          <p:cNvSpPr/>
          <p:nvPr/>
        </p:nvSpPr>
        <p:spPr>
          <a:xfrm>
            <a:off x="838200" y="1291769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/>
              <a:t>create tablespace </a:t>
            </a:r>
            <a:r>
              <a:rPr lang="en-ID" sz="2000" dirty="0" err="1"/>
              <a:t>mytbs</a:t>
            </a:r>
            <a:r>
              <a:rPr lang="en-ID" sz="2000" dirty="0"/>
              <a:t> datafile '/u01/app/oracle/</a:t>
            </a:r>
            <a:r>
              <a:rPr lang="en-ID" sz="2000" dirty="0" err="1"/>
              <a:t>oradata</a:t>
            </a:r>
            <a:r>
              <a:rPr lang="en-ID" sz="2000" dirty="0"/>
              <a:t>/ORCLCDB/</a:t>
            </a:r>
            <a:r>
              <a:rPr lang="en-ID" sz="2000" dirty="0" err="1"/>
              <a:t>orcl</a:t>
            </a:r>
            <a:r>
              <a:rPr lang="en-ID" sz="2000" dirty="0"/>
              <a:t>/mytbs01.dbf' size 100m;</a:t>
            </a:r>
          </a:p>
        </p:txBody>
      </p:sp>
    </p:spTree>
    <p:extLst>
      <p:ext uri="{BB962C8B-B14F-4D97-AF65-F5344CB8AC3E}">
        <p14:creationId xmlns:p14="http://schemas.microsoft.com/office/powerpoint/2010/main" val="330831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0AEF-7E28-4D95-A222-882C43B2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066"/>
            <a:ext cx="10515600" cy="5593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A0D56-936B-438C-B10A-606D5CCA6E50}"/>
              </a:ext>
            </a:extLst>
          </p:cNvPr>
          <p:cNvSpPr/>
          <p:nvPr/>
        </p:nvSpPr>
        <p:spPr>
          <a:xfrm>
            <a:off x="838200" y="1326648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/>
              <a:t>alter tablespace </a:t>
            </a:r>
            <a:r>
              <a:rPr lang="en-ID" sz="2000" dirty="0" err="1"/>
              <a:t>mytbs</a:t>
            </a:r>
            <a:r>
              <a:rPr lang="en-ID" sz="2000" dirty="0"/>
              <a:t> add datafile '/u01/app/oracle/</a:t>
            </a:r>
            <a:r>
              <a:rPr lang="en-ID" sz="2000" dirty="0" err="1"/>
              <a:t>oradata</a:t>
            </a:r>
            <a:r>
              <a:rPr lang="en-ID" sz="2000" dirty="0"/>
              <a:t>/ORCLCDB/</a:t>
            </a:r>
            <a:r>
              <a:rPr lang="en-ID" sz="2000" dirty="0" err="1"/>
              <a:t>orcl</a:t>
            </a:r>
            <a:r>
              <a:rPr lang="en-ID" sz="2000" dirty="0"/>
              <a:t>/mytbs02.dbf' size 100m;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F7E0B-1FA1-4D26-BD45-15406452D4D7}"/>
              </a:ext>
            </a:extLst>
          </p:cNvPr>
          <p:cNvSpPr/>
          <p:nvPr/>
        </p:nvSpPr>
        <p:spPr>
          <a:xfrm>
            <a:off x="838200" y="2640742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/>
              <a:t>alter tablespace </a:t>
            </a:r>
            <a:r>
              <a:rPr lang="en-ID" sz="2000" dirty="0" err="1"/>
              <a:t>mytbs</a:t>
            </a:r>
            <a:r>
              <a:rPr lang="en-ID" sz="2000" dirty="0"/>
              <a:t> drop datafile '/u01/app/oracle/</a:t>
            </a:r>
            <a:r>
              <a:rPr lang="en-ID" sz="2000" dirty="0" err="1"/>
              <a:t>oradata</a:t>
            </a:r>
            <a:r>
              <a:rPr lang="en-ID" sz="2000" dirty="0"/>
              <a:t>/ORCLCDB/</a:t>
            </a:r>
            <a:r>
              <a:rPr lang="en-ID" sz="2000" dirty="0" err="1"/>
              <a:t>orcl</a:t>
            </a:r>
            <a:r>
              <a:rPr lang="en-ID" sz="2000" dirty="0"/>
              <a:t>/mytbs02.dbf';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C07B7-A607-44C5-A741-57C0DBDD014D}"/>
              </a:ext>
            </a:extLst>
          </p:cNvPr>
          <p:cNvSpPr/>
          <p:nvPr/>
        </p:nvSpPr>
        <p:spPr>
          <a:xfrm>
            <a:off x="838200" y="3954836"/>
            <a:ext cx="10515600" cy="993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/>
              <a:t>alter database datafile '/u01/app/oracle/</a:t>
            </a:r>
            <a:r>
              <a:rPr lang="en-ID" sz="2000" dirty="0" err="1"/>
              <a:t>oradata</a:t>
            </a:r>
            <a:r>
              <a:rPr lang="en-ID" sz="2000" dirty="0"/>
              <a:t>/ORCLCDB/</a:t>
            </a:r>
            <a:r>
              <a:rPr lang="en-ID" sz="2000" dirty="0" err="1"/>
              <a:t>orcl</a:t>
            </a:r>
            <a:r>
              <a:rPr lang="en-ID" sz="2000" dirty="0"/>
              <a:t>/mytbs01.dbf' resize 200m;</a:t>
            </a:r>
          </a:p>
        </p:txBody>
      </p:sp>
    </p:spTree>
    <p:extLst>
      <p:ext uri="{BB962C8B-B14F-4D97-AF65-F5344CB8AC3E}">
        <p14:creationId xmlns:p14="http://schemas.microsoft.com/office/powerpoint/2010/main" val="73535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42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pluggable database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6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DEE-9D70-46BF-A704-1957CBEA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3B30-BCDA-462C-8726-7D0F9759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458601"/>
            <a:ext cx="11158330" cy="45180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CREATE PLUGGABLE DATABASE statement to create a pluggable database (PDB).</a:t>
            </a:r>
          </a:p>
          <a:p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enables you to perform the following tasks:</a:t>
            </a:r>
          </a:p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a PDB by using the seed as a template</a:t>
            </a:r>
          </a:p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D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create_pdb_from_seed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to create a PDB by using the seed in the multitenant container database (CDB) as a template. The files associated with the seed are copied to a new location and the copied files are then associated with the new PDB.</a:t>
            </a:r>
          </a:p>
          <a:p>
            <a:pPr marL="0" indent="0">
              <a:buNone/>
            </a:pP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a PDB by cloning an existing PDB or non-CDB</a:t>
            </a:r>
          </a:p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D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create_pdb_clone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to create a PDB by copying an existing PDB or non-CDB and then plugging the copy into the CDB. The files associated with the existing PDB or non-CDB are copied to a new location and the copied files are associated with the new PDB.</a:t>
            </a:r>
          </a:p>
          <a:p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a PDB by plugging an unplugged PDB or a non-CDB into a CDB</a:t>
            </a:r>
          </a:p>
          <a:p>
            <a:pPr marL="0" indent="0">
              <a:buNone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ID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create_pdb_from_xml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to plug an unplugged PDB or a non-CDB into a CDB, using an XML metadata file.</a:t>
            </a:r>
          </a:p>
        </p:txBody>
      </p:sp>
    </p:spTree>
    <p:extLst>
      <p:ext uri="{BB962C8B-B14F-4D97-AF65-F5344CB8AC3E}">
        <p14:creationId xmlns:p14="http://schemas.microsoft.com/office/powerpoint/2010/main" val="259041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DEE-9D70-46BF-A704-1957CBEA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3B30-BCDA-462C-8726-7D0F9759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458601"/>
            <a:ext cx="11158330" cy="451802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be connected to a CDB and the current container must be the root.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have the 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 PLUGGABLE DATABASE 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privilege.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CDB in which the PDB is being created must be in 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 WRITE 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</a:p>
        </p:txBody>
      </p:sp>
    </p:spTree>
    <p:extLst>
      <p:ext uri="{BB962C8B-B14F-4D97-AF65-F5344CB8AC3E}">
        <p14:creationId xmlns:p14="http://schemas.microsoft.com/office/powerpoint/2010/main" val="632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DEE-9D70-46BF-A704-1957CBEA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PDB by Using the Seed: Example 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3B30-BCDA-462C-8726-7D0F9759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458601"/>
            <a:ext cx="11158330" cy="451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PLUGGABLE DATABASE 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salespdb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USER 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salesadm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BY </a:t>
            </a:r>
            <a:r>
              <a:rPr lang="en-ID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= (dba)</a:t>
            </a: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TABLESPACE sales</a:t>
            </a: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DATAFILE '/disk1/oracle/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salespdb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/sales01.dbf' SIZE 250M AUTOEXTEND ON</a:t>
            </a: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FILE_NAME_CONVERT = ('/disk1/oracle/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pdbseed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'/disk1/oracle/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salespdb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/’)</a:t>
            </a: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(MAXSIZE 2G)</a:t>
            </a: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PATH_PREFIX = '/disk1/oracle/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salespdb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/';</a:t>
            </a:r>
          </a:p>
        </p:txBody>
      </p:sp>
    </p:spTree>
    <p:extLst>
      <p:ext uri="{BB962C8B-B14F-4D97-AF65-F5344CB8AC3E}">
        <p14:creationId xmlns:p14="http://schemas.microsoft.com/office/powerpoint/2010/main" val="163414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DEE-9D70-46BF-A704-1957CBEA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Cloning a PDB From an Existing PDB: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3B30-BCDA-462C-8726-7D0F9759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458601"/>
            <a:ext cx="11158330" cy="451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PLUGGABLE DATABASE 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newpdb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salespdb</a:t>
            </a:r>
            <a:endParaRPr lang="en-ID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FILE_NAME_CONVERT = ('/disk1/oracle/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salespdb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'/disk1/oracle/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newpdb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/') PATH_PREFIX =    '/disk1/oracle/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newpdb</a:t>
            </a:r>
            <a:r>
              <a:rPr lang="en-ID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77580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84-77EF-4E47-8C5F-F78B7C85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427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Creating and managing tablespaces</a:t>
            </a:r>
          </a:p>
        </p:txBody>
      </p:sp>
    </p:spTree>
    <p:extLst>
      <p:ext uri="{BB962C8B-B14F-4D97-AF65-F5344CB8AC3E}">
        <p14:creationId xmlns:p14="http://schemas.microsoft.com/office/powerpoint/2010/main" val="143633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DEE-9D70-46BF-A704-1957CBEA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D" dirty="0"/>
              <a:t>What is a tablespace?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3B30-BCDA-462C-8726-7D0F9759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458601"/>
            <a:ext cx="4572000" cy="45180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	A database is divided into one or more logical storage units called tablespaces. Tablespaces are divided into logical units of storage called </a:t>
            </a:r>
            <a:r>
              <a:rPr lang="en-US" sz="2400" b="1" dirty="0"/>
              <a:t>segments</a:t>
            </a:r>
            <a:r>
              <a:rPr lang="en-US" sz="2400" dirty="0"/>
              <a:t>, which are further divided into </a:t>
            </a:r>
            <a:r>
              <a:rPr lang="en-US" sz="2400" b="1" dirty="0"/>
              <a:t>extents</a:t>
            </a:r>
            <a:r>
              <a:rPr lang="en-US" sz="2400" dirty="0"/>
              <a:t>. Extents are a collection of contiguous blocks.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Oracle stores data logically in tablespaces and physically in datafiles associated with the corresponding tablespace.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66C3F-5A1E-414C-93FA-093AA1C4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6443845" cy="41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DEE-9D70-46BF-A704-1957CBEA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081"/>
            <a:ext cx="10515600" cy="1325563"/>
          </a:xfrm>
        </p:spPr>
        <p:txBody>
          <a:bodyPr/>
          <a:lstStyle/>
          <a:p>
            <a:r>
              <a:rPr lang="en-US" dirty="0"/>
              <a:t>What is tablespaces used for?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3B30-BCDA-462C-8726-7D0F9759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1" y="2174218"/>
            <a:ext cx="9859618" cy="4518027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Controlling storage size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Controlling availability of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Tablespace can be allocated to more than one device, this can improve performance because of the shared resources.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Backup or recover data partially</a:t>
            </a:r>
          </a:p>
        </p:txBody>
      </p:sp>
    </p:spTree>
    <p:extLst>
      <p:ext uri="{BB962C8B-B14F-4D97-AF65-F5344CB8AC3E}">
        <p14:creationId xmlns:p14="http://schemas.microsoft.com/office/powerpoint/2010/main" val="98455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44CF2D-F510-4AEA-990E-3A16CF4EAC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11A56E-9BAE-41EB-BA25-C410167CE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fcfce-2116-400f-ab52-279e91fc6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666762-F2C0-4DA8-BBEE-E434A3CAE1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504</Words>
  <Application>Microsoft Office PowerPoint</Application>
  <PresentationFormat>Widescreen</PresentationFormat>
  <Paragraphs>131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Office Theme</vt:lpstr>
      <vt:lpstr>Oracle Database Administrator</vt:lpstr>
      <vt:lpstr>Creating pluggable database</vt:lpstr>
      <vt:lpstr>Purpose</vt:lpstr>
      <vt:lpstr>Prerequisites</vt:lpstr>
      <vt:lpstr>Creating a PDB by Using the Seed: Example </vt:lpstr>
      <vt:lpstr>Cloning a PDB From an Existing PDB: Example</vt:lpstr>
      <vt:lpstr>Creating and managing tablespaces</vt:lpstr>
      <vt:lpstr>What is a tablespace?</vt:lpstr>
      <vt:lpstr>What is tablespaces used for?</vt:lpstr>
      <vt:lpstr>Default Tablespace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Afina Putri</cp:lastModifiedBy>
  <cp:revision>182</cp:revision>
  <dcterms:created xsi:type="dcterms:W3CDTF">2020-06-08T01:30:48Z</dcterms:created>
  <dcterms:modified xsi:type="dcterms:W3CDTF">2021-11-18T07:25:19Z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