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71722" cy="2387600"/>
          </a:xfrm>
        </p:spPr>
        <p:txBody>
          <a:bodyPr>
            <a:normAutofit/>
          </a:bodyPr>
          <a:lstStyle/>
          <a:p>
            <a:r>
              <a:rPr lang="id-ID" sz="4800" dirty="0">
                <a:solidFill>
                  <a:schemeClr val="bg1"/>
                </a:solidFill>
              </a:rPr>
              <a:t>Metadata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11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data warehousing is a cost-effective way for companies to</a:t>
            </a:r>
            <a:r>
              <a:rPr lang="id-ID" dirty="0"/>
              <a:t> </a:t>
            </a:r>
            <a:r>
              <a:rPr lang="en-US" dirty="0"/>
              <a:t>take advantage of the latest technology and architecture without</a:t>
            </a:r>
            <a:r>
              <a:rPr lang="id-ID" dirty="0"/>
              <a:t> </a:t>
            </a:r>
            <a:r>
              <a:rPr lang="en-US" dirty="0"/>
              <a:t>the huge upfront cost to purchase, install, and configure the</a:t>
            </a:r>
            <a:r>
              <a:rPr lang="id-ID" dirty="0"/>
              <a:t> </a:t>
            </a:r>
            <a:r>
              <a:rPr lang="en-US" dirty="0"/>
              <a:t>required hardware, software, and infrastructure. </a:t>
            </a:r>
            <a:endParaRPr lang="id-ID" dirty="0"/>
          </a:p>
          <a:p>
            <a:r>
              <a:rPr lang="en-US" dirty="0"/>
              <a:t>The various</a:t>
            </a:r>
            <a:r>
              <a:rPr lang="id-ID" dirty="0"/>
              <a:t> </a:t>
            </a:r>
            <a:r>
              <a:rPr lang="en-US" dirty="0"/>
              <a:t>cloud data warehousing options are generally grouped into the</a:t>
            </a:r>
            <a:r>
              <a:rPr lang="id-ID" dirty="0"/>
              <a:t> </a:t>
            </a:r>
            <a:r>
              <a:rPr lang="en-US" dirty="0"/>
              <a:t>following three categories: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true SaaS data warehouse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266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option is very similar to a conventional</a:t>
            </a:r>
            <a:r>
              <a:rPr lang="id-ID" dirty="0"/>
              <a:t> </a:t>
            </a:r>
            <a:r>
              <a:rPr lang="en-US" dirty="0"/>
              <a:t>data warehouse, as it reuses the original code base. So you</a:t>
            </a:r>
            <a:r>
              <a:rPr lang="id-ID" dirty="0"/>
              <a:t> </a:t>
            </a:r>
            <a:r>
              <a:rPr lang="en-US" dirty="0"/>
              <a:t>still need IT expertise to build and manage the data warehouse.</a:t>
            </a:r>
          </a:p>
          <a:p>
            <a:r>
              <a:rPr lang="en-US" dirty="0"/>
              <a:t>While you do not have to purchase and install the</a:t>
            </a:r>
            <a:r>
              <a:rPr lang="id-ID" dirty="0"/>
              <a:t> </a:t>
            </a:r>
            <a:r>
              <a:rPr lang="en-US" dirty="0"/>
              <a:t>hardware and software, you may still have to do significant</a:t>
            </a:r>
            <a:r>
              <a:rPr lang="id-ID" dirty="0"/>
              <a:t> </a:t>
            </a:r>
            <a:r>
              <a:rPr lang="en-US" dirty="0"/>
              <a:t>configuration and tuning, and perform operations such as</a:t>
            </a:r>
            <a:r>
              <a:rPr lang="id-ID" dirty="0"/>
              <a:t> </a:t>
            </a:r>
            <a:r>
              <a:rPr lang="en-US" dirty="0"/>
              <a:t>regular backups.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403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CF8A-7123-4EAE-95D1-05C08A2D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258E-96AA-4B55-B7D9-929C2DCC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</a:t>
            </a:r>
            <a:r>
              <a:rPr lang="id-ID" dirty="0"/>
              <a:t> </a:t>
            </a:r>
            <a:r>
              <a:rPr lang="en-US" dirty="0"/>
              <a:t>option, the third party provider supplies the IT expertise, but</a:t>
            </a:r>
            <a:r>
              <a:rPr lang="id-ID" dirty="0"/>
              <a:t> </a:t>
            </a:r>
            <a:r>
              <a:rPr lang="en-US" dirty="0"/>
              <a:t>you’re still likely to experience many of the same limitations</a:t>
            </a:r>
            <a:r>
              <a:rPr lang="id-ID" dirty="0"/>
              <a:t> </a:t>
            </a:r>
            <a:r>
              <a:rPr lang="en-US" dirty="0"/>
              <a:t>of a conventional data warehouse. The data warehouse is</a:t>
            </a:r>
            <a:r>
              <a:rPr lang="id-ID" dirty="0"/>
              <a:t> </a:t>
            </a:r>
            <a:r>
              <a:rPr lang="en-US" dirty="0"/>
              <a:t>hosted on hardware installed in a data center managed by</a:t>
            </a:r>
            <a:r>
              <a:rPr lang="id-ID" dirty="0"/>
              <a:t> </a:t>
            </a:r>
            <a:r>
              <a:rPr lang="en-US" dirty="0"/>
              <a:t>the vendor. </a:t>
            </a:r>
            <a:endParaRPr lang="id-ID" dirty="0"/>
          </a:p>
          <a:p>
            <a:r>
              <a:rPr lang="en-US" dirty="0"/>
              <a:t>This is similar to what the industry referred to as</a:t>
            </a:r>
            <a:r>
              <a:rPr lang="id-ID" dirty="0"/>
              <a:t> </a:t>
            </a:r>
            <a:r>
              <a:rPr lang="en-US" dirty="0"/>
              <a:t>an ASP or application service provider. The customer still has</a:t>
            </a:r>
            <a:r>
              <a:rPr lang="id-ID" dirty="0"/>
              <a:t> </a:t>
            </a:r>
            <a:r>
              <a:rPr lang="en-US" dirty="0"/>
              <a:t>to specify in advance how much disk space and compute</a:t>
            </a:r>
            <a:r>
              <a:rPr lang="id-ID" dirty="0"/>
              <a:t> </a:t>
            </a:r>
            <a:r>
              <a:rPr lang="en-US" dirty="0"/>
              <a:t>resources (CPUs and memory) they expect to use.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982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6585-6EAA-40CE-A672-7BDD1D0B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true SaaS data warehouse: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78B8-205E-41AB-9E81-9385D164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option, often</a:t>
            </a:r>
            <a:r>
              <a:rPr lang="id-ID" dirty="0"/>
              <a:t> </a:t>
            </a:r>
            <a:r>
              <a:rPr lang="en-US" dirty="0"/>
              <a:t>referred to as data-warehousing-as-a-service, (</a:t>
            </a:r>
            <a:r>
              <a:rPr lang="en-US" dirty="0" err="1"/>
              <a:t>DWaaS</a:t>
            </a:r>
            <a:r>
              <a:rPr lang="en-US" dirty="0"/>
              <a:t>), the</a:t>
            </a:r>
            <a:r>
              <a:rPr lang="id-ID" dirty="0"/>
              <a:t> </a:t>
            </a:r>
            <a:r>
              <a:rPr lang="en-US" dirty="0"/>
              <a:t>vendor delivers a complete cloud data warehouse solution</a:t>
            </a:r>
            <a:r>
              <a:rPr lang="id-ID" dirty="0"/>
              <a:t> </a:t>
            </a:r>
            <a:r>
              <a:rPr lang="en-US" dirty="0"/>
              <a:t>that includes all hardware and software and the IT and</a:t>
            </a:r>
            <a:r>
              <a:rPr lang="id-ID" dirty="0"/>
              <a:t> </a:t>
            </a:r>
            <a:r>
              <a:rPr lang="en-US" dirty="0"/>
              <a:t>database administration (DBA) expertise required. Clients</a:t>
            </a:r>
            <a:r>
              <a:rPr lang="id-ID" dirty="0"/>
              <a:t> </a:t>
            </a:r>
            <a:r>
              <a:rPr lang="en-US" dirty="0"/>
              <a:t>typically pay only for the storage and computing resources</a:t>
            </a:r>
            <a:r>
              <a:rPr lang="id-ID" dirty="0"/>
              <a:t> </a:t>
            </a:r>
            <a:r>
              <a:rPr lang="en-US" dirty="0"/>
              <a:t>they use, when they use</a:t>
            </a:r>
            <a:r>
              <a:rPr lang="id-ID" dirty="0"/>
              <a:t> </a:t>
            </a:r>
            <a:r>
              <a:rPr lang="en-US" dirty="0"/>
              <a:t>them. This option should scale up</a:t>
            </a:r>
            <a:r>
              <a:rPr lang="id-ID" dirty="0"/>
              <a:t> </a:t>
            </a:r>
            <a:r>
              <a:rPr lang="en-US" dirty="0"/>
              <a:t>and down on demand.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371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organization that depends on data to better serve their</a:t>
            </a:r>
            <a:r>
              <a:rPr lang="id-ID" dirty="0"/>
              <a:t> </a:t>
            </a:r>
            <a:r>
              <a:rPr lang="en-US" dirty="0"/>
              <a:t>customers,</a:t>
            </a:r>
            <a:r>
              <a:rPr lang="id-ID" dirty="0"/>
              <a:t> </a:t>
            </a:r>
            <a:r>
              <a:rPr lang="en-US" dirty="0"/>
              <a:t>streamline their operations, and lead their industry</a:t>
            </a:r>
            <a:r>
              <a:rPr lang="id-ID" dirty="0"/>
              <a:t> </a:t>
            </a:r>
            <a:r>
              <a:rPr lang="en-US" dirty="0"/>
              <a:t>will benefit from a cloud data warehouse. Unlike massive, traditional</a:t>
            </a:r>
            <a:r>
              <a:rPr lang="id-ID" dirty="0"/>
              <a:t> </a:t>
            </a:r>
            <a:r>
              <a:rPr lang="en-US" dirty="0"/>
              <a:t>data warehouses, the cloud means businesses big and small</a:t>
            </a:r>
            <a:r>
              <a:rPr lang="id-ID" dirty="0"/>
              <a:t> </a:t>
            </a:r>
            <a:r>
              <a:rPr lang="en-US" dirty="0"/>
              <a:t>can size their data warehouse to meet their needs and their budget,</a:t>
            </a:r>
            <a:r>
              <a:rPr lang="id-ID" dirty="0"/>
              <a:t> </a:t>
            </a:r>
            <a:r>
              <a:rPr lang="en-US" dirty="0"/>
              <a:t>and dynamically grow and contract their system as things</a:t>
            </a:r>
            <a:r>
              <a:rPr lang="id-ID" dirty="0"/>
              <a:t> </a:t>
            </a:r>
            <a:r>
              <a:rPr lang="en-US" dirty="0"/>
              <a:t>change from day-to-day and year-to-year.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05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Customer experience: </a:t>
            </a:r>
            <a:r>
              <a:rPr lang="en-US" dirty="0"/>
              <a:t>Monitoring end-user behavior can</a:t>
            </a:r>
            <a:r>
              <a:rPr lang="id-ID" dirty="0"/>
              <a:t> </a:t>
            </a:r>
            <a:r>
              <a:rPr lang="en-US" dirty="0"/>
              <a:t>help companies tailor products, services, and special offers</a:t>
            </a:r>
            <a:r>
              <a:rPr lang="id-ID" dirty="0"/>
              <a:t> </a:t>
            </a:r>
            <a:r>
              <a:rPr lang="en-US" dirty="0"/>
              <a:t>to the needs and demands of individual consumers. With</a:t>
            </a:r>
            <a:r>
              <a:rPr lang="id-ID" dirty="0"/>
              <a:t> </a:t>
            </a:r>
            <a:r>
              <a:rPr lang="en-US" dirty="0"/>
              <a:t>customer sentiment analysis, companies understand better</a:t>
            </a:r>
            <a:r>
              <a:rPr lang="id-ID" dirty="0"/>
              <a:t> </a:t>
            </a:r>
            <a:r>
              <a:rPr lang="en-US" dirty="0"/>
              <a:t>what customers think by analyzing their social media</a:t>
            </a:r>
            <a:r>
              <a:rPr lang="id-ID" dirty="0"/>
              <a:t> </a:t>
            </a:r>
            <a:r>
              <a:rPr lang="en-US" dirty="0"/>
              <a:t>postings, tweets, and other online messaging.</a:t>
            </a:r>
          </a:p>
          <a:p>
            <a:r>
              <a:rPr lang="en-US" b="1" dirty="0"/>
              <a:t>Quality assurance: </a:t>
            </a:r>
            <a:r>
              <a:rPr lang="en-US" dirty="0"/>
              <a:t>Companies can also use the analysis of</a:t>
            </a:r>
            <a:r>
              <a:rPr lang="id-ID" dirty="0"/>
              <a:t> </a:t>
            </a:r>
            <a:r>
              <a:rPr lang="en-US" dirty="0"/>
              <a:t>customer sentiment to monitor for early warning signs of</a:t>
            </a:r>
            <a:r>
              <a:rPr lang="id-ID" dirty="0"/>
              <a:t> </a:t>
            </a:r>
            <a:r>
              <a:rPr lang="en-US" dirty="0"/>
              <a:t>customer service issues or product shortcomings and take</a:t>
            </a:r>
            <a:r>
              <a:rPr lang="id-ID" dirty="0"/>
              <a:t> </a:t>
            </a:r>
            <a:r>
              <a:rPr lang="en-US" dirty="0"/>
              <a:t>action sooner than was previously possible when the only</a:t>
            </a:r>
            <a:r>
              <a:rPr lang="id-ID" dirty="0"/>
              <a:t> </a:t>
            </a:r>
            <a:r>
              <a:rPr lang="en-US" dirty="0"/>
              <a:t>data source was call center complaint logs.</a:t>
            </a:r>
          </a:p>
          <a:p>
            <a:r>
              <a:rPr lang="en-US" b="1" dirty="0"/>
              <a:t>Operational efficiency: </a:t>
            </a:r>
            <a:r>
              <a:rPr lang="en-US" dirty="0"/>
              <a:t>Operational intelligence (OI) consists</a:t>
            </a:r>
            <a:r>
              <a:rPr lang="id-ID" dirty="0"/>
              <a:t> </a:t>
            </a:r>
            <a:r>
              <a:rPr lang="en-US" dirty="0"/>
              <a:t>of monitoring business processes and analyzing events to</a:t>
            </a:r>
            <a:r>
              <a:rPr lang="id-ID" dirty="0"/>
              <a:t> </a:t>
            </a:r>
            <a:r>
              <a:rPr lang="en-US" dirty="0"/>
              <a:t>identify where a company can reduce costs, boost margins,</a:t>
            </a:r>
            <a:r>
              <a:rPr lang="id-ID" dirty="0"/>
              <a:t> </a:t>
            </a:r>
            <a:r>
              <a:rPr lang="en-US" dirty="0"/>
              <a:t>streamline processes, respond to market forces more</a:t>
            </a:r>
            <a:r>
              <a:rPr lang="id-ID" dirty="0"/>
              <a:t> </a:t>
            </a:r>
            <a:r>
              <a:rPr lang="en-US" dirty="0"/>
              <a:t>rapidly, and so on.</a:t>
            </a:r>
          </a:p>
          <a:p>
            <a:r>
              <a:rPr lang="en-US" b="1" dirty="0"/>
              <a:t>Innovation: </a:t>
            </a:r>
            <a:r>
              <a:rPr lang="en-US" dirty="0"/>
              <a:t>Instead of only checking the rearview mirror to</a:t>
            </a:r>
            <a:r>
              <a:rPr lang="id-ID" dirty="0"/>
              <a:t> </a:t>
            </a:r>
            <a:r>
              <a:rPr lang="en-US" dirty="0"/>
              <a:t>understand an industry’s recent past, companies can use</a:t>
            </a:r>
            <a:r>
              <a:rPr lang="id-ID" dirty="0"/>
              <a:t> </a:t>
            </a:r>
            <a:r>
              <a:rPr lang="en-US" dirty="0"/>
              <a:t>new sources of data to spot and capitalize on trends, thereby</a:t>
            </a:r>
            <a:r>
              <a:rPr lang="id-ID" dirty="0"/>
              <a:t> </a:t>
            </a:r>
            <a:r>
              <a:rPr lang="en-US" dirty="0"/>
              <a:t>disrupting their industry before an unknown or unforeseen</a:t>
            </a:r>
            <a:r>
              <a:rPr lang="id-ID" dirty="0"/>
              <a:t> </a:t>
            </a:r>
            <a:r>
              <a:rPr lang="en-US" dirty="0"/>
              <a:t>competitor does so first.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464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F0CD-6301-44C5-B4E2-A7C60684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71E0-08CB-4E84-898E-404F471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data warehouse is a computer system dedicated to storing and</a:t>
            </a:r>
            <a:r>
              <a:rPr lang="id-ID" dirty="0"/>
              <a:t> </a:t>
            </a:r>
            <a:r>
              <a:rPr lang="en-US" dirty="0"/>
              <a:t>analyzing data to reveal trends, patterns, and correlations that</a:t>
            </a:r>
            <a:r>
              <a:rPr lang="id-ID" dirty="0"/>
              <a:t> </a:t>
            </a:r>
            <a:r>
              <a:rPr lang="en-US" dirty="0"/>
              <a:t>provide information and insight. Traditionally, organizations have</a:t>
            </a:r>
            <a:r>
              <a:rPr lang="id-ID" dirty="0"/>
              <a:t> </a:t>
            </a:r>
            <a:r>
              <a:rPr lang="en-US" dirty="0"/>
              <a:t>used data warehouses to store and integrate data collected</a:t>
            </a:r>
            <a:r>
              <a:rPr lang="id-ID" dirty="0"/>
              <a:t> </a:t>
            </a:r>
            <a:r>
              <a:rPr lang="en-US" dirty="0"/>
              <a:t>from</a:t>
            </a:r>
            <a:r>
              <a:rPr lang="id-ID" dirty="0"/>
              <a:t> </a:t>
            </a:r>
            <a:r>
              <a:rPr lang="en-US" dirty="0"/>
              <a:t>their internal sources (usually transactional databases), including</a:t>
            </a:r>
            <a:r>
              <a:rPr lang="id-ID" dirty="0"/>
              <a:t> </a:t>
            </a:r>
            <a:r>
              <a:rPr lang="en-US" dirty="0"/>
              <a:t>marketing, sales, production, and finance. The data warehouse</a:t>
            </a:r>
            <a:r>
              <a:rPr lang="id-ID" dirty="0"/>
              <a:t> </a:t>
            </a:r>
            <a:r>
              <a:rPr lang="en-US" dirty="0"/>
              <a:t>emerged when companies realized that analyzing data directly</a:t>
            </a:r>
            <a:r>
              <a:rPr lang="id-ID" dirty="0"/>
              <a:t> </a:t>
            </a:r>
            <a:r>
              <a:rPr lang="en-US" dirty="0"/>
              <a:t>from those internal systems competed with the day-to-day activities</a:t>
            </a:r>
            <a:r>
              <a:rPr lang="id-ID" dirty="0"/>
              <a:t> </a:t>
            </a:r>
            <a:r>
              <a:rPr lang="en-US" dirty="0"/>
              <a:t>of business users such as data entry and operational reporting.</a:t>
            </a:r>
          </a:p>
          <a:p>
            <a:r>
              <a:rPr lang="en-US" dirty="0"/>
              <a:t>Over the years, data sources have expanded beyond internal business</a:t>
            </a:r>
            <a:r>
              <a:rPr lang="id-ID" dirty="0"/>
              <a:t> </a:t>
            </a:r>
            <a:r>
              <a:rPr lang="en-US" dirty="0"/>
              <a:t>operations and external transactions. They now include</a:t>
            </a:r>
            <a:r>
              <a:rPr lang="id-ID" dirty="0"/>
              <a:t> </a:t>
            </a:r>
            <a:r>
              <a:rPr lang="en-US" dirty="0"/>
              <a:t>exponentially greater volumes of data and more complex data</a:t>
            </a:r>
            <a:r>
              <a:rPr lang="id-ID" dirty="0"/>
              <a:t> </a:t>
            </a:r>
            <a:r>
              <a:rPr lang="en-US" dirty="0"/>
              <a:t>from websites, mobile phones, online games, online banking apps,</a:t>
            </a:r>
            <a:r>
              <a:rPr lang="id-ID" dirty="0"/>
              <a:t> </a:t>
            </a:r>
            <a:r>
              <a:rPr lang="en-US" dirty="0"/>
              <a:t>and even machines. Most recently, companies are capturing huge</a:t>
            </a:r>
            <a:r>
              <a:rPr lang="id-ID" dirty="0"/>
              <a:t> </a:t>
            </a:r>
            <a:r>
              <a:rPr lang="en-US" dirty="0"/>
              <a:t>amounts of data from IoT (Internet of things)-enabled devices.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139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FCE3-5870-42D9-A3D8-280AA2E2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Data Warehousing</a:t>
            </a:r>
            <a:br>
              <a:rPr lang="id-ID" dirty="0"/>
            </a:b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E01219-1D8C-4BE9-AAE2-5B79B304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686" y="1111348"/>
            <a:ext cx="8543108" cy="46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3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364F-3BB5-4134-BBA6-274E00C3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the limitations of</a:t>
            </a:r>
            <a:r>
              <a:rPr lang="id-ID" dirty="0"/>
              <a:t> </a:t>
            </a:r>
            <a:r>
              <a:rPr lang="en-US" dirty="0"/>
              <a:t>conventional</a:t>
            </a:r>
            <a:r>
              <a:rPr lang="id-ID" dirty="0"/>
              <a:t> </a:t>
            </a:r>
            <a:r>
              <a:rPr lang="en-US" dirty="0"/>
              <a:t>data warehousing</a:t>
            </a:r>
            <a:r>
              <a:rPr lang="id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192A-1297-4E4C-916F-78FA618C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Conventional data warehouse solutions were not designed to</a:t>
            </a:r>
            <a:r>
              <a:rPr lang="id-ID" dirty="0"/>
              <a:t> </a:t>
            </a:r>
            <a:r>
              <a:rPr lang="en-US" dirty="0"/>
              <a:t>handle the volume, variety, and complexity of today’s data. And</a:t>
            </a:r>
            <a:r>
              <a:rPr lang="id-ID" dirty="0"/>
              <a:t> </a:t>
            </a:r>
            <a:r>
              <a:rPr lang="en-US" dirty="0"/>
              <a:t>newer systems designed to address these shortcomings struggle</a:t>
            </a:r>
            <a:r>
              <a:rPr lang="id-ID" dirty="0"/>
              <a:t> </a:t>
            </a:r>
            <a:r>
              <a:rPr lang="en-US" dirty="0"/>
              <a:t>to accommodate the data access and analysis that organizations</a:t>
            </a:r>
            <a:r>
              <a:rPr lang="id-ID" dirty="0"/>
              <a:t> </a:t>
            </a:r>
            <a:r>
              <a:rPr lang="en-US" dirty="0"/>
              <a:t>now require. Today’s challenges reveal:</a:t>
            </a:r>
          </a:p>
          <a:p>
            <a:r>
              <a:rPr lang="en-US" dirty="0"/>
              <a:t>Data sources are more numerous and varied, resulting in</a:t>
            </a:r>
            <a:r>
              <a:rPr lang="id-ID" dirty="0"/>
              <a:t> </a:t>
            </a:r>
            <a:r>
              <a:rPr lang="en-US" dirty="0"/>
              <a:t>more diverse data structures that must co-exist in a single</a:t>
            </a:r>
            <a:r>
              <a:rPr lang="id-ID" dirty="0"/>
              <a:t> </a:t>
            </a:r>
            <a:r>
              <a:rPr lang="en-US" dirty="0"/>
              <a:t>location to enable exhaustive and affordable analysis.</a:t>
            </a:r>
          </a:p>
          <a:p>
            <a:r>
              <a:rPr lang="en-US" dirty="0"/>
              <a:t>Traditional architectures inherently cause competition</a:t>
            </a:r>
            <a:r>
              <a:rPr lang="id-ID" dirty="0"/>
              <a:t> </a:t>
            </a:r>
            <a:r>
              <a:rPr lang="en-US" dirty="0"/>
              <a:t>between users and data integration activities, making it</a:t>
            </a:r>
            <a:r>
              <a:rPr lang="id-ID" dirty="0"/>
              <a:t> </a:t>
            </a:r>
            <a:r>
              <a:rPr lang="en-US" dirty="0"/>
              <a:t>difficult to simultaneously pipe new data into the data</a:t>
            </a:r>
            <a:r>
              <a:rPr lang="id-ID" dirty="0"/>
              <a:t> </a:t>
            </a:r>
            <a:r>
              <a:rPr lang="en-US" dirty="0"/>
              <a:t>warehouse and provide users with adequate performance.</a:t>
            </a:r>
          </a:p>
          <a:p>
            <a:r>
              <a:rPr lang="en-US" dirty="0"/>
              <a:t>Scaling up a conventional data warehouse to meet today’s</a:t>
            </a:r>
            <a:r>
              <a:rPr lang="id-ID" dirty="0"/>
              <a:t> </a:t>
            </a:r>
            <a:r>
              <a:rPr lang="en-US" dirty="0"/>
              <a:t>increasing storage and workload demands, when possible, is</a:t>
            </a:r>
            <a:r>
              <a:rPr lang="id-ID" dirty="0"/>
              <a:t> </a:t>
            </a:r>
            <a:r>
              <a:rPr lang="en-US" dirty="0"/>
              <a:t>expensive, painful, and slow.</a:t>
            </a:r>
          </a:p>
          <a:p>
            <a:r>
              <a:rPr lang="en-US" dirty="0"/>
              <a:t>The more recent, alternative data platforms are often complex,</a:t>
            </a:r>
            <a:r>
              <a:rPr lang="id-ID" dirty="0"/>
              <a:t> </a:t>
            </a:r>
            <a:r>
              <a:rPr lang="en-US" dirty="0"/>
              <a:t>requiring specialized skills and lots of tuning and configuration.</a:t>
            </a:r>
            <a:r>
              <a:rPr lang="id-ID" dirty="0"/>
              <a:t> </a:t>
            </a:r>
            <a:r>
              <a:rPr lang="en-US" dirty="0"/>
              <a:t>This struggle worsens when trying to handle the</a:t>
            </a:r>
            <a:r>
              <a:rPr lang="id-ID" dirty="0"/>
              <a:t> </a:t>
            </a:r>
            <a:r>
              <a:rPr lang="en-US" dirty="0"/>
              <a:t>growing number and diversity of data sources, users, and</a:t>
            </a:r>
            <a:r>
              <a:rPr lang="id-ID" dirty="0"/>
              <a:t> </a:t>
            </a:r>
            <a:r>
              <a:rPr lang="en-US" dirty="0"/>
              <a:t>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799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cloud: </a:t>
            </a:r>
            <a:endParaRPr lang="id-ID" dirty="0"/>
          </a:p>
          <a:p>
            <a:r>
              <a:rPr lang="en-US" dirty="0"/>
              <a:t>A key factor driving the evolution of the modern</a:t>
            </a:r>
            <a:r>
              <a:rPr lang="id-ID" dirty="0"/>
              <a:t> </a:t>
            </a:r>
            <a:r>
              <a:rPr lang="en-US" dirty="0"/>
              <a:t>data warehouse is the cloud. This creates access to </a:t>
            </a:r>
            <a:r>
              <a:rPr lang="en-US" dirty="0" err="1"/>
              <a:t>nearinfinite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/>
              <a:t>low-cost storage; improved scalability; the outsourcing</a:t>
            </a:r>
            <a:r>
              <a:rPr lang="id-ID" dirty="0"/>
              <a:t> </a:t>
            </a:r>
            <a:r>
              <a:rPr lang="en-US" dirty="0"/>
              <a:t>of data warehousing management and security to the</a:t>
            </a:r>
            <a:r>
              <a:rPr lang="id-ID" dirty="0"/>
              <a:t> </a:t>
            </a:r>
            <a:r>
              <a:rPr lang="en-US" dirty="0"/>
              <a:t>cloud vendor; and the potential to pay for only the storage</a:t>
            </a:r>
            <a:r>
              <a:rPr lang="id-ID" dirty="0"/>
              <a:t> </a:t>
            </a:r>
            <a:r>
              <a:rPr lang="en-US" dirty="0"/>
              <a:t>and computing resources actually used.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606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Massively parallel processing (MPP): </a:t>
            </a:r>
            <a:endParaRPr lang="id-ID" dirty="0"/>
          </a:p>
          <a:p>
            <a:r>
              <a:rPr lang="en-US" dirty="0"/>
              <a:t>MPP emerged in the</a:t>
            </a:r>
            <a:r>
              <a:rPr lang="id-ID" dirty="0"/>
              <a:t> </a:t>
            </a:r>
            <a:r>
              <a:rPr lang="en-US" dirty="0"/>
              <a:t>previous decade, which involves dividing a single computing</a:t>
            </a:r>
            <a:r>
              <a:rPr lang="id-ID" dirty="0"/>
              <a:t> </a:t>
            </a:r>
            <a:r>
              <a:rPr lang="en-US" dirty="0"/>
              <a:t>operation to execute simultaneously across a large number</a:t>
            </a:r>
            <a:r>
              <a:rPr lang="id-ID" dirty="0"/>
              <a:t> </a:t>
            </a:r>
            <a:r>
              <a:rPr lang="en-US" dirty="0"/>
              <a:t>of separate computer processors. This division of labor</a:t>
            </a:r>
            <a:r>
              <a:rPr lang="id-ID" dirty="0"/>
              <a:t> </a:t>
            </a:r>
            <a:r>
              <a:rPr lang="en-US" dirty="0"/>
              <a:t>facilitates faster storage and analysis of data when software</a:t>
            </a:r>
            <a:r>
              <a:rPr lang="id-ID" dirty="0"/>
              <a:t> </a:t>
            </a:r>
            <a:r>
              <a:rPr lang="en-US" dirty="0"/>
              <a:t>is built to capitalize on this approach.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587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Columnar storage: </a:t>
            </a:r>
            <a:endParaRPr lang="id-ID" dirty="0"/>
          </a:p>
          <a:p>
            <a:r>
              <a:rPr lang="en-US" dirty="0"/>
              <a:t>Traditionally, databases stored records</a:t>
            </a:r>
            <a:r>
              <a:rPr lang="id-ID" dirty="0"/>
              <a:t> </a:t>
            </a:r>
            <a:r>
              <a:rPr lang="en-US" dirty="0"/>
              <a:t>in rows, similar to how a spreadsheet appears. </a:t>
            </a:r>
            <a:endParaRPr lang="id-ID" dirty="0"/>
          </a:p>
          <a:p>
            <a:r>
              <a:rPr lang="en-US" dirty="0"/>
              <a:t>For example,</a:t>
            </a:r>
            <a:r>
              <a:rPr lang="id-ID" dirty="0"/>
              <a:t> </a:t>
            </a:r>
            <a:r>
              <a:rPr lang="en-US" dirty="0"/>
              <a:t>this could include all information about a customer or a retail</a:t>
            </a:r>
            <a:r>
              <a:rPr lang="id-ID" dirty="0"/>
              <a:t> </a:t>
            </a:r>
            <a:r>
              <a:rPr lang="en-US" dirty="0"/>
              <a:t>transaction. Retrieving data the traditional way required the</a:t>
            </a:r>
            <a:r>
              <a:rPr lang="id-ID" dirty="0"/>
              <a:t> </a:t>
            </a:r>
            <a:r>
              <a:rPr lang="en-US" dirty="0"/>
              <a:t>system to read the entire row to get one element. This is</a:t>
            </a:r>
            <a:r>
              <a:rPr lang="id-ID" dirty="0"/>
              <a:t> </a:t>
            </a:r>
            <a:r>
              <a:rPr lang="en-US" dirty="0"/>
              <a:t>laborious and time-consuming. </a:t>
            </a:r>
            <a:endParaRPr lang="id-ID" dirty="0"/>
          </a:p>
          <a:p>
            <a:r>
              <a:rPr lang="en-US" dirty="0"/>
              <a:t>With columnar storage, each</a:t>
            </a:r>
            <a:r>
              <a:rPr lang="id-ID" dirty="0"/>
              <a:t> </a:t>
            </a:r>
            <a:r>
              <a:rPr lang="en-US" dirty="0"/>
              <a:t>data element of a record is stored in a column. With this</a:t>
            </a:r>
            <a:r>
              <a:rPr lang="id-ID" dirty="0"/>
              <a:t> </a:t>
            </a:r>
            <a:r>
              <a:rPr lang="en-US" dirty="0"/>
              <a:t>approach, a user can query just one data element, such as</a:t>
            </a:r>
            <a:r>
              <a:rPr lang="id-ID" dirty="0"/>
              <a:t> </a:t>
            </a:r>
            <a:r>
              <a:rPr lang="en-US" dirty="0"/>
              <a:t>gym members who have paid their dues, without having to</a:t>
            </a:r>
            <a:r>
              <a:rPr lang="id-ID" dirty="0"/>
              <a:t> </a:t>
            </a:r>
            <a:r>
              <a:rPr lang="en-US" dirty="0"/>
              <a:t>read everything else in that entire record, which may include</a:t>
            </a:r>
            <a:r>
              <a:rPr lang="id-ID" dirty="0"/>
              <a:t> </a:t>
            </a:r>
            <a:r>
              <a:rPr lang="en-US" dirty="0"/>
              <a:t>each member’s ID number, name, age, address, city, state,</a:t>
            </a:r>
            <a:r>
              <a:rPr lang="id-ID" dirty="0"/>
              <a:t> </a:t>
            </a:r>
            <a:r>
              <a:rPr lang="en-US" dirty="0"/>
              <a:t>payment info, and so on. </a:t>
            </a:r>
            <a:endParaRPr lang="id-ID" dirty="0"/>
          </a:p>
          <a:p>
            <a:r>
              <a:rPr lang="en-US" dirty="0"/>
              <a:t>The approach can provide a much</a:t>
            </a:r>
            <a:r>
              <a:rPr lang="id-ID" dirty="0"/>
              <a:t> </a:t>
            </a:r>
            <a:r>
              <a:rPr lang="en-US" dirty="0"/>
              <a:t>faster response to these kinds of analytic 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521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Vectorized processing: </a:t>
            </a:r>
            <a:endParaRPr lang="id-ID" dirty="0"/>
          </a:p>
          <a:p>
            <a:r>
              <a:rPr lang="en-US" dirty="0"/>
              <a:t>This form of data processing for</a:t>
            </a:r>
            <a:r>
              <a:rPr lang="id-ID" dirty="0"/>
              <a:t> </a:t>
            </a:r>
            <a:r>
              <a:rPr lang="en-US" dirty="0"/>
              <a:t>data analytics (the science of examining data to draw</a:t>
            </a:r>
            <a:r>
              <a:rPr lang="id-ID" dirty="0"/>
              <a:t> </a:t>
            </a:r>
            <a:r>
              <a:rPr lang="en-US" dirty="0"/>
              <a:t>conclusions) takes advantage of the recent and revolutionary</a:t>
            </a:r>
            <a:r>
              <a:rPr lang="id-ID" dirty="0"/>
              <a:t> </a:t>
            </a:r>
            <a:r>
              <a:rPr lang="en-US" dirty="0"/>
              <a:t>computer chip designs. </a:t>
            </a:r>
            <a:endParaRPr lang="id-ID" dirty="0"/>
          </a:p>
          <a:p>
            <a:r>
              <a:rPr lang="en-US" dirty="0"/>
              <a:t>This approach delivers much faster</a:t>
            </a:r>
            <a:r>
              <a:rPr lang="id-ID" dirty="0"/>
              <a:t> </a:t>
            </a:r>
            <a:r>
              <a:rPr lang="en-US" dirty="0"/>
              <a:t>performance versus older data warehouse solutions built</a:t>
            </a:r>
            <a:r>
              <a:rPr lang="id-ID" dirty="0"/>
              <a:t> </a:t>
            </a:r>
            <a:r>
              <a:rPr lang="en-US" dirty="0"/>
              <a:t>decades ago for older, slower hardware technology.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746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Solid state drives (SSDs): </a:t>
            </a:r>
            <a:endParaRPr lang="id-ID" dirty="0"/>
          </a:p>
          <a:p>
            <a:r>
              <a:rPr lang="en-US" dirty="0"/>
              <a:t>Unlike hard disk drives (HDDs),</a:t>
            </a:r>
            <a:r>
              <a:rPr lang="id-ID" dirty="0"/>
              <a:t> </a:t>
            </a:r>
            <a:r>
              <a:rPr lang="en-US" dirty="0"/>
              <a:t>SSDs store data on flash memory chips, which accelerates</a:t>
            </a:r>
            <a:r>
              <a:rPr lang="id-ID" dirty="0"/>
              <a:t> </a:t>
            </a:r>
            <a:r>
              <a:rPr lang="en-US" dirty="0"/>
              <a:t>data storage, retrieval, and analysis. </a:t>
            </a:r>
            <a:endParaRPr lang="id-ID" dirty="0"/>
          </a:p>
          <a:p>
            <a:r>
              <a:rPr lang="en-US" dirty="0"/>
              <a:t>A solution that</a:t>
            </a:r>
            <a:r>
              <a:rPr lang="id-ID" dirty="0"/>
              <a:t> </a:t>
            </a:r>
            <a:r>
              <a:rPr lang="en-US" dirty="0"/>
              <a:t>takes advantage of SSDs can deliver significantly better</a:t>
            </a:r>
            <a:r>
              <a:rPr lang="id-ID" dirty="0"/>
              <a:t> </a:t>
            </a:r>
            <a:r>
              <a:rPr lang="en-US" dirty="0"/>
              <a:t>performance.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333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D6749266844786316342CD0704CE" ma:contentTypeVersion="5" ma:contentTypeDescription="Create a new document." ma:contentTypeScope="" ma:versionID="5d516395af52711cecba8b60c77bd215">
  <xsd:schema xmlns:xsd="http://www.w3.org/2001/XMLSchema" xmlns:xs="http://www.w3.org/2001/XMLSchema" xmlns:p="http://schemas.microsoft.com/office/2006/metadata/properties" xmlns:ns2="2144e1c1-3a36-48c8-9af7-6503f42bd087" targetNamespace="http://schemas.microsoft.com/office/2006/metadata/properties" ma:root="true" ma:fieldsID="eecc0203114299df802f8566d535aa10" ns2:_="">
    <xsd:import namespace="2144e1c1-3a36-48c8-9af7-6503f42bd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4e1c1-3a36-48c8-9af7-6503f42bd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1B8B50-11B7-4DFD-AD98-430B3C390F01}"/>
</file>

<file path=customXml/itemProps2.xml><?xml version="1.0" encoding="utf-8"?>
<ds:datastoreItem xmlns:ds="http://schemas.openxmlformats.org/officeDocument/2006/customXml" ds:itemID="{6B9B5135-CBE8-4813-B0C8-EFA754C6D4B6}"/>
</file>

<file path=customXml/itemProps3.xml><?xml version="1.0" encoding="utf-8"?>
<ds:datastoreItem xmlns:ds="http://schemas.openxmlformats.org/officeDocument/2006/customXml" ds:itemID="{F8A3DFCC-61CB-4632-80D0-0676269DA7E8}"/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1350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Metadata</vt:lpstr>
      <vt:lpstr>Data Warehouse</vt:lpstr>
      <vt:lpstr>The Evolution of Data Warehousing </vt:lpstr>
      <vt:lpstr>Recognizing the limitations of conventional data warehousing 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Introducing the cloud data warehouse</vt:lpstr>
      <vt:lpstr>Traditional data warehouse software deployed on cloud infrastructure: </vt:lpstr>
      <vt:lpstr>Traditional data warehouse hosted and managed in the cloud by a third party as a managed service: </vt:lpstr>
      <vt:lpstr>A true SaaS data warehouse: </vt:lpstr>
      <vt:lpstr>Why You Need a Cloud Data Warehouse</vt:lpstr>
      <vt:lpstr>Why You Need a Cloud Data 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Big Data</dc:title>
  <dc:creator>dtrisnawarman@gmail.com</dc:creator>
  <cp:lastModifiedBy>Dr. Dedi Trisnawarman, S.Si., M.Kom</cp:lastModifiedBy>
  <cp:revision>20</cp:revision>
  <dcterms:created xsi:type="dcterms:W3CDTF">2020-07-02T17:15:47Z</dcterms:created>
  <dcterms:modified xsi:type="dcterms:W3CDTF">2020-12-05T03:36:58Z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0x0101006DEBD6749266844786316342CD0704CE</vt:lpwstr>
  </property>
</Properties>
</file>