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46D4-7116-4EB7-8741-3528A9C22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B1E023-A3CD-4816-8960-852366F39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136ADC-4919-4A68-8EEE-78D80046E06C}"/>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5" name="Footer Placeholder 4">
            <a:extLst>
              <a:ext uri="{FF2B5EF4-FFF2-40B4-BE49-F238E27FC236}">
                <a16:creationId xmlns:a16="http://schemas.microsoft.com/office/drawing/2014/main" id="{7B19E68C-D4FB-45CC-A06D-E8A8784F73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AEE4A-03FE-4562-93BF-EC075CFF4EAD}"/>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117501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4381-F226-4B54-BF12-FA62B6DE2E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F79489-72A5-40B2-B4FF-15F143774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3A974-7BFC-4C4C-B579-EB2F3314BDA9}"/>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5" name="Footer Placeholder 4">
            <a:extLst>
              <a:ext uri="{FF2B5EF4-FFF2-40B4-BE49-F238E27FC236}">
                <a16:creationId xmlns:a16="http://schemas.microsoft.com/office/drawing/2014/main" id="{E0643860-2387-4255-A391-191EE83B9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257CA-4954-4310-9AEF-509A9CE0DC1F}"/>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1335570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BAFB-5343-466C-8263-840040230B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15A6E7-0BDD-49D1-943D-4DDF070190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4DBDA0-05D8-4EB0-8CBB-592D6ECF4767}"/>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5" name="Footer Placeholder 4">
            <a:extLst>
              <a:ext uri="{FF2B5EF4-FFF2-40B4-BE49-F238E27FC236}">
                <a16:creationId xmlns:a16="http://schemas.microsoft.com/office/drawing/2014/main" id="{12020558-5334-409D-A737-F3BE07EDE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2912A-8E5E-4FD5-80E3-C52675470D6F}"/>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2382566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E695-1F47-477F-8F12-AD9BE183A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B4659-D11B-437A-A006-339641A6B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B5C4C4-5FB3-4B91-8A24-C492FEF68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560061-A860-4B18-A201-4CBC442557EF}"/>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6" name="Footer Placeholder 5">
            <a:extLst>
              <a:ext uri="{FF2B5EF4-FFF2-40B4-BE49-F238E27FC236}">
                <a16:creationId xmlns:a16="http://schemas.microsoft.com/office/drawing/2014/main" id="{18F0F9F4-F437-42E1-98B7-BA11C3082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E16224-D85F-4E27-9600-D96AC1295AAB}"/>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3319020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D97B-93FB-446E-8AED-3EEB8AE287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610CDF-751C-4A0E-A6B9-1AE83414F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47A730-FAC8-4F76-92A1-62F15A482E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613F35-D00A-49C4-B655-BB2F1E0D38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7C23A-E3D3-4601-B5C8-AFCC2056F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0D170A-8C3C-4420-A455-FD0AE8CB81B9}"/>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8" name="Footer Placeholder 7">
            <a:extLst>
              <a:ext uri="{FF2B5EF4-FFF2-40B4-BE49-F238E27FC236}">
                <a16:creationId xmlns:a16="http://schemas.microsoft.com/office/drawing/2014/main" id="{4C928EC7-8F09-465E-B4C6-77C54C3D20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463CE5-A246-48EB-9669-CD348F91EC15}"/>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1727885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8DD2-179D-4DCD-A5BE-F2FDB37AAA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6F4DE6-EAE1-4682-944E-C3674A099AD3}"/>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4" name="Footer Placeholder 3">
            <a:extLst>
              <a:ext uri="{FF2B5EF4-FFF2-40B4-BE49-F238E27FC236}">
                <a16:creationId xmlns:a16="http://schemas.microsoft.com/office/drawing/2014/main" id="{0040C1CC-6B77-4AB3-AC97-055BF5BC20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F4BE92-FF2C-4C56-99E7-C9EA457013E9}"/>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2566629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A3A94-4F1D-4603-97E1-8892C21767E8}"/>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3" name="Footer Placeholder 2">
            <a:extLst>
              <a:ext uri="{FF2B5EF4-FFF2-40B4-BE49-F238E27FC236}">
                <a16:creationId xmlns:a16="http://schemas.microsoft.com/office/drawing/2014/main" id="{DD3B21ED-366E-49BB-A283-528A22452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D07B55-ACAE-462C-B095-DF32E36A1639}"/>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3677609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0D07-0911-4AE6-8AC1-A0F09EA0B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BB4A76-48C8-4C81-8852-BF4080055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54931C-A983-42BE-AFC8-970CCC1FF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50FCB-E0B2-4B17-BD88-ED01784267F4}"/>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6" name="Footer Placeholder 5">
            <a:extLst>
              <a:ext uri="{FF2B5EF4-FFF2-40B4-BE49-F238E27FC236}">
                <a16:creationId xmlns:a16="http://schemas.microsoft.com/office/drawing/2014/main" id="{9DAAA601-4C79-4771-9C7F-02E1208E82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C12BD-6BF1-43B0-9F41-91FFEEC70409}"/>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34452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2A5E-4701-4B97-89EC-EF3393FE5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F6B4DC-12FC-42D1-91B8-878B08718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061164-3644-4CE8-B8BB-36C46D5B1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A542B-4C25-4291-B45D-8D74E2F65E7E}"/>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6" name="Footer Placeholder 5">
            <a:extLst>
              <a:ext uri="{FF2B5EF4-FFF2-40B4-BE49-F238E27FC236}">
                <a16:creationId xmlns:a16="http://schemas.microsoft.com/office/drawing/2014/main" id="{A8007AE0-2857-40CE-979A-642B7F136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AED5F1-12B5-4A92-B2A5-0F52745B77AC}"/>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538035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FD590-8722-4FE3-A9C5-635029AF1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3CD8B8-E53F-4E34-90DE-470877B5C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DA44A-EF67-4067-A321-D1F2485E9252}"/>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5" name="Footer Placeholder 4">
            <a:extLst>
              <a:ext uri="{FF2B5EF4-FFF2-40B4-BE49-F238E27FC236}">
                <a16:creationId xmlns:a16="http://schemas.microsoft.com/office/drawing/2014/main" id="{53A2AC17-62FE-458A-83F9-ED6A42912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A3FA0-D7CD-4172-B6B2-DEC9B10EDB23}"/>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3987126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133B13-1FAA-4F55-81A8-59BFB3F516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EFFF4-7110-4EB5-B601-80188D2258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1CE68-CEF4-4FCC-A5EA-22B30C45D49C}"/>
              </a:ext>
            </a:extLst>
          </p:cNvPr>
          <p:cNvSpPr>
            <a:spLocks noGrp="1"/>
          </p:cNvSpPr>
          <p:nvPr>
            <p:ph type="dt" sz="half" idx="10"/>
          </p:nvPr>
        </p:nvSpPr>
        <p:spPr/>
        <p:txBody>
          <a:bodyPr/>
          <a:lstStyle/>
          <a:p>
            <a:fld id="{832295CE-98AA-4B7F-9387-8D7AFC078F3E}" type="datetimeFigureOut">
              <a:rPr lang="en-US" smtClean="0"/>
              <a:t>1/26/2021</a:t>
            </a:fld>
            <a:endParaRPr lang="en-US"/>
          </a:p>
        </p:txBody>
      </p:sp>
      <p:sp>
        <p:nvSpPr>
          <p:cNvPr id="5" name="Footer Placeholder 4">
            <a:extLst>
              <a:ext uri="{FF2B5EF4-FFF2-40B4-BE49-F238E27FC236}">
                <a16:creationId xmlns:a16="http://schemas.microsoft.com/office/drawing/2014/main" id="{7B790428-4D8E-4F5D-A1CC-B4C015FD0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60F365-8F7D-438F-A054-F1C65FD8DD6C}"/>
              </a:ext>
            </a:extLst>
          </p:cNvPr>
          <p:cNvSpPr>
            <a:spLocks noGrp="1"/>
          </p:cNvSpPr>
          <p:nvPr>
            <p:ph type="sldNum" sz="quarter" idx="12"/>
          </p:nvPr>
        </p:nvSpPr>
        <p:spPr/>
        <p:txBody>
          <a:bodyPr/>
          <a:lstStyle/>
          <a:p>
            <a:fld id="{FB518B98-CC3E-452B-A9BC-74CBFBBA834A}" type="slidenum">
              <a:rPr lang="en-US" smtClean="0"/>
              <a:t>‹#›</a:t>
            </a:fld>
            <a:endParaRPr lang="en-US"/>
          </a:p>
        </p:txBody>
      </p:sp>
    </p:spTree>
    <p:extLst>
      <p:ext uri="{BB962C8B-B14F-4D97-AF65-F5344CB8AC3E}">
        <p14:creationId xmlns:p14="http://schemas.microsoft.com/office/powerpoint/2010/main" val="2451796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D8500-9FAC-439B-BADA-CFC979A15B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B0336D-3451-4CD1-9A1F-7350B5523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87974F-AB42-476A-9B9E-B8C7D17CB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295CE-98AA-4B7F-9387-8D7AFC078F3E}" type="datetimeFigureOut">
              <a:rPr lang="en-US" smtClean="0"/>
              <a:t>1/26/2021</a:t>
            </a:fld>
            <a:endParaRPr lang="en-US"/>
          </a:p>
        </p:txBody>
      </p:sp>
      <p:sp>
        <p:nvSpPr>
          <p:cNvPr id="5" name="Footer Placeholder 4">
            <a:extLst>
              <a:ext uri="{FF2B5EF4-FFF2-40B4-BE49-F238E27FC236}">
                <a16:creationId xmlns:a16="http://schemas.microsoft.com/office/drawing/2014/main" id="{ABE961CB-FE52-42C8-BF54-09CA486F3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75BEA9-C7D0-4EA1-A584-9FBDAF2FF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18B98-CC3E-452B-A9BC-74CBFBBA834A}" type="slidenum">
              <a:rPr lang="en-US" smtClean="0"/>
              <a:t>‹#›</a:t>
            </a:fld>
            <a:endParaRPr lang="en-US"/>
          </a:p>
        </p:txBody>
      </p:sp>
    </p:spTree>
    <p:extLst>
      <p:ext uri="{BB962C8B-B14F-4D97-AF65-F5344CB8AC3E}">
        <p14:creationId xmlns:p14="http://schemas.microsoft.com/office/powerpoint/2010/main" val="753659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sz="4800" dirty="0">
                <a:solidFill>
                  <a:schemeClr val="bg1"/>
                </a:solidFill>
              </a:rPr>
              <a:t>Introduction </a:t>
            </a:r>
            <a:r>
              <a:rPr lang="id-ID" sz="4800" dirty="0" err="1">
                <a:solidFill>
                  <a:schemeClr val="bg1"/>
                </a:solidFill>
              </a:rPr>
              <a:t>to</a:t>
            </a:r>
            <a:r>
              <a:rPr lang="id-ID" sz="4800" dirty="0">
                <a:solidFill>
                  <a:schemeClr val="bg1"/>
                </a:solidFill>
              </a:rPr>
              <a:t> ETL</a:t>
            </a:r>
            <a:endParaRPr lang="en-US" sz="4800" dirty="0">
              <a:solidFill>
                <a:schemeClr val="bg1"/>
              </a:solidFill>
            </a:endParaRPr>
          </a:p>
        </p:txBody>
      </p:sp>
      <p:sp>
        <p:nvSpPr>
          <p:cNvPr id="3" name="Subtitle 2"/>
          <p:cNvSpPr>
            <a:spLocks noGrp="1"/>
          </p:cNvSpPr>
          <p:nvPr>
            <p:ph type="subTitle" idx="1"/>
          </p:nvPr>
        </p:nvSpPr>
        <p:spPr/>
        <p:txBody>
          <a:bodyPr/>
          <a:lstStyle/>
          <a:p>
            <a:r>
              <a:rPr lang="id-ID" dirty="0">
                <a:solidFill>
                  <a:schemeClr val="bg1"/>
                </a:solidFill>
              </a:rPr>
              <a:t>Pertemuan 1</a:t>
            </a:r>
          </a:p>
          <a:p>
            <a:r>
              <a:rPr lang="id-ID" dirty="0">
                <a:solidFill>
                  <a:schemeClr val="bg1"/>
                </a:solidFill>
              </a:rPr>
              <a:t>Dr. Dedi Trisnawarman</a:t>
            </a:r>
            <a:endParaRPr lang="en-US" dirty="0">
              <a:solidFill>
                <a:schemeClr val="bg1"/>
              </a:solidFill>
            </a:endParaRP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E0A6-26FB-4AD3-9B75-E62FD982E15E}"/>
              </a:ext>
            </a:extLst>
          </p:cNvPr>
          <p:cNvSpPr>
            <a:spLocks noGrp="1"/>
          </p:cNvSpPr>
          <p:nvPr>
            <p:ph type="title"/>
          </p:nvPr>
        </p:nvSpPr>
        <p:spPr/>
        <p:txBody>
          <a:bodyPr/>
          <a:lstStyle/>
          <a:p>
            <a:r>
              <a:rPr lang="en-US" dirty="0"/>
              <a:t>Step 3) Loading</a:t>
            </a:r>
          </a:p>
        </p:txBody>
      </p:sp>
      <p:sp>
        <p:nvSpPr>
          <p:cNvPr id="3" name="Content Placeholder 2">
            <a:extLst>
              <a:ext uri="{FF2B5EF4-FFF2-40B4-BE49-F238E27FC236}">
                <a16:creationId xmlns:a16="http://schemas.microsoft.com/office/drawing/2014/main" id="{76A362F7-A198-463B-A875-DDA58A2F4D81}"/>
              </a:ext>
            </a:extLst>
          </p:cNvPr>
          <p:cNvSpPr>
            <a:spLocks noGrp="1"/>
          </p:cNvSpPr>
          <p:nvPr>
            <p:ph idx="1"/>
          </p:nvPr>
        </p:nvSpPr>
        <p:spPr/>
        <p:txBody>
          <a:bodyPr/>
          <a:lstStyle/>
          <a:p>
            <a:r>
              <a:rPr lang="en-US" dirty="0"/>
              <a:t>Loading data into the target </a:t>
            </a:r>
            <a:r>
              <a:rPr lang="en-US" dirty="0" err="1"/>
              <a:t>datawarehouse</a:t>
            </a:r>
            <a:r>
              <a:rPr lang="en-US" dirty="0"/>
              <a:t> database is the last step of the ETL process. In a typical Data warehouse, huge volume of data needs to be loaded in a relatively short period (nights). Hence, load process should be optimized for performance.</a:t>
            </a:r>
          </a:p>
          <a:p>
            <a:r>
              <a:rPr lang="en-US" dirty="0"/>
              <a:t>In case of load failure, recover mechanisms should be configured to restart from the point of failure without data integrity loss. Data Warehouse admins need to monitor, resume, cancel loads as per prevailing server performance.</a:t>
            </a:r>
          </a:p>
        </p:txBody>
      </p:sp>
    </p:spTree>
    <p:extLst>
      <p:ext uri="{BB962C8B-B14F-4D97-AF65-F5344CB8AC3E}">
        <p14:creationId xmlns:p14="http://schemas.microsoft.com/office/powerpoint/2010/main" val="2226062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E0A6-26FB-4AD3-9B75-E62FD982E15E}"/>
              </a:ext>
            </a:extLst>
          </p:cNvPr>
          <p:cNvSpPr>
            <a:spLocks noGrp="1"/>
          </p:cNvSpPr>
          <p:nvPr>
            <p:ph type="title"/>
          </p:nvPr>
        </p:nvSpPr>
        <p:spPr/>
        <p:txBody>
          <a:bodyPr/>
          <a:lstStyle/>
          <a:p>
            <a:r>
              <a:rPr lang="en-US" dirty="0"/>
              <a:t>Step 3) Loading</a:t>
            </a:r>
          </a:p>
        </p:txBody>
      </p:sp>
      <p:sp>
        <p:nvSpPr>
          <p:cNvPr id="3" name="Content Placeholder 2">
            <a:extLst>
              <a:ext uri="{FF2B5EF4-FFF2-40B4-BE49-F238E27FC236}">
                <a16:creationId xmlns:a16="http://schemas.microsoft.com/office/drawing/2014/main" id="{76A362F7-A198-463B-A875-DDA58A2F4D81}"/>
              </a:ext>
            </a:extLst>
          </p:cNvPr>
          <p:cNvSpPr>
            <a:spLocks noGrp="1"/>
          </p:cNvSpPr>
          <p:nvPr>
            <p:ph idx="1"/>
          </p:nvPr>
        </p:nvSpPr>
        <p:spPr/>
        <p:txBody>
          <a:bodyPr>
            <a:normAutofit lnSpcReduction="10000"/>
          </a:bodyPr>
          <a:lstStyle/>
          <a:p>
            <a:r>
              <a:rPr lang="en-US" dirty="0"/>
              <a:t>Types of Loading:</a:t>
            </a:r>
          </a:p>
          <a:p>
            <a:pPr marL="971550" lvl="1" indent="-514350">
              <a:buFont typeface="+mj-lt"/>
              <a:buAutoNum type="arabicPeriod"/>
            </a:pPr>
            <a:r>
              <a:rPr lang="en-US" dirty="0"/>
              <a:t>Initial Load — populating all the Data Warehouse tables</a:t>
            </a:r>
          </a:p>
          <a:p>
            <a:pPr marL="971550" lvl="1" indent="-514350">
              <a:buFont typeface="+mj-lt"/>
              <a:buAutoNum type="arabicPeriod"/>
            </a:pPr>
            <a:r>
              <a:rPr lang="en-US" dirty="0"/>
              <a:t>Incremental Load — applying ongoing changes as when needed periodically.</a:t>
            </a:r>
          </a:p>
          <a:p>
            <a:pPr marL="971550" lvl="1" indent="-514350">
              <a:buFont typeface="+mj-lt"/>
              <a:buAutoNum type="arabicPeriod"/>
            </a:pPr>
            <a:r>
              <a:rPr lang="en-US" dirty="0"/>
              <a:t>Full Refresh —erasing the contents of one or more tables and reloading with fresh data.</a:t>
            </a:r>
          </a:p>
          <a:p>
            <a:r>
              <a:rPr lang="en-US" dirty="0"/>
              <a:t>Load verification</a:t>
            </a:r>
          </a:p>
          <a:p>
            <a:pPr lvl="1"/>
            <a:r>
              <a:rPr lang="en-US" dirty="0"/>
              <a:t>Ensure that the key field data is neither missing nor null.</a:t>
            </a:r>
          </a:p>
          <a:p>
            <a:pPr lvl="1"/>
            <a:r>
              <a:rPr lang="en-US" dirty="0"/>
              <a:t>Test modeling views based on the target tables.</a:t>
            </a:r>
          </a:p>
          <a:p>
            <a:pPr lvl="1"/>
            <a:r>
              <a:rPr lang="en-US" dirty="0"/>
              <a:t>Check that combined values and calculated measures.</a:t>
            </a:r>
          </a:p>
          <a:p>
            <a:pPr lvl="1"/>
            <a:r>
              <a:rPr lang="en-US" dirty="0"/>
              <a:t>Data checks in dimension table as well as history table.</a:t>
            </a:r>
          </a:p>
          <a:p>
            <a:pPr lvl="1"/>
            <a:r>
              <a:rPr lang="en-US" dirty="0"/>
              <a:t>Check the BI reports on the loaded fact and dimension table.</a:t>
            </a:r>
          </a:p>
        </p:txBody>
      </p:sp>
    </p:spTree>
    <p:extLst>
      <p:ext uri="{BB962C8B-B14F-4D97-AF65-F5344CB8AC3E}">
        <p14:creationId xmlns:p14="http://schemas.microsoft.com/office/powerpoint/2010/main" val="406092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38B9-F64E-44CD-9BA9-16D3FC6D4FD0}"/>
              </a:ext>
            </a:extLst>
          </p:cNvPr>
          <p:cNvSpPr>
            <a:spLocks noGrp="1"/>
          </p:cNvSpPr>
          <p:nvPr>
            <p:ph type="title"/>
          </p:nvPr>
        </p:nvSpPr>
        <p:spPr/>
        <p:txBody>
          <a:bodyPr/>
          <a:lstStyle/>
          <a:p>
            <a:r>
              <a:rPr lang="en-US" dirty="0"/>
              <a:t>What is ETL?</a:t>
            </a:r>
          </a:p>
        </p:txBody>
      </p:sp>
      <p:sp>
        <p:nvSpPr>
          <p:cNvPr id="3" name="Content Placeholder 2">
            <a:extLst>
              <a:ext uri="{FF2B5EF4-FFF2-40B4-BE49-F238E27FC236}">
                <a16:creationId xmlns:a16="http://schemas.microsoft.com/office/drawing/2014/main" id="{1ADF481D-80BB-4FC7-AFDB-42D7A2CB8196}"/>
              </a:ext>
            </a:extLst>
          </p:cNvPr>
          <p:cNvSpPr>
            <a:spLocks noGrp="1"/>
          </p:cNvSpPr>
          <p:nvPr>
            <p:ph idx="1"/>
          </p:nvPr>
        </p:nvSpPr>
        <p:spPr/>
        <p:txBody>
          <a:bodyPr>
            <a:normAutofit fontScale="77500" lnSpcReduction="20000"/>
          </a:bodyPr>
          <a:lstStyle/>
          <a:p>
            <a:r>
              <a:rPr lang="id-ID" dirty="0"/>
              <a:t>E</a:t>
            </a:r>
            <a:r>
              <a:rPr lang="en-US" dirty="0"/>
              <a:t>TL is a process that extracts the data from different source systems, then transforms the data (like applying calculations, concatenations, etc.) and finally loads the data into the Data Warehouse system. Full form of ETL is Extract, Transform and Load.</a:t>
            </a:r>
          </a:p>
          <a:p>
            <a:endParaRPr lang="en-US" dirty="0"/>
          </a:p>
          <a:p>
            <a:r>
              <a:rPr lang="en-US" dirty="0"/>
              <a:t>It's tempting to think a creating a Data warehouse is simply extracting data from multiple sources and loading into database of a Data warehouse. This is far from the truth and requires a complex ETL process. The ETL process requires active inputs from various stakeholders including developers, analysts, testers, top executives and is technically challenging.</a:t>
            </a:r>
          </a:p>
          <a:p>
            <a:endParaRPr lang="en-US" dirty="0"/>
          </a:p>
          <a:p>
            <a:r>
              <a:rPr lang="en-US" dirty="0"/>
              <a:t>In order to maintain its value as a tool for decision-makers, Data warehouse system needs to change with business changes. ETL is a recurring activity (daily, weekly, monthly) of a Data warehouse system and needs to be agile, automated, and well documented.</a:t>
            </a:r>
          </a:p>
        </p:txBody>
      </p:sp>
    </p:spTree>
    <p:extLst>
      <p:ext uri="{BB962C8B-B14F-4D97-AF65-F5344CB8AC3E}">
        <p14:creationId xmlns:p14="http://schemas.microsoft.com/office/powerpoint/2010/main" val="269859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CCB-69FB-4DFE-9070-F596303B28E0}"/>
              </a:ext>
            </a:extLst>
          </p:cNvPr>
          <p:cNvSpPr>
            <a:spLocks noGrp="1"/>
          </p:cNvSpPr>
          <p:nvPr>
            <p:ph type="title"/>
          </p:nvPr>
        </p:nvSpPr>
        <p:spPr/>
        <p:txBody>
          <a:bodyPr>
            <a:normAutofit/>
          </a:bodyPr>
          <a:lstStyle/>
          <a:p>
            <a:r>
              <a:rPr lang="en-US" dirty="0"/>
              <a:t>Why do you need ETL?</a:t>
            </a:r>
          </a:p>
        </p:txBody>
      </p:sp>
      <p:sp>
        <p:nvSpPr>
          <p:cNvPr id="3" name="Content Placeholder 2">
            <a:extLst>
              <a:ext uri="{FF2B5EF4-FFF2-40B4-BE49-F238E27FC236}">
                <a16:creationId xmlns:a16="http://schemas.microsoft.com/office/drawing/2014/main" id="{7D181D7D-CAB6-4740-AA37-2D8786CD3E2C}"/>
              </a:ext>
            </a:extLst>
          </p:cNvPr>
          <p:cNvSpPr>
            <a:spLocks noGrp="1"/>
          </p:cNvSpPr>
          <p:nvPr>
            <p:ph idx="1"/>
          </p:nvPr>
        </p:nvSpPr>
        <p:spPr/>
        <p:txBody>
          <a:bodyPr>
            <a:normAutofit fontScale="55000" lnSpcReduction="20000"/>
          </a:bodyPr>
          <a:lstStyle/>
          <a:p>
            <a:pPr marL="0" indent="0">
              <a:buNone/>
            </a:pPr>
            <a:r>
              <a:rPr lang="en-US" dirty="0"/>
              <a:t>There are many reasons for adopting ETL in the organization</a:t>
            </a:r>
            <a:endParaRPr lang="id-ID" dirty="0"/>
          </a:p>
          <a:p>
            <a:r>
              <a:rPr lang="en-US" dirty="0"/>
              <a:t>It helps companies to analyze their business data for taking critical business decisions.</a:t>
            </a:r>
          </a:p>
          <a:p>
            <a:r>
              <a:rPr lang="en-US" dirty="0"/>
              <a:t>Transactional databases cannot answer complex business questions that can be answered by ETL example.</a:t>
            </a:r>
          </a:p>
          <a:p>
            <a:r>
              <a:rPr lang="en-US" dirty="0"/>
              <a:t>A Data Warehouse provides a common data repository</a:t>
            </a:r>
          </a:p>
          <a:p>
            <a:r>
              <a:rPr lang="en-US" dirty="0"/>
              <a:t>ETL provides a method of moving the data from various sources into a data warehouse.</a:t>
            </a:r>
          </a:p>
          <a:p>
            <a:r>
              <a:rPr lang="en-US" dirty="0"/>
              <a:t>As data sources change, the Data Warehouse will automatically update.</a:t>
            </a:r>
          </a:p>
          <a:p>
            <a:r>
              <a:rPr lang="en-US" dirty="0"/>
              <a:t>Well-designed and documented ETL system is almost essential to the success of a Data Warehouse project.</a:t>
            </a:r>
          </a:p>
          <a:p>
            <a:r>
              <a:rPr lang="en-US" dirty="0"/>
              <a:t>Allow verification of data transformation, aggregation and calculations rules.</a:t>
            </a:r>
          </a:p>
          <a:p>
            <a:r>
              <a:rPr lang="en-US" dirty="0"/>
              <a:t>ETL process allows sample data comparison between the source and the target system.</a:t>
            </a:r>
          </a:p>
          <a:p>
            <a:r>
              <a:rPr lang="en-US" dirty="0"/>
              <a:t>ETL process can perform complex transformations and requires the extra area to store the data.</a:t>
            </a:r>
          </a:p>
          <a:p>
            <a:r>
              <a:rPr lang="en-US" dirty="0"/>
              <a:t>ETL helps to Migrate data into a Data Warehouse. Convert to the various formats and types to adhere to one consistent system.</a:t>
            </a:r>
          </a:p>
          <a:p>
            <a:r>
              <a:rPr lang="en-US" dirty="0"/>
              <a:t>ETL is a predefined process for accessing and manipulating source data into the target database.</a:t>
            </a:r>
          </a:p>
          <a:p>
            <a:r>
              <a:rPr lang="en-US" dirty="0"/>
              <a:t>ETL in data warehouse offers deep historical context for the business.</a:t>
            </a:r>
          </a:p>
          <a:p>
            <a:r>
              <a:rPr lang="en-US" dirty="0"/>
              <a:t>It helps to improve productivity because it codifies and reuses without a need for technical skills.</a:t>
            </a:r>
          </a:p>
        </p:txBody>
      </p:sp>
    </p:spTree>
    <p:extLst>
      <p:ext uri="{BB962C8B-B14F-4D97-AF65-F5344CB8AC3E}">
        <p14:creationId xmlns:p14="http://schemas.microsoft.com/office/powerpoint/2010/main" val="265636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419A-A496-42D5-967E-2C6ED2F8E5BA}"/>
              </a:ext>
            </a:extLst>
          </p:cNvPr>
          <p:cNvSpPr>
            <a:spLocks noGrp="1"/>
          </p:cNvSpPr>
          <p:nvPr>
            <p:ph type="title"/>
          </p:nvPr>
        </p:nvSpPr>
        <p:spPr/>
        <p:txBody>
          <a:bodyPr/>
          <a:lstStyle/>
          <a:p>
            <a:r>
              <a:rPr lang="en-US" dirty="0"/>
              <a:t>ETL Process in Data Warehouses</a:t>
            </a:r>
          </a:p>
        </p:txBody>
      </p:sp>
      <p:pic>
        <p:nvPicPr>
          <p:cNvPr id="4" name="Content Placeholder 3">
            <a:extLst>
              <a:ext uri="{FF2B5EF4-FFF2-40B4-BE49-F238E27FC236}">
                <a16:creationId xmlns:a16="http://schemas.microsoft.com/office/drawing/2014/main" id="{F2012A99-97D5-4E7C-B82A-B7D9A30DF4F2}"/>
              </a:ext>
            </a:extLst>
          </p:cNvPr>
          <p:cNvPicPr>
            <a:picLocks noGrp="1" noChangeAspect="1"/>
          </p:cNvPicPr>
          <p:nvPr>
            <p:ph idx="1"/>
          </p:nvPr>
        </p:nvPicPr>
        <p:blipFill>
          <a:blip r:embed="rId2"/>
          <a:stretch>
            <a:fillRect/>
          </a:stretch>
        </p:blipFill>
        <p:spPr>
          <a:xfrm>
            <a:off x="2741182" y="1825625"/>
            <a:ext cx="6709636" cy="4351338"/>
          </a:xfrm>
          <a:prstGeom prst="rect">
            <a:avLst/>
          </a:prstGeom>
        </p:spPr>
      </p:pic>
    </p:spTree>
    <p:extLst>
      <p:ext uri="{BB962C8B-B14F-4D97-AF65-F5344CB8AC3E}">
        <p14:creationId xmlns:p14="http://schemas.microsoft.com/office/powerpoint/2010/main" val="314200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BDCA-8656-47D0-B647-1B618FFD06F8}"/>
              </a:ext>
            </a:extLst>
          </p:cNvPr>
          <p:cNvSpPr>
            <a:spLocks noGrp="1"/>
          </p:cNvSpPr>
          <p:nvPr>
            <p:ph type="title"/>
          </p:nvPr>
        </p:nvSpPr>
        <p:spPr/>
        <p:txBody>
          <a:bodyPr/>
          <a:lstStyle/>
          <a:p>
            <a:r>
              <a:rPr lang="en-US" dirty="0"/>
              <a:t>Step 1) Extraction</a:t>
            </a:r>
          </a:p>
        </p:txBody>
      </p:sp>
      <p:sp>
        <p:nvSpPr>
          <p:cNvPr id="3" name="Content Placeholder 2">
            <a:extLst>
              <a:ext uri="{FF2B5EF4-FFF2-40B4-BE49-F238E27FC236}">
                <a16:creationId xmlns:a16="http://schemas.microsoft.com/office/drawing/2014/main" id="{D8D5C02D-AC10-419B-8BA5-41362E9D2EEA}"/>
              </a:ext>
            </a:extLst>
          </p:cNvPr>
          <p:cNvSpPr>
            <a:spLocks noGrp="1"/>
          </p:cNvSpPr>
          <p:nvPr>
            <p:ph idx="1"/>
          </p:nvPr>
        </p:nvSpPr>
        <p:spPr/>
        <p:txBody>
          <a:bodyPr>
            <a:normAutofit fontScale="85000" lnSpcReduction="20000"/>
          </a:bodyPr>
          <a:lstStyle/>
          <a:p>
            <a:r>
              <a:rPr lang="en-US" dirty="0"/>
              <a:t>In this step of ETL architecture, data is extracted from the source system into the staging area. Transformations if any are done in staging area so that performance of source system in not degraded. Also, if corrupted data is copied directly from the source into Data warehouse database, rollback will be a challenge. Staging area gives an opportunity to validate extracted data before it moves into the Data warehouse.</a:t>
            </a:r>
          </a:p>
          <a:p>
            <a:r>
              <a:rPr lang="en-US" dirty="0"/>
              <a:t>Data warehouse needs to integrate systems that have different</a:t>
            </a:r>
          </a:p>
          <a:p>
            <a:r>
              <a:rPr lang="en-US" dirty="0"/>
              <a:t>DBMS, Hardware, Operating Systems and Communication Protocols. Sources could include legacy applications like Mainframes, customized applications, Point of contact devices like ATM, Call switches, text files, spreadsheets, ERP, data from vendors, partners amongst others.</a:t>
            </a:r>
          </a:p>
          <a:p>
            <a:r>
              <a:rPr lang="en-US" dirty="0"/>
              <a:t>Hence one needs a logical data map before data is extracted and loaded physically. This data map describes the relationship between sources and target data.</a:t>
            </a:r>
          </a:p>
        </p:txBody>
      </p:sp>
    </p:spTree>
    <p:extLst>
      <p:ext uri="{BB962C8B-B14F-4D97-AF65-F5344CB8AC3E}">
        <p14:creationId xmlns:p14="http://schemas.microsoft.com/office/powerpoint/2010/main" val="183171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B93C4-312F-46F8-8092-FB687BDEF7B8}"/>
              </a:ext>
            </a:extLst>
          </p:cNvPr>
          <p:cNvSpPr>
            <a:spLocks noGrp="1"/>
          </p:cNvSpPr>
          <p:nvPr>
            <p:ph type="title"/>
          </p:nvPr>
        </p:nvSpPr>
        <p:spPr/>
        <p:txBody>
          <a:bodyPr/>
          <a:lstStyle/>
          <a:p>
            <a:r>
              <a:rPr lang="en-US" dirty="0"/>
              <a:t>Three Data Extraction methods:</a:t>
            </a:r>
          </a:p>
        </p:txBody>
      </p:sp>
      <p:sp>
        <p:nvSpPr>
          <p:cNvPr id="3" name="Content Placeholder 2">
            <a:extLst>
              <a:ext uri="{FF2B5EF4-FFF2-40B4-BE49-F238E27FC236}">
                <a16:creationId xmlns:a16="http://schemas.microsoft.com/office/drawing/2014/main" id="{CBDBB8B4-CB8F-450C-96D8-10CDB1AA7421}"/>
              </a:ext>
            </a:extLst>
          </p:cNvPr>
          <p:cNvSpPr>
            <a:spLocks noGrp="1"/>
          </p:cNvSpPr>
          <p:nvPr>
            <p:ph idx="1"/>
          </p:nvPr>
        </p:nvSpPr>
        <p:spPr/>
        <p:txBody>
          <a:bodyPr>
            <a:normAutofit fontScale="77500" lnSpcReduction="20000"/>
          </a:bodyPr>
          <a:lstStyle/>
          <a:p>
            <a:pPr marL="971550" lvl="1" indent="-514350">
              <a:buFont typeface="+mj-lt"/>
              <a:buAutoNum type="arabicPeriod"/>
            </a:pPr>
            <a:r>
              <a:rPr lang="en-US" dirty="0"/>
              <a:t>Full Extraction</a:t>
            </a:r>
          </a:p>
          <a:p>
            <a:pPr marL="971550" lvl="1" indent="-514350">
              <a:buFont typeface="+mj-lt"/>
              <a:buAutoNum type="arabicPeriod"/>
            </a:pPr>
            <a:r>
              <a:rPr lang="en-US" dirty="0"/>
              <a:t>Partial Extraction- without update notification.</a:t>
            </a:r>
          </a:p>
          <a:p>
            <a:pPr marL="971550" lvl="1" indent="-514350">
              <a:buFont typeface="+mj-lt"/>
              <a:buAutoNum type="arabicPeriod"/>
            </a:pPr>
            <a:r>
              <a:rPr lang="en-US" dirty="0"/>
              <a:t>Partial Extraction- with update notification</a:t>
            </a:r>
          </a:p>
          <a:p>
            <a:pPr marL="0" indent="0">
              <a:buNone/>
            </a:pPr>
            <a:r>
              <a:rPr lang="en-US" dirty="0"/>
              <a:t>Irrespective of the method used, extraction should not affect performance and response time of the source systems. These source systems are live production databases. Any slow down or locking could effect company's bottom line.</a:t>
            </a:r>
            <a:endParaRPr lang="id-ID" dirty="0"/>
          </a:p>
          <a:p>
            <a:pPr marL="0" indent="0">
              <a:buNone/>
            </a:pPr>
            <a:endParaRPr lang="id-ID" dirty="0"/>
          </a:p>
          <a:p>
            <a:pPr marL="0" indent="0">
              <a:buNone/>
            </a:pPr>
            <a:r>
              <a:rPr lang="en-US" dirty="0"/>
              <a:t>Some validations are done during Extraction:</a:t>
            </a:r>
          </a:p>
          <a:p>
            <a:r>
              <a:rPr lang="en-US" dirty="0"/>
              <a:t>Reconcile records with the source data</a:t>
            </a:r>
          </a:p>
          <a:p>
            <a:r>
              <a:rPr lang="en-US" dirty="0"/>
              <a:t>Make sure that no spam/unwanted data loaded</a:t>
            </a:r>
          </a:p>
          <a:p>
            <a:r>
              <a:rPr lang="en-US" dirty="0"/>
              <a:t>Data type check</a:t>
            </a:r>
          </a:p>
          <a:p>
            <a:r>
              <a:rPr lang="en-US" dirty="0"/>
              <a:t>Remove all types of duplicate/fragmented data</a:t>
            </a:r>
          </a:p>
          <a:p>
            <a:r>
              <a:rPr lang="en-US" dirty="0"/>
              <a:t>Check whether all the keys are in place or not</a:t>
            </a:r>
          </a:p>
        </p:txBody>
      </p:sp>
    </p:spTree>
    <p:extLst>
      <p:ext uri="{BB962C8B-B14F-4D97-AF65-F5344CB8AC3E}">
        <p14:creationId xmlns:p14="http://schemas.microsoft.com/office/powerpoint/2010/main" val="133770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DF91-8360-4661-A285-397208F26685}"/>
              </a:ext>
            </a:extLst>
          </p:cNvPr>
          <p:cNvSpPr>
            <a:spLocks noGrp="1"/>
          </p:cNvSpPr>
          <p:nvPr>
            <p:ph type="title"/>
          </p:nvPr>
        </p:nvSpPr>
        <p:spPr/>
        <p:txBody>
          <a:bodyPr/>
          <a:lstStyle/>
          <a:p>
            <a:r>
              <a:rPr lang="en-US" dirty="0"/>
              <a:t>Step 2) Transformation</a:t>
            </a:r>
          </a:p>
        </p:txBody>
      </p:sp>
      <p:sp>
        <p:nvSpPr>
          <p:cNvPr id="3" name="Content Placeholder 2">
            <a:extLst>
              <a:ext uri="{FF2B5EF4-FFF2-40B4-BE49-F238E27FC236}">
                <a16:creationId xmlns:a16="http://schemas.microsoft.com/office/drawing/2014/main" id="{5AE454A0-E859-4C49-BA08-C9039FD90BFD}"/>
              </a:ext>
            </a:extLst>
          </p:cNvPr>
          <p:cNvSpPr>
            <a:spLocks noGrp="1"/>
          </p:cNvSpPr>
          <p:nvPr>
            <p:ph idx="1"/>
          </p:nvPr>
        </p:nvSpPr>
        <p:spPr/>
        <p:txBody>
          <a:bodyPr>
            <a:normAutofit fontScale="85000" lnSpcReduction="20000"/>
          </a:bodyPr>
          <a:lstStyle/>
          <a:p>
            <a:r>
              <a:rPr lang="en-US" dirty="0"/>
              <a:t>Data extracted from source server is raw and not usable in its original form. Therefore it needs to be cleansed, mapped and transformed. In fact, this is the key step where ETL process adds value and changes data such that insightful BI reports can be generated.</a:t>
            </a:r>
          </a:p>
          <a:p>
            <a:endParaRPr lang="en-US" dirty="0"/>
          </a:p>
          <a:p>
            <a:r>
              <a:rPr lang="en-US" dirty="0"/>
              <a:t>It is one of the important ETL concepts where you apply a set of functions on extracted data. Data that does not require any transformation is called as direct move or pass through data.</a:t>
            </a:r>
          </a:p>
          <a:p>
            <a:endParaRPr lang="en-US" dirty="0"/>
          </a:p>
          <a:p>
            <a:r>
              <a:rPr lang="en-US" dirty="0"/>
              <a:t>In transformation step, you can perform customized operations on data. For instance, if the user wants sum-of-sales revenue which is not in the database. Or if the first name and the last name in a table is in different columns. It is possible to concatenate them before loading.</a:t>
            </a:r>
          </a:p>
        </p:txBody>
      </p:sp>
    </p:spTree>
    <p:extLst>
      <p:ext uri="{BB962C8B-B14F-4D97-AF65-F5344CB8AC3E}">
        <p14:creationId xmlns:p14="http://schemas.microsoft.com/office/powerpoint/2010/main" val="186541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00B5D-A2B6-4C9D-B1C5-ECFD27299506}"/>
              </a:ext>
            </a:extLst>
          </p:cNvPr>
          <p:cNvSpPr>
            <a:spLocks noGrp="1"/>
          </p:cNvSpPr>
          <p:nvPr>
            <p:ph type="title"/>
          </p:nvPr>
        </p:nvSpPr>
        <p:spPr>
          <a:xfrm>
            <a:off x="793662" y="386930"/>
            <a:ext cx="10066122" cy="1298448"/>
          </a:xfrm>
        </p:spPr>
        <p:txBody>
          <a:bodyPr anchor="b">
            <a:normAutofit/>
          </a:bodyPr>
          <a:lstStyle/>
          <a:p>
            <a:r>
              <a:rPr lang="en-US" sz="4800"/>
              <a:t>Data Integrity </a:t>
            </a:r>
          </a:p>
        </p:txBody>
      </p:sp>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DA7C6B-6DDF-4ED1-94ED-8FFB0820A8E5}"/>
              </a:ext>
            </a:extLst>
          </p:cNvPr>
          <p:cNvSpPr>
            <a:spLocks noGrp="1"/>
          </p:cNvSpPr>
          <p:nvPr>
            <p:ph idx="1"/>
          </p:nvPr>
        </p:nvSpPr>
        <p:spPr>
          <a:xfrm>
            <a:off x="793661" y="2599509"/>
            <a:ext cx="4530898" cy="3639450"/>
          </a:xfrm>
        </p:spPr>
        <p:txBody>
          <a:bodyPr anchor="ctr">
            <a:normAutofit/>
          </a:bodyPr>
          <a:lstStyle/>
          <a:p>
            <a:pPr marL="0" indent="0">
              <a:buNone/>
            </a:pPr>
            <a:r>
              <a:rPr lang="en-US" sz="1600"/>
              <a:t>Following are Data Integrity Problems:</a:t>
            </a:r>
          </a:p>
          <a:p>
            <a:pPr lvl="1"/>
            <a:r>
              <a:rPr lang="en-US" sz="1600"/>
              <a:t>Different spelling of the same person like Jon, John, etc.</a:t>
            </a:r>
          </a:p>
          <a:p>
            <a:pPr lvl="1"/>
            <a:r>
              <a:rPr lang="en-US" sz="1600"/>
              <a:t>There are multiple ways to denote company name like Google, Google Inc.</a:t>
            </a:r>
          </a:p>
          <a:p>
            <a:pPr lvl="1"/>
            <a:r>
              <a:rPr lang="en-US" sz="1600"/>
              <a:t>Use of different names like Cleaveland, Cleveland.</a:t>
            </a:r>
          </a:p>
          <a:p>
            <a:pPr lvl="1"/>
            <a:r>
              <a:rPr lang="en-US" sz="1600"/>
              <a:t>There may be a case that different account numbers are generated by various applications for the same customer.</a:t>
            </a:r>
          </a:p>
          <a:p>
            <a:pPr lvl="1"/>
            <a:r>
              <a:rPr lang="en-US" sz="1600"/>
              <a:t>In some data required files remains blank</a:t>
            </a:r>
          </a:p>
          <a:p>
            <a:pPr lvl="1"/>
            <a:r>
              <a:rPr lang="en-US" sz="1600"/>
              <a:t>Invalid product collected at POS as manual entry can lead to mistakes.</a:t>
            </a:r>
          </a:p>
        </p:txBody>
      </p:sp>
      <p:pic>
        <p:nvPicPr>
          <p:cNvPr id="5" name="Picture 4">
            <a:extLst>
              <a:ext uri="{FF2B5EF4-FFF2-40B4-BE49-F238E27FC236}">
                <a16:creationId xmlns:a16="http://schemas.microsoft.com/office/drawing/2014/main" id="{8D3C233D-9A6E-4A14-9ACC-F6787704E322}"/>
              </a:ext>
            </a:extLst>
          </p:cNvPr>
          <p:cNvPicPr>
            <a:picLocks noChangeAspect="1"/>
          </p:cNvPicPr>
          <p:nvPr/>
        </p:nvPicPr>
        <p:blipFill>
          <a:blip r:embed="rId2"/>
          <a:stretch>
            <a:fillRect/>
          </a:stretch>
        </p:blipFill>
        <p:spPr>
          <a:xfrm>
            <a:off x="5911532" y="3092435"/>
            <a:ext cx="5150277" cy="2497884"/>
          </a:xfrm>
          <a:prstGeom prst="rect">
            <a:avLst/>
          </a:prstGeom>
        </p:spPr>
      </p:pic>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317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95F7-5442-40D5-B01A-93B04807BDDC}"/>
              </a:ext>
            </a:extLst>
          </p:cNvPr>
          <p:cNvSpPr>
            <a:spLocks noGrp="1"/>
          </p:cNvSpPr>
          <p:nvPr>
            <p:ph type="title"/>
          </p:nvPr>
        </p:nvSpPr>
        <p:spPr/>
        <p:txBody>
          <a:bodyPr/>
          <a:lstStyle/>
          <a:p>
            <a:r>
              <a:rPr lang="en-US" dirty="0"/>
              <a:t>Validations are done during this stage</a:t>
            </a:r>
          </a:p>
        </p:txBody>
      </p:sp>
      <p:sp>
        <p:nvSpPr>
          <p:cNvPr id="3" name="Content Placeholder 2">
            <a:extLst>
              <a:ext uri="{FF2B5EF4-FFF2-40B4-BE49-F238E27FC236}">
                <a16:creationId xmlns:a16="http://schemas.microsoft.com/office/drawing/2014/main" id="{F5A10E35-E549-47B3-AE72-FBA4F2DC9DFB}"/>
              </a:ext>
            </a:extLst>
          </p:cNvPr>
          <p:cNvSpPr>
            <a:spLocks noGrp="1"/>
          </p:cNvSpPr>
          <p:nvPr>
            <p:ph idx="1"/>
          </p:nvPr>
        </p:nvSpPr>
        <p:spPr/>
        <p:txBody>
          <a:bodyPr>
            <a:normAutofit fontScale="62500" lnSpcReduction="20000"/>
          </a:bodyPr>
          <a:lstStyle/>
          <a:p>
            <a:r>
              <a:rPr lang="en-US" dirty="0"/>
              <a:t>Filtering – Select only certain columns to load</a:t>
            </a:r>
          </a:p>
          <a:p>
            <a:r>
              <a:rPr lang="en-US" dirty="0"/>
              <a:t>Using rules and lookup tables for Data standardization</a:t>
            </a:r>
          </a:p>
          <a:p>
            <a:r>
              <a:rPr lang="en-US" dirty="0"/>
              <a:t>Character Set Conversion and encoding handling</a:t>
            </a:r>
          </a:p>
          <a:p>
            <a:r>
              <a:rPr lang="en-US" dirty="0"/>
              <a:t>Conversion of Units of Measurements like Date Time Conversion, currency conversions, numerical conversions, etc.</a:t>
            </a:r>
          </a:p>
          <a:p>
            <a:r>
              <a:rPr lang="en-US" dirty="0"/>
              <a:t>Data threshold validation check. For example, age cannot be more than two digits.</a:t>
            </a:r>
          </a:p>
          <a:p>
            <a:r>
              <a:rPr lang="en-US" dirty="0"/>
              <a:t>Data flow validation from the staging area to the intermediate tables.</a:t>
            </a:r>
          </a:p>
          <a:p>
            <a:r>
              <a:rPr lang="en-US" dirty="0"/>
              <a:t>Required fields should not be left blank.</a:t>
            </a:r>
          </a:p>
          <a:p>
            <a:r>
              <a:rPr lang="en-US" dirty="0"/>
              <a:t>Cleaning ( for example, mapping NULL to 0 or Gender Male to "M" and Female to "F" etc.)</a:t>
            </a:r>
          </a:p>
          <a:p>
            <a:r>
              <a:rPr lang="en-US" dirty="0"/>
              <a:t>Split a column into multiples and merging multiple columns into a single column.</a:t>
            </a:r>
          </a:p>
          <a:p>
            <a:r>
              <a:rPr lang="en-US" dirty="0"/>
              <a:t>Transposing rows and columns,</a:t>
            </a:r>
          </a:p>
          <a:p>
            <a:r>
              <a:rPr lang="en-US" dirty="0"/>
              <a:t>Use lookups to merge data</a:t>
            </a:r>
          </a:p>
          <a:p>
            <a:r>
              <a:rPr lang="en-US" dirty="0"/>
              <a:t>Using any complex data validation (e.g., if the first two columns in a row are empty then it automatically reject the row from processing)</a:t>
            </a:r>
          </a:p>
        </p:txBody>
      </p:sp>
    </p:spTree>
    <p:extLst>
      <p:ext uri="{BB962C8B-B14F-4D97-AF65-F5344CB8AC3E}">
        <p14:creationId xmlns:p14="http://schemas.microsoft.com/office/powerpoint/2010/main" val="64941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EBD6749266844786316342CD0704CE" ma:contentTypeVersion="5" ma:contentTypeDescription="Create a new document." ma:contentTypeScope="" ma:versionID="5d516395af52711cecba8b60c77bd215">
  <xsd:schema xmlns:xsd="http://www.w3.org/2001/XMLSchema" xmlns:xs="http://www.w3.org/2001/XMLSchema" xmlns:p="http://schemas.microsoft.com/office/2006/metadata/properties" xmlns:ns2="2144e1c1-3a36-48c8-9af7-6503f42bd087" targetNamespace="http://schemas.microsoft.com/office/2006/metadata/properties" ma:root="true" ma:fieldsID="eecc0203114299df802f8566d535aa10" ns2:_="">
    <xsd:import namespace="2144e1c1-3a36-48c8-9af7-6503f42bd08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44e1c1-3a36-48c8-9af7-6503f42bd0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B8C1B8-5576-47C0-AD10-B78638D7266B}"/>
</file>

<file path=customXml/itemProps2.xml><?xml version="1.0" encoding="utf-8"?>
<ds:datastoreItem xmlns:ds="http://schemas.openxmlformats.org/officeDocument/2006/customXml" ds:itemID="{45FAC99C-D5B5-4EC7-BCAD-7E9FCBB9A090}"/>
</file>

<file path=customXml/itemProps3.xml><?xml version="1.0" encoding="utf-8"?>
<ds:datastoreItem xmlns:ds="http://schemas.openxmlformats.org/officeDocument/2006/customXml" ds:itemID="{7E6B1853-924D-4EDE-A459-9D8970B9B822}"/>
</file>

<file path=docProps/app.xml><?xml version="1.0" encoding="utf-8"?>
<Properties xmlns="http://schemas.openxmlformats.org/officeDocument/2006/extended-properties" xmlns:vt="http://schemas.openxmlformats.org/officeDocument/2006/docPropsVTypes">
  <TotalTime>19</TotalTime>
  <Words>1226</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Office Theme</vt:lpstr>
      <vt:lpstr>1_Office Theme</vt:lpstr>
      <vt:lpstr>Introduction to ETL</vt:lpstr>
      <vt:lpstr>What is ETL?</vt:lpstr>
      <vt:lpstr>Why do you need ETL?</vt:lpstr>
      <vt:lpstr>ETL Process in Data Warehouses</vt:lpstr>
      <vt:lpstr>Step 1) Extraction</vt:lpstr>
      <vt:lpstr>Three Data Extraction methods:</vt:lpstr>
      <vt:lpstr>Step 2) Transformation</vt:lpstr>
      <vt:lpstr>Data Integrity </vt:lpstr>
      <vt:lpstr>Validations are done during this stage</vt:lpstr>
      <vt:lpstr>Step 3) Loading</vt:lpstr>
      <vt:lpstr>Step 3) Loading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ETL</dc:title>
  <dc:creator>dedi trisnawarman</dc:creator>
  <cp:lastModifiedBy>dedi trisnawarman</cp:lastModifiedBy>
  <cp:revision>3</cp:revision>
  <dcterms:created xsi:type="dcterms:W3CDTF">2021-01-26T04:47:34Z</dcterms:created>
  <dcterms:modified xsi:type="dcterms:W3CDTF">2021-01-26T05:07:21Z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0x0101006DEBD6749266844786316342CD0704CE</vt:lpwstr>
  </property>
</Properties>
</file>