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1" r:id="rId4"/>
    <p:sldId id="328" r:id="rId5"/>
    <p:sldId id="342" r:id="rId6"/>
    <p:sldId id="343" r:id="rId7"/>
    <p:sldId id="344" r:id="rId8"/>
    <p:sldId id="347" r:id="rId9"/>
    <p:sldId id="286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288" r:id="rId18"/>
    <p:sldId id="289" r:id="rId19"/>
    <p:sldId id="259" r:id="rId20"/>
    <p:sldId id="290" r:id="rId21"/>
    <p:sldId id="348" r:id="rId22"/>
    <p:sldId id="349" r:id="rId23"/>
    <p:sldId id="350" r:id="rId24"/>
    <p:sldId id="351" r:id="rId25"/>
    <p:sldId id="346" r:id="rId26"/>
    <p:sldId id="291" r:id="rId27"/>
    <p:sldId id="278" r:id="rId28"/>
    <p:sldId id="279" r:id="rId29"/>
    <p:sldId id="282" r:id="rId30"/>
    <p:sldId id="283" r:id="rId31"/>
    <p:sldId id="281" r:id="rId32"/>
    <p:sldId id="292" r:id="rId33"/>
    <p:sldId id="293" r:id="rId34"/>
    <p:sldId id="260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76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ustomXml" Target="../customXml/item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F6310-5759-4D62-BBA3-D2F53AD2BA14}" type="doc">
      <dgm:prSet loTypeId="urn:microsoft.com/office/officeart/2005/8/layout/process1" loCatId="process" qsTypeId="urn:microsoft.com/office/officeart/2005/8/quickstyle/simple2" qsCatId="simple" csTypeId="urn:microsoft.com/office/officeart/2005/8/colors/colorful4" csCatId="colorful" phldr="1"/>
      <dgm:spPr/>
    </dgm:pt>
    <dgm:pt modelId="{DA4A1CB2-E68E-43F5-A298-131B6775F6D2}">
      <dgm:prSet phldrT="[Text]"/>
      <dgm:spPr/>
      <dgm:t>
        <a:bodyPr/>
        <a:lstStyle/>
        <a:p>
          <a:r>
            <a:rPr lang="en-US" dirty="0"/>
            <a:t>Select Business Process</a:t>
          </a:r>
        </a:p>
      </dgm:t>
    </dgm:pt>
    <dgm:pt modelId="{0184204D-C3B1-444A-A016-E929497D0FFA}" type="parTrans" cxnId="{92CC2646-CB17-481F-BA43-62FDB658448A}">
      <dgm:prSet/>
      <dgm:spPr/>
      <dgm:t>
        <a:bodyPr/>
        <a:lstStyle/>
        <a:p>
          <a:endParaRPr lang="en-US"/>
        </a:p>
      </dgm:t>
    </dgm:pt>
    <dgm:pt modelId="{92F6DA41-05A4-45C9-B1D2-61F8FFD34DC9}" type="sibTrans" cxnId="{92CC2646-CB17-481F-BA43-62FDB658448A}">
      <dgm:prSet/>
      <dgm:spPr/>
      <dgm:t>
        <a:bodyPr/>
        <a:lstStyle/>
        <a:p>
          <a:endParaRPr lang="en-US"/>
        </a:p>
      </dgm:t>
    </dgm:pt>
    <dgm:pt modelId="{660A0C62-D0E7-4C0B-8EFA-DD5F7E076A3E}">
      <dgm:prSet phldrT="[Text]"/>
      <dgm:spPr/>
      <dgm:t>
        <a:bodyPr/>
        <a:lstStyle/>
        <a:p>
          <a:r>
            <a:rPr lang="en-US" dirty="0"/>
            <a:t>Declare Grain</a:t>
          </a:r>
        </a:p>
      </dgm:t>
    </dgm:pt>
    <dgm:pt modelId="{8CD9506F-B19D-4CE5-9346-87F803D6E51F}" type="parTrans" cxnId="{844DC880-D956-435A-9A6F-266049E8379F}">
      <dgm:prSet/>
      <dgm:spPr/>
      <dgm:t>
        <a:bodyPr/>
        <a:lstStyle/>
        <a:p>
          <a:endParaRPr lang="en-US"/>
        </a:p>
      </dgm:t>
    </dgm:pt>
    <dgm:pt modelId="{473BBA3F-3F1F-49B6-966D-D8AED2BBAD76}" type="sibTrans" cxnId="{844DC880-D956-435A-9A6F-266049E8379F}">
      <dgm:prSet/>
      <dgm:spPr/>
      <dgm:t>
        <a:bodyPr/>
        <a:lstStyle/>
        <a:p>
          <a:endParaRPr lang="en-US"/>
        </a:p>
      </dgm:t>
    </dgm:pt>
    <dgm:pt modelId="{0049DE12-69A1-4C6F-BDB4-9484B95A02E6}">
      <dgm:prSet phldrT="[Text]"/>
      <dgm:spPr/>
      <dgm:t>
        <a:bodyPr/>
        <a:lstStyle/>
        <a:p>
          <a:r>
            <a:rPr lang="en-US" dirty="0"/>
            <a:t>Choose Dimensions</a:t>
          </a:r>
        </a:p>
      </dgm:t>
    </dgm:pt>
    <dgm:pt modelId="{2913616C-595F-4FD9-AFAB-257F689EA7A3}" type="parTrans" cxnId="{71C81A57-33A9-4254-A5C0-177745EBF744}">
      <dgm:prSet/>
      <dgm:spPr/>
      <dgm:t>
        <a:bodyPr/>
        <a:lstStyle/>
        <a:p>
          <a:endParaRPr lang="en-US"/>
        </a:p>
      </dgm:t>
    </dgm:pt>
    <dgm:pt modelId="{4836CACE-10E5-4161-A562-187B77CA6DBF}" type="sibTrans" cxnId="{71C81A57-33A9-4254-A5C0-177745EBF744}">
      <dgm:prSet/>
      <dgm:spPr/>
      <dgm:t>
        <a:bodyPr/>
        <a:lstStyle/>
        <a:p>
          <a:endParaRPr lang="en-US"/>
        </a:p>
      </dgm:t>
    </dgm:pt>
    <dgm:pt modelId="{628A76D9-57C5-4135-A78C-5EB98F1F0E12}">
      <dgm:prSet phldrT="[Text]"/>
      <dgm:spPr/>
      <dgm:t>
        <a:bodyPr/>
        <a:lstStyle/>
        <a:p>
          <a:r>
            <a:rPr lang="en-US" dirty="0"/>
            <a:t>Identify Facts</a:t>
          </a:r>
        </a:p>
      </dgm:t>
    </dgm:pt>
    <dgm:pt modelId="{A9F68DF6-7C03-405E-AE7F-D826211455A0}" type="parTrans" cxnId="{9DFE8E76-798D-4D21-8336-AE4A58F1EFB9}">
      <dgm:prSet/>
      <dgm:spPr/>
      <dgm:t>
        <a:bodyPr/>
        <a:lstStyle/>
        <a:p>
          <a:endParaRPr lang="en-US"/>
        </a:p>
      </dgm:t>
    </dgm:pt>
    <dgm:pt modelId="{67918C22-83E1-48E0-96E4-2A8029046528}" type="sibTrans" cxnId="{9DFE8E76-798D-4D21-8336-AE4A58F1EFB9}">
      <dgm:prSet/>
      <dgm:spPr/>
      <dgm:t>
        <a:bodyPr/>
        <a:lstStyle/>
        <a:p>
          <a:endParaRPr lang="en-US"/>
        </a:p>
      </dgm:t>
    </dgm:pt>
    <dgm:pt modelId="{E118A7FB-C9E5-4A95-9C5B-240AFF5069DD}" type="pres">
      <dgm:prSet presAssocID="{0D5F6310-5759-4D62-BBA3-D2F53AD2BA14}" presName="Name0" presStyleCnt="0">
        <dgm:presLayoutVars>
          <dgm:dir/>
          <dgm:resizeHandles val="exact"/>
        </dgm:presLayoutVars>
      </dgm:prSet>
      <dgm:spPr/>
    </dgm:pt>
    <dgm:pt modelId="{1105C104-A3FE-4488-A559-A03DC9B82DE4}" type="pres">
      <dgm:prSet presAssocID="{DA4A1CB2-E68E-43F5-A298-131B6775F6D2}" presName="node" presStyleLbl="node1" presStyleIdx="0" presStyleCnt="4">
        <dgm:presLayoutVars>
          <dgm:bulletEnabled val="1"/>
        </dgm:presLayoutVars>
      </dgm:prSet>
      <dgm:spPr/>
    </dgm:pt>
    <dgm:pt modelId="{60BD22EA-6994-4BE6-921F-B1EE43AEC31A}" type="pres">
      <dgm:prSet presAssocID="{92F6DA41-05A4-45C9-B1D2-61F8FFD34DC9}" presName="sibTrans" presStyleLbl="sibTrans2D1" presStyleIdx="0" presStyleCnt="3"/>
      <dgm:spPr/>
    </dgm:pt>
    <dgm:pt modelId="{D3457971-A8B2-46F9-B3DD-AD42C2E186F2}" type="pres">
      <dgm:prSet presAssocID="{92F6DA41-05A4-45C9-B1D2-61F8FFD34DC9}" presName="connectorText" presStyleLbl="sibTrans2D1" presStyleIdx="0" presStyleCnt="3"/>
      <dgm:spPr/>
    </dgm:pt>
    <dgm:pt modelId="{F89B1406-9159-4E88-B211-DBDEC0B0D251}" type="pres">
      <dgm:prSet presAssocID="{660A0C62-D0E7-4C0B-8EFA-DD5F7E076A3E}" presName="node" presStyleLbl="node1" presStyleIdx="1" presStyleCnt="4">
        <dgm:presLayoutVars>
          <dgm:bulletEnabled val="1"/>
        </dgm:presLayoutVars>
      </dgm:prSet>
      <dgm:spPr/>
    </dgm:pt>
    <dgm:pt modelId="{9FD5A350-EF9C-4A2F-8D2C-78D987D3FC6A}" type="pres">
      <dgm:prSet presAssocID="{473BBA3F-3F1F-49B6-966D-D8AED2BBAD76}" presName="sibTrans" presStyleLbl="sibTrans2D1" presStyleIdx="1" presStyleCnt="3"/>
      <dgm:spPr/>
    </dgm:pt>
    <dgm:pt modelId="{3E1E4061-F750-4DAA-970B-F2A6E6C3A691}" type="pres">
      <dgm:prSet presAssocID="{473BBA3F-3F1F-49B6-966D-D8AED2BBAD76}" presName="connectorText" presStyleLbl="sibTrans2D1" presStyleIdx="1" presStyleCnt="3"/>
      <dgm:spPr/>
    </dgm:pt>
    <dgm:pt modelId="{3C6CD884-285B-40A6-84B4-6ADDA575918C}" type="pres">
      <dgm:prSet presAssocID="{0049DE12-69A1-4C6F-BDB4-9484B95A02E6}" presName="node" presStyleLbl="node1" presStyleIdx="2" presStyleCnt="4">
        <dgm:presLayoutVars>
          <dgm:bulletEnabled val="1"/>
        </dgm:presLayoutVars>
      </dgm:prSet>
      <dgm:spPr/>
    </dgm:pt>
    <dgm:pt modelId="{E16D1806-9729-4B4E-AFE8-4F230B4F887B}" type="pres">
      <dgm:prSet presAssocID="{4836CACE-10E5-4161-A562-187B77CA6DBF}" presName="sibTrans" presStyleLbl="sibTrans2D1" presStyleIdx="2" presStyleCnt="3"/>
      <dgm:spPr/>
    </dgm:pt>
    <dgm:pt modelId="{FCB7A2B8-F834-4AD1-BC7D-BC33081EDA02}" type="pres">
      <dgm:prSet presAssocID="{4836CACE-10E5-4161-A562-187B77CA6DBF}" presName="connectorText" presStyleLbl="sibTrans2D1" presStyleIdx="2" presStyleCnt="3"/>
      <dgm:spPr/>
    </dgm:pt>
    <dgm:pt modelId="{350CA654-8885-4FFB-BE63-5A8FE90A4508}" type="pres">
      <dgm:prSet presAssocID="{628A76D9-57C5-4135-A78C-5EB98F1F0E12}" presName="node" presStyleLbl="node1" presStyleIdx="3" presStyleCnt="4">
        <dgm:presLayoutVars>
          <dgm:bulletEnabled val="1"/>
        </dgm:presLayoutVars>
      </dgm:prSet>
      <dgm:spPr/>
    </dgm:pt>
  </dgm:ptLst>
  <dgm:cxnLst>
    <dgm:cxn modelId="{92FF2015-4326-4B3A-A24F-E4E7AC7E3FE6}" type="presOf" srcId="{92F6DA41-05A4-45C9-B1D2-61F8FFD34DC9}" destId="{D3457971-A8B2-46F9-B3DD-AD42C2E186F2}" srcOrd="1" destOrd="0" presId="urn:microsoft.com/office/officeart/2005/8/layout/process1"/>
    <dgm:cxn modelId="{F4CDD218-E794-4E34-87DE-CDEC5A731659}" type="presOf" srcId="{4836CACE-10E5-4161-A562-187B77CA6DBF}" destId="{E16D1806-9729-4B4E-AFE8-4F230B4F887B}" srcOrd="0" destOrd="0" presId="urn:microsoft.com/office/officeart/2005/8/layout/process1"/>
    <dgm:cxn modelId="{1975181C-9A01-4046-8021-42928D808B99}" type="presOf" srcId="{660A0C62-D0E7-4C0B-8EFA-DD5F7E076A3E}" destId="{F89B1406-9159-4E88-B211-DBDEC0B0D251}" srcOrd="0" destOrd="0" presId="urn:microsoft.com/office/officeart/2005/8/layout/process1"/>
    <dgm:cxn modelId="{BB0D7131-978C-4BBD-9941-BF5A72B4518D}" type="presOf" srcId="{473BBA3F-3F1F-49B6-966D-D8AED2BBAD76}" destId="{3E1E4061-F750-4DAA-970B-F2A6E6C3A691}" srcOrd="1" destOrd="0" presId="urn:microsoft.com/office/officeart/2005/8/layout/process1"/>
    <dgm:cxn modelId="{E6C6BA3B-3442-48D3-B81F-F8C5FF30A86E}" type="presOf" srcId="{0049DE12-69A1-4C6F-BDB4-9484B95A02E6}" destId="{3C6CD884-285B-40A6-84B4-6ADDA575918C}" srcOrd="0" destOrd="0" presId="urn:microsoft.com/office/officeart/2005/8/layout/process1"/>
    <dgm:cxn modelId="{92CC2646-CB17-481F-BA43-62FDB658448A}" srcId="{0D5F6310-5759-4D62-BBA3-D2F53AD2BA14}" destId="{DA4A1CB2-E68E-43F5-A298-131B6775F6D2}" srcOrd="0" destOrd="0" parTransId="{0184204D-C3B1-444A-A016-E929497D0FFA}" sibTransId="{92F6DA41-05A4-45C9-B1D2-61F8FFD34DC9}"/>
    <dgm:cxn modelId="{9DFE8E76-798D-4D21-8336-AE4A58F1EFB9}" srcId="{0D5F6310-5759-4D62-BBA3-D2F53AD2BA14}" destId="{628A76D9-57C5-4135-A78C-5EB98F1F0E12}" srcOrd="3" destOrd="0" parTransId="{A9F68DF6-7C03-405E-AE7F-D826211455A0}" sibTransId="{67918C22-83E1-48E0-96E4-2A8029046528}"/>
    <dgm:cxn modelId="{71C81A57-33A9-4254-A5C0-177745EBF744}" srcId="{0D5F6310-5759-4D62-BBA3-D2F53AD2BA14}" destId="{0049DE12-69A1-4C6F-BDB4-9484B95A02E6}" srcOrd="2" destOrd="0" parTransId="{2913616C-595F-4FD9-AFAB-257F689EA7A3}" sibTransId="{4836CACE-10E5-4161-A562-187B77CA6DBF}"/>
    <dgm:cxn modelId="{844DC880-D956-435A-9A6F-266049E8379F}" srcId="{0D5F6310-5759-4D62-BBA3-D2F53AD2BA14}" destId="{660A0C62-D0E7-4C0B-8EFA-DD5F7E076A3E}" srcOrd="1" destOrd="0" parTransId="{8CD9506F-B19D-4CE5-9346-87F803D6E51F}" sibTransId="{473BBA3F-3F1F-49B6-966D-D8AED2BBAD76}"/>
    <dgm:cxn modelId="{1C9B0DA3-A8EC-4588-91AC-C93957E97AFF}" type="presOf" srcId="{DA4A1CB2-E68E-43F5-A298-131B6775F6D2}" destId="{1105C104-A3FE-4488-A559-A03DC9B82DE4}" srcOrd="0" destOrd="0" presId="urn:microsoft.com/office/officeart/2005/8/layout/process1"/>
    <dgm:cxn modelId="{2CAF60A8-525D-4B26-9E92-BF2B87910B39}" type="presOf" srcId="{92F6DA41-05A4-45C9-B1D2-61F8FFD34DC9}" destId="{60BD22EA-6994-4BE6-921F-B1EE43AEC31A}" srcOrd="0" destOrd="0" presId="urn:microsoft.com/office/officeart/2005/8/layout/process1"/>
    <dgm:cxn modelId="{D22BB2B1-42C6-48A9-8C68-A748F8BBEC5E}" type="presOf" srcId="{4836CACE-10E5-4161-A562-187B77CA6DBF}" destId="{FCB7A2B8-F834-4AD1-BC7D-BC33081EDA02}" srcOrd="1" destOrd="0" presId="urn:microsoft.com/office/officeart/2005/8/layout/process1"/>
    <dgm:cxn modelId="{79238AC2-250B-4180-9402-CF6D6BAB5B42}" type="presOf" srcId="{473BBA3F-3F1F-49B6-966D-D8AED2BBAD76}" destId="{9FD5A350-EF9C-4A2F-8D2C-78D987D3FC6A}" srcOrd="0" destOrd="0" presId="urn:microsoft.com/office/officeart/2005/8/layout/process1"/>
    <dgm:cxn modelId="{0CCAC2C7-A99A-4A9F-8A49-592E808F0E3B}" type="presOf" srcId="{0D5F6310-5759-4D62-BBA3-D2F53AD2BA14}" destId="{E118A7FB-C9E5-4A95-9C5B-240AFF5069DD}" srcOrd="0" destOrd="0" presId="urn:microsoft.com/office/officeart/2005/8/layout/process1"/>
    <dgm:cxn modelId="{01477FEC-9920-43DF-A6E1-582B747BE0FD}" type="presOf" srcId="{628A76D9-57C5-4135-A78C-5EB98F1F0E12}" destId="{350CA654-8885-4FFB-BE63-5A8FE90A4508}" srcOrd="0" destOrd="0" presId="urn:microsoft.com/office/officeart/2005/8/layout/process1"/>
    <dgm:cxn modelId="{5F343AF3-DD36-4B94-9AF6-53A37E1E0FF1}" type="presParOf" srcId="{E118A7FB-C9E5-4A95-9C5B-240AFF5069DD}" destId="{1105C104-A3FE-4488-A559-A03DC9B82DE4}" srcOrd="0" destOrd="0" presId="urn:microsoft.com/office/officeart/2005/8/layout/process1"/>
    <dgm:cxn modelId="{9AD06855-0DDF-4E6A-9B53-29BE52A84EF6}" type="presParOf" srcId="{E118A7FB-C9E5-4A95-9C5B-240AFF5069DD}" destId="{60BD22EA-6994-4BE6-921F-B1EE43AEC31A}" srcOrd="1" destOrd="0" presId="urn:microsoft.com/office/officeart/2005/8/layout/process1"/>
    <dgm:cxn modelId="{75A43F22-346A-4ECC-9154-9F46F8C2040E}" type="presParOf" srcId="{60BD22EA-6994-4BE6-921F-B1EE43AEC31A}" destId="{D3457971-A8B2-46F9-B3DD-AD42C2E186F2}" srcOrd="0" destOrd="0" presId="urn:microsoft.com/office/officeart/2005/8/layout/process1"/>
    <dgm:cxn modelId="{EA325809-FE99-4FEB-A22B-CEA4D7F6F902}" type="presParOf" srcId="{E118A7FB-C9E5-4A95-9C5B-240AFF5069DD}" destId="{F89B1406-9159-4E88-B211-DBDEC0B0D251}" srcOrd="2" destOrd="0" presId="urn:microsoft.com/office/officeart/2005/8/layout/process1"/>
    <dgm:cxn modelId="{D2023296-07C4-4EFC-A216-5DD57028CECA}" type="presParOf" srcId="{E118A7FB-C9E5-4A95-9C5B-240AFF5069DD}" destId="{9FD5A350-EF9C-4A2F-8D2C-78D987D3FC6A}" srcOrd="3" destOrd="0" presId="urn:microsoft.com/office/officeart/2005/8/layout/process1"/>
    <dgm:cxn modelId="{3A094ACD-772A-4D94-B2CC-E77D3344254A}" type="presParOf" srcId="{9FD5A350-EF9C-4A2F-8D2C-78D987D3FC6A}" destId="{3E1E4061-F750-4DAA-970B-F2A6E6C3A691}" srcOrd="0" destOrd="0" presId="urn:microsoft.com/office/officeart/2005/8/layout/process1"/>
    <dgm:cxn modelId="{A869F3EB-CD87-4BED-A139-29C13F21D19C}" type="presParOf" srcId="{E118A7FB-C9E5-4A95-9C5B-240AFF5069DD}" destId="{3C6CD884-285B-40A6-84B4-6ADDA575918C}" srcOrd="4" destOrd="0" presId="urn:microsoft.com/office/officeart/2005/8/layout/process1"/>
    <dgm:cxn modelId="{29325766-6E4D-4928-B464-4FFDB94AC066}" type="presParOf" srcId="{E118A7FB-C9E5-4A95-9C5B-240AFF5069DD}" destId="{E16D1806-9729-4B4E-AFE8-4F230B4F887B}" srcOrd="5" destOrd="0" presId="urn:microsoft.com/office/officeart/2005/8/layout/process1"/>
    <dgm:cxn modelId="{8F63EA92-58C9-43CD-B2F6-26BBB1575715}" type="presParOf" srcId="{E16D1806-9729-4B4E-AFE8-4F230B4F887B}" destId="{FCB7A2B8-F834-4AD1-BC7D-BC33081EDA02}" srcOrd="0" destOrd="0" presId="urn:microsoft.com/office/officeart/2005/8/layout/process1"/>
    <dgm:cxn modelId="{BA225CFB-DD9A-4F8C-8294-6675B3BB6A37}" type="presParOf" srcId="{E118A7FB-C9E5-4A95-9C5B-240AFF5069DD}" destId="{350CA654-8885-4FFB-BE63-5A8FE90A45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5C104-A3FE-4488-A559-A03DC9B82DE4}">
      <dsp:nvSpPr>
        <dsp:cNvPr id="0" name=""/>
        <dsp:cNvSpPr/>
      </dsp:nvSpPr>
      <dsp:spPr>
        <a:xfrm>
          <a:off x="3379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Business Process</a:t>
          </a:r>
        </a:p>
      </dsp:txBody>
      <dsp:txXfrm>
        <a:off x="31778" y="391369"/>
        <a:ext cx="1420730" cy="912829"/>
      </dsp:txXfrm>
    </dsp:sp>
    <dsp:sp modelId="{60BD22EA-6994-4BE6-921F-B1EE43AEC31A}">
      <dsp:nvSpPr>
        <dsp:cNvPr id="0" name=""/>
        <dsp:cNvSpPr/>
      </dsp:nvSpPr>
      <dsp:spPr>
        <a:xfrm>
          <a:off x="1628660" y="664570"/>
          <a:ext cx="313235" cy="366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28660" y="737855"/>
        <a:ext cx="219265" cy="219856"/>
      </dsp:txXfrm>
    </dsp:sp>
    <dsp:sp modelId="{F89B1406-9159-4E88-B211-DBDEC0B0D251}">
      <dsp:nvSpPr>
        <dsp:cNvPr id="0" name=""/>
        <dsp:cNvSpPr/>
      </dsp:nvSpPr>
      <dsp:spPr>
        <a:xfrm>
          <a:off x="2071918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Declare Grain</a:t>
          </a:r>
        </a:p>
      </dsp:txBody>
      <dsp:txXfrm>
        <a:off x="2100317" y="391369"/>
        <a:ext cx="1420730" cy="912829"/>
      </dsp:txXfrm>
    </dsp:sp>
    <dsp:sp modelId="{9FD5A350-EF9C-4A2F-8D2C-78D987D3FC6A}">
      <dsp:nvSpPr>
        <dsp:cNvPr id="0" name=""/>
        <dsp:cNvSpPr/>
      </dsp:nvSpPr>
      <dsp:spPr>
        <a:xfrm>
          <a:off x="3697199" y="664570"/>
          <a:ext cx="313235" cy="366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97199" y="737855"/>
        <a:ext cx="219265" cy="219856"/>
      </dsp:txXfrm>
    </dsp:sp>
    <dsp:sp modelId="{3C6CD884-285B-40A6-84B4-6ADDA575918C}">
      <dsp:nvSpPr>
        <dsp:cNvPr id="0" name=""/>
        <dsp:cNvSpPr/>
      </dsp:nvSpPr>
      <dsp:spPr>
        <a:xfrm>
          <a:off x="4140458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Dimensions</a:t>
          </a:r>
        </a:p>
      </dsp:txBody>
      <dsp:txXfrm>
        <a:off x="4168857" y="391369"/>
        <a:ext cx="1420730" cy="912829"/>
      </dsp:txXfrm>
    </dsp:sp>
    <dsp:sp modelId="{E16D1806-9729-4B4E-AFE8-4F230B4F887B}">
      <dsp:nvSpPr>
        <dsp:cNvPr id="0" name=""/>
        <dsp:cNvSpPr/>
      </dsp:nvSpPr>
      <dsp:spPr>
        <a:xfrm>
          <a:off x="5765739" y="664570"/>
          <a:ext cx="313235" cy="366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65739" y="737855"/>
        <a:ext cx="219265" cy="219856"/>
      </dsp:txXfrm>
    </dsp:sp>
    <dsp:sp modelId="{350CA654-8885-4FFB-BE63-5A8FE90A4508}">
      <dsp:nvSpPr>
        <dsp:cNvPr id="0" name=""/>
        <dsp:cNvSpPr/>
      </dsp:nvSpPr>
      <dsp:spPr>
        <a:xfrm>
          <a:off x="6208997" y="362970"/>
          <a:ext cx="1477528" cy="96962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Facts</a:t>
          </a:r>
        </a:p>
      </dsp:txBody>
      <dsp:txXfrm>
        <a:off x="6237396" y="391369"/>
        <a:ext cx="1420730" cy="912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46D4-7116-4EB7-8741-3528A9C22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E023-A3CD-4816-8960-852366F39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6ADC-4919-4A68-8EEE-78D8004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E68C-D4FB-45CC-A06D-E8A8784F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EE4A-03FE-4562-93BF-EC075CFF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4381-F226-4B54-BF12-FA62B6DE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9489-72A5-40B2-B4FF-15F14377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A974-7BFC-4C4C-B579-EB2F3314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3860-2387-4255-A391-191EE83B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57CA-4954-4310-9AEF-509A9CE0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BAFB-5343-466C-8263-84004023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6E7-0BDD-49D1-943D-4DDF0701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BDA0-05D8-4EB0-8CBB-592D6ECF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0558-5334-409D-A737-F3BE07ED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912A-8E5E-4FD5-80E3-C5267547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6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E695-1F47-477F-8F12-AD9BE183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4659-D11B-437A-A006-339641A6B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5C4C4-5FB3-4B91-8A24-C492FEF6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0061-A860-4B18-A201-4CBC4425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0F9F4-F437-42E1-98B7-BA11C308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16224-D85F-4E27-9600-D96AC12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7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D97B-93FB-446E-8AED-3EEB8AE2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10CDF-751C-4A0E-A6B9-1AE83414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7A730-FAC8-4F76-92A1-62F15A48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13F35-D00A-49C4-B655-BB2F1E0D3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7C23A-E3D3-4601-B5C8-AFCC2056F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D170A-8C3C-4420-A455-FD0AE8CB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28EC7-8F09-465E-B4C6-77C54C3D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63CE5-A246-48EB-9669-CD348F91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55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8DD2-179D-4DCD-A5BE-F2FDB37A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F4DE6-EAE1-4682-944E-C3674A09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0C1CC-6B77-4AB3-AC97-055BF5BC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4BE92-FF2C-4C56-99E7-C9EA4570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2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A3A94-4F1D-4603-97E1-8892C217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B21ED-366E-49BB-A283-528A2245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07B55-ACAE-462C-B095-DF32E36A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0D07-0911-4AE6-8AC1-A0F09EA0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4A76-48C8-4C81-8852-BF408005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4931C-A983-42BE-AFC8-970CCC1F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0FCB-E0B2-4B17-BD88-ED017842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A601-4C79-4771-9C7F-02E1208E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12BD-6BF1-43B0-9F41-91FFEEC7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2A5E-4701-4B97-89EC-EF3393FE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6B4DC-12FC-42D1-91B8-878B08718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61164-3644-4CE8-B8BB-36C46D5B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A542B-4C25-4291-B45D-8D74E2F6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7AE0-2857-40CE-979A-642B7F13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ED5F1-12B5-4A92-B2A5-0F52745B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4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D590-8722-4FE3-A9C5-635029AF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CD8B8-E53F-4E34-90DE-470877B5C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DA44A-EF67-4067-A321-D1F2485E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AC17-62FE-458A-83F9-ED6A4291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3FA0-D7CD-4172-B6B2-DEC9B10E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7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33B13-1FAA-4F55-81A8-59BFB3F51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EFFF4-7110-4EB5-B601-80188D225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CE68-CEF4-4FCC-A5EA-22B30C45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0428-4D8E-4F5D-A1CC-B4C015FD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F365-8F7D-438F-A054-F1C65FD8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D8500-9FAC-439B-BADA-CFC979A1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336D-3451-4CD1-9A1F-7350B552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974F-AB42-476A-9B9E-B8C7D17CB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95CE-98AA-4B7F-9387-8D7AFC078F3E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961CB-FE52-42C8-BF54-09CA486F3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BEA9-C7D0-4EA1-A584-9FBDAF2F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8B98-CC3E-452B-A9BC-74CBFBBA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tutorialspoint.com/dwh/dwh_schema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Data Warehouse Architecture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2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607B-C11E-4D02-95BF-7225FE11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Centralized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C1E3-1D87-4405-8A7C-C6E96780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architectural type takes into account the enterprise-level information requirements. An</a:t>
            </a:r>
            <a:r>
              <a:rPr lang="id-ID" dirty="0"/>
              <a:t> </a:t>
            </a:r>
            <a:r>
              <a:rPr lang="en-US" dirty="0"/>
              <a:t>overall infrastructure is established. Atomic level normalized data at the lowest level of granularity</a:t>
            </a:r>
            <a:r>
              <a:rPr lang="id-ID" dirty="0"/>
              <a:t> </a:t>
            </a:r>
            <a:r>
              <a:rPr lang="en-US" dirty="0"/>
              <a:t>is stored in the third normal form. Occasionally, some summarized data is included.</a:t>
            </a:r>
          </a:p>
          <a:p>
            <a:r>
              <a:rPr lang="en-US" dirty="0"/>
              <a:t>Queries and applications access the normalized data in the central data warehouse. There are</a:t>
            </a:r>
            <a:r>
              <a:rPr lang="id-ID" dirty="0"/>
              <a:t> </a:t>
            </a:r>
            <a:r>
              <a:rPr lang="en-US" dirty="0"/>
              <a:t>no separate data marts.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570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DD5B-5F36-46AC-9DCF-6C8B3B0E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Independent Data Marts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EE3D-BF92-4489-B6BF-C4055B43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architectural type evolves in companies where the organizational units develop</a:t>
            </a:r>
            <a:r>
              <a:rPr lang="id-ID" dirty="0"/>
              <a:t> </a:t>
            </a:r>
            <a:r>
              <a:rPr lang="en-US" dirty="0"/>
              <a:t>their own data marts for their own specific purposes. 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Although each data mart serves the particular</a:t>
            </a:r>
            <a:r>
              <a:rPr lang="id-ID" dirty="0"/>
              <a:t> </a:t>
            </a:r>
            <a:r>
              <a:rPr lang="en-US" dirty="0"/>
              <a:t>organizational unit, these separate data marts do not provide “a single version of the</a:t>
            </a:r>
            <a:r>
              <a:rPr lang="id-ID" dirty="0"/>
              <a:t> </a:t>
            </a:r>
            <a:r>
              <a:rPr lang="en-US" dirty="0"/>
              <a:t>truth.” The data marts are independent of one another.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422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1B37-7387-40A6-86BD-F9F292D5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Federated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BC84-277B-42F3-8254-EAD2C33F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companies get into data warehousing with an existing legacy of an assortment of</a:t>
            </a:r>
            <a:r>
              <a:rPr lang="id-ID" sz="2400" dirty="0"/>
              <a:t> </a:t>
            </a:r>
            <a:r>
              <a:rPr lang="en-US" sz="2400" dirty="0"/>
              <a:t>decision-support structures in the form of operational systems, extracted datasets, primitive</a:t>
            </a:r>
            <a:r>
              <a:rPr lang="id-ID" sz="2400" dirty="0"/>
              <a:t> </a:t>
            </a:r>
            <a:r>
              <a:rPr lang="en-US" sz="2400" dirty="0"/>
              <a:t>data marts, and so on. </a:t>
            </a:r>
            <a:endParaRPr lang="id-ID" sz="2400" dirty="0"/>
          </a:p>
          <a:p>
            <a:r>
              <a:rPr lang="en-US" sz="2400" dirty="0"/>
              <a:t>For such companies, it may not be prudent to discard all that huge</a:t>
            </a:r>
            <a:r>
              <a:rPr lang="id-ID" sz="2400" dirty="0"/>
              <a:t> </a:t>
            </a:r>
            <a:r>
              <a:rPr lang="en-US" sz="2400" dirty="0"/>
              <a:t>investment and start from scratch. The practical solution is a federated architectural type</a:t>
            </a:r>
            <a:r>
              <a:rPr lang="id-ID" sz="2400" dirty="0"/>
              <a:t> </a:t>
            </a:r>
            <a:r>
              <a:rPr lang="en-US" sz="2400" dirty="0"/>
              <a:t>where data may be physically or logically integrated through shared key fields, overall</a:t>
            </a:r>
            <a:r>
              <a:rPr lang="id-ID" sz="2400" dirty="0"/>
              <a:t> </a:t>
            </a:r>
            <a:r>
              <a:rPr lang="en-US" sz="2400" dirty="0"/>
              <a:t>global metadata, distributed queries, and such other methods. </a:t>
            </a:r>
            <a:endParaRPr lang="id-ID" sz="2400" dirty="0"/>
          </a:p>
          <a:p>
            <a:r>
              <a:rPr lang="en-US" sz="2400" dirty="0"/>
              <a:t>In this architectural type,</a:t>
            </a:r>
            <a:r>
              <a:rPr lang="id-ID" sz="2400" dirty="0"/>
              <a:t> </a:t>
            </a:r>
            <a:r>
              <a:rPr lang="en-US" sz="2400" dirty="0"/>
              <a:t>there is no one overall data warehouse.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9250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85D2-9979-47F2-8DDA-095331F8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Hub-and-Spoke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54EB-ECAD-473A-8854-2F14D7EB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This is the </a:t>
            </a:r>
            <a:r>
              <a:rPr lang="en-US" sz="2200" dirty="0" err="1"/>
              <a:t>Inmon</a:t>
            </a:r>
            <a:r>
              <a:rPr lang="en-US" sz="2200" dirty="0"/>
              <a:t> Corporate Information Factory approach. </a:t>
            </a:r>
            <a:endParaRPr lang="id-ID" sz="2200" dirty="0"/>
          </a:p>
          <a:p>
            <a:r>
              <a:rPr lang="en-US" sz="2200" dirty="0"/>
              <a:t>Similar to the centralized data</a:t>
            </a:r>
            <a:r>
              <a:rPr lang="id-ID" sz="2200" dirty="0"/>
              <a:t> </a:t>
            </a:r>
            <a:r>
              <a:rPr lang="en-US" sz="2200" dirty="0"/>
              <a:t>warehouse architecture, here too is an overall enterprise-wide data warehouse. Atomic</a:t>
            </a:r>
            <a:r>
              <a:rPr lang="id-ID" sz="2200" dirty="0"/>
              <a:t> </a:t>
            </a:r>
            <a:r>
              <a:rPr lang="en-US" sz="2200" dirty="0"/>
              <a:t>data in the third normal form is stored in the centralized data warehouse. </a:t>
            </a:r>
            <a:endParaRPr lang="id-ID" sz="2200" dirty="0"/>
          </a:p>
          <a:p>
            <a:r>
              <a:rPr lang="en-US" sz="2200" dirty="0"/>
              <a:t>Most queries are directed to the dependent data marts although the centralized data</a:t>
            </a:r>
            <a:r>
              <a:rPr lang="id-ID" sz="2200" dirty="0"/>
              <a:t> </a:t>
            </a:r>
            <a:r>
              <a:rPr lang="en-US" sz="2200" dirty="0"/>
              <a:t>warehouse may itself be used for querying. This architectural type results from adopting a</a:t>
            </a:r>
            <a:r>
              <a:rPr lang="id-ID" sz="2200" dirty="0"/>
              <a:t> </a:t>
            </a:r>
            <a:r>
              <a:rPr lang="en-US" sz="2200" dirty="0"/>
              <a:t>top-down approach to data warehouse development.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404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F8CD-BF0D-4F16-81C6-E1D6DE2C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Data-Mart Bus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56F2-6B0D-4200-A6A2-CE0D0BC5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is the </a:t>
            </a:r>
            <a:r>
              <a:rPr lang="en-US" sz="2400" dirty="0" err="1"/>
              <a:t>Kimbal</a:t>
            </a:r>
            <a:r>
              <a:rPr lang="en-US" sz="2400" dirty="0"/>
              <a:t> conformed </a:t>
            </a:r>
            <a:r>
              <a:rPr lang="en-US" sz="2400" dirty="0" err="1"/>
              <a:t>supermarts</a:t>
            </a:r>
            <a:r>
              <a:rPr lang="en-US" sz="2400" dirty="0"/>
              <a:t> approach. </a:t>
            </a:r>
            <a:endParaRPr lang="id-ID" sz="2400" dirty="0"/>
          </a:p>
          <a:p>
            <a:r>
              <a:rPr lang="en-US" sz="2400" dirty="0"/>
              <a:t>The principal</a:t>
            </a:r>
            <a:r>
              <a:rPr lang="id-ID" sz="2400" dirty="0"/>
              <a:t> </a:t>
            </a:r>
            <a:r>
              <a:rPr lang="en-US" sz="2400" dirty="0"/>
              <a:t>notion is that by conforming dimensions among the various data marts, the result would</a:t>
            </a:r>
            <a:r>
              <a:rPr lang="id-ID" sz="2400" dirty="0"/>
              <a:t> </a:t>
            </a:r>
            <a:r>
              <a:rPr lang="en-US" sz="2400" dirty="0"/>
              <a:t>be logically integrated </a:t>
            </a:r>
            <a:r>
              <a:rPr lang="en-US" sz="2400" dirty="0" err="1"/>
              <a:t>supermarts</a:t>
            </a:r>
            <a:r>
              <a:rPr lang="en-US" sz="2400" dirty="0"/>
              <a:t> that will provide an enterprise view of the data. </a:t>
            </a:r>
            <a:endParaRPr lang="id-ID" sz="2400" dirty="0"/>
          </a:p>
          <a:p>
            <a:r>
              <a:rPr lang="en-US" sz="2400" dirty="0"/>
              <a:t>The</a:t>
            </a:r>
            <a:r>
              <a:rPr lang="id-ID" sz="2400" dirty="0"/>
              <a:t> </a:t>
            </a:r>
            <a:r>
              <a:rPr lang="en-US" sz="2400" dirty="0"/>
              <a:t>data marts contain atomic data organized as a dimensional data model. </a:t>
            </a:r>
            <a:endParaRPr lang="id-ID" sz="2400" dirty="0"/>
          </a:p>
          <a:p>
            <a:r>
              <a:rPr lang="en-US" sz="2400" dirty="0"/>
              <a:t>This architectural</a:t>
            </a:r>
            <a:r>
              <a:rPr lang="id-ID" sz="2400" dirty="0"/>
              <a:t> </a:t>
            </a:r>
            <a:r>
              <a:rPr lang="en-US" sz="2400" dirty="0"/>
              <a:t>type results from adopting an enhanced bottom-up approach to </a:t>
            </a:r>
            <a:r>
              <a:rPr lang="en-US" sz="2400" dirty="0" err="1"/>
              <a:t>datawarehouse</a:t>
            </a:r>
            <a:r>
              <a:rPr lang="en-US" sz="2400" dirty="0"/>
              <a:t> development.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8620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D3A5-30E3-4F20-9ECE-948F8CF0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Overview of The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E5CD3-5213-488A-B965-2A4D52C92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617" y="1690688"/>
            <a:ext cx="7643960" cy="4934709"/>
          </a:xfrm>
        </p:spPr>
      </p:pic>
    </p:spTree>
    <p:extLst>
      <p:ext uri="{BB962C8B-B14F-4D97-AF65-F5344CB8AC3E}">
        <p14:creationId xmlns:p14="http://schemas.microsoft.com/office/powerpoint/2010/main" val="60837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B625-C1FE-425A-A3F5-FAA298E4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97E1-DAF6-465A-856F-2E25E6C6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extraction		: gathering data from multiple heterogeneous 				  sources.</a:t>
            </a:r>
          </a:p>
          <a:p>
            <a:r>
              <a:rPr lang="en-US" dirty="0"/>
              <a:t>Data cleaning		: cleaning or correcting data error </a:t>
            </a:r>
          </a:p>
          <a:p>
            <a:r>
              <a:rPr lang="en-US" dirty="0"/>
              <a:t>Data transformation	: converting data to DW format</a:t>
            </a:r>
          </a:p>
          <a:p>
            <a:r>
              <a:rPr lang="en-US" dirty="0"/>
              <a:t>Data loading		: sorting, summarizing, consolidating, 						  checking integrity, and building indices and 				  partitions.</a:t>
            </a:r>
          </a:p>
          <a:p>
            <a:r>
              <a:rPr lang="en-US" dirty="0"/>
              <a:t>Data refresher 		: updating data</a:t>
            </a:r>
          </a:p>
        </p:txBody>
      </p:sp>
    </p:spTree>
    <p:extLst>
      <p:ext uri="{BB962C8B-B14F-4D97-AF65-F5344CB8AC3E}">
        <p14:creationId xmlns:p14="http://schemas.microsoft.com/office/powerpoint/2010/main" val="340769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69B4-F1E6-4AA0-A671-36B9FD50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91E0-4491-4259-BB10-924DF49D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that contains a subset of corporate data to support the analytical requirements of a particular business unit </a:t>
            </a:r>
          </a:p>
          <a:p>
            <a:r>
              <a:rPr lang="en-US" dirty="0"/>
              <a:t>Reason to use data mart</a:t>
            </a:r>
          </a:p>
          <a:p>
            <a:pPr lvl="1"/>
            <a:r>
              <a:rPr lang="en-US" dirty="0"/>
              <a:t>Improve response time </a:t>
            </a:r>
          </a:p>
          <a:p>
            <a:pPr lvl="1"/>
            <a:r>
              <a:rPr lang="en-US" dirty="0"/>
              <a:t>Cost efficiency</a:t>
            </a:r>
          </a:p>
          <a:p>
            <a:pPr lvl="1"/>
            <a:r>
              <a:rPr lang="en-US" dirty="0"/>
              <a:t>Security reason</a:t>
            </a:r>
          </a:p>
          <a:p>
            <a:pPr lvl="1"/>
            <a:r>
              <a:rPr lang="en-US" dirty="0"/>
              <a:t>Specified access user</a:t>
            </a:r>
          </a:p>
        </p:txBody>
      </p:sp>
    </p:spTree>
    <p:extLst>
      <p:ext uri="{BB962C8B-B14F-4D97-AF65-F5344CB8AC3E}">
        <p14:creationId xmlns:p14="http://schemas.microsoft.com/office/powerpoint/2010/main" val="367976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3CCB-69FB-4DFE-9070-F596303B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Datawarehouse Design</a:t>
            </a:r>
          </a:p>
        </p:txBody>
      </p:sp>
    </p:spTree>
    <p:extLst>
      <p:ext uri="{BB962C8B-B14F-4D97-AF65-F5344CB8AC3E}">
        <p14:creationId xmlns:p14="http://schemas.microsoft.com/office/powerpoint/2010/main" val="288602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243-6AE3-4DE6-A3E8-8107CB4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243A-45E3-40C6-8B69-462BFDE2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20525"/>
            <a:ext cx="5157787" cy="823912"/>
          </a:xfrm>
        </p:spPr>
        <p:txBody>
          <a:bodyPr/>
          <a:lstStyle/>
          <a:p>
            <a:r>
              <a:rPr lang="en-US" dirty="0" err="1"/>
              <a:t>Inmon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DB79-4623-47BA-9996-9DF933F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344437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Create data model for all </a:t>
            </a:r>
          </a:p>
          <a:p>
            <a:r>
              <a:rPr lang="en-US" dirty="0"/>
              <a:t>Then, used for feed data marts</a:t>
            </a:r>
          </a:p>
          <a:p>
            <a:r>
              <a:rPr lang="en-US" dirty="0"/>
              <a:t>Advantages:</a:t>
            </a:r>
          </a:p>
          <a:p>
            <a:pPr marL="457200" lvl="1" indent="0">
              <a:buNone/>
            </a:pPr>
            <a:r>
              <a:rPr lang="en-US" dirty="0"/>
              <a:t>Provide consistent and comprehensive  view</a:t>
            </a:r>
          </a:p>
          <a:p>
            <a:r>
              <a:rPr lang="en-US" dirty="0"/>
              <a:t>Disadvantage :</a:t>
            </a:r>
          </a:p>
          <a:p>
            <a:pPr marL="457200" lvl="1" indent="0">
              <a:buNone/>
            </a:pPr>
            <a:r>
              <a:rPr lang="en-US" dirty="0"/>
              <a:t>Hard to be implemented on complex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35BCA-B1DE-46BD-9019-76ADD8016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20525"/>
            <a:ext cx="5183188" cy="823912"/>
          </a:xfrm>
        </p:spPr>
        <p:txBody>
          <a:bodyPr/>
          <a:lstStyle/>
          <a:p>
            <a:r>
              <a:rPr lang="en-US" dirty="0"/>
              <a:t>Kimball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79AD0-48F2-470A-AA41-0C69C3473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44437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Start by identifying information requirement ( data marts )</a:t>
            </a:r>
          </a:p>
          <a:p>
            <a:r>
              <a:rPr lang="en-US" dirty="0"/>
              <a:t>Advantage:</a:t>
            </a:r>
          </a:p>
          <a:p>
            <a:pPr marL="457200" lvl="1" indent="0">
              <a:buNone/>
            </a:pPr>
            <a:r>
              <a:rPr lang="en-US" dirty="0"/>
              <a:t>Easy to handle complex project within allocated period and budget</a:t>
            </a:r>
          </a:p>
          <a:p>
            <a:r>
              <a:rPr lang="en-US" dirty="0"/>
              <a:t>Disadvantage :</a:t>
            </a:r>
          </a:p>
          <a:p>
            <a:pPr marL="457200" lvl="1" indent="0">
              <a:buNone/>
            </a:pPr>
            <a:r>
              <a:rPr lang="en-US" dirty="0"/>
              <a:t>May not provide consistent and comprehensive database</a:t>
            </a:r>
          </a:p>
        </p:txBody>
      </p:sp>
    </p:spTree>
    <p:extLst>
      <p:ext uri="{BB962C8B-B14F-4D97-AF65-F5344CB8AC3E}">
        <p14:creationId xmlns:p14="http://schemas.microsoft.com/office/powerpoint/2010/main" val="2548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1C72-6E02-460E-B763-500C442A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Definition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CD14-627C-4898-8555-05DA7F82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“A Data Warehouse is a subject</a:t>
            </a:r>
            <a:r>
              <a:rPr lang="id-ID" dirty="0"/>
              <a:t> </a:t>
            </a:r>
            <a:r>
              <a:rPr lang="en-US" dirty="0"/>
              <a:t>oriented, integrated, nonvolatile, and time variant collection of data in support of management’s</a:t>
            </a:r>
            <a:r>
              <a:rPr lang="id-ID" dirty="0"/>
              <a:t> </a:t>
            </a:r>
            <a:r>
              <a:rPr lang="en-US" dirty="0"/>
              <a:t>decisions.” Bill </a:t>
            </a:r>
            <a:r>
              <a:rPr lang="en-US" dirty="0" err="1"/>
              <a:t>Inmon</a:t>
            </a:r>
            <a:r>
              <a:rPr lang="en-US" dirty="0"/>
              <a:t> (1996</a:t>
            </a:r>
            <a:r>
              <a:rPr lang="id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25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84AA-F1B7-43FE-B61B-D3C0A3B6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Top-Down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5FED-FC6B-49FF-AB34-CDFE1F2A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Top-Down Approach Bill </a:t>
            </a:r>
            <a:r>
              <a:rPr lang="en-US" sz="2400" dirty="0" err="1"/>
              <a:t>Inmon</a:t>
            </a:r>
            <a:r>
              <a:rPr lang="en-US" sz="2400" dirty="0"/>
              <a:t> is one of the leading proponents of the top-down</a:t>
            </a:r>
            <a:r>
              <a:rPr lang="id-ID" sz="2400" dirty="0"/>
              <a:t> </a:t>
            </a:r>
            <a:r>
              <a:rPr lang="en-US" sz="2400" dirty="0"/>
              <a:t>approach. He has defined a data warehouse as a centralized repository for the entire enterprise.</a:t>
            </a:r>
          </a:p>
          <a:p>
            <a:r>
              <a:rPr lang="en-US" sz="2400" dirty="0"/>
              <a:t>In this approach the data in the data warehouse is stored at the lowest level of granularity</a:t>
            </a:r>
            <a:r>
              <a:rPr lang="id-ID" sz="2400" dirty="0"/>
              <a:t> </a:t>
            </a:r>
            <a:r>
              <a:rPr lang="en-US" sz="2400" dirty="0"/>
              <a:t>based on a normalized data model. In the </a:t>
            </a:r>
            <a:r>
              <a:rPr lang="en-US" sz="2400" dirty="0" err="1"/>
              <a:t>Inmon</a:t>
            </a:r>
            <a:r>
              <a:rPr lang="en-US" sz="2400" dirty="0"/>
              <a:t> vision the data warehouse is at the</a:t>
            </a:r>
            <a:r>
              <a:rPr lang="id-ID" sz="2400" dirty="0"/>
              <a:t> </a:t>
            </a:r>
            <a:r>
              <a:rPr lang="en-US" sz="2400" dirty="0"/>
              <a:t>center of the “Corporate Information Factory” (CIF) providing the logical framework for</a:t>
            </a:r>
            <a:r>
              <a:rPr lang="id-ID" sz="2400" dirty="0"/>
              <a:t> </a:t>
            </a:r>
            <a:r>
              <a:rPr lang="en-US" sz="2400" dirty="0"/>
              <a:t>delivering business intelligence to the enterprise. Business operations provide data to</a:t>
            </a:r>
            <a:r>
              <a:rPr lang="id-ID" sz="2400" dirty="0"/>
              <a:t> </a:t>
            </a:r>
            <a:r>
              <a:rPr lang="en-US" sz="2400" dirty="0"/>
              <a:t>drive the CIF. The centralized data warehouse would feed the dependent data marts that may</a:t>
            </a:r>
            <a:r>
              <a:rPr lang="id-ID" sz="2400" dirty="0"/>
              <a:t> </a:t>
            </a:r>
            <a:r>
              <a:rPr lang="en-US" sz="2400" dirty="0"/>
              <a:t>be designed based on a dimensional data model.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86255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84A4-D587-4F93-A5A9-90FFA1B5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Top-Down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BC37-02BE-4062-93EA-74AC48CF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advantages of this approach are:</a:t>
            </a:r>
          </a:p>
          <a:p>
            <a:pPr lvl="1"/>
            <a:r>
              <a:rPr lang="en-US" dirty="0"/>
              <a:t>A truly corporate effort, an enterprise view of data</a:t>
            </a:r>
          </a:p>
          <a:p>
            <a:pPr lvl="1"/>
            <a:r>
              <a:rPr lang="en-US" dirty="0"/>
              <a:t>Inherently architected, not a union of disparate data marts</a:t>
            </a:r>
          </a:p>
          <a:p>
            <a:pPr lvl="1"/>
            <a:r>
              <a:rPr lang="en-US" dirty="0"/>
              <a:t>Single, central storage of data about the content</a:t>
            </a:r>
          </a:p>
          <a:p>
            <a:pPr lvl="1"/>
            <a:r>
              <a:rPr lang="en-US" dirty="0"/>
              <a:t>Centralized rules and control</a:t>
            </a:r>
          </a:p>
          <a:p>
            <a:pPr lvl="1"/>
            <a:r>
              <a:rPr lang="en-US" dirty="0"/>
              <a:t>May see quick results if implemented with iterations</a:t>
            </a:r>
          </a:p>
          <a:p>
            <a:pPr marL="0" indent="0">
              <a:buNone/>
            </a:pPr>
            <a:r>
              <a:rPr lang="en-US" dirty="0"/>
              <a:t>The disadvantages are:</a:t>
            </a:r>
          </a:p>
          <a:p>
            <a:pPr lvl="1"/>
            <a:r>
              <a:rPr lang="en-US" dirty="0"/>
              <a:t>Takes longer to build even with an iterative method</a:t>
            </a:r>
          </a:p>
          <a:p>
            <a:pPr lvl="1"/>
            <a:r>
              <a:rPr lang="en-US" dirty="0"/>
              <a:t>High exposure to risk of failure</a:t>
            </a:r>
          </a:p>
          <a:p>
            <a:pPr lvl="1"/>
            <a:r>
              <a:rPr lang="en-US" dirty="0"/>
              <a:t>Needs high level of cross-functional skills</a:t>
            </a:r>
          </a:p>
          <a:p>
            <a:pPr lvl="1"/>
            <a:r>
              <a:rPr lang="en-US" dirty="0"/>
              <a:t>High outlay without proof of concept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61081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CEF4-C189-4EC9-B279-AD4B8E7E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Bottom-Up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6038-0683-4B5A-9C4F-DC7F7966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Bottom-Up Approach Ralph Kimball, another leading author and expert practitioner</a:t>
            </a:r>
            <a:r>
              <a:rPr lang="id-ID" dirty="0"/>
              <a:t> </a:t>
            </a:r>
            <a:r>
              <a:rPr lang="en-US" dirty="0"/>
              <a:t>in data warehousing, is a proponent of the approach that has come to be known as the</a:t>
            </a:r>
            <a:r>
              <a:rPr lang="id-ID" dirty="0"/>
              <a:t> </a:t>
            </a:r>
            <a:r>
              <a:rPr lang="en-US" dirty="0"/>
              <a:t>bottom-up approach. Kimball (1996) envisions the corporate data warehouse as a collection</a:t>
            </a:r>
            <a:r>
              <a:rPr lang="id-ID" dirty="0"/>
              <a:t> </a:t>
            </a:r>
            <a:r>
              <a:rPr lang="en-US" dirty="0"/>
              <a:t>of conformed data marts. The key consideration is the conforming of the dimensions among</a:t>
            </a:r>
            <a:r>
              <a:rPr lang="id-ID" dirty="0"/>
              <a:t> </a:t>
            </a:r>
            <a:r>
              <a:rPr lang="en-US" dirty="0"/>
              <a:t>the separate data marts. In this approach data marts are created first to provide analytical and</a:t>
            </a:r>
            <a:r>
              <a:rPr lang="id-ID" dirty="0"/>
              <a:t> </a:t>
            </a:r>
            <a:r>
              <a:rPr lang="en-US" dirty="0"/>
              <a:t>reporting capabilities for specific business subjects based on the dimensional data model.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161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CEF4-C189-4EC9-B279-AD4B8E7E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Bottom-Up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6038-0683-4B5A-9C4F-DC7F7966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advantages of this approach are:</a:t>
            </a:r>
          </a:p>
          <a:p>
            <a:pPr lvl="1"/>
            <a:r>
              <a:rPr lang="en-US" dirty="0"/>
              <a:t>Faster and easier implementation of manageable pieces</a:t>
            </a:r>
          </a:p>
          <a:p>
            <a:pPr lvl="1"/>
            <a:r>
              <a:rPr lang="en-US" dirty="0"/>
              <a:t>Favorable return on investment and proof of concept</a:t>
            </a:r>
          </a:p>
          <a:p>
            <a:pPr lvl="1"/>
            <a:r>
              <a:rPr lang="en-US" dirty="0"/>
              <a:t>Less risk of failure</a:t>
            </a:r>
          </a:p>
          <a:p>
            <a:pPr lvl="1"/>
            <a:r>
              <a:rPr lang="en-US" dirty="0"/>
              <a:t>Inherently incremental; can schedule important data marts first</a:t>
            </a:r>
          </a:p>
          <a:p>
            <a:pPr lvl="1"/>
            <a:r>
              <a:rPr lang="en-US" dirty="0"/>
              <a:t>Allows project team to learn and grow</a:t>
            </a:r>
          </a:p>
          <a:p>
            <a:pPr marL="0" indent="0">
              <a:buNone/>
            </a:pPr>
            <a:r>
              <a:rPr lang="en-US" dirty="0"/>
              <a:t>The disadvantages are:</a:t>
            </a:r>
          </a:p>
          <a:p>
            <a:pPr lvl="1"/>
            <a:r>
              <a:rPr lang="en-US" dirty="0"/>
              <a:t>Each data mart has its own narrow view of data</a:t>
            </a:r>
          </a:p>
          <a:p>
            <a:pPr lvl="1"/>
            <a:r>
              <a:rPr lang="en-US" dirty="0"/>
              <a:t>Permeates redundant data in every data mart</a:t>
            </a:r>
          </a:p>
          <a:p>
            <a:pPr lvl="1"/>
            <a:r>
              <a:rPr lang="en-US" dirty="0"/>
              <a:t>Perpetuates inconsistent and irreconcilable data</a:t>
            </a:r>
          </a:p>
          <a:p>
            <a:pPr lvl="1"/>
            <a:r>
              <a:rPr lang="en-US" dirty="0"/>
              <a:t>Proliferates unmanageable interfaces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5936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5813-00E3-488A-8ABA-06603809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Data Warehouse </a:t>
            </a:r>
            <a:r>
              <a:rPr lang="id-ID" dirty="0"/>
              <a:t>v</a:t>
            </a:r>
            <a:r>
              <a:rPr lang="en-US" dirty="0" err="1"/>
              <a:t>ersus</a:t>
            </a:r>
            <a:r>
              <a:rPr lang="en-US" dirty="0"/>
              <a:t> Data Mart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0571-EDED-4BD8-9C1C-07A68FB43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2453481"/>
            <a:ext cx="5610225" cy="3095625"/>
          </a:xfrm>
        </p:spPr>
      </p:pic>
    </p:spTree>
    <p:extLst>
      <p:ext uri="{BB962C8B-B14F-4D97-AF65-F5344CB8AC3E}">
        <p14:creationId xmlns:p14="http://schemas.microsoft.com/office/powerpoint/2010/main" val="50013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1F42-F551-42BC-BBF5-7451A7A1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047" y="1782238"/>
            <a:ext cx="6296799" cy="665334"/>
          </a:xfrm>
        </p:spPr>
        <p:txBody>
          <a:bodyPr>
            <a:noAutofit/>
          </a:bodyPr>
          <a:lstStyle/>
          <a:p>
            <a:r>
              <a:rPr lang="en-US" sz="2400" b="1" dirty="0"/>
              <a:t>Phase I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Create a High-Level Dimensional Model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118237-DD6D-4A5C-9439-4FE1ED6C55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51047" y="2447572"/>
          <a:ext cx="7689905" cy="169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AE94FF32-B7E7-4649-8D35-DDA25144213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Modelling stage by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kimball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460768-80FB-4205-93E7-623E58309F26}"/>
              </a:ext>
            </a:extLst>
          </p:cNvPr>
          <p:cNvSpPr txBox="1">
            <a:spLocks/>
          </p:cNvSpPr>
          <p:nvPr/>
        </p:nvSpPr>
        <p:spPr>
          <a:xfrm>
            <a:off x="2251047" y="4747624"/>
            <a:ext cx="6296799" cy="665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Phase II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Identify All Dimension Attributes  for the Dimensional Model </a:t>
            </a:r>
          </a:p>
        </p:txBody>
      </p:sp>
    </p:spTree>
    <p:extLst>
      <p:ext uri="{BB962C8B-B14F-4D97-AF65-F5344CB8AC3E}">
        <p14:creationId xmlns:p14="http://schemas.microsoft.com/office/powerpoint/2010/main" val="318026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8932-49A2-47D9-AFC1-296709E4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Online analytical processing (OLAP)</a:t>
            </a:r>
          </a:p>
        </p:txBody>
      </p:sp>
    </p:spTree>
    <p:extLst>
      <p:ext uri="{BB962C8B-B14F-4D97-AF65-F5344CB8AC3E}">
        <p14:creationId xmlns:p14="http://schemas.microsoft.com/office/powerpoint/2010/main" val="188763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8944-03EA-4332-8B01-D8E33BF4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135F-2959-4A38-8154-5F117199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OLAP is The dynamic synthesis, analysis, and consolidation of large volumes of multidimensional data.</a:t>
            </a:r>
          </a:p>
          <a:p>
            <a:r>
              <a:rPr lang="en-US" dirty="0"/>
              <a:t>Abilities to answer “Why ?”</a:t>
            </a:r>
          </a:p>
        </p:txBody>
      </p:sp>
    </p:spTree>
    <p:extLst>
      <p:ext uri="{BB962C8B-B14F-4D97-AF65-F5344CB8AC3E}">
        <p14:creationId xmlns:p14="http://schemas.microsoft.com/office/powerpoint/2010/main" val="213950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5C25-B051-46C7-BF4E-8121A309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DB44D5-078B-4158-8D17-10BF2B4A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961" y="3963793"/>
            <a:ext cx="5743833" cy="1203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359D17-ADEC-4304-B8AB-CFD218D7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00" y="1690688"/>
            <a:ext cx="1622176" cy="1492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A07DF-2B2B-4366-90B9-4F73213BB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8" y="1846075"/>
            <a:ext cx="1966772" cy="12382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D9C7E2-35C8-48ED-A5AB-6FF38DF81EEF}"/>
              </a:ext>
            </a:extLst>
          </p:cNvPr>
          <p:cNvSpPr txBox="1">
            <a:spLocks/>
          </p:cNvSpPr>
          <p:nvPr/>
        </p:nvSpPr>
        <p:spPr>
          <a:xfrm>
            <a:off x="1187449" y="3274839"/>
            <a:ext cx="2508077" cy="68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Two-dimensional matrix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EDF934-9DF6-4A93-8F8A-1B8B4B87F555}"/>
              </a:ext>
            </a:extLst>
          </p:cNvPr>
          <p:cNvSpPr txBox="1">
            <a:spLocks/>
          </p:cNvSpPr>
          <p:nvPr/>
        </p:nvSpPr>
        <p:spPr>
          <a:xfrm>
            <a:off x="7319308" y="3240120"/>
            <a:ext cx="2780271" cy="68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Three-dimensional matrix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617A23-DB4A-4F4D-A16C-DEA233ABA8EA}"/>
              </a:ext>
            </a:extLst>
          </p:cNvPr>
          <p:cNvSpPr txBox="1">
            <a:spLocks/>
          </p:cNvSpPr>
          <p:nvPr/>
        </p:nvSpPr>
        <p:spPr>
          <a:xfrm>
            <a:off x="4744309" y="5241290"/>
            <a:ext cx="2533136" cy="425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Four-dimensional matrix</a:t>
            </a:r>
          </a:p>
        </p:txBody>
      </p:sp>
    </p:spTree>
    <p:extLst>
      <p:ext uri="{BB962C8B-B14F-4D97-AF65-F5344CB8AC3E}">
        <p14:creationId xmlns:p14="http://schemas.microsoft.com/office/powerpoint/2010/main" val="377053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9811-472F-4851-B723-AC9A9F4C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Hierarchy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1426-7E90-4028-9A0D-9EDF76EC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from a set of lower-level concepts to higher-level concepts.</a:t>
            </a:r>
          </a:p>
          <a:p>
            <a:r>
              <a:rPr lang="en-US" dirty="0"/>
              <a:t>Example : city-&gt; province -&gt;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A6435-8780-4498-A052-0AEA6F46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3300413"/>
            <a:ext cx="40290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59BE988-5297-43B5-A74D-8B9AB25A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id-ID" dirty="0"/>
              <a:t>The Data Warehouse </a:t>
            </a:r>
            <a:r>
              <a:rPr lang="id-ID" altLang="id-ID" dirty="0"/>
              <a:t>i</a:t>
            </a:r>
            <a:r>
              <a:rPr lang="en-US" altLang="id-ID" dirty="0"/>
              <a:t>s Subject Oriented.</a:t>
            </a:r>
            <a:endParaRPr lang="en-IE" altLang="id-ID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098AF6BC-D505-4916-92CB-D118D2C839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BF7F55-65D1-4BA8-B696-3BEAD846DC7C}" type="datetime4">
              <a:rPr kumimoji="0" lang="en-US" altLang="id-ID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February 26, 2021</a:t>
            </a:fld>
            <a:endParaRPr kumimoji="0" lang="en-US" altLang="id-ID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6ABB6D00-D30E-436F-A59E-25E28CA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21F90-5B40-4EB0-AFFA-3A17F6F89A9E}" type="slidenum">
              <a:rPr kumimoji="0" lang="en-US" altLang="id-ID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id-ID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26FB5A-CC16-4BEF-A9D9-A80DCA6F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31" y="1690688"/>
            <a:ext cx="7541937" cy="39222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F4A9-C00C-4BB7-BBE4-C3C3F24E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98108-079C-4FF4-A9D1-2E990E1A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573"/>
            <a:ext cx="4994189" cy="3940389"/>
          </a:xfrm>
        </p:spPr>
        <p:txBody>
          <a:bodyPr/>
          <a:lstStyle/>
          <a:p>
            <a:r>
              <a:rPr lang="en-US" dirty="0"/>
              <a:t>Relational OLAP</a:t>
            </a:r>
          </a:p>
          <a:p>
            <a:r>
              <a:rPr lang="en-US" dirty="0"/>
              <a:t>Multidimensional OLAP</a:t>
            </a:r>
          </a:p>
          <a:p>
            <a:r>
              <a:rPr lang="en-US" dirty="0"/>
              <a:t>Hybrid OLAP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C2A0E5-C951-41BF-B69A-2C0708F75679}"/>
              </a:ext>
            </a:extLst>
          </p:cNvPr>
          <p:cNvSpPr txBox="1">
            <a:spLocks/>
          </p:cNvSpPr>
          <p:nvPr/>
        </p:nvSpPr>
        <p:spPr>
          <a:xfrm>
            <a:off x="5832389" y="1825625"/>
            <a:ext cx="4994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755DB6-2B79-4623-97B5-508D66015B9E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825625"/>
          <a:ext cx="5257800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512950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799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Relational OLAP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Multidimensional OLAP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1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Process is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Process is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6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array to store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relational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6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Little tricky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0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Separate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May not require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2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06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E1FF-C50D-443D-924E-48004EF3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7A10-5A38-4109-B36E-9E2F2E41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  <a:p>
            <a:r>
              <a:rPr lang="en-US" dirty="0"/>
              <a:t>Snowflake schema</a:t>
            </a:r>
          </a:p>
          <a:p>
            <a:r>
              <a:rPr lang="en-US" dirty="0"/>
              <a:t>Fact Constellation schema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85967-E638-446B-A73C-3EAFC26F7752}"/>
              </a:ext>
            </a:extLst>
          </p:cNvPr>
          <p:cNvSpPr txBox="1">
            <a:spLocks/>
          </p:cNvSpPr>
          <p:nvPr/>
        </p:nvSpPr>
        <p:spPr>
          <a:xfrm>
            <a:off x="8474546" y="4282840"/>
            <a:ext cx="2187403" cy="121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#Baca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www.tutorialspoint.com/dwh/dwh_schemas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api.qr-code-generator.com/v1/create?access-token=pZVznIbOkrM4XmpuGypvUiJLR9MnpQNP75JOKsq9xEE_lRs9DibvuOpw5b-RrN8W&amp;qr_code_id=10107870&amp;image_format=PNG&amp;image_width=250&amp;foreground_color=%23000000&amp;background_color=%23ffffff&amp;frame_color=%23000000&amp;frame_name=no-frame&amp;account_frame_id=0&amp;frame_text=&amp;frame_icon_name=&amp;marker_left_template=version17&amp;marker_left_inner_color=&amp;marker_left_outer_color=&amp;marker_right_template=version17&amp;marker_right_inner_color=&amp;marker_right_outer_color=&amp;marker_bottom_template=version17&amp;marker_bottom_inner_color=&amp;marker_bottom_outer_color=&amp;qr_code_logo=no-logo&amp;download=0&amp;error_correction=&amp;qr_code_pattern=rounded-2&amp;rnd=1563886416102">
            <a:extLst>
              <a:ext uri="{FF2B5EF4-FFF2-40B4-BE49-F238E27FC236}">
                <a16:creationId xmlns:a16="http://schemas.microsoft.com/office/drawing/2014/main" id="{CBFCBCF8-29EE-414F-838F-8CD839A2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563" y="907470"/>
            <a:ext cx="3375370" cy="337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29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2C1B-B119-4CC6-9454-7069A2E8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Codd’s Rules for OLAP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66AD-EBE1-4528-8749-FA5454EA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883"/>
          </a:xfrm>
        </p:spPr>
        <p:txBody>
          <a:bodyPr>
            <a:noAutofit/>
          </a:bodyPr>
          <a:lstStyle/>
          <a:p>
            <a:r>
              <a:rPr lang="en-US" sz="2400" dirty="0"/>
              <a:t> Codd formulated twelve rules as the basis for selecting OLAP tools:</a:t>
            </a:r>
          </a:p>
          <a:p>
            <a:endParaRPr lang="en-US" sz="2400" dirty="0"/>
          </a:p>
          <a:p>
            <a:pPr lvl="1"/>
            <a:r>
              <a:rPr lang="en-US" dirty="0"/>
              <a:t>Multidimensional conceptual view</a:t>
            </a:r>
          </a:p>
          <a:p>
            <a:pPr lvl="1"/>
            <a:r>
              <a:rPr lang="en-US" dirty="0"/>
              <a:t>Transparency </a:t>
            </a:r>
          </a:p>
          <a:p>
            <a:pPr lvl="1"/>
            <a:r>
              <a:rPr lang="en-US" dirty="0"/>
              <a:t>Accessibility</a:t>
            </a:r>
          </a:p>
          <a:p>
            <a:pPr lvl="1"/>
            <a:r>
              <a:rPr lang="en-US" dirty="0"/>
              <a:t>Consistent reporting performance </a:t>
            </a:r>
          </a:p>
          <a:p>
            <a:pPr lvl="1"/>
            <a:r>
              <a:rPr lang="en-US" dirty="0"/>
              <a:t>Client–server architecture </a:t>
            </a:r>
          </a:p>
          <a:p>
            <a:pPr lvl="1"/>
            <a:r>
              <a:rPr lang="en-US" dirty="0"/>
              <a:t>Generic dimensionality </a:t>
            </a:r>
          </a:p>
          <a:p>
            <a:pPr lvl="1"/>
            <a:r>
              <a:rPr lang="en-US" dirty="0"/>
              <a:t>Flexible reporting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09EC0A-DDD1-4B6C-9A62-E1FC47219829}"/>
              </a:ext>
            </a:extLst>
          </p:cNvPr>
          <p:cNvSpPr txBox="1">
            <a:spLocks/>
          </p:cNvSpPr>
          <p:nvPr/>
        </p:nvSpPr>
        <p:spPr>
          <a:xfrm>
            <a:off x="5754130" y="2273644"/>
            <a:ext cx="5599670" cy="3476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 dimensionality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 sparse matrix handling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Multi-user support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Unrestricted cross-dimensional operations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Intuitive data manipulation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Unlimited dimensions and aggregation levels </a:t>
            </a:r>
          </a:p>
        </p:txBody>
      </p:sp>
    </p:spTree>
    <p:extLst>
      <p:ext uri="{BB962C8B-B14F-4D97-AF65-F5344CB8AC3E}">
        <p14:creationId xmlns:p14="http://schemas.microsoft.com/office/powerpoint/2010/main" val="2851267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3CCB-69FB-4DFE-9070-F596303B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1671134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C5C6-9DB6-49B4-8641-9D3C48B4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104B-67C8-49BB-B329-F21C7528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extracting valid, previously unknown, comprehensible, and actionable information from large databases and using it to make crucial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3522453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F051-6A5A-40CF-B869-A92CA8D7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A585-7006-4FCE-8AC6-22D1A23E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  <a:p>
            <a:r>
              <a:rPr lang="en-US" dirty="0"/>
              <a:t>Database segmentation</a:t>
            </a:r>
          </a:p>
          <a:p>
            <a:r>
              <a:rPr lang="en-US" dirty="0"/>
              <a:t>Link analysis </a:t>
            </a:r>
          </a:p>
          <a:p>
            <a:r>
              <a:rPr lang="en-US" dirty="0"/>
              <a:t>Deviation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15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4C52-28DF-49B7-BFB0-D3369F34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DB43-FA7B-4B9D-A6FD-31BBE91C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047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supervised learning approach to forecast/predict outcome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51F98B-B38D-4853-9F41-3E6B0D3FD7F7}"/>
              </a:ext>
            </a:extLst>
          </p:cNvPr>
          <p:cNvSpPr txBox="1">
            <a:spLocks/>
          </p:cNvSpPr>
          <p:nvPr/>
        </p:nvSpPr>
        <p:spPr>
          <a:xfrm>
            <a:off x="838200" y="29377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establish a specific predetermined class for each record in a database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prediction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a continuous numeric value that is associated with a database record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922CC-EBD8-4A55-98FC-C16A070E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5021"/>
            <a:ext cx="5953125" cy="29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14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7429-F112-491A-8953-CA916E43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Database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3512-3E6A-4CA0-8A8E-8118FED4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4708" cy="4351338"/>
          </a:xfrm>
        </p:spPr>
        <p:txBody>
          <a:bodyPr/>
          <a:lstStyle/>
          <a:p>
            <a:r>
              <a:rPr lang="en-US" dirty="0"/>
              <a:t>Aim to clusters or categorized data by similar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4C90F-7D52-41E1-8E54-9BD37DDE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497" y="2412435"/>
            <a:ext cx="3608303" cy="20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87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0FB4-FF2C-434A-8F77-016D24D5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Link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30FB-5F22-4EF9-9FE5-A9546CA6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Evaluate the relationship or connection between network nodes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2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1893-7E1F-4B80-B563-01112EE6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Deviation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AF0B-8696-4295-98E8-747982662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586"/>
          </a:xfrm>
        </p:spPr>
        <p:txBody>
          <a:bodyPr/>
          <a:lstStyle/>
          <a:p>
            <a:r>
              <a:rPr lang="en-US" dirty="0"/>
              <a:t>Identifies outliner or anomaly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E67B-6E03-4060-A1CB-04037222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7211"/>
            <a:ext cx="7372350" cy="42957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5CEBE-6BDF-49DF-A290-37CD9F2FF565}"/>
              </a:ext>
            </a:extLst>
          </p:cNvPr>
          <p:cNvSpPr txBox="1">
            <a:spLocks/>
          </p:cNvSpPr>
          <p:nvPr/>
        </p:nvSpPr>
        <p:spPr>
          <a:xfrm>
            <a:off x="6410840" y="3143207"/>
            <a:ext cx="3371335" cy="571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graphic visualize 3d model of previous graphic (database segmentation)</a:t>
            </a:r>
          </a:p>
        </p:txBody>
      </p:sp>
    </p:spTree>
    <p:extLst>
      <p:ext uri="{BB962C8B-B14F-4D97-AF65-F5344CB8AC3E}">
        <p14:creationId xmlns:p14="http://schemas.microsoft.com/office/powerpoint/2010/main" val="250420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B389-E02D-4529-847F-B9825205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 Data Warehouse </a:t>
            </a:r>
            <a:r>
              <a:rPr lang="id-ID" dirty="0"/>
              <a:t>i</a:t>
            </a:r>
            <a:r>
              <a:rPr lang="en-US" dirty="0"/>
              <a:t>s Integrated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96149-F565-4185-AD56-082C845E7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69" y="2338461"/>
            <a:ext cx="5960165" cy="31611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FCE60-CBBF-4FBB-8EDF-B25EF6C12F69}"/>
              </a:ext>
            </a:extLst>
          </p:cNvPr>
          <p:cNvSpPr txBox="1"/>
          <p:nvPr/>
        </p:nvSpPr>
        <p:spPr>
          <a:xfrm>
            <a:off x="6798365" y="2136338"/>
            <a:ext cx="50225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 moving the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into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warehouse, you have to go through a process of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transformation, consolidation,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integration of the source data.</a:t>
            </a: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are some of the items that would need to standardized and made consistent: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Naming conventions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attributes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445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8DAC-86C1-4785-AD86-E52B0874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7C9525-4950-4A9A-BDBB-90A7542E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757" y="1690688"/>
            <a:ext cx="6415043" cy="4351338"/>
          </a:xfrm>
        </p:spPr>
        <p:txBody>
          <a:bodyPr/>
          <a:lstStyle/>
          <a:p>
            <a:r>
              <a:rPr lang="en-US" dirty="0"/>
              <a:t>Cross-industry standard process for data mining ( </a:t>
            </a:r>
            <a:r>
              <a:rPr lang="en-US" b="1" dirty="0"/>
              <a:t>CRISP-DM</a:t>
            </a:r>
            <a:r>
              <a:rPr lang="en-US" dirty="0"/>
              <a:t> ) is an open standard process model that describes common approaches used by data mining experts.</a:t>
            </a:r>
          </a:p>
          <a:p>
            <a:r>
              <a:rPr lang="en-US" dirty="0"/>
              <a:t>Six major phase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59B5C-DF89-4038-8378-7F54EE13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100557" cy="378116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85B4062-BCB0-4608-A500-EB68FED3CA86}"/>
              </a:ext>
            </a:extLst>
          </p:cNvPr>
          <p:cNvSpPr txBox="1">
            <a:spLocks/>
          </p:cNvSpPr>
          <p:nvPr/>
        </p:nvSpPr>
        <p:spPr>
          <a:xfrm>
            <a:off x="1015314" y="5741729"/>
            <a:ext cx="2753498" cy="43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https://barnraisersllc.com</a:t>
            </a:r>
          </a:p>
        </p:txBody>
      </p:sp>
    </p:spTree>
    <p:extLst>
      <p:ext uri="{BB962C8B-B14F-4D97-AF65-F5344CB8AC3E}">
        <p14:creationId xmlns:p14="http://schemas.microsoft.com/office/powerpoint/2010/main" val="1623670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AF61-0772-4E69-A2EE-793F408E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E826-3B0F-4BE5-A753-8CD5D054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Data mining algorithms</a:t>
            </a:r>
          </a:p>
          <a:p>
            <a:r>
              <a:rPr lang="en-US" dirty="0"/>
              <a:t>Scalability and performance</a:t>
            </a:r>
          </a:p>
          <a:p>
            <a:r>
              <a:rPr lang="en-US" dirty="0"/>
              <a:t> Good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61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0CD-6301-44C5-B4E2-A7C6068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1E0-08CB-4E84-898E-404F471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data warehouse is a computer system dedicated to storing and</a:t>
            </a:r>
            <a:r>
              <a:rPr lang="id-ID" dirty="0"/>
              <a:t> </a:t>
            </a:r>
            <a:r>
              <a:rPr lang="en-US" dirty="0"/>
              <a:t>analyzing data to reveal trends, patterns, and correlations that</a:t>
            </a:r>
            <a:r>
              <a:rPr lang="id-ID" dirty="0"/>
              <a:t> </a:t>
            </a:r>
            <a:r>
              <a:rPr lang="en-US" dirty="0"/>
              <a:t>provide information and insight. Traditionally, organizations have</a:t>
            </a:r>
            <a:r>
              <a:rPr lang="id-ID" dirty="0"/>
              <a:t> </a:t>
            </a:r>
            <a:r>
              <a:rPr lang="en-US" dirty="0"/>
              <a:t>used data warehouses to store and integrate data collected</a:t>
            </a:r>
            <a:r>
              <a:rPr lang="id-ID" dirty="0"/>
              <a:t> </a:t>
            </a:r>
            <a:r>
              <a:rPr lang="en-US" dirty="0"/>
              <a:t>from</a:t>
            </a:r>
            <a:r>
              <a:rPr lang="id-ID" dirty="0"/>
              <a:t> </a:t>
            </a:r>
            <a:r>
              <a:rPr lang="en-US" dirty="0"/>
              <a:t>their internal sources (usually transactional databases), including</a:t>
            </a:r>
            <a:r>
              <a:rPr lang="id-ID" dirty="0"/>
              <a:t> </a:t>
            </a:r>
            <a:r>
              <a:rPr lang="en-US" dirty="0"/>
              <a:t>marketing, sales, production, and finance. The data warehouse</a:t>
            </a:r>
            <a:r>
              <a:rPr lang="id-ID" dirty="0"/>
              <a:t> </a:t>
            </a:r>
            <a:r>
              <a:rPr lang="en-US" dirty="0"/>
              <a:t>emerged when companies realized that analyzing data directly</a:t>
            </a:r>
            <a:r>
              <a:rPr lang="id-ID" dirty="0"/>
              <a:t> </a:t>
            </a:r>
            <a:r>
              <a:rPr lang="en-US" dirty="0"/>
              <a:t>from those internal systems competed with the day-to-day activities</a:t>
            </a:r>
            <a:r>
              <a:rPr lang="id-ID" dirty="0"/>
              <a:t> </a:t>
            </a:r>
            <a:r>
              <a:rPr lang="en-US" dirty="0"/>
              <a:t>of business users such as data entry and operational reporting.</a:t>
            </a:r>
          </a:p>
          <a:p>
            <a:r>
              <a:rPr lang="en-US" dirty="0"/>
              <a:t>Over the years, data sources have expanded beyond internal business</a:t>
            </a:r>
            <a:r>
              <a:rPr lang="id-ID" dirty="0"/>
              <a:t> </a:t>
            </a:r>
            <a:r>
              <a:rPr lang="en-US" dirty="0"/>
              <a:t>operations and external transactions. They now include</a:t>
            </a:r>
            <a:r>
              <a:rPr lang="id-ID" dirty="0"/>
              <a:t> </a:t>
            </a:r>
            <a:r>
              <a:rPr lang="en-US" dirty="0"/>
              <a:t>exponentially greater volumes of data and more complex data</a:t>
            </a:r>
            <a:r>
              <a:rPr lang="id-ID" dirty="0"/>
              <a:t> </a:t>
            </a:r>
            <a:r>
              <a:rPr lang="en-US" dirty="0"/>
              <a:t>from websites, mobile phones, online games, online banking apps,</a:t>
            </a:r>
            <a:r>
              <a:rPr lang="id-ID" dirty="0"/>
              <a:t> </a:t>
            </a:r>
            <a:r>
              <a:rPr lang="en-US" dirty="0"/>
              <a:t>and even machines. Most recently, companies are capturing huge</a:t>
            </a:r>
            <a:r>
              <a:rPr lang="id-ID" dirty="0"/>
              <a:t> </a:t>
            </a:r>
            <a:r>
              <a:rPr lang="en-US" dirty="0"/>
              <a:t>amounts of data from IoT (Internet of things)-enabled devices.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392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CE3-5870-42D9-A3D8-280AA2E2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Data Warehousing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01219-1D8C-4BE9-AAE2-5B79B304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86" y="1111348"/>
            <a:ext cx="8543108" cy="46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3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364F-3BB5-4134-BBA6-274E00C3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the limitations of</a:t>
            </a:r>
            <a:r>
              <a:rPr lang="id-ID" dirty="0"/>
              <a:t> </a:t>
            </a:r>
            <a:r>
              <a:rPr lang="en-US" dirty="0"/>
              <a:t>conventional</a:t>
            </a:r>
            <a:r>
              <a:rPr lang="id-ID" dirty="0"/>
              <a:t> </a:t>
            </a:r>
            <a:r>
              <a:rPr lang="en-US" dirty="0"/>
              <a:t>data warehousing</a:t>
            </a:r>
            <a:r>
              <a:rPr lang="id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192A-1297-4E4C-916F-78FA618C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Conventional data warehouse solutions were not designed to</a:t>
            </a:r>
            <a:r>
              <a:rPr lang="id-ID" dirty="0"/>
              <a:t> </a:t>
            </a:r>
            <a:r>
              <a:rPr lang="en-US" dirty="0"/>
              <a:t>handle the volume, variety, and complexity of today’s data. And</a:t>
            </a:r>
            <a:r>
              <a:rPr lang="id-ID" dirty="0"/>
              <a:t> </a:t>
            </a:r>
            <a:r>
              <a:rPr lang="en-US" dirty="0"/>
              <a:t>newer systems designed to address these shortcomings struggle</a:t>
            </a:r>
            <a:r>
              <a:rPr lang="id-ID" dirty="0"/>
              <a:t> </a:t>
            </a:r>
            <a:r>
              <a:rPr lang="en-US" dirty="0"/>
              <a:t>to accommodate the data access and analysis that organizations</a:t>
            </a:r>
            <a:r>
              <a:rPr lang="id-ID" dirty="0"/>
              <a:t> </a:t>
            </a:r>
            <a:r>
              <a:rPr lang="en-US" dirty="0"/>
              <a:t>now require. Today’s challenges reveal:</a:t>
            </a:r>
          </a:p>
          <a:p>
            <a:r>
              <a:rPr lang="en-US" dirty="0"/>
              <a:t>Data sources are more numerous and varied, resulting in</a:t>
            </a:r>
            <a:r>
              <a:rPr lang="id-ID" dirty="0"/>
              <a:t> </a:t>
            </a:r>
            <a:r>
              <a:rPr lang="en-US" dirty="0"/>
              <a:t>more diverse data structures that must co-exist in a single</a:t>
            </a:r>
            <a:r>
              <a:rPr lang="id-ID" dirty="0"/>
              <a:t> </a:t>
            </a:r>
            <a:r>
              <a:rPr lang="en-US" dirty="0"/>
              <a:t>location to enable exhaustive and affordable analysis.</a:t>
            </a:r>
          </a:p>
          <a:p>
            <a:r>
              <a:rPr lang="en-US" dirty="0"/>
              <a:t>Traditional architectures inherently cause competition</a:t>
            </a:r>
            <a:r>
              <a:rPr lang="id-ID" dirty="0"/>
              <a:t> </a:t>
            </a:r>
            <a:r>
              <a:rPr lang="en-US" dirty="0"/>
              <a:t>between users and data integration activities, making it</a:t>
            </a:r>
            <a:r>
              <a:rPr lang="id-ID" dirty="0"/>
              <a:t> </a:t>
            </a:r>
            <a:r>
              <a:rPr lang="en-US" dirty="0"/>
              <a:t>difficult to simultaneously pipe new data into the data</a:t>
            </a:r>
            <a:r>
              <a:rPr lang="id-ID" dirty="0"/>
              <a:t> </a:t>
            </a:r>
            <a:r>
              <a:rPr lang="en-US" dirty="0"/>
              <a:t>warehouse and provide users with adequate performance.</a:t>
            </a:r>
          </a:p>
          <a:p>
            <a:r>
              <a:rPr lang="en-US" dirty="0"/>
              <a:t>Scaling up a conventional data warehouse to meet today’s</a:t>
            </a:r>
            <a:r>
              <a:rPr lang="id-ID" dirty="0"/>
              <a:t> </a:t>
            </a:r>
            <a:r>
              <a:rPr lang="en-US" dirty="0"/>
              <a:t>increasing storage and workload demands, when possible, is</a:t>
            </a:r>
            <a:r>
              <a:rPr lang="id-ID" dirty="0"/>
              <a:t> </a:t>
            </a:r>
            <a:r>
              <a:rPr lang="en-US" dirty="0"/>
              <a:t>expensive, painful, and slow.</a:t>
            </a:r>
          </a:p>
          <a:p>
            <a:r>
              <a:rPr lang="en-US" dirty="0"/>
              <a:t>The more recent, alternative data platforms are often complex,</a:t>
            </a:r>
            <a:r>
              <a:rPr lang="id-ID" dirty="0"/>
              <a:t> </a:t>
            </a:r>
            <a:r>
              <a:rPr lang="en-US" dirty="0"/>
              <a:t>requiring specialized skills and lots of tuning and configuration.</a:t>
            </a:r>
            <a:r>
              <a:rPr lang="id-ID" dirty="0"/>
              <a:t> </a:t>
            </a:r>
            <a:r>
              <a:rPr lang="en-US" dirty="0"/>
              <a:t>This struggle worsens when trying to handle the</a:t>
            </a:r>
            <a:r>
              <a:rPr lang="id-ID" dirty="0"/>
              <a:t> </a:t>
            </a:r>
            <a:r>
              <a:rPr lang="en-US" dirty="0"/>
              <a:t>growing number and diversity of data sources, users, and</a:t>
            </a:r>
            <a:r>
              <a:rPr lang="id-ID" dirty="0"/>
              <a:t> </a:t>
            </a:r>
            <a:r>
              <a:rPr lang="en-US" dirty="0"/>
              <a:t>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7996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cloud: </a:t>
            </a:r>
            <a:endParaRPr lang="id-ID" dirty="0"/>
          </a:p>
          <a:p>
            <a:r>
              <a:rPr lang="en-US" dirty="0"/>
              <a:t>A key factor driving the evolution of the modern</a:t>
            </a:r>
            <a:r>
              <a:rPr lang="id-ID" dirty="0"/>
              <a:t> </a:t>
            </a:r>
            <a:r>
              <a:rPr lang="en-US" dirty="0"/>
              <a:t>data warehouse is the cloud. This creates access to </a:t>
            </a:r>
            <a:r>
              <a:rPr lang="en-US" dirty="0" err="1"/>
              <a:t>nearinfinite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low-cost storage; improved scalability; the outsourcing</a:t>
            </a:r>
            <a:r>
              <a:rPr lang="id-ID" dirty="0"/>
              <a:t> </a:t>
            </a:r>
            <a:r>
              <a:rPr lang="en-US" dirty="0"/>
              <a:t>of data warehousing management and security to the</a:t>
            </a:r>
            <a:r>
              <a:rPr lang="id-ID" dirty="0"/>
              <a:t> </a:t>
            </a:r>
            <a:r>
              <a:rPr lang="en-US" dirty="0"/>
              <a:t>cloud vendor; and the potential to pay for only the storage</a:t>
            </a:r>
            <a:r>
              <a:rPr lang="id-ID" dirty="0"/>
              <a:t> </a:t>
            </a:r>
            <a:r>
              <a:rPr lang="en-US" dirty="0"/>
              <a:t>and computing resources actually used.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6067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Massively parallel processing (MPP): </a:t>
            </a:r>
            <a:endParaRPr lang="id-ID" dirty="0"/>
          </a:p>
          <a:p>
            <a:r>
              <a:rPr lang="en-US" dirty="0"/>
              <a:t>MPP emerged in the</a:t>
            </a:r>
            <a:r>
              <a:rPr lang="id-ID" dirty="0"/>
              <a:t> </a:t>
            </a:r>
            <a:r>
              <a:rPr lang="en-US" dirty="0"/>
              <a:t>previous decade, which involves dividing a single computing</a:t>
            </a:r>
            <a:r>
              <a:rPr lang="id-ID" dirty="0"/>
              <a:t> </a:t>
            </a:r>
            <a:r>
              <a:rPr lang="en-US" dirty="0"/>
              <a:t>operation to execute simultaneously across a large number</a:t>
            </a:r>
            <a:r>
              <a:rPr lang="id-ID" dirty="0"/>
              <a:t> </a:t>
            </a:r>
            <a:r>
              <a:rPr lang="en-US" dirty="0"/>
              <a:t>of separate computer processors. This division of labor</a:t>
            </a:r>
            <a:r>
              <a:rPr lang="id-ID" dirty="0"/>
              <a:t> </a:t>
            </a:r>
            <a:r>
              <a:rPr lang="en-US" dirty="0"/>
              <a:t>facilitates faster storage and analysis of data when software</a:t>
            </a:r>
            <a:r>
              <a:rPr lang="id-ID" dirty="0"/>
              <a:t> </a:t>
            </a:r>
            <a:r>
              <a:rPr lang="en-US" dirty="0"/>
              <a:t>is built to capitalize on this approach.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5876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Columnar storage: </a:t>
            </a:r>
            <a:endParaRPr lang="id-ID" dirty="0"/>
          </a:p>
          <a:p>
            <a:r>
              <a:rPr lang="en-US" dirty="0"/>
              <a:t>Traditionally, databases stored records</a:t>
            </a:r>
            <a:r>
              <a:rPr lang="id-ID" dirty="0"/>
              <a:t> </a:t>
            </a:r>
            <a:r>
              <a:rPr lang="en-US" dirty="0"/>
              <a:t>in rows, similar to how a spreadsheet appears. </a:t>
            </a:r>
            <a:endParaRPr lang="id-ID" dirty="0"/>
          </a:p>
          <a:p>
            <a:r>
              <a:rPr lang="en-US" dirty="0"/>
              <a:t>For example,</a:t>
            </a:r>
            <a:r>
              <a:rPr lang="id-ID" dirty="0"/>
              <a:t> </a:t>
            </a:r>
            <a:r>
              <a:rPr lang="en-US" dirty="0"/>
              <a:t>this could include all information about a customer or a retail</a:t>
            </a:r>
            <a:r>
              <a:rPr lang="id-ID" dirty="0"/>
              <a:t> </a:t>
            </a:r>
            <a:r>
              <a:rPr lang="en-US" dirty="0"/>
              <a:t>transaction. Retrieving data the traditional way required the</a:t>
            </a:r>
            <a:r>
              <a:rPr lang="id-ID" dirty="0"/>
              <a:t> </a:t>
            </a:r>
            <a:r>
              <a:rPr lang="en-US" dirty="0"/>
              <a:t>system to read the entire row to get one element. This is</a:t>
            </a:r>
            <a:r>
              <a:rPr lang="id-ID" dirty="0"/>
              <a:t> </a:t>
            </a:r>
            <a:r>
              <a:rPr lang="en-US" dirty="0"/>
              <a:t>laborious and time-consuming. </a:t>
            </a:r>
            <a:endParaRPr lang="id-ID" dirty="0"/>
          </a:p>
          <a:p>
            <a:r>
              <a:rPr lang="en-US" dirty="0"/>
              <a:t>With columnar storage, each</a:t>
            </a:r>
            <a:r>
              <a:rPr lang="id-ID" dirty="0"/>
              <a:t> </a:t>
            </a:r>
            <a:r>
              <a:rPr lang="en-US" dirty="0"/>
              <a:t>data element of a record is stored in a column. With this</a:t>
            </a:r>
            <a:r>
              <a:rPr lang="id-ID" dirty="0"/>
              <a:t> </a:t>
            </a:r>
            <a:r>
              <a:rPr lang="en-US" dirty="0"/>
              <a:t>approach, a user can query just one data element, such as</a:t>
            </a:r>
            <a:r>
              <a:rPr lang="id-ID" dirty="0"/>
              <a:t> </a:t>
            </a:r>
            <a:r>
              <a:rPr lang="en-US" dirty="0"/>
              <a:t>gym members who have paid their dues, without having to</a:t>
            </a:r>
            <a:r>
              <a:rPr lang="id-ID" dirty="0"/>
              <a:t> </a:t>
            </a:r>
            <a:r>
              <a:rPr lang="en-US" dirty="0"/>
              <a:t>read everything else in that entire record, which may include</a:t>
            </a:r>
            <a:r>
              <a:rPr lang="id-ID" dirty="0"/>
              <a:t> </a:t>
            </a:r>
            <a:r>
              <a:rPr lang="en-US" dirty="0"/>
              <a:t>each member’s ID number, name, age, address, city, state,</a:t>
            </a:r>
            <a:r>
              <a:rPr lang="id-ID" dirty="0"/>
              <a:t> </a:t>
            </a:r>
            <a:r>
              <a:rPr lang="en-US" dirty="0"/>
              <a:t>payment info, and so on. </a:t>
            </a:r>
            <a:endParaRPr lang="id-ID" dirty="0"/>
          </a:p>
          <a:p>
            <a:r>
              <a:rPr lang="en-US" dirty="0"/>
              <a:t>The approach can provide a much</a:t>
            </a:r>
            <a:r>
              <a:rPr lang="id-ID" dirty="0"/>
              <a:t> </a:t>
            </a:r>
            <a:r>
              <a:rPr lang="en-US" dirty="0"/>
              <a:t>faster response to these kinds of analytic 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5212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Vectorized processing: </a:t>
            </a:r>
            <a:endParaRPr lang="id-ID" dirty="0"/>
          </a:p>
          <a:p>
            <a:r>
              <a:rPr lang="en-US" dirty="0"/>
              <a:t>This form of data processing for</a:t>
            </a:r>
            <a:r>
              <a:rPr lang="id-ID" dirty="0"/>
              <a:t> </a:t>
            </a:r>
            <a:r>
              <a:rPr lang="en-US" dirty="0"/>
              <a:t>data analytics (the science of examining data to draw</a:t>
            </a:r>
            <a:r>
              <a:rPr lang="id-ID" dirty="0"/>
              <a:t> </a:t>
            </a:r>
            <a:r>
              <a:rPr lang="en-US" dirty="0"/>
              <a:t>conclusions) takes advantage of the recent and revolutionary</a:t>
            </a:r>
            <a:r>
              <a:rPr lang="id-ID" dirty="0"/>
              <a:t> </a:t>
            </a:r>
            <a:r>
              <a:rPr lang="en-US" dirty="0"/>
              <a:t>computer chip designs. </a:t>
            </a:r>
            <a:endParaRPr lang="id-ID" dirty="0"/>
          </a:p>
          <a:p>
            <a:r>
              <a:rPr lang="en-US" dirty="0"/>
              <a:t>This approach delivers much faster</a:t>
            </a:r>
            <a:r>
              <a:rPr lang="id-ID" dirty="0"/>
              <a:t> </a:t>
            </a:r>
            <a:r>
              <a:rPr lang="en-US" dirty="0"/>
              <a:t>performance versus older data warehouse solutions built</a:t>
            </a:r>
            <a:r>
              <a:rPr lang="id-ID" dirty="0"/>
              <a:t> </a:t>
            </a:r>
            <a:r>
              <a:rPr lang="en-US" dirty="0"/>
              <a:t>decades ago for older, slower hardware technology.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7468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Solid state drives (SSDs): </a:t>
            </a:r>
            <a:endParaRPr lang="id-ID" dirty="0"/>
          </a:p>
          <a:p>
            <a:r>
              <a:rPr lang="en-US" dirty="0"/>
              <a:t>Unlike hard disk drives (HDDs),</a:t>
            </a:r>
            <a:r>
              <a:rPr lang="id-ID" dirty="0"/>
              <a:t> </a:t>
            </a:r>
            <a:r>
              <a:rPr lang="en-US" dirty="0"/>
              <a:t>SSDs store data on flash memory chips, which accelerates</a:t>
            </a:r>
            <a:r>
              <a:rPr lang="id-ID" dirty="0"/>
              <a:t> </a:t>
            </a:r>
            <a:r>
              <a:rPr lang="en-US" dirty="0"/>
              <a:t>data storage, retrieval, and analysis. </a:t>
            </a:r>
            <a:endParaRPr lang="id-ID" dirty="0"/>
          </a:p>
          <a:p>
            <a:r>
              <a:rPr lang="en-US" dirty="0"/>
              <a:t>A solution that</a:t>
            </a:r>
            <a:r>
              <a:rPr lang="id-ID" dirty="0"/>
              <a:t> </a:t>
            </a:r>
            <a:r>
              <a:rPr lang="en-US" dirty="0"/>
              <a:t>takes advantage of SSDs can deliver significantly better</a:t>
            </a:r>
            <a:r>
              <a:rPr lang="id-ID" dirty="0"/>
              <a:t> </a:t>
            </a:r>
            <a:r>
              <a:rPr lang="en-US" dirty="0"/>
              <a:t>performance.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333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C266-E7D0-41F4-A201-A80F6CC6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Time-Variant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A45B-3308-4F4E-9D36-B76E8AD4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time-variant nature of the data in a data warehouse</a:t>
            </a:r>
          </a:p>
          <a:p>
            <a:pPr lvl="1"/>
            <a:r>
              <a:rPr lang="en-US" dirty="0"/>
              <a:t>Allows for analysis of the past</a:t>
            </a:r>
          </a:p>
          <a:p>
            <a:pPr lvl="1"/>
            <a:r>
              <a:rPr lang="en-US" dirty="0"/>
              <a:t>Relates information to the present</a:t>
            </a:r>
          </a:p>
          <a:p>
            <a:pPr lvl="1"/>
            <a:r>
              <a:rPr lang="en-US" dirty="0"/>
              <a:t>Enables forecasts for the future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5478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warehousing is a cost-effective way for companies to</a:t>
            </a:r>
            <a:r>
              <a:rPr lang="id-ID" dirty="0"/>
              <a:t> </a:t>
            </a:r>
            <a:r>
              <a:rPr lang="en-US" dirty="0"/>
              <a:t>take advantage of the latest technology and architecture without</a:t>
            </a:r>
            <a:r>
              <a:rPr lang="id-ID" dirty="0"/>
              <a:t> </a:t>
            </a:r>
            <a:r>
              <a:rPr lang="en-US" dirty="0"/>
              <a:t>the huge upfront cost to purchase, install, and configure the</a:t>
            </a:r>
            <a:r>
              <a:rPr lang="id-ID" dirty="0"/>
              <a:t> </a:t>
            </a:r>
            <a:r>
              <a:rPr lang="en-US" dirty="0"/>
              <a:t>required hardware, software, and infrastructure. </a:t>
            </a:r>
            <a:endParaRPr lang="id-ID" dirty="0"/>
          </a:p>
          <a:p>
            <a:r>
              <a:rPr lang="en-US" dirty="0"/>
              <a:t>The various</a:t>
            </a:r>
            <a:r>
              <a:rPr lang="id-ID" dirty="0"/>
              <a:t> </a:t>
            </a:r>
            <a:r>
              <a:rPr lang="en-US" dirty="0"/>
              <a:t>cloud data warehousing options are generally grouped into the</a:t>
            </a:r>
            <a:r>
              <a:rPr lang="id-ID" dirty="0"/>
              <a:t> </a:t>
            </a:r>
            <a:r>
              <a:rPr lang="en-US" dirty="0"/>
              <a:t>following three categories: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true SaaS data warehouse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2667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is very similar to a conventional</a:t>
            </a:r>
            <a:r>
              <a:rPr lang="id-ID" dirty="0"/>
              <a:t> </a:t>
            </a:r>
            <a:r>
              <a:rPr lang="en-US" dirty="0"/>
              <a:t>data warehouse, as it reuses the original code base. So you</a:t>
            </a:r>
            <a:r>
              <a:rPr lang="id-ID" dirty="0"/>
              <a:t> </a:t>
            </a:r>
            <a:r>
              <a:rPr lang="en-US" dirty="0"/>
              <a:t>still need IT expertise to build and manage the data warehouse.</a:t>
            </a:r>
          </a:p>
          <a:p>
            <a:r>
              <a:rPr lang="en-US" dirty="0"/>
              <a:t>While you do not have to purchase and install the</a:t>
            </a:r>
            <a:r>
              <a:rPr lang="id-ID" dirty="0"/>
              <a:t> </a:t>
            </a:r>
            <a:r>
              <a:rPr lang="en-US" dirty="0"/>
              <a:t>hardware and software, you may still have to do significant</a:t>
            </a:r>
            <a:r>
              <a:rPr lang="id-ID" dirty="0"/>
              <a:t> </a:t>
            </a:r>
            <a:r>
              <a:rPr lang="en-US" dirty="0"/>
              <a:t>configuration and tuning, and perform operations such as</a:t>
            </a:r>
            <a:r>
              <a:rPr lang="id-ID" dirty="0"/>
              <a:t> </a:t>
            </a:r>
            <a:r>
              <a:rPr lang="en-US" dirty="0"/>
              <a:t>regular backups.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4030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F8A-7123-4EAE-95D1-05C08A2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258E-96AA-4B55-B7D9-929C2DCC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</a:t>
            </a:r>
            <a:r>
              <a:rPr lang="id-ID" dirty="0"/>
              <a:t> </a:t>
            </a:r>
            <a:r>
              <a:rPr lang="en-US" dirty="0"/>
              <a:t>option, the third party provider supplies the IT expertise, but</a:t>
            </a:r>
            <a:r>
              <a:rPr lang="id-ID" dirty="0"/>
              <a:t> </a:t>
            </a:r>
            <a:r>
              <a:rPr lang="en-US" dirty="0"/>
              <a:t>you’re still likely to experience many of the same limitations</a:t>
            </a:r>
            <a:r>
              <a:rPr lang="id-ID" dirty="0"/>
              <a:t> </a:t>
            </a:r>
            <a:r>
              <a:rPr lang="en-US" dirty="0"/>
              <a:t>of a conventional data warehouse. The data warehouse is</a:t>
            </a:r>
            <a:r>
              <a:rPr lang="id-ID" dirty="0"/>
              <a:t> </a:t>
            </a:r>
            <a:r>
              <a:rPr lang="en-US" dirty="0"/>
              <a:t>hosted on hardware installed in a data center managed by</a:t>
            </a:r>
            <a:r>
              <a:rPr lang="id-ID" dirty="0"/>
              <a:t> </a:t>
            </a:r>
            <a:r>
              <a:rPr lang="en-US" dirty="0"/>
              <a:t>the vendor. </a:t>
            </a:r>
            <a:endParaRPr lang="id-ID" dirty="0"/>
          </a:p>
          <a:p>
            <a:r>
              <a:rPr lang="en-US" dirty="0"/>
              <a:t>This is similar to what the industry referred to as</a:t>
            </a:r>
            <a:r>
              <a:rPr lang="id-ID" dirty="0"/>
              <a:t> </a:t>
            </a:r>
            <a:r>
              <a:rPr lang="en-US" dirty="0"/>
              <a:t>an ASP or application service provider. The customer still has</a:t>
            </a:r>
            <a:r>
              <a:rPr lang="id-ID" dirty="0"/>
              <a:t> </a:t>
            </a:r>
            <a:r>
              <a:rPr lang="en-US" dirty="0"/>
              <a:t>to specify in advance how much disk space and compute</a:t>
            </a:r>
            <a:r>
              <a:rPr lang="id-ID" dirty="0"/>
              <a:t> </a:t>
            </a:r>
            <a:r>
              <a:rPr lang="en-US" dirty="0"/>
              <a:t>resources (CPUs and memory) they expect to use.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9823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6585-6EAA-40CE-A672-7BDD1D0B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true SaaS data warehouse: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78B8-205E-41AB-9E81-9385D164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option, often</a:t>
            </a:r>
            <a:r>
              <a:rPr lang="id-ID" dirty="0"/>
              <a:t> </a:t>
            </a:r>
            <a:r>
              <a:rPr lang="en-US" dirty="0"/>
              <a:t>referred to as data-warehousing-as-a-service, (</a:t>
            </a:r>
            <a:r>
              <a:rPr lang="en-US" dirty="0" err="1"/>
              <a:t>DWaaS</a:t>
            </a:r>
            <a:r>
              <a:rPr lang="en-US" dirty="0"/>
              <a:t>), the</a:t>
            </a:r>
            <a:r>
              <a:rPr lang="id-ID" dirty="0"/>
              <a:t> </a:t>
            </a:r>
            <a:r>
              <a:rPr lang="en-US" dirty="0"/>
              <a:t>vendor delivers a complete cloud data warehouse solution</a:t>
            </a:r>
            <a:r>
              <a:rPr lang="id-ID" dirty="0"/>
              <a:t> </a:t>
            </a:r>
            <a:r>
              <a:rPr lang="en-US" dirty="0"/>
              <a:t>that includes all hardware and software and the IT and</a:t>
            </a:r>
            <a:r>
              <a:rPr lang="id-ID" dirty="0"/>
              <a:t> </a:t>
            </a:r>
            <a:r>
              <a:rPr lang="en-US" dirty="0"/>
              <a:t>database administration (DBA) expertise required. Clients</a:t>
            </a:r>
            <a:r>
              <a:rPr lang="id-ID" dirty="0"/>
              <a:t> </a:t>
            </a:r>
            <a:r>
              <a:rPr lang="en-US" dirty="0"/>
              <a:t>typically pay only for the storage and computing resources</a:t>
            </a:r>
            <a:r>
              <a:rPr lang="id-ID" dirty="0"/>
              <a:t> </a:t>
            </a:r>
            <a:r>
              <a:rPr lang="en-US" dirty="0"/>
              <a:t>they use, when they use</a:t>
            </a:r>
            <a:r>
              <a:rPr lang="id-ID" dirty="0"/>
              <a:t> </a:t>
            </a:r>
            <a:r>
              <a:rPr lang="en-US" dirty="0"/>
              <a:t>them. This option should scale up</a:t>
            </a:r>
            <a:r>
              <a:rPr lang="id-ID" dirty="0"/>
              <a:t> </a:t>
            </a:r>
            <a:r>
              <a:rPr lang="en-US" dirty="0"/>
              <a:t>and down on demand.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3712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organization that depends on data to better serve their</a:t>
            </a:r>
            <a:r>
              <a:rPr lang="id-ID" dirty="0"/>
              <a:t> </a:t>
            </a:r>
            <a:r>
              <a:rPr lang="en-US" dirty="0"/>
              <a:t>customers,</a:t>
            </a:r>
            <a:r>
              <a:rPr lang="id-ID" dirty="0"/>
              <a:t> </a:t>
            </a:r>
            <a:r>
              <a:rPr lang="en-US" dirty="0"/>
              <a:t>streamline their operations, and lead their industry</a:t>
            </a:r>
            <a:r>
              <a:rPr lang="id-ID" dirty="0"/>
              <a:t> </a:t>
            </a:r>
            <a:r>
              <a:rPr lang="en-US" dirty="0"/>
              <a:t>will benefit from a cloud data warehouse. Unlike massive, traditional</a:t>
            </a:r>
            <a:r>
              <a:rPr lang="id-ID" dirty="0"/>
              <a:t> </a:t>
            </a:r>
            <a:r>
              <a:rPr lang="en-US" dirty="0"/>
              <a:t>data warehouses, the cloud means businesses big and small</a:t>
            </a:r>
            <a:r>
              <a:rPr lang="id-ID" dirty="0"/>
              <a:t> </a:t>
            </a:r>
            <a:r>
              <a:rPr lang="en-US" dirty="0"/>
              <a:t>can size their data warehouse to meet their needs and their budget,</a:t>
            </a:r>
            <a:r>
              <a:rPr lang="id-ID" dirty="0"/>
              <a:t> </a:t>
            </a:r>
            <a:r>
              <a:rPr lang="en-US" dirty="0"/>
              <a:t>and dynamically grow and contract their system as things</a:t>
            </a:r>
            <a:r>
              <a:rPr lang="id-ID" dirty="0"/>
              <a:t> </a:t>
            </a:r>
            <a:r>
              <a:rPr lang="en-US" dirty="0"/>
              <a:t>change from day-to-day and year-to-year.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054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Customer experience: </a:t>
            </a:r>
            <a:r>
              <a:rPr lang="en-US" dirty="0"/>
              <a:t>Monitoring end-user behavior can</a:t>
            </a:r>
            <a:r>
              <a:rPr lang="id-ID" dirty="0"/>
              <a:t> </a:t>
            </a:r>
            <a:r>
              <a:rPr lang="en-US" dirty="0"/>
              <a:t>help companies tailor products, services, and special offers</a:t>
            </a:r>
            <a:r>
              <a:rPr lang="id-ID" dirty="0"/>
              <a:t> </a:t>
            </a:r>
            <a:r>
              <a:rPr lang="en-US" dirty="0"/>
              <a:t>to the needs and demands of individual consumers. With</a:t>
            </a:r>
            <a:r>
              <a:rPr lang="id-ID" dirty="0"/>
              <a:t> </a:t>
            </a:r>
            <a:r>
              <a:rPr lang="en-US" dirty="0"/>
              <a:t>customer sentiment analysis, companies understand better</a:t>
            </a:r>
            <a:r>
              <a:rPr lang="id-ID" dirty="0"/>
              <a:t> </a:t>
            </a:r>
            <a:r>
              <a:rPr lang="en-US" dirty="0"/>
              <a:t>what customers think by analyzing their social media</a:t>
            </a:r>
            <a:r>
              <a:rPr lang="id-ID" dirty="0"/>
              <a:t> </a:t>
            </a:r>
            <a:r>
              <a:rPr lang="en-US" dirty="0"/>
              <a:t>postings, tweets, and other online messaging.</a:t>
            </a:r>
          </a:p>
          <a:p>
            <a:r>
              <a:rPr lang="en-US" b="1" dirty="0"/>
              <a:t>Quality assurance: </a:t>
            </a:r>
            <a:r>
              <a:rPr lang="en-US" dirty="0"/>
              <a:t>Companies can also use the analysis of</a:t>
            </a:r>
            <a:r>
              <a:rPr lang="id-ID" dirty="0"/>
              <a:t> </a:t>
            </a:r>
            <a:r>
              <a:rPr lang="en-US" dirty="0"/>
              <a:t>customer sentiment to monitor for early warning signs of</a:t>
            </a:r>
            <a:r>
              <a:rPr lang="id-ID" dirty="0"/>
              <a:t> </a:t>
            </a:r>
            <a:r>
              <a:rPr lang="en-US" dirty="0"/>
              <a:t>customer service issues or product shortcomings and take</a:t>
            </a:r>
            <a:r>
              <a:rPr lang="id-ID" dirty="0"/>
              <a:t> </a:t>
            </a:r>
            <a:r>
              <a:rPr lang="en-US" dirty="0"/>
              <a:t>action sooner than was previously possible when the only</a:t>
            </a:r>
            <a:r>
              <a:rPr lang="id-ID" dirty="0"/>
              <a:t> </a:t>
            </a:r>
            <a:r>
              <a:rPr lang="en-US" dirty="0"/>
              <a:t>data source was call center complaint logs.</a:t>
            </a:r>
          </a:p>
          <a:p>
            <a:r>
              <a:rPr lang="en-US" b="1" dirty="0"/>
              <a:t>Operational efficiency: </a:t>
            </a:r>
            <a:r>
              <a:rPr lang="en-US" dirty="0"/>
              <a:t>Operational intelligence (OI) consists</a:t>
            </a:r>
            <a:r>
              <a:rPr lang="id-ID" dirty="0"/>
              <a:t> </a:t>
            </a:r>
            <a:r>
              <a:rPr lang="en-US" dirty="0"/>
              <a:t>of monitoring business processes and analyzing events to</a:t>
            </a:r>
            <a:r>
              <a:rPr lang="id-ID" dirty="0"/>
              <a:t> </a:t>
            </a:r>
            <a:r>
              <a:rPr lang="en-US" dirty="0"/>
              <a:t>identify where a company can reduce costs, boost margins,</a:t>
            </a:r>
            <a:r>
              <a:rPr lang="id-ID" dirty="0"/>
              <a:t> </a:t>
            </a:r>
            <a:r>
              <a:rPr lang="en-US" dirty="0"/>
              <a:t>streamline processes, respond to market forces more</a:t>
            </a:r>
            <a:r>
              <a:rPr lang="id-ID" dirty="0"/>
              <a:t> </a:t>
            </a:r>
            <a:r>
              <a:rPr lang="en-US" dirty="0"/>
              <a:t>rapidly, and so on.</a:t>
            </a:r>
          </a:p>
          <a:p>
            <a:r>
              <a:rPr lang="en-US" b="1" dirty="0"/>
              <a:t>Innovation: </a:t>
            </a:r>
            <a:r>
              <a:rPr lang="en-US" dirty="0"/>
              <a:t>Instead of only checking the rearview mirror to</a:t>
            </a:r>
            <a:r>
              <a:rPr lang="id-ID" dirty="0"/>
              <a:t> </a:t>
            </a:r>
            <a:r>
              <a:rPr lang="en-US" dirty="0"/>
              <a:t>understand an industry’s recent past, companies can use</a:t>
            </a:r>
            <a:r>
              <a:rPr lang="id-ID" dirty="0"/>
              <a:t> </a:t>
            </a:r>
            <a:r>
              <a:rPr lang="en-US" dirty="0"/>
              <a:t>new sources of data to spot and capitalize on trends, thereby</a:t>
            </a:r>
            <a:r>
              <a:rPr lang="id-ID" dirty="0"/>
              <a:t> </a:t>
            </a:r>
            <a:r>
              <a:rPr lang="en-US" dirty="0"/>
              <a:t>disrupting their industry before an unknown or unforeseen</a:t>
            </a:r>
            <a:r>
              <a:rPr lang="id-ID" dirty="0"/>
              <a:t> </a:t>
            </a:r>
            <a:r>
              <a:rPr lang="en-US" dirty="0"/>
              <a:t>competitor does so first.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46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4340-09B9-49CF-85E9-CBACDFE3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 Data Warehouse </a:t>
            </a:r>
            <a:r>
              <a:rPr lang="id-ID" dirty="0"/>
              <a:t>i</a:t>
            </a:r>
            <a:r>
              <a:rPr lang="en-US" dirty="0"/>
              <a:t>s Nonvolatile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9D666-B8B7-4EB7-A876-F2CEA33E9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05" y="2002666"/>
            <a:ext cx="6932543" cy="3429656"/>
          </a:xfrm>
        </p:spPr>
      </p:pic>
    </p:spTree>
    <p:extLst>
      <p:ext uri="{BB962C8B-B14F-4D97-AF65-F5344CB8AC3E}">
        <p14:creationId xmlns:p14="http://schemas.microsoft.com/office/powerpoint/2010/main" val="290870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28DD-FBAB-4DF2-81AF-D4F154E9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Fundamental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E058-A817-417C-B3FD-63C1C3E8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or bottom-up approach?</a:t>
            </a:r>
          </a:p>
          <a:p>
            <a:r>
              <a:rPr lang="en-US" dirty="0"/>
              <a:t>Enterprise-wide or departmental?</a:t>
            </a:r>
          </a:p>
          <a:p>
            <a:r>
              <a:rPr lang="en-US" dirty="0"/>
              <a:t>Which first—data warehouse or data mart?</a:t>
            </a:r>
          </a:p>
          <a:p>
            <a:r>
              <a:rPr lang="en-US" dirty="0"/>
              <a:t>Build pilot or go with a full-fledged implementation?</a:t>
            </a:r>
          </a:p>
          <a:p>
            <a:r>
              <a:rPr lang="en-US" dirty="0"/>
              <a:t>Dependent or independent data marts?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132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698A-5B5A-45F8-BD66-5FB7D0CD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32AC04-9CDE-425A-829D-00F9A8480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816" y="1690688"/>
            <a:ext cx="640636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CAEA21-19F1-48B4-9C01-157AE2D7B002}"/>
              </a:ext>
            </a:extLst>
          </p:cNvPr>
          <p:cNvSpPr txBox="1"/>
          <p:nvPr/>
        </p:nvSpPr>
        <p:spPr>
          <a:xfrm>
            <a:off x="2892816" y="604202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</a:t>
            </a:r>
          </a:p>
        </p:txBody>
      </p:sp>
    </p:spTree>
    <p:extLst>
      <p:ext uri="{BB962C8B-B14F-4D97-AF65-F5344CB8AC3E}">
        <p14:creationId xmlns:p14="http://schemas.microsoft.com/office/powerpoint/2010/main" val="104792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64AF-35A7-4F01-AD67-35FF4740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Data Warehouse Architectural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B5FD4-63A7-4E4D-BE9D-3A2F560E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140" y="1924099"/>
            <a:ext cx="6696882" cy="4786190"/>
          </a:xfrm>
        </p:spPr>
      </p:pic>
    </p:spTree>
    <p:extLst>
      <p:ext uri="{BB962C8B-B14F-4D97-AF65-F5344CB8AC3E}">
        <p14:creationId xmlns:p14="http://schemas.microsoft.com/office/powerpoint/2010/main" val="105391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21F5D1-222E-4906-9E4A-AA9C02E208C1}"/>
</file>

<file path=customXml/itemProps2.xml><?xml version="1.0" encoding="utf-8"?>
<ds:datastoreItem xmlns:ds="http://schemas.openxmlformats.org/officeDocument/2006/customXml" ds:itemID="{76525508-A292-4CF1-B51D-9EC43841DFC5}"/>
</file>

<file path=customXml/itemProps3.xml><?xml version="1.0" encoding="utf-8"?>
<ds:datastoreItem xmlns:ds="http://schemas.openxmlformats.org/officeDocument/2006/customXml" ds:itemID="{D0ABB531-4B0F-47D3-9836-B1890269866B}"/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2822</Words>
  <Application>Microsoft Office PowerPoint</Application>
  <PresentationFormat>Widescreen</PresentationFormat>
  <Paragraphs>245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Data Warehouse Architecture</vt:lpstr>
      <vt:lpstr>Definition</vt:lpstr>
      <vt:lpstr>The Data Warehouse is Subject Oriented.</vt:lpstr>
      <vt:lpstr>The Data Warehouse is Integrated</vt:lpstr>
      <vt:lpstr>Time-Variant Data</vt:lpstr>
      <vt:lpstr>The Data Warehouse is Nonvolatile</vt:lpstr>
      <vt:lpstr>Fundamental Questions</vt:lpstr>
      <vt:lpstr>Data Warehouse architecture</vt:lpstr>
      <vt:lpstr>Data Warehouse Architectural Types</vt:lpstr>
      <vt:lpstr>Centralized Data Warehouse</vt:lpstr>
      <vt:lpstr>Independent Data Marts</vt:lpstr>
      <vt:lpstr>Federated</vt:lpstr>
      <vt:lpstr>Hub-and-Spoke</vt:lpstr>
      <vt:lpstr>Data-Mart Bus</vt:lpstr>
      <vt:lpstr>Overview of The Components</vt:lpstr>
      <vt:lpstr>Data warehouse tools</vt:lpstr>
      <vt:lpstr>Data mart </vt:lpstr>
      <vt:lpstr>Datawarehouse Design</vt:lpstr>
      <vt:lpstr>Methodology</vt:lpstr>
      <vt:lpstr>Top-Down Approach </vt:lpstr>
      <vt:lpstr>Top-Down Approach </vt:lpstr>
      <vt:lpstr>Bottom-Up Approach </vt:lpstr>
      <vt:lpstr>Bottom-Up Approach </vt:lpstr>
      <vt:lpstr>Data Warehouse versus Data Mart</vt:lpstr>
      <vt:lpstr>Phase I  Create a High-Level Dimensional Model </vt:lpstr>
      <vt:lpstr>Online analytical processing (OLAP)</vt:lpstr>
      <vt:lpstr>PowerPoint Presentation</vt:lpstr>
      <vt:lpstr>Multidimension data</vt:lpstr>
      <vt:lpstr>Dimensional Hierarchy </vt:lpstr>
      <vt:lpstr>OLAP Server</vt:lpstr>
      <vt:lpstr>Schema</vt:lpstr>
      <vt:lpstr>Codd’s Rules for OLAP Tools </vt:lpstr>
      <vt:lpstr>Data Mining</vt:lpstr>
      <vt:lpstr>PowerPoint Presentation</vt:lpstr>
      <vt:lpstr>Data mining Technique</vt:lpstr>
      <vt:lpstr>Predictive Modeling</vt:lpstr>
      <vt:lpstr>Database segmentation</vt:lpstr>
      <vt:lpstr>Link analysis </vt:lpstr>
      <vt:lpstr>Deviation detection</vt:lpstr>
      <vt:lpstr>Data mining process </vt:lpstr>
      <vt:lpstr>Data mining tools</vt:lpstr>
      <vt:lpstr>Data Warehouse</vt:lpstr>
      <vt:lpstr>The Evolution of Data Warehousing </vt:lpstr>
      <vt:lpstr>Recognizing the limitations of conventional data warehousing 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Introducing the cloud data warehouse</vt:lpstr>
      <vt:lpstr>Traditional data warehouse software deployed on cloud infrastructure: </vt:lpstr>
      <vt:lpstr>Traditional data warehouse hosted and managed in the cloud by a third party as a managed service: </vt:lpstr>
      <vt:lpstr>A true SaaS data warehouse: </vt:lpstr>
      <vt:lpstr>Why You Need a Cloud Data Warehouse</vt:lpstr>
      <vt:lpstr>Why You Need a Cloud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dedi trisnawarman</cp:lastModifiedBy>
  <cp:revision>16</cp:revision>
  <dcterms:created xsi:type="dcterms:W3CDTF">2020-07-02T17:15:47Z</dcterms:created>
  <dcterms:modified xsi:type="dcterms:W3CDTF">2021-02-26T10:02:16Z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