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wmf" ContentType="image/x-wmf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95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16.wmf"/><Relationship Id="rId1" Type="http://schemas.openxmlformats.org/officeDocument/2006/relationships/image" Target="../media/image1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8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16.wmf"/><Relationship Id="rId1" Type="http://schemas.openxmlformats.org/officeDocument/2006/relationships/image" Target="../media/image18.wmf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16.wmf"/><Relationship Id="rId1" Type="http://schemas.openxmlformats.org/officeDocument/2006/relationships/image" Target="../media/image18.wmf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BDB88-2F90-4E6E-8DD8-0876885F2511}" type="datetimeFigureOut">
              <a:rPr lang="id-ID" smtClean="0"/>
              <a:t>05/12/2020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C80297-2FE9-4515-85DC-C9341FF581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58454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0B4882D9-8586-4A80-A34F-C26B5ADA4D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4BD16C3-708F-4B63-8337-E1CED7C8A216}" type="slidenum">
              <a:rPr lang="en-GB" altLang="id-ID">
                <a:latin typeface="Times New Roman" panose="02020603050405020304" pitchFamily="18" charset="0"/>
              </a:rPr>
              <a:pPr/>
              <a:t>2</a:t>
            </a:fld>
            <a:endParaRPr lang="en-GB" altLang="id-ID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9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3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1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5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9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4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6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2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8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2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7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9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9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9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4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3.e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2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24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23.e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7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25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18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38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5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971722" cy="2387600"/>
          </a:xfrm>
        </p:spPr>
        <p:txBody>
          <a:bodyPr>
            <a:normAutofit/>
          </a:bodyPr>
          <a:lstStyle/>
          <a:p>
            <a:r>
              <a:rPr lang="id-ID" sz="4800" dirty="0">
                <a:solidFill>
                  <a:schemeClr val="bg1"/>
                </a:solidFill>
              </a:rPr>
              <a:t>Data Modeling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>
                <a:solidFill>
                  <a:schemeClr val="bg1"/>
                </a:solidFill>
              </a:rPr>
              <a:t>Pertemuan 5</a:t>
            </a:r>
          </a:p>
          <a:p>
            <a:r>
              <a:rPr lang="id-ID" dirty="0">
                <a:solidFill>
                  <a:schemeClr val="bg1"/>
                </a:solidFill>
              </a:rPr>
              <a:t>Dr. Dedi Trisnawarman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08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>
            <a:extLst>
              <a:ext uri="{FF2B5EF4-FFF2-40B4-BE49-F238E27FC236}">
                <a16:creationId xmlns:a16="http://schemas.microsoft.com/office/drawing/2014/main" id="{6CA491F8-EE0C-4157-B050-C27E813D0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59C48F1-0E44-4B44-AA94-8E622379DDC5}" type="slidenum">
              <a:rPr lang="en-US" altLang="id-ID">
                <a:latin typeface="Times New Roman" panose="02020603050405020304" pitchFamily="18" charset="0"/>
              </a:rPr>
              <a:pPr/>
              <a:t>10</a:t>
            </a:fld>
            <a:endParaRPr lang="en-US" altLang="id-ID">
              <a:latin typeface="Times New Roman" panose="02020603050405020304" pitchFamily="18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91E9FB78-E703-46C4-A648-A1EC34B377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2075" tIns="46038" rIns="92075" bIns="46038" rtlCol="0" anchor="b">
            <a:normAutofit/>
          </a:bodyPr>
          <a:lstStyle/>
          <a:p>
            <a:pPr eaLnBrk="1" hangingPunct="1"/>
            <a:r>
              <a:rPr lang="en-US" altLang="id-ID"/>
              <a:t>Aggregates</a:t>
            </a:r>
          </a:p>
        </p:txBody>
      </p:sp>
      <p:graphicFrame>
        <p:nvGraphicFramePr>
          <p:cNvPr id="15364" name="Object 3">
            <a:extLst>
              <a:ext uri="{FF2B5EF4-FFF2-40B4-BE49-F238E27FC236}">
                <a16:creationId xmlns:a16="http://schemas.microsoft.com/office/drawing/2014/main" id="{662A2C0D-205A-4A8C-842D-2B170BBECC0A}"/>
              </a:ext>
            </a:extLst>
          </p:cNvPr>
          <p:cNvGraphicFramePr>
            <a:graphicFrameLocks/>
          </p:cNvGraphicFramePr>
          <p:nvPr/>
        </p:nvGraphicFramePr>
        <p:xfrm>
          <a:off x="2640014" y="3300414"/>
          <a:ext cx="3997325" cy="176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Worksheet" r:id="rId3" imgW="3810000" imgH="1828800" progId="Excel.Sheet.8">
                  <p:embed/>
                </p:oleObj>
              </mc:Choice>
              <mc:Fallback>
                <p:oleObj name="Worksheet" r:id="rId3" imgW="3810000" imgH="1828800" progId="Excel.Sheet.8">
                  <p:embed/>
                  <p:pic>
                    <p:nvPicPr>
                      <p:cNvPr id="15364" name="Object 3">
                        <a:extLst>
                          <a:ext uri="{FF2B5EF4-FFF2-40B4-BE49-F238E27FC236}">
                            <a16:creationId xmlns:a16="http://schemas.microsoft.com/office/drawing/2014/main" id="{662A2C0D-205A-4A8C-842D-2B170BBECC0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4" y="3300414"/>
                        <a:ext cx="3997325" cy="176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Rectangle 4">
            <a:extLst>
              <a:ext uri="{FF2B5EF4-FFF2-40B4-BE49-F238E27FC236}">
                <a16:creationId xmlns:a16="http://schemas.microsoft.com/office/drawing/2014/main" id="{B0C2EAC9-A11B-4D83-9B75-B812FC9B3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9313" y="1538289"/>
            <a:ext cx="69469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id-ID" sz="2800">
                <a:solidFill>
                  <a:schemeClr val="tx2"/>
                </a:solidFill>
              </a:rPr>
              <a:t> Add up amounts for day 1</a:t>
            </a:r>
          </a:p>
          <a:p>
            <a:pPr>
              <a:buFontTx/>
              <a:buChar char="•"/>
            </a:pPr>
            <a:r>
              <a:rPr lang="en-US" altLang="id-ID" sz="2800">
                <a:solidFill>
                  <a:schemeClr val="tx2"/>
                </a:solidFill>
              </a:rPr>
              <a:t> In SQL:  </a:t>
            </a:r>
            <a:r>
              <a:rPr lang="en-US" altLang="id-ID" sz="2800"/>
              <a:t>SELECT sum(amt) FROM SALE</a:t>
            </a:r>
          </a:p>
          <a:p>
            <a:r>
              <a:rPr lang="en-US" altLang="id-ID" sz="2800"/>
              <a:t>                    WHERE date = 1</a:t>
            </a:r>
          </a:p>
        </p:txBody>
      </p:sp>
      <p:sp>
        <p:nvSpPr>
          <p:cNvPr id="15366" name="AutoShape 5">
            <a:extLst>
              <a:ext uri="{FF2B5EF4-FFF2-40B4-BE49-F238E27FC236}">
                <a16:creationId xmlns:a16="http://schemas.microsoft.com/office/drawing/2014/main" id="{6F783C94-5A69-427D-9236-11C0CDF1F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750" y="4044950"/>
            <a:ext cx="520700" cy="368300"/>
          </a:xfrm>
          <a:prstGeom prst="rightArrow">
            <a:avLst>
              <a:gd name="adj1" fmla="val 50000"/>
              <a:gd name="adj2" fmla="val 70696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5367" name="Rectangle 6">
            <a:extLst>
              <a:ext uri="{FF2B5EF4-FFF2-40B4-BE49-F238E27FC236}">
                <a16:creationId xmlns:a16="http://schemas.microsoft.com/office/drawing/2014/main" id="{A84C17D6-34E5-4A43-B5CC-B91454D52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8526" y="4022726"/>
            <a:ext cx="52899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id-ID" sz="2400">
                <a:solidFill>
                  <a:schemeClr val="tx2"/>
                </a:solidFill>
              </a:rPr>
              <a:t>81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>
            <a:extLst>
              <a:ext uri="{FF2B5EF4-FFF2-40B4-BE49-F238E27FC236}">
                <a16:creationId xmlns:a16="http://schemas.microsoft.com/office/drawing/2014/main" id="{208BF61F-63FD-47AF-9504-2794E29BB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DD18B45-2861-4FDF-A463-595C6D8885AD}" type="slidenum">
              <a:rPr lang="en-US" altLang="id-ID">
                <a:latin typeface="Times New Roman" panose="02020603050405020304" pitchFamily="18" charset="0"/>
              </a:rPr>
              <a:pPr/>
              <a:t>11</a:t>
            </a:fld>
            <a:endParaRPr lang="en-US" altLang="id-ID">
              <a:latin typeface="Times New Roman" panose="02020603050405020304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83732012-5EED-4409-BE01-29687DBE7E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2075" tIns="46038" rIns="92075" bIns="46038" rtlCol="0" anchor="b">
            <a:normAutofit/>
          </a:bodyPr>
          <a:lstStyle/>
          <a:p>
            <a:pPr eaLnBrk="1" hangingPunct="1"/>
            <a:r>
              <a:rPr lang="en-US" altLang="id-ID"/>
              <a:t>Aggregates</a:t>
            </a:r>
          </a:p>
        </p:txBody>
      </p:sp>
      <p:graphicFrame>
        <p:nvGraphicFramePr>
          <p:cNvPr id="16388" name="Object 3">
            <a:extLst>
              <a:ext uri="{FF2B5EF4-FFF2-40B4-BE49-F238E27FC236}">
                <a16:creationId xmlns:a16="http://schemas.microsoft.com/office/drawing/2014/main" id="{24A1BBFB-079B-4A83-9B45-27E88E3712C1}"/>
              </a:ext>
            </a:extLst>
          </p:cNvPr>
          <p:cNvGraphicFramePr>
            <a:graphicFrameLocks/>
          </p:cNvGraphicFramePr>
          <p:nvPr/>
        </p:nvGraphicFramePr>
        <p:xfrm>
          <a:off x="1954214" y="3300414"/>
          <a:ext cx="3997325" cy="176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Worksheet" r:id="rId3" imgW="3810000" imgH="1828800" progId="Excel.Sheet.8">
                  <p:embed/>
                </p:oleObj>
              </mc:Choice>
              <mc:Fallback>
                <p:oleObj name="Worksheet" r:id="rId3" imgW="3810000" imgH="1828800" progId="Excel.Sheet.8">
                  <p:embed/>
                  <p:pic>
                    <p:nvPicPr>
                      <p:cNvPr id="16388" name="Object 3">
                        <a:extLst>
                          <a:ext uri="{FF2B5EF4-FFF2-40B4-BE49-F238E27FC236}">
                            <a16:creationId xmlns:a16="http://schemas.microsoft.com/office/drawing/2014/main" id="{24A1BBFB-079B-4A83-9B45-27E88E3712C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214" y="3300414"/>
                        <a:ext cx="3997325" cy="176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Rectangle 4">
            <a:extLst>
              <a:ext uri="{FF2B5EF4-FFF2-40B4-BE49-F238E27FC236}">
                <a16:creationId xmlns:a16="http://schemas.microsoft.com/office/drawing/2014/main" id="{03040E1C-73AE-4DD7-A6CE-992525E0D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9314" y="1538289"/>
            <a:ext cx="7837487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id-ID" sz="2800">
                <a:solidFill>
                  <a:schemeClr val="tx2"/>
                </a:solidFill>
              </a:rPr>
              <a:t> Add up amounts by day</a:t>
            </a:r>
          </a:p>
          <a:p>
            <a:pPr>
              <a:buFontTx/>
              <a:buChar char="•"/>
            </a:pPr>
            <a:r>
              <a:rPr lang="en-US" altLang="id-ID" sz="2800">
                <a:solidFill>
                  <a:schemeClr val="tx2"/>
                </a:solidFill>
              </a:rPr>
              <a:t> In SQL:  </a:t>
            </a:r>
            <a:r>
              <a:rPr lang="en-US" altLang="id-ID" sz="2800"/>
              <a:t>SELECT date, sum(amt) FROM SALE</a:t>
            </a:r>
          </a:p>
          <a:p>
            <a:r>
              <a:rPr lang="en-US" altLang="id-ID" sz="2800"/>
              <a:t>                    GROUP BY date</a:t>
            </a:r>
          </a:p>
        </p:txBody>
      </p:sp>
      <p:sp>
        <p:nvSpPr>
          <p:cNvPr id="16390" name="AutoShape 5">
            <a:extLst>
              <a:ext uri="{FF2B5EF4-FFF2-40B4-BE49-F238E27FC236}">
                <a16:creationId xmlns:a16="http://schemas.microsoft.com/office/drawing/2014/main" id="{3B07F99B-479A-4F0E-BDAE-575F0473D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3350" y="4044950"/>
            <a:ext cx="520700" cy="368300"/>
          </a:xfrm>
          <a:prstGeom prst="rightArrow">
            <a:avLst>
              <a:gd name="adj1" fmla="val 50000"/>
              <a:gd name="adj2" fmla="val 70696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graphicFrame>
        <p:nvGraphicFramePr>
          <p:cNvPr id="16391" name="Object 6">
            <a:extLst>
              <a:ext uri="{FF2B5EF4-FFF2-40B4-BE49-F238E27FC236}">
                <a16:creationId xmlns:a16="http://schemas.microsoft.com/office/drawing/2014/main" id="{33B35FBF-321D-48CF-9237-EC8966AB49D7}"/>
              </a:ext>
            </a:extLst>
          </p:cNvPr>
          <p:cNvGraphicFramePr>
            <a:graphicFrameLocks/>
          </p:cNvGraphicFramePr>
          <p:nvPr/>
        </p:nvGraphicFramePr>
        <p:xfrm>
          <a:off x="7445376" y="3759201"/>
          <a:ext cx="2265363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Worksheet" r:id="rId5" imgW="2162175" imgH="790575" progId="Excel.Sheet.8">
                  <p:embed/>
                </p:oleObj>
              </mc:Choice>
              <mc:Fallback>
                <p:oleObj name="Worksheet" r:id="rId5" imgW="2162175" imgH="790575" progId="Excel.Sheet.8">
                  <p:embed/>
                  <p:pic>
                    <p:nvPicPr>
                      <p:cNvPr id="16391" name="Object 6">
                        <a:extLst>
                          <a:ext uri="{FF2B5EF4-FFF2-40B4-BE49-F238E27FC236}">
                            <a16:creationId xmlns:a16="http://schemas.microsoft.com/office/drawing/2014/main" id="{33B35FBF-321D-48CF-9237-EC8966AB49D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5376" y="3759201"/>
                        <a:ext cx="2265363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>
            <a:extLst>
              <a:ext uri="{FF2B5EF4-FFF2-40B4-BE49-F238E27FC236}">
                <a16:creationId xmlns:a16="http://schemas.microsoft.com/office/drawing/2014/main" id="{72F48293-C040-41CB-A3B7-D0B5D38AD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D57D525-556E-4EA6-972B-3F976C2617DE}" type="slidenum">
              <a:rPr lang="en-US" altLang="id-ID">
                <a:latin typeface="Times New Roman" panose="02020603050405020304" pitchFamily="18" charset="0"/>
              </a:rPr>
              <a:pPr/>
              <a:t>12</a:t>
            </a:fld>
            <a:endParaRPr lang="en-US" altLang="id-ID">
              <a:latin typeface="Times New Roman" panose="02020603050405020304" pitchFamily="18" charset="0"/>
            </a:endParaRPr>
          </a:p>
        </p:txBody>
      </p:sp>
      <p:sp>
        <p:nvSpPr>
          <p:cNvPr id="17411" name="Line 2">
            <a:extLst>
              <a:ext uri="{FF2B5EF4-FFF2-40B4-BE49-F238E27FC236}">
                <a16:creationId xmlns:a16="http://schemas.microsoft.com/office/drawing/2014/main" id="{B1D55FFE-880B-495B-A68E-EE43BFBB7D7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257800"/>
            <a:ext cx="2667000" cy="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7412" name="Line 3">
            <a:extLst>
              <a:ext uri="{FF2B5EF4-FFF2-40B4-BE49-F238E27FC236}">
                <a16:creationId xmlns:a16="http://schemas.microsoft.com/office/drawing/2014/main" id="{EDD30446-DB54-4FC6-A836-8FB846D146F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867400"/>
            <a:ext cx="2667000" cy="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7413" name="Rectangle 4">
            <a:extLst>
              <a:ext uri="{FF2B5EF4-FFF2-40B4-BE49-F238E27FC236}">
                <a16:creationId xmlns:a16="http://schemas.microsoft.com/office/drawing/2014/main" id="{BC9F4E0E-6C75-44EE-83A4-B975F212D2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2075" tIns="46038" rIns="92075" bIns="46038" rtlCol="0" anchor="b">
            <a:normAutofit/>
          </a:bodyPr>
          <a:lstStyle/>
          <a:p>
            <a:pPr eaLnBrk="1" hangingPunct="1"/>
            <a:r>
              <a:rPr lang="en-US" altLang="id-ID"/>
              <a:t>Another Example</a:t>
            </a:r>
          </a:p>
        </p:txBody>
      </p:sp>
      <p:graphicFrame>
        <p:nvGraphicFramePr>
          <p:cNvPr id="17414" name="Object 5">
            <a:extLst>
              <a:ext uri="{FF2B5EF4-FFF2-40B4-BE49-F238E27FC236}">
                <a16:creationId xmlns:a16="http://schemas.microsoft.com/office/drawing/2014/main" id="{E210CBFB-A64E-4E32-90E8-2EF294E40CE8}"/>
              </a:ext>
            </a:extLst>
          </p:cNvPr>
          <p:cNvGraphicFramePr>
            <a:graphicFrameLocks/>
          </p:cNvGraphicFramePr>
          <p:nvPr/>
        </p:nvGraphicFramePr>
        <p:xfrm>
          <a:off x="1909764" y="3052764"/>
          <a:ext cx="3997325" cy="176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Worksheet" r:id="rId3" imgW="3810000" imgH="1828800" progId="Excel.Sheet.8">
                  <p:embed/>
                </p:oleObj>
              </mc:Choice>
              <mc:Fallback>
                <p:oleObj name="Worksheet" r:id="rId3" imgW="3810000" imgH="1828800" progId="Excel.Sheet.8">
                  <p:embed/>
                  <p:pic>
                    <p:nvPicPr>
                      <p:cNvPr id="17414" name="Object 5">
                        <a:extLst>
                          <a:ext uri="{FF2B5EF4-FFF2-40B4-BE49-F238E27FC236}">
                            <a16:creationId xmlns:a16="http://schemas.microsoft.com/office/drawing/2014/main" id="{E210CBFB-A64E-4E32-90E8-2EF294E40CE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9764" y="3052764"/>
                        <a:ext cx="3997325" cy="176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Rectangle 6">
            <a:extLst>
              <a:ext uri="{FF2B5EF4-FFF2-40B4-BE49-F238E27FC236}">
                <a16:creationId xmlns:a16="http://schemas.microsoft.com/office/drawing/2014/main" id="{FAA63CB1-460B-4536-9AAA-F38A63BE1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9314" y="1538289"/>
            <a:ext cx="7837487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id-ID" sz="2800">
                <a:solidFill>
                  <a:schemeClr val="tx2"/>
                </a:solidFill>
              </a:rPr>
              <a:t> Add up amounts by day, product</a:t>
            </a:r>
          </a:p>
          <a:p>
            <a:pPr>
              <a:buFontTx/>
              <a:buChar char="•"/>
            </a:pPr>
            <a:r>
              <a:rPr lang="en-US" altLang="id-ID" sz="2800">
                <a:solidFill>
                  <a:schemeClr val="tx2"/>
                </a:solidFill>
              </a:rPr>
              <a:t> In SQL:  </a:t>
            </a:r>
            <a:r>
              <a:rPr lang="en-US" altLang="id-ID" sz="2800"/>
              <a:t>SELECT date, sum(amt) FROM SALE</a:t>
            </a:r>
          </a:p>
          <a:p>
            <a:r>
              <a:rPr lang="en-US" altLang="id-ID" sz="2800"/>
              <a:t>                    GROUP BY date, prodId</a:t>
            </a:r>
          </a:p>
        </p:txBody>
      </p:sp>
      <p:sp>
        <p:nvSpPr>
          <p:cNvPr id="17416" name="AutoShape 7">
            <a:extLst>
              <a:ext uri="{FF2B5EF4-FFF2-40B4-BE49-F238E27FC236}">
                <a16:creationId xmlns:a16="http://schemas.microsoft.com/office/drawing/2014/main" id="{BF0C6B7A-F768-441B-8677-FCEF86F7F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0" y="3797300"/>
            <a:ext cx="520700" cy="368300"/>
          </a:xfrm>
          <a:prstGeom prst="rightArrow">
            <a:avLst>
              <a:gd name="adj1" fmla="val 50000"/>
              <a:gd name="adj2" fmla="val 70696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graphicFrame>
        <p:nvGraphicFramePr>
          <p:cNvPr id="17417" name="Object 8">
            <a:extLst>
              <a:ext uri="{FF2B5EF4-FFF2-40B4-BE49-F238E27FC236}">
                <a16:creationId xmlns:a16="http://schemas.microsoft.com/office/drawing/2014/main" id="{2929FC26-E3A8-4446-A26F-601CBD6A118C}"/>
              </a:ext>
            </a:extLst>
          </p:cNvPr>
          <p:cNvGraphicFramePr>
            <a:graphicFrameLocks/>
          </p:cNvGraphicFramePr>
          <p:nvPr/>
        </p:nvGraphicFramePr>
        <p:xfrm>
          <a:off x="7086600" y="3352801"/>
          <a:ext cx="3136900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Worksheet" r:id="rId5" imgW="2952750" imgH="1047750" progId="Excel.Sheet.8">
                  <p:embed/>
                </p:oleObj>
              </mc:Choice>
              <mc:Fallback>
                <p:oleObj name="Worksheet" r:id="rId5" imgW="2952750" imgH="1047750" progId="Excel.Sheet.8">
                  <p:embed/>
                  <p:pic>
                    <p:nvPicPr>
                      <p:cNvPr id="17417" name="Object 8">
                        <a:extLst>
                          <a:ext uri="{FF2B5EF4-FFF2-40B4-BE49-F238E27FC236}">
                            <a16:creationId xmlns:a16="http://schemas.microsoft.com/office/drawing/2014/main" id="{2929FC26-E3A8-4446-A26F-601CBD6A118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3352801"/>
                        <a:ext cx="3136900" cy="1116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8" name="Rectangle 9">
            <a:extLst>
              <a:ext uri="{FF2B5EF4-FFF2-40B4-BE49-F238E27FC236}">
                <a16:creationId xmlns:a16="http://schemas.microsoft.com/office/drawing/2014/main" id="{43715F6C-3E99-4DA1-8FD4-458E29B1A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5726" y="5622926"/>
            <a:ext cx="1506823" cy="4623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id-ID" sz="2400">
                <a:solidFill>
                  <a:schemeClr val="tx2"/>
                </a:solidFill>
              </a:rPr>
              <a:t>drill-down</a:t>
            </a:r>
          </a:p>
        </p:txBody>
      </p:sp>
      <p:sp>
        <p:nvSpPr>
          <p:cNvPr id="17419" name="Rectangle 10">
            <a:extLst>
              <a:ext uri="{FF2B5EF4-FFF2-40B4-BE49-F238E27FC236}">
                <a16:creationId xmlns:a16="http://schemas.microsoft.com/office/drawing/2014/main" id="{DA375273-1954-4B60-92ED-A290ACB3A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4326" y="5013326"/>
            <a:ext cx="940963" cy="4623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id-ID" sz="2400">
                <a:solidFill>
                  <a:schemeClr val="tx2"/>
                </a:solidFill>
              </a:rPr>
              <a:t>rollup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>
            <a:extLst>
              <a:ext uri="{FF2B5EF4-FFF2-40B4-BE49-F238E27FC236}">
                <a16:creationId xmlns:a16="http://schemas.microsoft.com/office/drawing/2014/main" id="{82612B24-5AC6-477B-897E-D2B9C4B3F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9720665-8A44-4907-8D46-F619F8138A65}" type="slidenum">
              <a:rPr lang="en-US" altLang="id-ID">
                <a:latin typeface="Times New Roman" panose="02020603050405020304" pitchFamily="18" charset="0"/>
              </a:rPr>
              <a:pPr/>
              <a:t>13</a:t>
            </a:fld>
            <a:endParaRPr lang="en-US" altLang="id-ID">
              <a:latin typeface="Times New Roman" panose="02020603050405020304" pitchFamily="18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7779E8A5-A24C-4E9F-8D3B-1BDC99C4DE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2075" tIns="46038" rIns="92075" bIns="46038" rtlCol="0" anchor="b">
            <a:normAutofit/>
          </a:bodyPr>
          <a:lstStyle/>
          <a:p>
            <a:pPr eaLnBrk="1" hangingPunct="1"/>
            <a:r>
              <a:rPr lang="en-US" altLang="id-ID"/>
              <a:t>Aggregates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95284341-6664-4BC9-A590-7820643D60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/>
            <a:r>
              <a:rPr lang="en-US" altLang="id-ID"/>
              <a:t>Operators: sum, count, max, min,       			median, ave</a:t>
            </a:r>
          </a:p>
          <a:p>
            <a:pPr eaLnBrk="1" hangingPunct="1"/>
            <a:r>
              <a:rPr lang="en-US" altLang="id-ID"/>
              <a:t>“Having” clause</a:t>
            </a:r>
          </a:p>
          <a:p>
            <a:pPr eaLnBrk="1" hangingPunct="1"/>
            <a:r>
              <a:rPr lang="en-US" altLang="id-ID"/>
              <a:t>Using dimension hierarchy</a:t>
            </a:r>
          </a:p>
          <a:p>
            <a:pPr lvl="1" eaLnBrk="1" hangingPunct="1"/>
            <a:r>
              <a:rPr lang="en-US" altLang="id-ID"/>
              <a:t>average by region (within store)</a:t>
            </a:r>
          </a:p>
          <a:p>
            <a:pPr lvl="1" eaLnBrk="1" hangingPunct="1"/>
            <a:r>
              <a:rPr lang="en-US" altLang="id-ID"/>
              <a:t>maximum by month (within date)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>
            <a:extLst>
              <a:ext uri="{FF2B5EF4-FFF2-40B4-BE49-F238E27FC236}">
                <a16:creationId xmlns:a16="http://schemas.microsoft.com/office/drawing/2014/main" id="{074AEEE3-8C5B-40F2-810B-E47D92500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4B3002-811F-463E-AE2C-560A4C908AB6}" type="slidenum">
              <a:rPr lang="en-US" altLang="id-ID">
                <a:latin typeface="Times New Roman" panose="02020603050405020304" pitchFamily="18" charset="0"/>
              </a:rPr>
              <a:pPr/>
              <a:t>14</a:t>
            </a:fld>
            <a:endParaRPr lang="en-US" altLang="id-ID">
              <a:latin typeface="Times New Roman" panose="02020603050405020304" pitchFamily="18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FDED2C5E-3383-42ED-A782-5C5AA8277B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2075" tIns="46038" rIns="92075" bIns="46038" rtlCol="0" anchor="b">
            <a:normAutofit/>
          </a:bodyPr>
          <a:lstStyle/>
          <a:p>
            <a:pPr eaLnBrk="1" hangingPunct="1"/>
            <a:r>
              <a:rPr lang="en-US" altLang="id-ID"/>
              <a:t>Cube Aggregation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1C219865-28A1-49FF-8B52-A3A886861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5325" y="2185988"/>
            <a:ext cx="768350" cy="366712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id-ID" b="1"/>
              <a:t>day 2</a:t>
            </a:r>
          </a:p>
        </p:txBody>
      </p:sp>
      <p:graphicFrame>
        <p:nvGraphicFramePr>
          <p:cNvPr id="19461" name="Object 4">
            <a:extLst>
              <a:ext uri="{FF2B5EF4-FFF2-40B4-BE49-F238E27FC236}">
                <a16:creationId xmlns:a16="http://schemas.microsoft.com/office/drawing/2014/main" id="{D1869D5F-78C3-4272-A758-6D84F1034266}"/>
              </a:ext>
            </a:extLst>
          </p:cNvPr>
          <p:cNvGraphicFramePr>
            <a:graphicFrameLocks/>
          </p:cNvGraphicFramePr>
          <p:nvPr/>
        </p:nvGraphicFramePr>
        <p:xfrm>
          <a:off x="2897189" y="2125664"/>
          <a:ext cx="2568575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Worksheet" r:id="rId3" imgW="2447925" imgH="790575" progId="Excel.Sheet.8">
                  <p:embed/>
                </p:oleObj>
              </mc:Choice>
              <mc:Fallback>
                <p:oleObj name="Worksheet" r:id="rId3" imgW="2447925" imgH="790575" progId="Excel.Sheet.8">
                  <p:embed/>
                  <p:pic>
                    <p:nvPicPr>
                      <p:cNvPr id="19461" name="Object 4">
                        <a:extLst>
                          <a:ext uri="{FF2B5EF4-FFF2-40B4-BE49-F238E27FC236}">
                            <a16:creationId xmlns:a16="http://schemas.microsoft.com/office/drawing/2014/main" id="{D1869D5F-78C3-4272-A758-6D84F103426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7189" y="2125664"/>
                        <a:ext cx="2568575" cy="757237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Rectangle 5">
            <a:extLst>
              <a:ext uri="{FF2B5EF4-FFF2-40B4-BE49-F238E27FC236}">
                <a16:creationId xmlns:a16="http://schemas.microsoft.com/office/drawing/2014/main" id="{F6722308-86AD-42B2-B1A2-5363AFBB1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150" y="2673350"/>
            <a:ext cx="2578100" cy="7493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graphicFrame>
        <p:nvGraphicFramePr>
          <p:cNvPr id="19463" name="Object 6">
            <a:extLst>
              <a:ext uri="{FF2B5EF4-FFF2-40B4-BE49-F238E27FC236}">
                <a16:creationId xmlns:a16="http://schemas.microsoft.com/office/drawing/2014/main" id="{77A91B90-10B0-4CC9-8A6E-E9DE88DFA770}"/>
              </a:ext>
            </a:extLst>
          </p:cNvPr>
          <p:cNvGraphicFramePr>
            <a:graphicFrameLocks/>
          </p:cNvGraphicFramePr>
          <p:nvPr/>
        </p:nvGraphicFramePr>
        <p:xfrm>
          <a:off x="2592389" y="2659064"/>
          <a:ext cx="2568575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Worksheet" r:id="rId5" imgW="2447925" imgH="790575" progId="Excel.Sheet.8">
                  <p:embed/>
                </p:oleObj>
              </mc:Choice>
              <mc:Fallback>
                <p:oleObj name="Worksheet" r:id="rId5" imgW="2447925" imgH="790575" progId="Excel.Sheet.8">
                  <p:embed/>
                  <p:pic>
                    <p:nvPicPr>
                      <p:cNvPr id="19463" name="Object 6">
                        <a:extLst>
                          <a:ext uri="{FF2B5EF4-FFF2-40B4-BE49-F238E27FC236}">
                            <a16:creationId xmlns:a16="http://schemas.microsoft.com/office/drawing/2014/main" id="{77A91B90-10B0-4CC9-8A6E-E9DE88DFA77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389" y="2659064"/>
                        <a:ext cx="2568575" cy="75723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Line 7">
            <a:extLst>
              <a:ext uri="{FF2B5EF4-FFF2-40B4-BE49-F238E27FC236}">
                <a16:creationId xmlns:a16="http://schemas.microsoft.com/office/drawing/2014/main" id="{DCEE9D3A-202B-41A5-A8A8-167B9964E1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1676400"/>
            <a:ext cx="60960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9465" name="Line 8">
            <a:extLst>
              <a:ext uri="{FF2B5EF4-FFF2-40B4-BE49-F238E27FC236}">
                <a16:creationId xmlns:a16="http://schemas.microsoft.com/office/drawing/2014/main" id="{3364DAA1-8D78-4735-98CB-9B93AB69F5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1600" y="1676400"/>
            <a:ext cx="53340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9466" name="Line 9">
            <a:extLst>
              <a:ext uri="{FF2B5EF4-FFF2-40B4-BE49-F238E27FC236}">
                <a16:creationId xmlns:a16="http://schemas.microsoft.com/office/drawing/2014/main" id="{984735D5-AA4A-403F-B817-3175728DA5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1600" y="2514600"/>
            <a:ext cx="53340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9467" name="Rectangle 10">
            <a:extLst>
              <a:ext uri="{FF2B5EF4-FFF2-40B4-BE49-F238E27FC236}">
                <a16:creationId xmlns:a16="http://schemas.microsoft.com/office/drawing/2014/main" id="{ED673CF3-CDC2-45ED-B43F-5B510E586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6725" y="2719388"/>
            <a:ext cx="768350" cy="366712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id-ID" b="1"/>
              <a:t>day 1</a:t>
            </a:r>
          </a:p>
        </p:txBody>
      </p:sp>
      <p:sp>
        <p:nvSpPr>
          <p:cNvPr id="19468" name="Line 11">
            <a:extLst>
              <a:ext uri="{FF2B5EF4-FFF2-40B4-BE49-F238E27FC236}">
                <a16:creationId xmlns:a16="http://schemas.microsoft.com/office/drawing/2014/main" id="{07290782-A220-4A3C-A1CD-8E6AC85E455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1676400"/>
            <a:ext cx="251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9469" name="Line 12">
            <a:extLst>
              <a:ext uri="{FF2B5EF4-FFF2-40B4-BE49-F238E27FC236}">
                <a16:creationId xmlns:a16="http://schemas.microsoft.com/office/drawing/2014/main" id="{3D89F3FD-24AC-4B12-BA18-1B8E2DFAE02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1676400"/>
            <a:ext cx="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graphicFrame>
        <p:nvGraphicFramePr>
          <p:cNvPr id="19470" name="Object 13">
            <a:extLst>
              <a:ext uri="{FF2B5EF4-FFF2-40B4-BE49-F238E27FC236}">
                <a16:creationId xmlns:a16="http://schemas.microsoft.com/office/drawing/2014/main" id="{4F5A2ADD-4649-4BF3-A572-3EDBA63510B4}"/>
              </a:ext>
            </a:extLst>
          </p:cNvPr>
          <p:cNvGraphicFramePr>
            <a:graphicFrameLocks/>
          </p:cNvGraphicFramePr>
          <p:nvPr/>
        </p:nvGraphicFramePr>
        <p:xfrm>
          <a:off x="2439989" y="4183064"/>
          <a:ext cx="2568575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Worksheet" r:id="rId7" imgW="2447925" imgH="790575" progId="Excel.Sheet.8">
                  <p:embed/>
                </p:oleObj>
              </mc:Choice>
              <mc:Fallback>
                <p:oleObj name="Worksheet" r:id="rId7" imgW="2447925" imgH="790575" progId="Excel.Sheet.8">
                  <p:embed/>
                  <p:pic>
                    <p:nvPicPr>
                      <p:cNvPr id="19470" name="Object 13">
                        <a:extLst>
                          <a:ext uri="{FF2B5EF4-FFF2-40B4-BE49-F238E27FC236}">
                            <a16:creationId xmlns:a16="http://schemas.microsoft.com/office/drawing/2014/main" id="{4F5A2ADD-4649-4BF3-A572-3EDBA63510B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9989" y="4183064"/>
                        <a:ext cx="2568575" cy="757237"/>
                      </a:xfrm>
                      <a:prstGeom prst="rect">
                        <a:avLst/>
                      </a:prstGeom>
                      <a:solidFill>
                        <a:srgbClr val="00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1" name="Object 14">
            <a:extLst>
              <a:ext uri="{FF2B5EF4-FFF2-40B4-BE49-F238E27FC236}">
                <a16:creationId xmlns:a16="http://schemas.microsoft.com/office/drawing/2014/main" id="{04CBA68E-79EC-4F71-B4A6-1A5CCE513A2A}"/>
              </a:ext>
            </a:extLst>
          </p:cNvPr>
          <p:cNvGraphicFramePr>
            <a:graphicFrameLocks/>
          </p:cNvGraphicFramePr>
          <p:nvPr/>
        </p:nvGraphicFramePr>
        <p:xfrm>
          <a:off x="6100764" y="3722688"/>
          <a:ext cx="2566987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Worksheet" r:id="rId9" imgW="2446347" imgH="541526" progId="Excel.Sheet.8">
                  <p:embed/>
                </p:oleObj>
              </mc:Choice>
              <mc:Fallback>
                <p:oleObj name="Worksheet" r:id="rId9" imgW="2446347" imgH="541526" progId="Excel.Sheet.8">
                  <p:embed/>
                  <p:pic>
                    <p:nvPicPr>
                      <p:cNvPr id="19471" name="Object 14">
                        <a:extLst>
                          <a:ext uri="{FF2B5EF4-FFF2-40B4-BE49-F238E27FC236}">
                            <a16:creationId xmlns:a16="http://schemas.microsoft.com/office/drawing/2014/main" id="{04CBA68E-79EC-4F71-B4A6-1A5CCE513A2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0764" y="3722688"/>
                        <a:ext cx="2566987" cy="557212"/>
                      </a:xfrm>
                      <a:prstGeom prst="rect">
                        <a:avLst/>
                      </a:prstGeom>
                      <a:solidFill>
                        <a:srgbClr val="FF99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2" name="Object 15">
            <a:extLst>
              <a:ext uri="{FF2B5EF4-FFF2-40B4-BE49-F238E27FC236}">
                <a16:creationId xmlns:a16="http://schemas.microsoft.com/office/drawing/2014/main" id="{0428ABE4-CA14-4317-B867-03D790ACE779}"/>
              </a:ext>
            </a:extLst>
          </p:cNvPr>
          <p:cNvGraphicFramePr>
            <a:graphicFrameLocks/>
          </p:cNvGraphicFramePr>
          <p:nvPr/>
        </p:nvGraphicFramePr>
        <p:xfrm>
          <a:off x="6100763" y="5168901"/>
          <a:ext cx="1289050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Worksheet" r:id="rId11" imgW="1227147" imgH="800532" progId="Excel.Sheet.8">
                  <p:embed/>
                </p:oleObj>
              </mc:Choice>
              <mc:Fallback>
                <p:oleObj name="Worksheet" r:id="rId11" imgW="1227147" imgH="800532" progId="Excel.Sheet.8">
                  <p:embed/>
                  <p:pic>
                    <p:nvPicPr>
                      <p:cNvPr id="19472" name="Object 15">
                        <a:extLst>
                          <a:ext uri="{FF2B5EF4-FFF2-40B4-BE49-F238E27FC236}">
                            <a16:creationId xmlns:a16="http://schemas.microsoft.com/office/drawing/2014/main" id="{0428ABE4-CA14-4317-B867-03D790ACE77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0763" y="5168901"/>
                        <a:ext cx="1289050" cy="823913"/>
                      </a:xfrm>
                      <a:prstGeom prst="rect">
                        <a:avLst/>
                      </a:prstGeom>
                      <a:solidFill>
                        <a:srgbClr val="DDDDDD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3" name="Rectangle 16">
            <a:extLst>
              <a:ext uri="{FF2B5EF4-FFF2-40B4-BE49-F238E27FC236}">
                <a16:creationId xmlns:a16="http://schemas.microsoft.com/office/drawing/2014/main" id="{EA3AFF56-903C-49B6-B354-1F3EE5DBB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0526" y="4632326"/>
            <a:ext cx="700513" cy="462307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id-ID" sz="2400">
                <a:solidFill>
                  <a:schemeClr val="tx2"/>
                </a:solidFill>
              </a:rPr>
              <a:t>129</a:t>
            </a:r>
          </a:p>
        </p:txBody>
      </p:sp>
      <p:sp>
        <p:nvSpPr>
          <p:cNvPr id="19474" name="Line 17">
            <a:extLst>
              <a:ext uri="{FF2B5EF4-FFF2-40B4-BE49-F238E27FC236}">
                <a16:creationId xmlns:a16="http://schemas.microsoft.com/office/drawing/2014/main" id="{B2B987E7-6264-4067-9C39-CB28637B41A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5052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9475" name="Line 18">
            <a:extLst>
              <a:ext uri="{FF2B5EF4-FFF2-40B4-BE49-F238E27FC236}">
                <a16:creationId xmlns:a16="http://schemas.microsoft.com/office/drawing/2014/main" id="{5673E223-28C1-449B-953D-CAA1A3FED8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1" y="3963988"/>
            <a:ext cx="989013" cy="5318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9476" name="Line 19">
            <a:extLst>
              <a:ext uri="{FF2B5EF4-FFF2-40B4-BE49-F238E27FC236}">
                <a16:creationId xmlns:a16="http://schemas.microsoft.com/office/drawing/2014/main" id="{EB41F46A-C220-4C7A-8A20-2BD4AC7C845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7614" y="4724400"/>
            <a:ext cx="992187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9477" name="Line 20">
            <a:extLst>
              <a:ext uri="{FF2B5EF4-FFF2-40B4-BE49-F238E27FC236}">
                <a16:creationId xmlns:a16="http://schemas.microsoft.com/office/drawing/2014/main" id="{3079E3A6-136F-43C5-994B-7E2982C0889C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4038600"/>
            <a:ext cx="6096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9478" name="Line 21">
            <a:extLst>
              <a:ext uri="{FF2B5EF4-FFF2-40B4-BE49-F238E27FC236}">
                <a16:creationId xmlns:a16="http://schemas.microsoft.com/office/drawing/2014/main" id="{D0042207-88B4-4580-8128-1E0171E896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66014" y="5029200"/>
            <a:ext cx="1754187" cy="5349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9479" name="Line 22">
            <a:extLst>
              <a:ext uri="{FF2B5EF4-FFF2-40B4-BE49-F238E27FC236}">
                <a16:creationId xmlns:a16="http://schemas.microsoft.com/office/drawing/2014/main" id="{E0D7F711-F666-437B-95A7-1BF5F2ED7D66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438400"/>
            <a:ext cx="990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9480" name="Rectangle 23">
            <a:extLst>
              <a:ext uri="{FF2B5EF4-FFF2-40B4-BE49-F238E27FC236}">
                <a16:creationId xmlns:a16="http://schemas.microsoft.com/office/drawing/2014/main" id="{B1358A2F-A9F7-4816-9ED0-04EA3B282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4526" y="2193926"/>
            <a:ext cx="610745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id-ID" sz="2400" b="1">
                <a:solidFill>
                  <a:schemeClr val="tx2"/>
                </a:solidFill>
              </a:rPr>
              <a:t>. . .</a:t>
            </a:r>
          </a:p>
        </p:txBody>
      </p:sp>
      <p:grpSp>
        <p:nvGrpSpPr>
          <p:cNvPr id="19481" name="Group 24">
            <a:extLst>
              <a:ext uri="{FF2B5EF4-FFF2-40B4-BE49-F238E27FC236}">
                <a16:creationId xmlns:a16="http://schemas.microsoft.com/office/drawing/2014/main" id="{5AB7FE0D-CCFE-4009-89DC-D9B5CF6682D6}"/>
              </a:ext>
            </a:extLst>
          </p:cNvPr>
          <p:cNvGrpSpPr>
            <a:grpSpLocks/>
          </p:cNvGrpSpPr>
          <p:nvPr/>
        </p:nvGrpSpPr>
        <p:grpSpPr bwMode="auto">
          <a:xfrm>
            <a:off x="2425700" y="5216529"/>
            <a:ext cx="2667000" cy="1071563"/>
            <a:chOff x="576" y="3398"/>
            <a:chExt cx="1680" cy="675"/>
          </a:xfrm>
        </p:grpSpPr>
        <p:sp>
          <p:nvSpPr>
            <p:cNvPr id="19484" name="Line 25">
              <a:extLst>
                <a:ext uri="{FF2B5EF4-FFF2-40B4-BE49-F238E27FC236}">
                  <a16:creationId xmlns:a16="http://schemas.microsoft.com/office/drawing/2014/main" id="{F42BF87E-ECD9-4070-BADA-8940012F23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3552"/>
              <a:ext cx="1680" cy="0"/>
            </a:xfrm>
            <a:prstGeom prst="line">
              <a:avLst/>
            </a:prstGeom>
            <a:noFill/>
            <a:ln w="50800">
              <a:solidFill>
                <a:srgbClr val="FF33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9485" name="Line 26">
              <a:extLst>
                <a:ext uri="{FF2B5EF4-FFF2-40B4-BE49-F238E27FC236}">
                  <a16:creationId xmlns:a16="http://schemas.microsoft.com/office/drawing/2014/main" id="{8DEC9901-F182-49F3-B63D-4AF0C7D40A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3936"/>
              <a:ext cx="1680" cy="0"/>
            </a:xfrm>
            <a:prstGeom prst="line">
              <a:avLst/>
            </a:prstGeom>
            <a:noFill/>
            <a:ln w="50800">
              <a:solidFill>
                <a:srgbClr val="FF3300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9486" name="Rectangle 27">
              <a:extLst>
                <a:ext uri="{FF2B5EF4-FFF2-40B4-BE49-F238E27FC236}">
                  <a16:creationId xmlns:a16="http://schemas.microsoft.com/office/drawing/2014/main" id="{70D1ED71-8D2B-4FE5-9573-AD6B586BCA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" y="3782"/>
              <a:ext cx="949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id-ID" sz="2400">
                  <a:solidFill>
                    <a:schemeClr val="tx2"/>
                  </a:solidFill>
                </a:rPr>
                <a:t>drill-down</a:t>
              </a:r>
            </a:p>
          </p:txBody>
        </p:sp>
        <p:sp>
          <p:nvSpPr>
            <p:cNvPr id="19487" name="Rectangle 28">
              <a:extLst>
                <a:ext uri="{FF2B5EF4-FFF2-40B4-BE49-F238E27FC236}">
                  <a16:creationId xmlns:a16="http://schemas.microsoft.com/office/drawing/2014/main" id="{8A98786A-86F7-42C9-B44C-5428EB8C3F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" y="3398"/>
              <a:ext cx="593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id-ID" sz="2400">
                  <a:solidFill>
                    <a:schemeClr val="tx2"/>
                  </a:solidFill>
                </a:rPr>
                <a:t>rollup</a:t>
              </a:r>
            </a:p>
          </p:txBody>
        </p:sp>
      </p:grpSp>
      <p:sp>
        <p:nvSpPr>
          <p:cNvPr id="19482" name="Rectangle 29">
            <a:extLst>
              <a:ext uri="{FF2B5EF4-FFF2-40B4-BE49-F238E27FC236}">
                <a16:creationId xmlns:a16="http://schemas.microsoft.com/office/drawing/2014/main" id="{42695EB9-F5C0-46DC-A2A7-07E3F8233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6513" y="1736726"/>
            <a:ext cx="3797514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id-ID" sz="2400">
                <a:solidFill>
                  <a:schemeClr val="tx2"/>
                </a:solidFill>
              </a:rPr>
              <a:t>Example: computing sums</a:t>
            </a:r>
          </a:p>
        </p:txBody>
      </p:sp>
      <p:sp>
        <p:nvSpPr>
          <p:cNvPr id="19483" name="Line 30">
            <a:extLst>
              <a:ext uri="{FF2B5EF4-FFF2-40B4-BE49-F238E27FC236}">
                <a16:creationId xmlns:a16="http://schemas.microsoft.com/office/drawing/2014/main" id="{C7CCBB7F-6FD8-4D83-AFB1-1E75574FD2D3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3200400"/>
            <a:ext cx="685800" cy="1371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>
            <a:extLst>
              <a:ext uri="{FF2B5EF4-FFF2-40B4-BE49-F238E27FC236}">
                <a16:creationId xmlns:a16="http://schemas.microsoft.com/office/drawing/2014/main" id="{FEC5F430-DFEC-4583-AEC9-7113EC4BF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25D7A48-F918-4EC6-B6CF-9F02876F8924}" type="slidenum">
              <a:rPr lang="en-US" altLang="id-ID">
                <a:latin typeface="Times New Roman" panose="02020603050405020304" pitchFamily="18" charset="0"/>
              </a:rPr>
              <a:pPr/>
              <a:t>15</a:t>
            </a:fld>
            <a:endParaRPr lang="en-US" altLang="id-ID">
              <a:latin typeface="Times New Roman" panose="02020603050405020304" pitchFamily="18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E32CB73A-380C-4932-9604-BB1183E7E9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2075" tIns="46038" rIns="92075" bIns="46038" rtlCol="0" anchor="b">
            <a:normAutofit/>
          </a:bodyPr>
          <a:lstStyle/>
          <a:p>
            <a:pPr eaLnBrk="1" hangingPunct="1"/>
            <a:r>
              <a:rPr lang="en-US" altLang="id-ID"/>
              <a:t>Cube Operators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64BBFDDF-D67D-43F4-868C-B6819A616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5325" y="2185988"/>
            <a:ext cx="768350" cy="366712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id-ID" b="1"/>
              <a:t>day 2</a:t>
            </a:r>
          </a:p>
        </p:txBody>
      </p:sp>
      <p:graphicFrame>
        <p:nvGraphicFramePr>
          <p:cNvPr id="20485" name="Object 4">
            <a:extLst>
              <a:ext uri="{FF2B5EF4-FFF2-40B4-BE49-F238E27FC236}">
                <a16:creationId xmlns:a16="http://schemas.microsoft.com/office/drawing/2014/main" id="{554B79D7-09EE-4BD3-858C-481A4C24AFE8}"/>
              </a:ext>
            </a:extLst>
          </p:cNvPr>
          <p:cNvGraphicFramePr>
            <a:graphicFrameLocks/>
          </p:cNvGraphicFramePr>
          <p:nvPr/>
        </p:nvGraphicFramePr>
        <p:xfrm>
          <a:off x="2897189" y="2125664"/>
          <a:ext cx="2568575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Worksheet" r:id="rId3" imgW="2447925" imgH="790575" progId="Excel.Sheet.8">
                  <p:embed/>
                </p:oleObj>
              </mc:Choice>
              <mc:Fallback>
                <p:oleObj name="Worksheet" r:id="rId3" imgW="2447925" imgH="790575" progId="Excel.Sheet.8">
                  <p:embed/>
                  <p:pic>
                    <p:nvPicPr>
                      <p:cNvPr id="20485" name="Object 4">
                        <a:extLst>
                          <a:ext uri="{FF2B5EF4-FFF2-40B4-BE49-F238E27FC236}">
                            <a16:creationId xmlns:a16="http://schemas.microsoft.com/office/drawing/2014/main" id="{554B79D7-09EE-4BD3-858C-481A4C24AFE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7189" y="2125664"/>
                        <a:ext cx="2568575" cy="757237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Rectangle 5">
            <a:extLst>
              <a:ext uri="{FF2B5EF4-FFF2-40B4-BE49-F238E27FC236}">
                <a16:creationId xmlns:a16="http://schemas.microsoft.com/office/drawing/2014/main" id="{CE1A965B-E299-438D-A64B-3AB221591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150" y="2673350"/>
            <a:ext cx="2578100" cy="7493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graphicFrame>
        <p:nvGraphicFramePr>
          <p:cNvPr id="20487" name="Object 6">
            <a:extLst>
              <a:ext uri="{FF2B5EF4-FFF2-40B4-BE49-F238E27FC236}">
                <a16:creationId xmlns:a16="http://schemas.microsoft.com/office/drawing/2014/main" id="{8627ACB0-33FD-4155-8D22-A3EACAF40BA0}"/>
              </a:ext>
            </a:extLst>
          </p:cNvPr>
          <p:cNvGraphicFramePr>
            <a:graphicFrameLocks/>
          </p:cNvGraphicFramePr>
          <p:nvPr/>
        </p:nvGraphicFramePr>
        <p:xfrm>
          <a:off x="2592389" y="2659064"/>
          <a:ext cx="2568575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Worksheet" r:id="rId5" imgW="2447925" imgH="790575" progId="Excel.Sheet.8">
                  <p:embed/>
                </p:oleObj>
              </mc:Choice>
              <mc:Fallback>
                <p:oleObj name="Worksheet" r:id="rId5" imgW="2447925" imgH="790575" progId="Excel.Sheet.8">
                  <p:embed/>
                  <p:pic>
                    <p:nvPicPr>
                      <p:cNvPr id="20487" name="Object 6">
                        <a:extLst>
                          <a:ext uri="{FF2B5EF4-FFF2-40B4-BE49-F238E27FC236}">
                            <a16:creationId xmlns:a16="http://schemas.microsoft.com/office/drawing/2014/main" id="{8627ACB0-33FD-4155-8D22-A3EACAF40BA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389" y="2659064"/>
                        <a:ext cx="2568575" cy="75723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8" name="Line 7">
            <a:extLst>
              <a:ext uri="{FF2B5EF4-FFF2-40B4-BE49-F238E27FC236}">
                <a16:creationId xmlns:a16="http://schemas.microsoft.com/office/drawing/2014/main" id="{4718B2EE-2619-49FE-854F-ADD278BE02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1676400"/>
            <a:ext cx="60960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0489" name="Line 8">
            <a:extLst>
              <a:ext uri="{FF2B5EF4-FFF2-40B4-BE49-F238E27FC236}">
                <a16:creationId xmlns:a16="http://schemas.microsoft.com/office/drawing/2014/main" id="{EA4E7825-16B1-4E81-8F7F-CB6C6B797C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1600" y="1676400"/>
            <a:ext cx="53340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0490" name="Line 9">
            <a:extLst>
              <a:ext uri="{FF2B5EF4-FFF2-40B4-BE49-F238E27FC236}">
                <a16:creationId xmlns:a16="http://schemas.microsoft.com/office/drawing/2014/main" id="{C39EE402-B647-488F-B873-FA31FAFCC7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1600" y="2514600"/>
            <a:ext cx="53340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0491" name="Rectangle 10">
            <a:extLst>
              <a:ext uri="{FF2B5EF4-FFF2-40B4-BE49-F238E27FC236}">
                <a16:creationId xmlns:a16="http://schemas.microsoft.com/office/drawing/2014/main" id="{AB27569E-F2D3-4020-9AF3-FE61017B2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6725" y="2719388"/>
            <a:ext cx="768350" cy="366712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id-ID" b="1"/>
              <a:t>day 1</a:t>
            </a:r>
          </a:p>
        </p:txBody>
      </p:sp>
      <p:sp>
        <p:nvSpPr>
          <p:cNvPr id="20492" name="Line 11">
            <a:extLst>
              <a:ext uri="{FF2B5EF4-FFF2-40B4-BE49-F238E27FC236}">
                <a16:creationId xmlns:a16="http://schemas.microsoft.com/office/drawing/2014/main" id="{4773E9DB-1501-4C01-8F4A-69A48CA6A86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1676400"/>
            <a:ext cx="251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0493" name="Line 12">
            <a:extLst>
              <a:ext uri="{FF2B5EF4-FFF2-40B4-BE49-F238E27FC236}">
                <a16:creationId xmlns:a16="http://schemas.microsoft.com/office/drawing/2014/main" id="{8F3EA47D-9D0C-4316-B70F-AA14D3FBC8D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1676400"/>
            <a:ext cx="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graphicFrame>
        <p:nvGraphicFramePr>
          <p:cNvPr id="20494" name="Object 13">
            <a:extLst>
              <a:ext uri="{FF2B5EF4-FFF2-40B4-BE49-F238E27FC236}">
                <a16:creationId xmlns:a16="http://schemas.microsoft.com/office/drawing/2014/main" id="{0C2A5401-AB65-4C0F-AD4D-1A0F9D0FC3DB}"/>
              </a:ext>
            </a:extLst>
          </p:cNvPr>
          <p:cNvGraphicFramePr>
            <a:graphicFrameLocks/>
          </p:cNvGraphicFramePr>
          <p:nvPr/>
        </p:nvGraphicFramePr>
        <p:xfrm>
          <a:off x="2439989" y="4183064"/>
          <a:ext cx="2568575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Worksheet" r:id="rId7" imgW="2447925" imgH="790575" progId="Excel.Sheet.8">
                  <p:embed/>
                </p:oleObj>
              </mc:Choice>
              <mc:Fallback>
                <p:oleObj name="Worksheet" r:id="rId7" imgW="2447925" imgH="790575" progId="Excel.Sheet.8">
                  <p:embed/>
                  <p:pic>
                    <p:nvPicPr>
                      <p:cNvPr id="20494" name="Object 13">
                        <a:extLst>
                          <a:ext uri="{FF2B5EF4-FFF2-40B4-BE49-F238E27FC236}">
                            <a16:creationId xmlns:a16="http://schemas.microsoft.com/office/drawing/2014/main" id="{0C2A5401-AB65-4C0F-AD4D-1A0F9D0FC3D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9989" y="4183064"/>
                        <a:ext cx="2568575" cy="757237"/>
                      </a:xfrm>
                      <a:prstGeom prst="rect">
                        <a:avLst/>
                      </a:prstGeom>
                      <a:solidFill>
                        <a:srgbClr val="00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5" name="Object 14">
            <a:extLst>
              <a:ext uri="{FF2B5EF4-FFF2-40B4-BE49-F238E27FC236}">
                <a16:creationId xmlns:a16="http://schemas.microsoft.com/office/drawing/2014/main" id="{A9B1D84B-D100-459C-A7B2-31FD44FA0622}"/>
              </a:ext>
            </a:extLst>
          </p:cNvPr>
          <p:cNvGraphicFramePr>
            <a:graphicFrameLocks/>
          </p:cNvGraphicFramePr>
          <p:nvPr/>
        </p:nvGraphicFramePr>
        <p:xfrm>
          <a:off x="6100764" y="3722688"/>
          <a:ext cx="2566987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name="Worksheet" r:id="rId9" imgW="2446347" imgH="541526" progId="Excel.Sheet.8">
                  <p:embed/>
                </p:oleObj>
              </mc:Choice>
              <mc:Fallback>
                <p:oleObj name="Worksheet" r:id="rId9" imgW="2446347" imgH="541526" progId="Excel.Sheet.8">
                  <p:embed/>
                  <p:pic>
                    <p:nvPicPr>
                      <p:cNvPr id="20495" name="Object 14">
                        <a:extLst>
                          <a:ext uri="{FF2B5EF4-FFF2-40B4-BE49-F238E27FC236}">
                            <a16:creationId xmlns:a16="http://schemas.microsoft.com/office/drawing/2014/main" id="{A9B1D84B-D100-459C-A7B2-31FD44FA062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0764" y="3722688"/>
                        <a:ext cx="2566987" cy="557212"/>
                      </a:xfrm>
                      <a:prstGeom prst="rect">
                        <a:avLst/>
                      </a:prstGeom>
                      <a:solidFill>
                        <a:srgbClr val="FF99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6" name="Object 15">
            <a:extLst>
              <a:ext uri="{FF2B5EF4-FFF2-40B4-BE49-F238E27FC236}">
                <a16:creationId xmlns:a16="http://schemas.microsoft.com/office/drawing/2014/main" id="{1BAF130C-CD53-41F5-98AB-D1F74F9C7259}"/>
              </a:ext>
            </a:extLst>
          </p:cNvPr>
          <p:cNvGraphicFramePr>
            <a:graphicFrameLocks/>
          </p:cNvGraphicFramePr>
          <p:nvPr/>
        </p:nvGraphicFramePr>
        <p:xfrm>
          <a:off x="6100763" y="5168901"/>
          <a:ext cx="1289050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Worksheet" r:id="rId11" imgW="1227147" imgH="800532" progId="Excel.Sheet.8">
                  <p:embed/>
                </p:oleObj>
              </mc:Choice>
              <mc:Fallback>
                <p:oleObj name="Worksheet" r:id="rId11" imgW="1227147" imgH="800532" progId="Excel.Sheet.8">
                  <p:embed/>
                  <p:pic>
                    <p:nvPicPr>
                      <p:cNvPr id="20496" name="Object 15">
                        <a:extLst>
                          <a:ext uri="{FF2B5EF4-FFF2-40B4-BE49-F238E27FC236}">
                            <a16:creationId xmlns:a16="http://schemas.microsoft.com/office/drawing/2014/main" id="{1BAF130C-CD53-41F5-98AB-D1F74F9C725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0763" y="5168901"/>
                        <a:ext cx="1289050" cy="823913"/>
                      </a:xfrm>
                      <a:prstGeom prst="rect">
                        <a:avLst/>
                      </a:prstGeom>
                      <a:solidFill>
                        <a:srgbClr val="DDDDDD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7" name="Rectangle 16">
            <a:extLst>
              <a:ext uri="{FF2B5EF4-FFF2-40B4-BE49-F238E27FC236}">
                <a16:creationId xmlns:a16="http://schemas.microsoft.com/office/drawing/2014/main" id="{AC2D1646-67A4-4EA3-B2DB-A5A01458F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0526" y="4632326"/>
            <a:ext cx="700513" cy="462307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id-ID" sz="2400">
                <a:solidFill>
                  <a:schemeClr val="tx2"/>
                </a:solidFill>
              </a:rPr>
              <a:t>129</a:t>
            </a:r>
          </a:p>
        </p:txBody>
      </p:sp>
      <p:sp>
        <p:nvSpPr>
          <p:cNvPr id="20498" name="Line 17">
            <a:extLst>
              <a:ext uri="{FF2B5EF4-FFF2-40B4-BE49-F238E27FC236}">
                <a16:creationId xmlns:a16="http://schemas.microsoft.com/office/drawing/2014/main" id="{FBAFEA44-28A5-48E6-82A1-AFA7B205E18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5052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0499" name="Line 18">
            <a:extLst>
              <a:ext uri="{FF2B5EF4-FFF2-40B4-BE49-F238E27FC236}">
                <a16:creationId xmlns:a16="http://schemas.microsoft.com/office/drawing/2014/main" id="{F6F236AA-CE43-49D5-9F6F-E49F45A5F4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1" y="3963988"/>
            <a:ext cx="989013" cy="5318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0500" name="Line 19">
            <a:extLst>
              <a:ext uri="{FF2B5EF4-FFF2-40B4-BE49-F238E27FC236}">
                <a16:creationId xmlns:a16="http://schemas.microsoft.com/office/drawing/2014/main" id="{923B754E-913D-4EF7-A21C-3F73DABF1D0E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7614" y="4724400"/>
            <a:ext cx="992187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0501" name="Line 20">
            <a:extLst>
              <a:ext uri="{FF2B5EF4-FFF2-40B4-BE49-F238E27FC236}">
                <a16:creationId xmlns:a16="http://schemas.microsoft.com/office/drawing/2014/main" id="{1643D987-BEEF-4FAF-8F3B-FAD923BC7EE0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4038600"/>
            <a:ext cx="6096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0502" name="Line 21">
            <a:extLst>
              <a:ext uri="{FF2B5EF4-FFF2-40B4-BE49-F238E27FC236}">
                <a16:creationId xmlns:a16="http://schemas.microsoft.com/office/drawing/2014/main" id="{52F4FDCC-D50A-47D9-8C8B-24A8E8D1BC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66014" y="5029200"/>
            <a:ext cx="1754187" cy="5349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0503" name="Line 22">
            <a:extLst>
              <a:ext uri="{FF2B5EF4-FFF2-40B4-BE49-F238E27FC236}">
                <a16:creationId xmlns:a16="http://schemas.microsoft.com/office/drawing/2014/main" id="{D3979F24-474F-4C9E-8916-56646A83A62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438400"/>
            <a:ext cx="990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0504" name="Rectangle 23">
            <a:extLst>
              <a:ext uri="{FF2B5EF4-FFF2-40B4-BE49-F238E27FC236}">
                <a16:creationId xmlns:a16="http://schemas.microsoft.com/office/drawing/2014/main" id="{0875572E-BE5C-4EF5-9931-B3CE5AE2A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4526" y="2193926"/>
            <a:ext cx="610745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id-ID" sz="2400" b="1">
                <a:solidFill>
                  <a:schemeClr val="tx2"/>
                </a:solidFill>
              </a:rPr>
              <a:t>. . .</a:t>
            </a:r>
          </a:p>
        </p:txBody>
      </p:sp>
      <p:sp>
        <p:nvSpPr>
          <p:cNvPr id="20505" name="Line 24">
            <a:extLst>
              <a:ext uri="{FF2B5EF4-FFF2-40B4-BE49-F238E27FC236}">
                <a16:creationId xmlns:a16="http://schemas.microsoft.com/office/drawing/2014/main" id="{4D92A867-A3E0-453F-9839-1C859B8A315E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3200400"/>
            <a:ext cx="685800" cy="1371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0506" name="AutoShape 25">
            <a:extLst>
              <a:ext uri="{FF2B5EF4-FFF2-40B4-BE49-F238E27FC236}">
                <a16:creationId xmlns:a16="http://schemas.microsoft.com/office/drawing/2014/main" id="{1D19A1DB-6DA6-4312-A78F-456150941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895600"/>
            <a:ext cx="1905000" cy="609600"/>
          </a:xfrm>
          <a:prstGeom prst="wedgeRoundRectCallout">
            <a:avLst>
              <a:gd name="adj1" fmla="val -30417"/>
              <a:gd name="adj2" fmla="val 147134"/>
              <a:gd name="adj3" fmla="val 16667"/>
            </a:avLst>
          </a:prstGeom>
          <a:noFill/>
          <a:ln w="38100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id-ID" sz="2400" b="1">
                <a:solidFill>
                  <a:srgbClr val="FF3300"/>
                </a:solidFill>
              </a:rPr>
              <a:t>sale(c1,*,*)</a:t>
            </a:r>
            <a:endParaRPr lang="en-US" altLang="id-ID" sz="2400">
              <a:solidFill>
                <a:schemeClr val="tx2"/>
              </a:solidFill>
            </a:endParaRPr>
          </a:p>
        </p:txBody>
      </p:sp>
      <p:sp>
        <p:nvSpPr>
          <p:cNvPr id="20507" name="AutoShape 26">
            <a:extLst>
              <a:ext uri="{FF2B5EF4-FFF2-40B4-BE49-F238E27FC236}">
                <a16:creationId xmlns:a16="http://schemas.microsoft.com/office/drawing/2014/main" id="{738CCF2D-B1CB-409D-B27A-B808C1911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5486400"/>
            <a:ext cx="1905000" cy="609600"/>
          </a:xfrm>
          <a:prstGeom prst="wedgeRoundRectCallout">
            <a:avLst>
              <a:gd name="adj1" fmla="val 12917"/>
              <a:gd name="adj2" fmla="val -127866"/>
              <a:gd name="adj3" fmla="val 16667"/>
            </a:avLst>
          </a:prstGeom>
          <a:noFill/>
          <a:ln w="38100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id-ID" sz="2400" b="1">
                <a:solidFill>
                  <a:srgbClr val="FF3300"/>
                </a:solidFill>
              </a:rPr>
              <a:t>sale(*,*,*)</a:t>
            </a:r>
            <a:endParaRPr lang="en-US" altLang="id-ID" sz="2400">
              <a:solidFill>
                <a:schemeClr val="tx2"/>
              </a:solidFill>
            </a:endParaRPr>
          </a:p>
        </p:txBody>
      </p:sp>
      <p:sp>
        <p:nvSpPr>
          <p:cNvPr id="20508" name="AutoShape 27">
            <a:extLst>
              <a:ext uri="{FF2B5EF4-FFF2-40B4-BE49-F238E27FC236}">
                <a16:creationId xmlns:a16="http://schemas.microsoft.com/office/drawing/2014/main" id="{52D0B967-A8C6-4942-BFA2-FE4E8980A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334000"/>
            <a:ext cx="1905000" cy="609600"/>
          </a:xfrm>
          <a:prstGeom prst="wedgeRoundRectCallout">
            <a:avLst>
              <a:gd name="adj1" fmla="val 20250"/>
              <a:gd name="adj2" fmla="val -134116"/>
              <a:gd name="adj3" fmla="val 16667"/>
            </a:avLst>
          </a:prstGeom>
          <a:noFill/>
          <a:ln w="38100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id-ID" sz="2400" b="1">
                <a:solidFill>
                  <a:srgbClr val="FF3300"/>
                </a:solidFill>
              </a:rPr>
              <a:t>sale(c2,p2,*)</a:t>
            </a:r>
            <a:endParaRPr lang="en-US" altLang="id-ID" sz="2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>
            <a:extLst>
              <a:ext uri="{FF2B5EF4-FFF2-40B4-BE49-F238E27FC236}">
                <a16:creationId xmlns:a16="http://schemas.microsoft.com/office/drawing/2014/main" id="{F6E34C40-0488-42C1-B5A0-9324C49CD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77112AA-BF44-4900-8E96-856C6A6323FD}" type="slidenum">
              <a:rPr lang="en-US" altLang="id-ID">
                <a:latin typeface="Times New Roman" panose="02020603050405020304" pitchFamily="18" charset="0"/>
              </a:rPr>
              <a:pPr/>
              <a:t>16</a:t>
            </a:fld>
            <a:endParaRPr lang="en-US" altLang="id-ID">
              <a:latin typeface="Times New Roman" panose="02020603050405020304" pitchFamily="18" charset="0"/>
            </a:endParaRPr>
          </a:p>
        </p:txBody>
      </p:sp>
      <p:graphicFrame>
        <p:nvGraphicFramePr>
          <p:cNvPr id="21507" name="Object 2">
            <a:extLst>
              <a:ext uri="{FF2B5EF4-FFF2-40B4-BE49-F238E27FC236}">
                <a16:creationId xmlns:a16="http://schemas.microsoft.com/office/drawing/2014/main" id="{8BE214F9-8879-45D1-8779-588F31445FED}"/>
              </a:ext>
            </a:extLst>
          </p:cNvPr>
          <p:cNvGraphicFramePr>
            <a:graphicFrameLocks/>
          </p:cNvGraphicFramePr>
          <p:nvPr/>
        </p:nvGraphicFramePr>
        <p:xfrm>
          <a:off x="5029200" y="2057400"/>
          <a:ext cx="350520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Worksheet" r:id="rId3" imgW="3057946" imgH="1048191" progId="Excel.Sheet.8">
                  <p:embed/>
                </p:oleObj>
              </mc:Choice>
              <mc:Fallback>
                <p:oleObj name="Worksheet" r:id="rId3" imgW="3057946" imgH="1048191" progId="Excel.Sheet.8">
                  <p:embed/>
                  <p:pic>
                    <p:nvPicPr>
                      <p:cNvPr id="21507" name="Object 2">
                        <a:extLst>
                          <a:ext uri="{FF2B5EF4-FFF2-40B4-BE49-F238E27FC236}">
                            <a16:creationId xmlns:a16="http://schemas.microsoft.com/office/drawing/2014/main" id="{8BE214F9-8879-45D1-8779-588F31445FE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057400"/>
                        <a:ext cx="3505200" cy="1206500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Rectangle 3">
            <a:extLst>
              <a:ext uri="{FF2B5EF4-FFF2-40B4-BE49-F238E27FC236}">
                <a16:creationId xmlns:a16="http://schemas.microsoft.com/office/drawing/2014/main" id="{DE54E2F3-CEE5-42E9-9BE0-1995A9344D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/>
              <a:t>Extended Cube</a:t>
            </a:r>
          </a:p>
        </p:txBody>
      </p:sp>
      <p:sp>
        <p:nvSpPr>
          <p:cNvPr id="21509" name="Rectangle 4">
            <a:extLst>
              <a:ext uri="{FF2B5EF4-FFF2-40B4-BE49-F238E27FC236}">
                <a16:creationId xmlns:a16="http://schemas.microsoft.com/office/drawing/2014/main" id="{137B05B0-33DA-46EB-B0C5-542B098A6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971801"/>
            <a:ext cx="768350" cy="366713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id-ID" b="1"/>
              <a:t>day 2</a:t>
            </a:r>
          </a:p>
        </p:txBody>
      </p:sp>
      <p:graphicFrame>
        <p:nvGraphicFramePr>
          <p:cNvPr id="21510" name="Object 5">
            <a:extLst>
              <a:ext uri="{FF2B5EF4-FFF2-40B4-BE49-F238E27FC236}">
                <a16:creationId xmlns:a16="http://schemas.microsoft.com/office/drawing/2014/main" id="{171E5D5A-8B24-43A0-A747-4F92B60E2C12}"/>
              </a:ext>
            </a:extLst>
          </p:cNvPr>
          <p:cNvGraphicFramePr>
            <a:graphicFrameLocks/>
          </p:cNvGraphicFramePr>
          <p:nvPr/>
        </p:nvGraphicFramePr>
        <p:xfrm>
          <a:off x="4267200" y="2971800"/>
          <a:ext cx="33528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Worksheet" r:id="rId5" imgW="3057946" imgH="1048191" progId="Excel.Sheet.8">
                  <p:embed/>
                </p:oleObj>
              </mc:Choice>
              <mc:Fallback>
                <p:oleObj name="Worksheet" r:id="rId5" imgW="3057946" imgH="1048191" progId="Excel.Sheet.8">
                  <p:embed/>
                  <p:pic>
                    <p:nvPicPr>
                      <p:cNvPr id="21510" name="Object 5">
                        <a:extLst>
                          <a:ext uri="{FF2B5EF4-FFF2-40B4-BE49-F238E27FC236}">
                            <a16:creationId xmlns:a16="http://schemas.microsoft.com/office/drawing/2014/main" id="{171E5D5A-8B24-43A0-A747-4F92B60E2C1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971800"/>
                        <a:ext cx="3352800" cy="1219200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Rectangle 6">
            <a:extLst>
              <a:ext uri="{FF2B5EF4-FFF2-40B4-BE49-F238E27FC236}">
                <a16:creationId xmlns:a16="http://schemas.microsoft.com/office/drawing/2014/main" id="{63A01B05-AB25-4879-A677-964AC4621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3363" y="3671888"/>
            <a:ext cx="2578100" cy="7493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graphicFrame>
        <p:nvGraphicFramePr>
          <p:cNvPr id="21512" name="Object 7">
            <a:extLst>
              <a:ext uri="{FF2B5EF4-FFF2-40B4-BE49-F238E27FC236}">
                <a16:creationId xmlns:a16="http://schemas.microsoft.com/office/drawing/2014/main" id="{380C8D6A-8221-4077-B5A3-98CDA1618CCA}"/>
              </a:ext>
            </a:extLst>
          </p:cNvPr>
          <p:cNvGraphicFramePr>
            <a:graphicFrameLocks/>
          </p:cNvGraphicFramePr>
          <p:nvPr/>
        </p:nvGraphicFramePr>
        <p:xfrm>
          <a:off x="3505200" y="3657600"/>
          <a:ext cx="350520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Worksheet" r:id="rId7" imgW="3057946" imgH="1048191" progId="Excel.Sheet.8">
                  <p:embed/>
                </p:oleObj>
              </mc:Choice>
              <mc:Fallback>
                <p:oleObj name="Worksheet" r:id="rId7" imgW="3057946" imgH="1048191" progId="Excel.Sheet.8">
                  <p:embed/>
                  <p:pic>
                    <p:nvPicPr>
                      <p:cNvPr id="21512" name="Object 7">
                        <a:extLst>
                          <a:ext uri="{FF2B5EF4-FFF2-40B4-BE49-F238E27FC236}">
                            <a16:creationId xmlns:a16="http://schemas.microsoft.com/office/drawing/2014/main" id="{380C8D6A-8221-4077-B5A3-98CDA1618CC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657600"/>
                        <a:ext cx="3505200" cy="12065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3" name="Line 8">
            <a:extLst>
              <a:ext uri="{FF2B5EF4-FFF2-40B4-BE49-F238E27FC236}">
                <a16:creationId xmlns:a16="http://schemas.microsoft.com/office/drawing/2014/main" id="{08BAEE16-0D3E-4002-B96D-EE8C6D2F09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2057400"/>
            <a:ext cx="1524000" cy="160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1514" name="Line 9">
            <a:extLst>
              <a:ext uri="{FF2B5EF4-FFF2-40B4-BE49-F238E27FC236}">
                <a16:creationId xmlns:a16="http://schemas.microsoft.com/office/drawing/2014/main" id="{46FE2737-639A-43D9-9259-F7A9091BE3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2057400"/>
            <a:ext cx="1524000" cy="160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1515" name="Line 10">
            <a:extLst>
              <a:ext uri="{FF2B5EF4-FFF2-40B4-BE49-F238E27FC236}">
                <a16:creationId xmlns:a16="http://schemas.microsoft.com/office/drawing/2014/main" id="{DDAB3C29-CFDC-48A7-B976-9CE94A45FA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3276600"/>
            <a:ext cx="1524000" cy="160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1516" name="Rectangle 11">
            <a:extLst>
              <a:ext uri="{FF2B5EF4-FFF2-40B4-BE49-F238E27FC236}">
                <a16:creationId xmlns:a16="http://schemas.microsoft.com/office/drawing/2014/main" id="{6ABD6E17-FDCB-4AA2-BDB9-EBD78422E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810001"/>
            <a:ext cx="768350" cy="3667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id-ID" b="1"/>
              <a:t>day 1</a:t>
            </a:r>
          </a:p>
        </p:txBody>
      </p:sp>
      <p:sp>
        <p:nvSpPr>
          <p:cNvPr id="21517" name="Rectangle 12">
            <a:extLst>
              <a:ext uri="{FF2B5EF4-FFF2-40B4-BE49-F238E27FC236}">
                <a16:creationId xmlns:a16="http://schemas.microsoft.com/office/drawing/2014/main" id="{E4FCC17B-4DC7-4764-ABCA-D93083FA3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057401"/>
            <a:ext cx="273050" cy="36671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id-ID" b="1"/>
              <a:t>*</a:t>
            </a:r>
          </a:p>
        </p:txBody>
      </p:sp>
      <p:sp>
        <p:nvSpPr>
          <p:cNvPr id="21518" name="AutoShape 13">
            <a:extLst>
              <a:ext uri="{FF2B5EF4-FFF2-40B4-BE49-F238E27FC236}">
                <a16:creationId xmlns:a16="http://schemas.microsoft.com/office/drawing/2014/main" id="{4BF9CA56-0FE2-412B-B5E4-E4782C5D8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3657600"/>
            <a:ext cx="1905000" cy="609600"/>
          </a:xfrm>
          <a:prstGeom prst="wedgeRoundRectCallout">
            <a:avLst>
              <a:gd name="adj1" fmla="val -53083"/>
              <a:gd name="adj2" fmla="val -188282"/>
              <a:gd name="adj3" fmla="val 16667"/>
            </a:avLst>
          </a:prstGeom>
          <a:noFill/>
          <a:ln w="38100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id-ID" sz="2400" b="1">
                <a:solidFill>
                  <a:srgbClr val="FF3300"/>
                </a:solidFill>
              </a:rPr>
              <a:t>sale(*,p2,*)</a:t>
            </a:r>
            <a:endParaRPr lang="en-US" altLang="id-ID" sz="2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>
            <a:extLst>
              <a:ext uri="{FF2B5EF4-FFF2-40B4-BE49-F238E27FC236}">
                <a16:creationId xmlns:a16="http://schemas.microsoft.com/office/drawing/2014/main" id="{890850CB-D16F-4A9A-A97F-CF535A440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2238E66-6F4A-45AE-ACBF-0507CD960EE0}" type="slidenum">
              <a:rPr lang="en-US" altLang="id-ID">
                <a:latin typeface="Times New Roman" panose="02020603050405020304" pitchFamily="18" charset="0"/>
              </a:rPr>
              <a:pPr/>
              <a:t>17</a:t>
            </a:fld>
            <a:endParaRPr lang="en-US" altLang="id-ID">
              <a:latin typeface="Times New Roman" panose="02020603050405020304" pitchFamily="18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A0EBCA90-8595-4929-A465-A034DCC43C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2075" tIns="46038" rIns="92075" bIns="46038" rtlCol="0" anchor="b">
            <a:normAutofit/>
          </a:bodyPr>
          <a:lstStyle/>
          <a:p>
            <a:pPr eaLnBrk="1" hangingPunct="1"/>
            <a:r>
              <a:rPr lang="en-US" altLang="id-ID" sz="4000"/>
              <a:t>Aggregation Using Hierarchies</a:t>
            </a:r>
          </a:p>
        </p:txBody>
      </p:sp>
      <p:grpSp>
        <p:nvGrpSpPr>
          <p:cNvPr id="22532" name="Group 3">
            <a:extLst>
              <a:ext uri="{FF2B5EF4-FFF2-40B4-BE49-F238E27FC236}">
                <a16:creationId xmlns:a16="http://schemas.microsoft.com/office/drawing/2014/main" id="{E708FD23-794D-450F-AC6A-270E73FA948F}"/>
              </a:ext>
            </a:extLst>
          </p:cNvPr>
          <p:cNvGrpSpPr>
            <a:grpSpLocks/>
          </p:cNvGrpSpPr>
          <p:nvPr/>
        </p:nvGrpSpPr>
        <p:grpSpPr bwMode="auto">
          <a:xfrm>
            <a:off x="2346326" y="1981200"/>
            <a:ext cx="3978275" cy="2362200"/>
            <a:chOff x="518" y="1248"/>
            <a:chExt cx="2506" cy="1488"/>
          </a:xfrm>
        </p:grpSpPr>
        <p:sp>
          <p:nvSpPr>
            <p:cNvPr id="22540" name="Rectangle 4">
              <a:extLst>
                <a:ext uri="{FF2B5EF4-FFF2-40B4-BE49-F238E27FC236}">
                  <a16:creationId xmlns:a16="http://schemas.microsoft.com/office/drawing/2014/main" id="{3F2FBAFD-1D10-4B2D-BE48-35DABE7C2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" y="1569"/>
              <a:ext cx="484" cy="231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id-ID" b="1"/>
                <a:t>day 2</a:t>
              </a:r>
            </a:p>
          </p:txBody>
        </p:sp>
        <p:graphicFrame>
          <p:nvGraphicFramePr>
            <p:cNvPr id="22541" name="Object 5">
              <a:extLst>
                <a:ext uri="{FF2B5EF4-FFF2-40B4-BE49-F238E27FC236}">
                  <a16:creationId xmlns:a16="http://schemas.microsoft.com/office/drawing/2014/main" id="{6012ABBD-1B0B-4758-A212-CD0AF7156A67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249" y="1531"/>
            <a:ext cx="1618" cy="4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54" name="Worksheet" r:id="rId3" imgW="2447925" imgH="790575" progId="Excel.Sheet.8">
                    <p:embed/>
                  </p:oleObj>
                </mc:Choice>
                <mc:Fallback>
                  <p:oleObj name="Worksheet" r:id="rId3" imgW="2447925" imgH="790575" progId="Excel.Sheet.8">
                    <p:embed/>
                    <p:pic>
                      <p:nvPicPr>
                        <p:cNvPr id="22541" name="Object 5">
                          <a:extLst>
                            <a:ext uri="{FF2B5EF4-FFF2-40B4-BE49-F238E27FC236}">
                              <a16:creationId xmlns:a16="http://schemas.microsoft.com/office/drawing/2014/main" id="{6012ABBD-1B0B-4758-A212-CD0AF7156A67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9" y="1531"/>
                          <a:ext cx="1618" cy="477"/>
                        </a:xfrm>
                        <a:prstGeom prst="rect">
                          <a:avLst/>
                        </a:prstGeom>
                        <a:solidFill>
                          <a:srgbClr val="99CC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42" name="Rectangle 6">
              <a:extLst>
                <a:ext uri="{FF2B5EF4-FFF2-40B4-BE49-F238E27FC236}">
                  <a16:creationId xmlns:a16="http://schemas.microsoft.com/office/drawing/2014/main" id="{D2C08FE1-EE8A-4FBD-B006-DE161B8C7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" y="1876"/>
              <a:ext cx="1624" cy="472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graphicFrame>
          <p:nvGraphicFramePr>
            <p:cNvPr id="22543" name="Object 7">
              <a:extLst>
                <a:ext uri="{FF2B5EF4-FFF2-40B4-BE49-F238E27FC236}">
                  <a16:creationId xmlns:a16="http://schemas.microsoft.com/office/drawing/2014/main" id="{885BC58B-137C-4A52-B7B0-8F6860D0D8DE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057" y="1867"/>
            <a:ext cx="1618" cy="4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55" name="Worksheet" r:id="rId5" imgW="2447925" imgH="790575" progId="Excel.Sheet.8">
                    <p:embed/>
                  </p:oleObj>
                </mc:Choice>
                <mc:Fallback>
                  <p:oleObj name="Worksheet" r:id="rId5" imgW="2447925" imgH="790575" progId="Excel.Sheet.8">
                    <p:embed/>
                    <p:pic>
                      <p:nvPicPr>
                        <p:cNvPr id="22543" name="Object 7">
                          <a:extLst>
                            <a:ext uri="{FF2B5EF4-FFF2-40B4-BE49-F238E27FC236}">
                              <a16:creationId xmlns:a16="http://schemas.microsoft.com/office/drawing/2014/main" id="{885BC58B-137C-4A52-B7B0-8F6860D0D8DE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7" y="1867"/>
                          <a:ext cx="1618" cy="477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44" name="Line 8">
              <a:extLst>
                <a:ext uri="{FF2B5EF4-FFF2-40B4-BE49-F238E27FC236}">
                  <a16:creationId xmlns:a16="http://schemas.microsoft.com/office/drawing/2014/main" id="{48EE4C7E-4FCD-4087-A178-8F3CBC97BC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6" y="1248"/>
              <a:ext cx="384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2545" name="Line 9">
              <a:extLst>
                <a:ext uri="{FF2B5EF4-FFF2-40B4-BE49-F238E27FC236}">
                  <a16:creationId xmlns:a16="http://schemas.microsoft.com/office/drawing/2014/main" id="{A7FF1FBE-D68A-4124-8A21-E442CCAF9B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8" y="1248"/>
              <a:ext cx="336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2546" name="Line 10">
              <a:extLst>
                <a:ext uri="{FF2B5EF4-FFF2-40B4-BE49-F238E27FC236}">
                  <a16:creationId xmlns:a16="http://schemas.microsoft.com/office/drawing/2014/main" id="{4EFFA016-6655-4F7F-8F53-CC41BCF034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8" y="1776"/>
              <a:ext cx="336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2547" name="Rectangle 11">
              <a:extLst>
                <a:ext uri="{FF2B5EF4-FFF2-40B4-BE49-F238E27FC236}">
                  <a16:creationId xmlns:a16="http://schemas.microsoft.com/office/drawing/2014/main" id="{5D20E47A-A7F3-47D5-921F-294A818EE4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" y="1905"/>
              <a:ext cx="484" cy="23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id-ID" b="1"/>
                <a:t>day 1</a:t>
              </a:r>
            </a:p>
          </p:txBody>
        </p:sp>
        <p:sp>
          <p:nvSpPr>
            <p:cNvPr id="22548" name="Line 12">
              <a:extLst>
                <a:ext uri="{FF2B5EF4-FFF2-40B4-BE49-F238E27FC236}">
                  <a16:creationId xmlns:a16="http://schemas.microsoft.com/office/drawing/2014/main" id="{A9ABD3B3-B147-47E5-A1C9-0D191E35A5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248"/>
              <a:ext cx="15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2549" name="Line 13">
              <a:extLst>
                <a:ext uri="{FF2B5EF4-FFF2-40B4-BE49-F238E27FC236}">
                  <a16:creationId xmlns:a16="http://schemas.microsoft.com/office/drawing/2014/main" id="{D46A2416-D1DD-473E-8ED2-E45259E264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1248"/>
              <a:ext cx="0" cy="5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2550" name="Line 14">
              <a:extLst>
                <a:ext uri="{FF2B5EF4-FFF2-40B4-BE49-F238E27FC236}">
                  <a16:creationId xmlns:a16="http://schemas.microsoft.com/office/drawing/2014/main" id="{3B284A40-54E5-4E56-98E6-6821007F62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400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</p:grpSp>
      <p:graphicFrame>
        <p:nvGraphicFramePr>
          <p:cNvPr id="22533" name="Object 15">
            <a:extLst>
              <a:ext uri="{FF2B5EF4-FFF2-40B4-BE49-F238E27FC236}">
                <a16:creationId xmlns:a16="http://schemas.microsoft.com/office/drawing/2014/main" id="{4725F064-6BC1-477E-9B53-FCE1553A43FF}"/>
              </a:ext>
            </a:extLst>
          </p:cNvPr>
          <p:cNvGraphicFramePr>
            <a:graphicFrameLocks/>
          </p:cNvGraphicFramePr>
          <p:nvPr/>
        </p:nvGraphicFramePr>
        <p:xfrm>
          <a:off x="3359150" y="4635501"/>
          <a:ext cx="2090738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Worksheet" r:id="rId7" imgW="2638425" imgH="790575" progId="Excel.Sheet.8">
                  <p:embed/>
                </p:oleObj>
              </mc:Choice>
              <mc:Fallback>
                <p:oleObj name="Worksheet" r:id="rId7" imgW="2638425" imgH="790575" progId="Excel.Sheet.8">
                  <p:embed/>
                  <p:pic>
                    <p:nvPicPr>
                      <p:cNvPr id="22533" name="Object 15">
                        <a:extLst>
                          <a:ext uri="{FF2B5EF4-FFF2-40B4-BE49-F238E27FC236}">
                            <a16:creationId xmlns:a16="http://schemas.microsoft.com/office/drawing/2014/main" id="{4725F064-6BC1-477E-9B53-FCE1553A43F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0" y="4635501"/>
                        <a:ext cx="2090738" cy="627063"/>
                      </a:xfrm>
                      <a:prstGeom prst="rect">
                        <a:avLst/>
                      </a:prstGeom>
                      <a:solidFill>
                        <a:srgbClr val="00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Rectangle 16">
            <a:extLst>
              <a:ext uri="{FF2B5EF4-FFF2-40B4-BE49-F238E27FC236}">
                <a16:creationId xmlns:a16="http://schemas.microsoft.com/office/drawing/2014/main" id="{527F4439-10AF-417F-9B8B-29513225A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1726" y="2422526"/>
            <a:ext cx="145232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id-ID" sz="2400">
                <a:solidFill>
                  <a:schemeClr val="tx2"/>
                </a:solidFill>
              </a:rPr>
              <a:t>customer</a:t>
            </a:r>
          </a:p>
        </p:txBody>
      </p:sp>
      <p:sp>
        <p:nvSpPr>
          <p:cNvPr id="22535" name="Rectangle 17">
            <a:extLst>
              <a:ext uri="{FF2B5EF4-FFF2-40B4-BE49-F238E27FC236}">
                <a16:creationId xmlns:a16="http://schemas.microsoft.com/office/drawing/2014/main" id="{F1FD9258-72AC-439F-B751-775356D0D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7926" y="3108326"/>
            <a:ext cx="1043555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id-ID" sz="2400">
                <a:solidFill>
                  <a:schemeClr val="tx2"/>
                </a:solidFill>
              </a:rPr>
              <a:t>region</a:t>
            </a:r>
          </a:p>
        </p:txBody>
      </p:sp>
      <p:sp>
        <p:nvSpPr>
          <p:cNvPr id="22536" name="Rectangle 18">
            <a:extLst>
              <a:ext uri="{FF2B5EF4-FFF2-40B4-BE49-F238E27FC236}">
                <a16:creationId xmlns:a16="http://schemas.microsoft.com/office/drawing/2014/main" id="{B27A3F6C-D972-450F-8F4B-4217E409F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7925" y="3794126"/>
            <a:ext cx="119584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id-ID" sz="2400">
                <a:solidFill>
                  <a:schemeClr val="tx2"/>
                </a:solidFill>
              </a:rPr>
              <a:t>country</a:t>
            </a:r>
          </a:p>
        </p:txBody>
      </p:sp>
      <p:sp>
        <p:nvSpPr>
          <p:cNvPr id="22537" name="Line 19">
            <a:extLst>
              <a:ext uri="{FF2B5EF4-FFF2-40B4-BE49-F238E27FC236}">
                <a16:creationId xmlns:a16="http://schemas.microsoft.com/office/drawing/2014/main" id="{0430BAB9-F9A9-4253-8444-72B6276D82B6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2819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2538" name="Line 20">
            <a:extLst>
              <a:ext uri="{FF2B5EF4-FFF2-40B4-BE49-F238E27FC236}">
                <a16:creationId xmlns:a16="http://schemas.microsoft.com/office/drawing/2014/main" id="{CF4D35AA-FE42-48F7-924C-74D9595CE245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35052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2539" name="Rectangle 21">
            <a:extLst>
              <a:ext uri="{FF2B5EF4-FFF2-40B4-BE49-F238E27FC236}">
                <a16:creationId xmlns:a16="http://schemas.microsoft.com/office/drawing/2014/main" id="{2C3E29D1-7B81-488E-95AF-D70E35351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1125" y="5081588"/>
            <a:ext cx="32337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id-ID">
                <a:solidFill>
                  <a:srgbClr val="993300"/>
                </a:solidFill>
              </a:rPr>
              <a:t>(customer c1 in Region A;</a:t>
            </a:r>
          </a:p>
          <a:p>
            <a:r>
              <a:rPr lang="en-US" altLang="id-ID">
                <a:solidFill>
                  <a:srgbClr val="993300"/>
                </a:solidFill>
              </a:rPr>
              <a:t>customers c2, c3 in Region B)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>
            <a:extLst>
              <a:ext uri="{FF2B5EF4-FFF2-40B4-BE49-F238E27FC236}">
                <a16:creationId xmlns:a16="http://schemas.microsoft.com/office/drawing/2014/main" id="{0C8AC050-4EAC-41D0-B775-98BAAD5BF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A2C2E38-3FC0-4621-8444-E65C53028F9C}" type="slidenum">
              <a:rPr lang="en-US" altLang="id-ID">
                <a:latin typeface="Times New Roman" panose="02020603050405020304" pitchFamily="18" charset="0"/>
              </a:rPr>
              <a:pPr/>
              <a:t>18</a:t>
            </a:fld>
            <a:endParaRPr lang="en-US" altLang="id-ID">
              <a:latin typeface="Times New Roman" panose="02020603050405020304" pitchFamily="18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848A3C92-4353-4685-9415-80AF896F97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2075" tIns="46038" rIns="92075" bIns="46038" rtlCol="0" anchor="b">
            <a:normAutofit/>
          </a:bodyPr>
          <a:lstStyle/>
          <a:p>
            <a:pPr eaLnBrk="1" hangingPunct="1"/>
            <a:r>
              <a:rPr lang="en-US" altLang="id-ID"/>
              <a:t>Pivoting</a:t>
            </a:r>
          </a:p>
        </p:txBody>
      </p:sp>
      <p:graphicFrame>
        <p:nvGraphicFramePr>
          <p:cNvPr id="23556" name="Object 3">
            <a:extLst>
              <a:ext uri="{FF2B5EF4-FFF2-40B4-BE49-F238E27FC236}">
                <a16:creationId xmlns:a16="http://schemas.microsoft.com/office/drawing/2014/main" id="{20DD0F13-4595-475F-B9B9-3A144DDA59D4}"/>
              </a:ext>
            </a:extLst>
          </p:cNvPr>
          <p:cNvGraphicFramePr>
            <a:graphicFrameLocks/>
          </p:cNvGraphicFramePr>
          <p:nvPr/>
        </p:nvGraphicFramePr>
        <p:xfrm>
          <a:off x="1670050" y="2052638"/>
          <a:ext cx="3792538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" name="Worksheet" r:id="rId3" imgW="3810000" imgH="1828800" progId="Excel.Sheet.8">
                  <p:embed/>
                </p:oleObj>
              </mc:Choice>
              <mc:Fallback>
                <p:oleObj name="Worksheet" r:id="rId3" imgW="3810000" imgH="1828800" progId="Excel.Sheet.8">
                  <p:embed/>
                  <p:pic>
                    <p:nvPicPr>
                      <p:cNvPr id="23556" name="Object 3">
                        <a:extLst>
                          <a:ext uri="{FF2B5EF4-FFF2-40B4-BE49-F238E27FC236}">
                            <a16:creationId xmlns:a16="http://schemas.microsoft.com/office/drawing/2014/main" id="{20DD0F13-4595-475F-B9B9-3A144DDA59D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050" y="2052638"/>
                        <a:ext cx="3792538" cy="180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557" name="Group 4">
            <a:extLst>
              <a:ext uri="{FF2B5EF4-FFF2-40B4-BE49-F238E27FC236}">
                <a16:creationId xmlns:a16="http://schemas.microsoft.com/office/drawing/2014/main" id="{007FEA11-D0D1-4AA9-B332-A324292C9A89}"/>
              </a:ext>
            </a:extLst>
          </p:cNvPr>
          <p:cNvGrpSpPr>
            <a:grpSpLocks/>
          </p:cNvGrpSpPr>
          <p:nvPr/>
        </p:nvGrpSpPr>
        <p:grpSpPr bwMode="auto">
          <a:xfrm>
            <a:off x="6308726" y="2209800"/>
            <a:ext cx="3978275" cy="1752600"/>
            <a:chOff x="3014" y="1392"/>
            <a:chExt cx="2506" cy="1104"/>
          </a:xfrm>
        </p:grpSpPr>
        <p:sp>
          <p:nvSpPr>
            <p:cNvPr id="23563" name="Rectangle 5">
              <a:extLst>
                <a:ext uri="{FF2B5EF4-FFF2-40B4-BE49-F238E27FC236}">
                  <a16:creationId xmlns:a16="http://schemas.microsoft.com/office/drawing/2014/main" id="{6B4F0405-E846-4836-AAAF-553B105391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8" y="1713"/>
              <a:ext cx="484" cy="231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id-ID" b="1"/>
                <a:t>day 2</a:t>
              </a:r>
            </a:p>
          </p:txBody>
        </p:sp>
        <p:graphicFrame>
          <p:nvGraphicFramePr>
            <p:cNvPr id="23564" name="Object 6">
              <a:extLst>
                <a:ext uri="{FF2B5EF4-FFF2-40B4-BE49-F238E27FC236}">
                  <a16:creationId xmlns:a16="http://schemas.microsoft.com/office/drawing/2014/main" id="{9021839B-FC70-4486-9E4F-30A0AC16AB3E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745" y="1675"/>
            <a:ext cx="1618" cy="4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79" name="Worksheet" r:id="rId5" imgW="2447925" imgH="790575" progId="Excel.Sheet.8">
                    <p:embed/>
                  </p:oleObj>
                </mc:Choice>
                <mc:Fallback>
                  <p:oleObj name="Worksheet" r:id="rId5" imgW="2447925" imgH="790575" progId="Excel.Sheet.8">
                    <p:embed/>
                    <p:pic>
                      <p:nvPicPr>
                        <p:cNvPr id="23564" name="Object 6">
                          <a:extLst>
                            <a:ext uri="{FF2B5EF4-FFF2-40B4-BE49-F238E27FC236}">
                              <a16:creationId xmlns:a16="http://schemas.microsoft.com/office/drawing/2014/main" id="{9021839B-FC70-4486-9E4F-30A0AC16AB3E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5" y="1675"/>
                          <a:ext cx="1618" cy="477"/>
                        </a:xfrm>
                        <a:prstGeom prst="rect">
                          <a:avLst/>
                        </a:prstGeom>
                        <a:solidFill>
                          <a:srgbClr val="99CC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65" name="Rectangle 7">
              <a:extLst>
                <a:ext uri="{FF2B5EF4-FFF2-40B4-BE49-F238E27FC236}">
                  <a16:creationId xmlns:a16="http://schemas.microsoft.com/office/drawing/2014/main" id="{9722AF72-8417-4FB8-BFCF-35AE5C977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6" y="2020"/>
              <a:ext cx="1624" cy="472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graphicFrame>
          <p:nvGraphicFramePr>
            <p:cNvPr id="23566" name="Object 8">
              <a:extLst>
                <a:ext uri="{FF2B5EF4-FFF2-40B4-BE49-F238E27FC236}">
                  <a16:creationId xmlns:a16="http://schemas.microsoft.com/office/drawing/2014/main" id="{B49FD6BB-5F9E-47CB-BF47-F0B59DF50AB5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553" y="2011"/>
            <a:ext cx="1618" cy="4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80" name="Worksheet" r:id="rId7" imgW="2447925" imgH="790575" progId="Excel.Sheet.8">
                    <p:embed/>
                  </p:oleObj>
                </mc:Choice>
                <mc:Fallback>
                  <p:oleObj name="Worksheet" r:id="rId7" imgW="2447925" imgH="790575" progId="Excel.Sheet.8">
                    <p:embed/>
                    <p:pic>
                      <p:nvPicPr>
                        <p:cNvPr id="23566" name="Object 8">
                          <a:extLst>
                            <a:ext uri="{FF2B5EF4-FFF2-40B4-BE49-F238E27FC236}">
                              <a16:creationId xmlns:a16="http://schemas.microsoft.com/office/drawing/2014/main" id="{B49FD6BB-5F9E-47CB-BF47-F0B59DF50AB5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3" y="2011"/>
                          <a:ext cx="1618" cy="477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67" name="Line 9">
              <a:extLst>
                <a:ext uri="{FF2B5EF4-FFF2-40B4-BE49-F238E27FC236}">
                  <a16:creationId xmlns:a16="http://schemas.microsoft.com/office/drawing/2014/main" id="{7F8F10EF-AF3F-4F5F-8B5F-995F6E202D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2" y="1392"/>
              <a:ext cx="384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3568" name="Line 10">
              <a:extLst>
                <a:ext uri="{FF2B5EF4-FFF2-40B4-BE49-F238E27FC236}">
                  <a16:creationId xmlns:a16="http://schemas.microsoft.com/office/drawing/2014/main" id="{800D1C9A-7111-4106-9E37-3ED982BA24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84" y="1392"/>
              <a:ext cx="336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3569" name="Line 11">
              <a:extLst>
                <a:ext uri="{FF2B5EF4-FFF2-40B4-BE49-F238E27FC236}">
                  <a16:creationId xmlns:a16="http://schemas.microsoft.com/office/drawing/2014/main" id="{10C4341D-FF55-4910-8F4A-3BB774A2AF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84" y="1920"/>
              <a:ext cx="336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3570" name="Rectangle 12">
              <a:extLst>
                <a:ext uri="{FF2B5EF4-FFF2-40B4-BE49-F238E27FC236}">
                  <a16:creationId xmlns:a16="http://schemas.microsoft.com/office/drawing/2014/main" id="{797425A1-5834-4BD2-87B6-64F2ECDB6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4" y="2049"/>
              <a:ext cx="484" cy="23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id-ID" b="1"/>
                <a:t>day 1</a:t>
              </a:r>
            </a:p>
          </p:txBody>
        </p:sp>
        <p:sp>
          <p:nvSpPr>
            <p:cNvPr id="23571" name="Line 13">
              <a:extLst>
                <a:ext uri="{FF2B5EF4-FFF2-40B4-BE49-F238E27FC236}">
                  <a16:creationId xmlns:a16="http://schemas.microsoft.com/office/drawing/2014/main" id="{2F277704-60DA-483A-A30A-522F868AEA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392"/>
              <a:ext cx="15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3572" name="Line 14">
              <a:extLst>
                <a:ext uri="{FF2B5EF4-FFF2-40B4-BE49-F238E27FC236}">
                  <a16:creationId xmlns:a16="http://schemas.microsoft.com/office/drawing/2014/main" id="{F5215758-5657-4E12-AD47-E26AA57AFA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20" y="1392"/>
              <a:ext cx="0" cy="5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23558" name="Rectangle 15">
            <a:extLst>
              <a:ext uri="{FF2B5EF4-FFF2-40B4-BE49-F238E27FC236}">
                <a16:creationId xmlns:a16="http://schemas.microsoft.com/office/drawing/2014/main" id="{395968FC-956C-4E45-9A91-2984B521F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4925" y="1660526"/>
            <a:ext cx="3424014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id-ID" sz="2400">
                <a:solidFill>
                  <a:schemeClr val="tx2"/>
                </a:solidFill>
              </a:rPr>
              <a:t>Multi-dimensional cube:</a:t>
            </a:r>
          </a:p>
        </p:txBody>
      </p:sp>
      <p:sp>
        <p:nvSpPr>
          <p:cNvPr id="23559" name="Rectangle 16">
            <a:extLst>
              <a:ext uri="{FF2B5EF4-FFF2-40B4-BE49-F238E27FC236}">
                <a16:creationId xmlns:a16="http://schemas.microsoft.com/office/drawing/2014/main" id="{8632338F-4407-4A16-BD96-B9610683B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925" y="1584326"/>
            <a:ext cx="2324354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id-ID" sz="2400">
                <a:solidFill>
                  <a:schemeClr val="tx2"/>
                </a:solidFill>
              </a:rPr>
              <a:t>Fact table view:</a:t>
            </a:r>
          </a:p>
        </p:txBody>
      </p:sp>
      <p:graphicFrame>
        <p:nvGraphicFramePr>
          <p:cNvPr id="23560" name="Object 17">
            <a:extLst>
              <a:ext uri="{FF2B5EF4-FFF2-40B4-BE49-F238E27FC236}">
                <a16:creationId xmlns:a16="http://schemas.microsoft.com/office/drawing/2014/main" id="{25CF12A6-EE8A-4170-AEE6-F5B5B04180B8}"/>
              </a:ext>
            </a:extLst>
          </p:cNvPr>
          <p:cNvGraphicFramePr>
            <a:graphicFrameLocks/>
          </p:cNvGraphicFramePr>
          <p:nvPr/>
        </p:nvGraphicFramePr>
        <p:xfrm>
          <a:off x="7088189" y="5097464"/>
          <a:ext cx="2568575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1" name="Worksheet" r:id="rId9" imgW="2447925" imgH="790575" progId="Excel.Sheet.8">
                  <p:embed/>
                </p:oleObj>
              </mc:Choice>
              <mc:Fallback>
                <p:oleObj name="Worksheet" r:id="rId9" imgW="2447925" imgH="790575" progId="Excel.Sheet.8">
                  <p:embed/>
                  <p:pic>
                    <p:nvPicPr>
                      <p:cNvPr id="23560" name="Object 17">
                        <a:extLst>
                          <a:ext uri="{FF2B5EF4-FFF2-40B4-BE49-F238E27FC236}">
                            <a16:creationId xmlns:a16="http://schemas.microsoft.com/office/drawing/2014/main" id="{25CF12A6-EE8A-4170-AEE6-F5B5B04180B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8189" y="5097464"/>
                        <a:ext cx="2568575" cy="757237"/>
                      </a:xfrm>
                      <a:prstGeom prst="rect">
                        <a:avLst/>
                      </a:prstGeom>
                      <a:solidFill>
                        <a:srgbClr val="00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1" name="AutoShape 18">
            <a:extLst>
              <a:ext uri="{FF2B5EF4-FFF2-40B4-BE49-F238E27FC236}">
                <a16:creationId xmlns:a16="http://schemas.microsoft.com/office/drawing/2014/main" id="{0258BAF1-50D3-40F2-BF76-AF2415368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8950" y="3054350"/>
            <a:ext cx="673100" cy="444500"/>
          </a:xfrm>
          <a:prstGeom prst="rightArrow">
            <a:avLst>
              <a:gd name="adj1" fmla="val 50000"/>
              <a:gd name="adj2" fmla="val 75721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23562" name="AutoShape 19">
            <a:extLst>
              <a:ext uri="{FF2B5EF4-FFF2-40B4-BE49-F238E27FC236}">
                <a16:creationId xmlns:a16="http://schemas.microsoft.com/office/drawing/2014/main" id="{BBF7F0AB-38A5-4386-B6CB-79B6D8405CB7}"/>
              </a:ext>
            </a:extLst>
          </p:cNvPr>
          <p:cNvSpPr>
            <a:spLocks noChangeArrowheads="1"/>
          </p:cNvSpPr>
          <p:nvPr/>
        </p:nvSpPr>
        <p:spPr bwMode="auto">
          <a:xfrm rot="1620000">
            <a:off x="5645150" y="4197350"/>
            <a:ext cx="673100" cy="444500"/>
          </a:xfrm>
          <a:prstGeom prst="rightArrow">
            <a:avLst>
              <a:gd name="adj1" fmla="val 50000"/>
              <a:gd name="adj2" fmla="val 75721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>
            <a:extLst>
              <a:ext uri="{FF2B5EF4-FFF2-40B4-BE49-F238E27FC236}">
                <a16:creationId xmlns:a16="http://schemas.microsoft.com/office/drawing/2014/main" id="{21C1E199-3B4E-4634-93A1-7E72E8CA7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9D80D80-8D2E-49DD-9540-BA48E4E5DCA8}" type="slidenum">
              <a:rPr lang="en-US" altLang="id-ID">
                <a:latin typeface="Times New Roman" panose="02020603050405020304" pitchFamily="18" charset="0"/>
              </a:rPr>
              <a:pPr/>
              <a:t>2</a:t>
            </a:fld>
            <a:endParaRPr lang="en-US" altLang="id-ID">
              <a:latin typeface="Times New Roman" panose="02020603050405020304" pitchFamily="18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F24D934A-629A-40D1-9300-3BBA190BAA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74826" y="381000"/>
            <a:ext cx="8359775" cy="838200"/>
          </a:xfrm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id-ID" sz="3600"/>
              <a:t>Conceptual Modeling of Data Warehouses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83532C2-DE4E-426F-91FE-854294D7A4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92313" y="1268413"/>
            <a:ext cx="8382000" cy="485775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id-ID" sz="2400"/>
              <a:t>Modeling data warehouses: dimensions &amp; measures</a:t>
            </a:r>
          </a:p>
          <a:p>
            <a:pPr lvl="1" eaLnBrk="1" hangingPunct="1">
              <a:lnSpc>
                <a:spcPct val="130000"/>
              </a:lnSpc>
              <a:spcBef>
                <a:spcPct val="10000"/>
              </a:spcBef>
            </a:pPr>
            <a:r>
              <a:rPr lang="en-US" altLang="id-ID" sz="2000" u="sng">
                <a:solidFill>
                  <a:schemeClr val="hlink"/>
                </a:solidFill>
              </a:rPr>
              <a:t>Star schema</a:t>
            </a:r>
            <a:r>
              <a:rPr lang="en-US" altLang="id-ID" sz="2000"/>
              <a:t>: </a:t>
            </a:r>
            <a:r>
              <a:rPr lang="en-US" altLang="id-ID" sz="2000">
                <a:solidFill>
                  <a:srgbClr val="006666"/>
                </a:solidFill>
              </a:rPr>
              <a:t>A fact table in the middle connected to a set of dimension tables </a:t>
            </a:r>
          </a:p>
          <a:p>
            <a:pPr lvl="1" eaLnBrk="1" hangingPunct="1">
              <a:lnSpc>
                <a:spcPct val="130000"/>
              </a:lnSpc>
              <a:spcBef>
                <a:spcPct val="10000"/>
              </a:spcBef>
            </a:pPr>
            <a:r>
              <a:rPr lang="en-US" altLang="id-ID" sz="2000" u="sng">
                <a:solidFill>
                  <a:schemeClr val="hlink"/>
                </a:solidFill>
              </a:rPr>
              <a:t>Snowflake schema</a:t>
            </a:r>
            <a:r>
              <a:rPr lang="en-US" altLang="id-ID" sz="2000"/>
              <a:t>:  </a:t>
            </a:r>
            <a:r>
              <a:rPr lang="en-US" altLang="id-ID" sz="2000">
                <a:solidFill>
                  <a:srgbClr val="006666"/>
                </a:solidFill>
              </a:rPr>
              <a:t>A refinement of star schema where some dimensional hierarchy is </a:t>
            </a:r>
            <a:r>
              <a:rPr lang="en-US" altLang="id-ID" sz="2000">
                <a:solidFill>
                  <a:schemeClr val="accent2"/>
                </a:solidFill>
              </a:rPr>
              <a:t>normalized</a:t>
            </a:r>
            <a:r>
              <a:rPr lang="en-US" altLang="id-ID" sz="2000">
                <a:solidFill>
                  <a:srgbClr val="006666"/>
                </a:solidFill>
              </a:rPr>
              <a:t> into a set of smaller dimension tables</a:t>
            </a:r>
            <a:r>
              <a:rPr lang="en-US" altLang="id-ID" sz="2000"/>
              <a:t>, forming a shape similar to snowflake</a:t>
            </a:r>
          </a:p>
          <a:p>
            <a:pPr lvl="1" eaLnBrk="1" hangingPunct="1">
              <a:lnSpc>
                <a:spcPct val="130000"/>
              </a:lnSpc>
              <a:spcBef>
                <a:spcPct val="10000"/>
              </a:spcBef>
            </a:pPr>
            <a:r>
              <a:rPr lang="en-US" altLang="id-ID" sz="2000" u="sng">
                <a:solidFill>
                  <a:schemeClr val="hlink"/>
                </a:solidFill>
              </a:rPr>
              <a:t>Fact constellations</a:t>
            </a:r>
            <a:r>
              <a:rPr lang="en-US" altLang="id-ID" sz="2000"/>
              <a:t>:  </a:t>
            </a:r>
            <a:r>
              <a:rPr lang="en-US" altLang="id-ID" sz="2000">
                <a:solidFill>
                  <a:srgbClr val="006666"/>
                </a:solidFill>
              </a:rPr>
              <a:t>Multiple fact tables share dimension tables</a:t>
            </a:r>
            <a:r>
              <a:rPr lang="en-US" altLang="id-ID" sz="2000"/>
              <a:t>, viewed as a collection of stars, therefore called </a:t>
            </a:r>
            <a:r>
              <a:rPr lang="en-US" altLang="id-ID" sz="2000">
                <a:solidFill>
                  <a:schemeClr val="accent2"/>
                </a:solidFill>
              </a:rPr>
              <a:t>galaxy schema</a:t>
            </a:r>
            <a:r>
              <a:rPr lang="en-US" altLang="id-ID" sz="2000"/>
              <a:t> or fact constellation</a:t>
            </a:r>
            <a:r>
              <a:rPr lang="en-US" altLang="id-ID"/>
              <a:t> </a:t>
            </a:r>
          </a:p>
        </p:txBody>
      </p:sp>
    </p:spTree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>
            <a:extLst>
              <a:ext uri="{FF2B5EF4-FFF2-40B4-BE49-F238E27FC236}">
                <a16:creationId xmlns:a16="http://schemas.microsoft.com/office/drawing/2014/main" id="{597CB55D-E383-40D3-80AD-1B554A69E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C806940-0472-4BB9-952B-A737B990A28A}" type="slidenum">
              <a:rPr lang="en-US" altLang="id-ID">
                <a:latin typeface="Times New Roman" panose="02020603050405020304" pitchFamily="18" charset="0"/>
              </a:rPr>
              <a:pPr/>
              <a:t>3</a:t>
            </a:fld>
            <a:endParaRPr lang="en-US" altLang="id-ID"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73779A95-D960-49AB-9736-A9B34CABE3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2075" tIns="46038" rIns="92075" bIns="46038" rtlCol="0" anchor="b">
            <a:normAutofit/>
          </a:bodyPr>
          <a:lstStyle/>
          <a:p>
            <a:pPr eaLnBrk="1" hangingPunct="1"/>
            <a:r>
              <a:rPr lang="en-US" altLang="id-ID"/>
              <a:t>Star</a:t>
            </a:r>
          </a:p>
        </p:txBody>
      </p:sp>
      <p:graphicFrame>
        <p:nvGraphicFramePr>
          <p:cNvPr id="8196" name="Object 3">
            <a:extLst>
              <a:ext uri="{FF2B5EF4-FFF2-40B4-BE49-F238E27FC236}">
                <a16:creationId xmlns:a16="http://schemas.microsoft.com/office/drawing/2014/main" id="{2C04FBE4-63A0-466A-A6DA-401310A1E1F5}"/>
              </a:ext>
            </a:extLst>
          </p:cNvPr>
          <p:cNvGraphicFramePr>
            <a:graphicFrameLocks/>
          </p:cNvGraphicFramePr>
          <p:nvPr/>
        </p:nvGraphicFramePr>
        <p:xfrm>
          <a:off x="2667001" y="5181600"/>
          <a:ext cx="6391275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Worksheet" r:id="rId3" imgW="6210300" imgH="1047750" progId="Excel.Sheet.8">
                  <p:embed/>
                </p:oleObj>
              </mc:Choice>
              <mc:Fallback>
                <p:oleObj name="Worksheet" r:id="rId3" imgW="6210300" imgH="1047750" progId="Excel.Sheet.8">
                  <p:embed/>
                  <p:pic>
                    <p:nvPicPr>
                      <p:cNvPr id="8196" name="Object 3">
                        <a:extLst>
                          <a:ext uri="{FF2B5EF4-FFF2-40B4-BE49-F238E27FC236}">
                            <a16:creationId xmlns:a16="http://schemas.microsoft.com/office/drawing/2014/main" id="{2C04FBE4-63A0-466A-A6DA-401310A1E1F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1" y="5181600"/>
                        <a:ext cx="6391275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4">
            <a:extLst>
              <a:ext uri="{FF2B5EF4-FFF2-40B4-BE49-F238E27FC236}">
                <a16:creationId xmlns:a16="http://schemas.microsoft.com/office/drawing/2014/main" id="{68CB0482-A28F-436E-9973-A3F7FD92130E}"/>
              </a:ext>
            </a:extLst>
          </p:cNvPr>
          <p:cNvGraphicFramePr>
            <a:graphicFrameLocks/>
          </p:cNvGraphicFramePr>
          <p:nvPr/>
        </p:nvGraphicFramePr>
        <p:xfrm>
          <a:off x="1955801" y="1571625"/>
          <a:ext cx="3089275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Worksheet" r:id="rId5" imgW="3238500" imgH="790575" progId="Excel.Sheet.8">
                  <p:embed/>
                </p:oleObj>
              </mc:Choice>
              <mc:Fallback>
                <p:oleObj name="Worksheet" r:id="rId5" imgW="3238500" imgH="790575" progId="Excel.Sheet.8">
                  <p:embed/>
                  <p:pic>
                    <p:nvPicPr>
                      <p:cNvPr id="8197" name="Object 4">
                        <a:extLst>
                          <a:ext uri="{FF2B5EF4-FFF2-40B4-BE49-F238E27FC236}">
                            <a16:creationId xmlns:a16="http://schemas.microsoft.com/office/drawing/2014/main" id="{68CB0482-A28F-436E-9973-A3F7FD92130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1" y="1571625"/>
                        <a:ext cx="3089275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5">
            <a:extLst>
              <a:ext uri="{FF2B5EF4-FFF2-40B4-BE49-F238E27FC236}">
                <a16:creationId xmlns:a16="http://schemas.microsoft.com/office/drawing/2014/main" id="{E03DAF2F-8924-4C7F-80F3-DFC1996C53D2}"/>
              </a:ext>
            </a:extLst>
          </p:cNvPr>
          <p:cNvGraphicFramePr>
            <a:graphicFrameLocks/>
          </p:cNvGraphicFramePr>
          <p:nvPr/>
        </p:nvGraphicFramePr>
        <p:xfrm>
          <a:off x="7762876" y="1593851"/>
          <a:ext cx="2036763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Worksheet" r:id="rId7" imgW="2228850" imgH="1047750" progId="Excel.Sheet.8">
                  <p:embed/>
                </p:oleObj>
              </mc:Choice>
              <mc:Fallback>
                <p:oleObj name="Worksheet" r:id="rId7" imgW="2228850" imgH="1047750" progId="Excel.Sheet.8">
                  <p:embed/>
                  <p:pic>
                    <p:nvPicPr>
                      <p:cNvPr id="8198" name="Object 5">
                        <a:extLst>
                          <a:ext uri="{FF2B5EF4-FFF2-40B4-BE49-F238E27FC236}">
                            <a16:creationId xmlns:a16="http://schemas.microsoft.com/office/drawing/2014/main" id="{E03DAF2F-8924-4C7F-80F3-DFC1996C53D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2876" y="1593851"/>
                        <a:ext cx="2036763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Line 6">
            <a:extLst>
              <a:ext uri="{FF2B5EF4-FFF2-40B4-BE49-F238E27FC236}">
                <a16:creationId xmlns:a16="http://schemas.microsoft.com/office/drawing/2014/main" id="{24776060-F9D2-4715-BAD9-BF3F6A828CCE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8163" y="2341563"/>
            <a:ext cx="190500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8200" name="Line 7">
            <a:extLst>
              <a:ext uri="{FF2B5EF4-FFF2-40B4-BE49-F238E27FC236}">
                <a16:creationId xmlns:a16="http://schemas.microsoft.com/office/drawing/2014/main" id="{2A368DB2-6855-47FC-9529-DAAA4CA7AB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19963" y="2646363"/>
            <a:ext cx="6858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8201" name="Line 8">
            <a:extLst>
              <a:ext uri="{FF2B5EF4-FFF2-40B4-BE49-F238E27FC236}">
                <a16:creationId xmlns:a16="http://schemas.microsoft.com/office/drawing/2014/main" id="{0B7F19F5-1880-4EF7-BDFD-2838DFA220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2601" y="4322764"/>
            <a:ext cx="4763" cy="7826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graphicFrame>
        <p:nvGraphicFramePr>
          <p:cNvPr id="8202" name="Object 9">
            <a:extLst>
              <a:ext uri="{FF2B5EF4-FFF2-40B4-BE49-F238E27FC236}">
                <a16:creationId xmlns:a16="http://schemas.microsoft.com/office/drawing/2014/main" id="{31E7C18B-0648-4A48-B55C-6C0602E28597}"/>
              </a:ext>
            </a:extLst>
          </p:cNvPr>
          <p:cNvGraphicFramePr>
            <a:graphicFrameLocks/>
          </p:cNvGraphicFramePr>
          <p:nvPr/>
        </p:nvGraphicFramePr>
        <p:xfrm>
          <a:off x="2943226" y="3276600"/>
          <a:ext cx="6143625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Worksheet" r:id="rId9" imgW="5848350" imgH="1047750" progId="Excel.Sheet.8">
                  <p:embed/>
                </p:oleObj>
              </mc:Choice>
              <mc:Fallback>
                <p:oleObj name="Worksheet" r:id="rId9" imgW="5848350" imgH="1047750" progId="Excel.Sheet.8">
                  <p:embed/>
                  <p:pic>
                    <p:nvPicPr>
                      <p:cNvPr id="8202" name="Object 9">
                        <a:extLst>
                          <a:ext uri="{FF2B5EF4-FFF2-40B4-BE49-F238E27FC236}">
                            <a16:creationId xmlns:a16="http://schemas.microsoft.com/office/drawing/2014/main" id="{31E7C18B-0648-4A48-B55C-6C0602E2859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3226" y="3276600"/>
                        <a:ext cx="6143625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>
            <a:extLst>
              <a:ext uri="{FF2B5EF4-FFF2-40B4-BE49-F238E27FC236}">
                <a16:creationId xmlns:a16="http://schemas.microsoft.com/office/drawing/2014/main" id="{D833E384-6FAA-4E36-836F-5A34D266C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23A6A84-C83A-4D76-ADF9-8893A0F103BB}" type="slidenum">
              <a:rPr lang="en-US" altLang="id-ID">
                <a:latin typeface="Times New Roman" panose="02020603050405020304" pitchFamily="18" charset="0"/>
              </a:rPr>
              <a:pPr/>
              <a:t>4</a:t>
            </a:fld>
            <a:endParaRPr lang="en-US" altLang="id-ID">
              <a:latin typeface="Times New Roman" panose="02020603050405020304" pitchFamily="18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6C2471F3-6AF2-4A46-934F-1F22864F5A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2075" tIns="46038" rIns="92075" bIns="46038" rtlCol="0" anchor="b">
            <a:normAutofit/>
          </a:bodyPr>
          <a:lstStyle/>
          <a:p>
            <a:pPr eaLnBrk="1" hangingPunct="1"/>
            <a:r>
              <a:rPr lang="en-US" altLang="id-ID"/>
              <a:t>Star Schema</a:t>
            </a:r>
          </a:p>
        </p:txBody>
      </p:sp>
      <p:pic>
        <p:nvPicPr>
          <p:cNvPr id="9220" name="Picture 3">
            <a:extLst>
              <a:ext uri="{FF2B5EF4-FFF2-40B4-BE49-F238E27FC236}">
                <a16:creationId xmlns:a16="http://schemas.microsoft.com/office/drawing/2014/main" id="{42AC8221-6672-4524-B677-BBEDD969E43A}"/>
              </a:ext>
            </a:extLst>
          </p:cNvPr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788" y="2111376"/>
            <a:ext cx="1003300" cy="201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21" name="Line 4">
            <a:extLst>
              <a:ext uri="{FF2B5EF4-FFF2-40B4-BE49-F238E27FC236}">
                <a16:creationId xmlns:a16="http://schemas.microsoft.com/office/drawing/2014/main" id="{F5EA7D82-F7DD-4B86-85C1-8FE92C551F4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3200400"/>
            <a:ext cx="1219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9222" name="Line 5">
            <a:extLst>
              <a:ext uri="{FF2B5EF4-FFF2-40B4-BE49-F238E27FC236}">
                <a16:creationId xmlns:a16="http://schemas.microsoft.com/office/drawing/2014/main" id="{10218E37-CA7E-441D-B0A2-32B116563956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3200400"/>
            <a:ext cx="129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9223" name="Line 6">
            <a:extLst>
              <a:ext uri="{FF2B5EF4-FFF2-40B4-BE49-F238E27FC236}">
                <a16:creationId xmlns:a16="http://schemas.microsoft.com/office/drawing/2014/main" id="{DFAD4C56-7579-4E6A-816E-99A5428397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4114800"/>
            <a:ext cx="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pic>
        <p:nvPicPr>
          <p:cNvPr id="9224" name="Picture 7">
            <a:extLst>
              <a:ext uri="{FF2B5EF4-FFF2-40B4-BE49-F238E27FC236}">
                <a16:creationId xmlns:a16="http://schemas.microsoft.com/office/drawing/2014/main" id="{6A61CC9A-E316-4B6B-965F-2A532891DFD5}"/>
              </a:ext>
            </a:extLst>
          </p:cNvPr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2560639"/>
            <a:ext cx="1003300" cy="127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5" name="Picture 8">
            <a:extLst>
              <a:ext uri="{FF2B5EF4-FFF2-40B4-BE49-F238E27FC236}">
                <a16:creationId xmlns:a16="http://schemas.microsoft.com/office/drawing/2014/main" id="{CD705622-8EB5-4836-9830-D72E1C3C95D7}"/>
              </a:ext>
            </a:extLst>
          </p:cNvPr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788" y="2684464"/>
            <a:ext cx="1003300" cy="102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6" name="Picture 9">
            <a:extLst>
              <a:ext uri="{FF2B5EF4-FFF2-40B4-BE49-F238E27FC236}">
                <a16:creationId xmlns:a16="http://schemas.microsoft.com/office/drawing/2014/main" id="{3028CF09-125B-43EC-A433-AAEF2A178BDF}"/>
              </a:ext>
            </a:extLst>
          </p:cNvPr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788" y="4946651"/>
            <a:ext cx="1003300" cy="76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>
            <a:extLst>
              <a:ext uri="{FF2B5EF4-FFF2-40B4-BE49-F238E27FC236}">
                <a16:creationId xmlns:a16="http://schemas.microsoft.com/office/drawing/2014/main" id="{6A77F1AC-D883-4242-B7AA-35B09EB94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A6F8413-E59F-4A15-9316-65BBFACD21B2}" type="slidenum">
              <a:rPr lang="en-US" altLang="id-ID">
                <a:latin typeface="Times New Roman" panose="02020603050405020304" pitchFamily="18" charset="0"/>
              </a:rPr>
              <a:pPr/>
              <a:t>5</a:t>
            </a:fld>
            <a:endParaRPr lang="en-US" altLang="id-ID">
              <a:latin typeface="Times New Roman" panose="02020603050405020304" pitchFamily="18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21749666-3E71-4D2A-B5B3-B02EC4C174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2075" tIns="46038" rIns="92075" bIns="46038" rtlCol="0" anchor="b">
            <a:normAutofit/>
          </a:bodyPr>
          <a:lstStyle/>
          <a:p>
            <a:pPr eaLnBrk="1" hangingPunct="1"/>
            <a:r>
              <a:rPr lang="en-US" altLang="id-ID"/>
              <a:t>Terms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41A68BC7-6E0C-4C0D-91B2-5EC04842A3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1" y="1600201"/>
            <a:ext cx="4937125" cy="4525963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/>
            <a:r>
              <a:rPr lang="en-US" altLang="id-ID"/>
              <a:t>Fact table</a:t>
            </a:r>
          </a:p>
          <a:p>
            <a:pPr eaLnBrk="1" hangingPunct="1"/>
            <a:r>
              <a:rPr lang="en-US" altLang="id-ID"/>
              <a:t>Dimension tables</a:t>
            </a:r>
          </a:p>
          <a:p>
            <a:pPr eaLnBrk="1" hangingPunct="1"/>
            <a:r>
              <a:rPr lang="en-US" altLang="id-ID"/>
              <a:t>Measures</a:t>
            </a:r>
          </a:p>
        </p:txBody>
      </p:sp>
      <p:grpSp>
        <p:nvGrpSpPr>
          <p:cNvPr id="10245" name="Group 4">
            <a:extLst>
              <a:ext uri="{FF2B5EF4-FFF2-40B4-BE49-F238E27FC236}">
                <a16:creationId xmlns:a16="http://schemas.microsoft.com/office/drawing/2014/main" id="{316BA5BB-CBF3-4FB2-AAB4-05D7F64D1933}"/>
              </a:ext>
            </a:extLst>
          </p:cNvPr>
          <p:cNvGrpSpPr>
            <a:grpSpLocks/>
          </p:cNvGrpSpPr>
          <p:nvPr/>
        </p:nvGrpSpPr>
        <p:grpSpPr bwMode="auto">
          <a:xfrm>
            <a:off x="5576888" y="3213100"/>
            <a:ext cx="3390900" cy="2160588"/>
            <a:chOff x="2553" y="2024"/>
            <a:chExt cx="2136" cy="1361"/>
          </a:xfrm>
        </p:grpSpPr>
        <p:pic>
          <p:nvPicPr>
            <p:cNvPr id="10246" name="Picture 5">
              <a:extLst>
                <a:ext uri="{FF2B5EF4-FFF2-40B4-BE49-F238E27FC236}">
                  <a16:creationId xmlns:a16="http://schemas.microsoft.com/office/drawing/2014/main" id="{26A84F8C-433E-480D-801A-9952FA6FE7BD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7" y="2024"/>
              <a:ext cx="379" cy="7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247" name="Line 6">
              <a:extLst>
                <a:ext uri="{FF2B5EF4-FFF2-40B4-BE49-F238E27FC236}">
                  <a16:creationId xmlns:a16="http://schemas.microsoft.com/office/drawing/2014/main" id="{9C03B6A4-AC4B-41BA-A421-38BC6DF4F7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5" y="2435"/>
              <a:ext cx="46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248" name="Line 7">
              <a:extLst>
                <a:ext uri="{FF2B5EF4-FFF2-40B4-BE49-F238E27FC236}">
                  <a16:creationId xmlns:a16="http://schemas.microsoft.com/office/drawing/2014/main" id="{2BE0EDA9-FC37-4D35-A2B0-FB5351912B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0" y="2435"/>
              <a:ext cx="49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249" name="Line 8">
              <a:extLst>
                <a:ext uri="{FF2B5EF4-FFF2-40B4-BE49-F238E27FC236}">
                  <a16:creationId xmlns:a16="http://schemas.microsoft.com/office/drawing/2014/main" id="{9689218F-32D0-455F-9B10-D200D6338F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8" y="2781"/>
              <a:ext cx="0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pic>
          <p:nvPicPr>
            <p:cNvPr id="10250" name="Picture 9">
              <a:extLst>
                <a:ext uri="{FF2B5EF4-FFF2-40B4-BE49-F238E27FC236}">
                  <a16:creationId xmlns:a16="http://schemas.microsoft.com/office/drawing/2014/main" id="{428BC899-7085-4030-9D37-3470B1D42EB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0" y="2194"/>
              <a:ext cx="379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51" name="Picture 10">
              <a:extLst>
                <a:ext uri="{FF2B5EF4-FFF2-40B4-BE49-F238E27FC236}">
                  <a16:creationId xmlns:a16="http://schemas.microsoft.com/office/drawing/2014/main" id="{DA19A6DD-F40E-4157-95B7-2E08B9DFECD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3" y="2241"/>
              <a:ext cx="379" cy="3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52" name="Picture 11">
              <a:extLst>
                <a:ext uri="{FF2B5EF4-FFF2-40B4-BE49-F238E27FC236}">
                  <a16:creationId xmlns:a16="http://schemas.microsoft.com/office/drawing/2014/main" id="{F9A65BA1-6F1B-47D0-9634-E1FE1F2F8C18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7" y="3095"/>
              <a:ext cx="379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>
            <a:extLst>
              <a:ext uri="{FF2B5EF4-FFF2-40B4-BE49-F238E27FC236}">
                <a16:creationId xmlns:a16="http://schemas.microsoft.com/office/drawing/2014/main" id="{CB71D9F1-608D-488C-BDD9-F090C39B8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69D7499-2F97-45F2-B646-19416C3C3629}" type="slidenum">
              <a:rPr lang="en-US" altLang="id-ID">
                <a:latin typeface="Times New Roman" panose="02020603050405020304" pitchFamily="18" charset="0"/>
              </a:rPr>
              <a:pPr/>
              <a:t>6</a:t>
            </a:fld>
            <a:endParaRPr lang="en-US" altLang="id-ID">
              <a:latin typeface="Times New Roman" panose="02020603050405020304" pitchFamily="18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F45B2C55-1B45-4141-8251-882EE9B2C8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93913" y="455613"/>
            <a:ext cx="7631112" cy="831850"/>
          </a:xfrm>
        </p:spPr>
        <p:txBody>
          <a:bodyPr/>
          <a:lstStyle/>
          <a:p>
            <a:pPr eaLnBrk="1" hangingPunct="1"/>
            <a:r>
              <a:rPr lang="en-US" altLang="id-ID"/>
              <a:t>Another Star Schema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0EE60877-4E3F-4F7A-BF3F-27807FC13C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43850" y="1676400"/>
            <a:ext cx="2495550" cy="43053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id-ID" sz="2400"/>
              <a:t>   </a:t>
            </a:r>
          </a:p>
        </p:txBody>
      </p:sp>
      <p:sp>
        <p:nvSpPr>
          <p:cNvPr id="11269" name="Rectangle 4">
            <a:extLst>
              <a:ext uri="{FF2B5EF4-FFF2-40B4-BE49-F238E27FC236}">
                <a16:creationId xmlns:a16="http://schemas.microsoft.com/office/drawing/2014/main" id="{25D6A541-2890-499D-B381-DE21EE4B9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2064" y="3162300"/>
            <a:ext cx="2065337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grpSp>
        <p:nvGrpSpPr>
          <p:cNvPr id="11270" name="Group 5">
            <a:extLst>
              <a:ext uri="{FF2B5EF4-FFF2-40B4-BE49-F238E27FC236}">
                <a16:creationId xmlns:a16="http://schemas.microsoft.com/office/drawing/2014/main" id="{3CB3E70D-9E0C-4ACE-BFC7-EE7EDE481898}"/>
              </a:ext>
            </a:extLst>
          </p:cNvPr>
          <p:cNvGrpSpPr>
            <a:grpSpLocks/>
          </p:cNvGrpSpPr>
          <p:nvPr/>
        </p:nvGrpSpPr>
        <p:grpSpPr bwMode="auto">
          <a:xfrm>
            <a:off x="1828801" y="1295401"/>
            <a:ext cx="1819275" cy="2163763"/>
            <a:chOff x="277" y="1164"/>
            <a:chExt cx="1133" cy="1341"/>
          </a:xfrm>
        </p:grpSpPr>
        <p:sp>
          <p:nvSpPr>
            <p:cNvPr id="11302" name="Rectangle 6">
              <a:extLst>
                <a:ext uri="{FF2B5EF4-FFF2-40B4-BE49-F238E27FC236}">
                  <a16:creationId xmlns:a16="http://schemas.microsoft.com/office/drawing/2014/main" id="{9AC9F51E-DFED-48F7-9344-507448121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" y="1421"/>
              <a:ext cx="1133" cy="1084"/>
            </a:xfrm>
            <a:prstGeom prst="rect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id-ID">
                  <a:latin typeface="Times New Roman" panose="02020603050405020304" pitchFamily="18" charset="0"/>
                </a:rPr>
                <a:t>time_key</a:t>
              </a:r>
            </a:p>
            <a:p>
              <a:r>
                <a:rPr lang="en-US" altLang="id-ID">
                  <a:latin typeface="Times New Roman" panose="02020603050405020304" pitchFamily="18" charset="0"/>
                </a:rPr>
                <a:t>day</a:t>
              </a:r>
            </a:p>
            <a:p>
              <a:r>
                <a:rPr lang="en-US" altLang="id-ID">
                  <a:latin typeface="Times New Roman" panose="02020603050405020304" pitchFamily="18" charset="0"/>
                </a:rPr>
                <a:t>day_of_the_week</a:t>
              </a:r>
            </a:p>
            <a:p>
              <a:r>
                <a:rPr lang="en-US" altLang="id-ID">
                  <a:latin typeface="Times New Roman" panose="02020603050405020304" pitchFamily="18" charset="0"/>
                </a:rPr>
                <a:t>month</a:t>
              </a:r>
            </a:p>
            <a:p>
              <a:r>
                <a:rPr lang="en-US" altLang="id-ID">
                  <a:latin typeface="Times New Roman" panose="02020603050405020304" pitchFamily="18" charset="0"/>
                </a:rPr>
                <a:t>quarter</a:t>
              </a:r>
            </a:p>
            <a:p>
              <a:r>
                <a:rPr lang="en-US" altLang="id-ID">
                  <a:latin typeface="Times New Roman" panose="02020603050405020304" pitchFamily="18" charset="0"/>
                </a:rPr>
                <a:t>year</a:t>
              </a:r>
            </a:p>
          </p:txBody>
        </p:sp>
        <p:sp>
          <p:nvSpPr>
            <p:cNvPr id="11303" name="Rectangle 7">
              <a:extLst>
                <a:ext uri="{FF2B5EF4-FFF2-40B4-BE49-F238E27FC236}">
                  <a16:creationId xmlns:a16="http://schemas.microsoft.com/office/drawing/2014/main" id="{82FCFF02-2FCE-4C90-ACFA-4F76D2A1D6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" y="1164"/>
              <a:ext cx="401" cy="252"/>
            </a:xfrm>
            <a:prstGeom prst="rect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id-ID" sz="2000">
                  <a:latin typeface="Times New Roman" panose="02020603050405020304" pitchFamily="18" charset="0"/>
                </a:rPr>
                <a:t>time</a:t>
              </a:r>
            </a:p>
          </p:txBody>
        </p:sp>
      </p:grpSp>
      <p:grpSp>
        <p:nvGrpSpPr>
          <p:cNvPr id="11271" name="Group 8">
            <a:extLst>
              <a:ext uri="{FF2B5EF4-FFF2-40B4-BE49-F238E27FC236}">
                <a16:creationId xmlns:a16="http://schemas.microsoft.com/office/drawing/2014/main" id="{173C0F74-4E1A-4877-A028-23AD2E232CA2}"/>
              </a:ext>
            </a:extLst>
          </p:cNvPr>
          <p:cNvGrpSpPr>
            <a:grpSpLocks/>
          </p:cNvGrpSpPr>
          <p:nvPr/>
        </p:nvGrpSpPr>
        <p:grpSpPr bwMode="auto">
          <a:xfrm>
            <a:off x="8128001" y="3867151"/>
            <a:ext cx="1908175" cy="1884363"/>
            <a:chOff x="684" y="2196"/>
            <a:chExt cx="1189" cy="1168"/>
          </a:xfrm>
        </p:grpSpPr>
        <p:sp>
          <p:nvSpPr>
            <p:cNvPr id="11300" name="Rectangle 9">
              <a:extLst>
                <a:ext uri="{FF2B5EF4-FFF2-40B4-BE49-F238E27FC236}">
                  <a16:creationId xmlns:a16="http://schemas.microsoft.com/office/drawing/2014/main" id="{11778395-9411-411E-99CB-9683DD372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" y="2450"/>
              <a:ext cx="1189" cy="91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id-ID">
                  <a:latin typeface="Times New Roman" panose="02020603050405020304" pitchFamily="18" charset="0"/>
                </a:rPr>
                <a:t>location_key</a:t>
              </a:r>
            </a:p>
            <a:p>
              <a:r>
                <a:rPr lang="en-US" altLang="id-ID">
                  <a:latin typeface="Times New Roman" panose="02020603050405020304" pitchFamily="18" charset="0"/>
                </a:rPr>
                <a:t>street</a:t>
              </a:r>
            </a:p>
            <a:p>
              <a:r>
                <a:rPr lang="en-US" altLang="id-ID">
                  <a:latin typeface="Times New Roman" panose="02020603050405020304" pitchFamily="18" charset="0"/>
                </a:rPr>
                <a:t>city</a:t>
              </a:r>
            </a:p>
            <a:p>
              <a:r>
                <a:rPr lang="en-US" altLang="id-ID">
                  <a:latin typeface="Times New Roman" panose="02020603050405020304" pitchFamily="18" charset="0"/>
                </a:rPr>
                <a:t>province_or_street</a:t>
              </a:r>
            </a:p>
            <a:p>
              <a:r>
                <a:rPr lang="en-US" altLang="id-ID">
                  <a:latin typeface="Times New Roman" panose="02020603050405020304" pitchFamily="18" charset="0"/>
                </a:rPr>
                <a:t>country</a:t>
              </a:r>
            </a:p>
          </p:txBody>
        </p:sp>
        <p:sp>
          <p:nvSpPr>
            <p:cNvPr id="11301" name="Rectangle 10">
              <a:extLst>
                <a:ext uri="{FF2B5EF4-FFF2-40B4-BE49-F238E27FC236}">
                  <a16:creationId xmlns:a16="http://schemas.microsoft.com/office/drawing/2014/main" id="{4E540D82-450A-455F-8533-03021067F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" y="2196"/>
              <a:ext cx="630" cy="25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id-ID" sz="2000">
                  <a:latin typeface="Times New Roman" panose="02020603050405020304" pitchFamily="18" charset="0"/>
                </a:rPr>
                <a:t>location</a:t>
              </a:r>
            </a:p>
          </p:txBody>
        </p:sp>
      </p:grpSp>
      <p:sp>
        <p:nvSpPr>
          <p:cNvPr id="11272" name="Rectangle 11">
            <a:extLst>
              <a:ext uri="{FF2B5EF4-FFF2-40B4-BE49-F238E27FC236}">
                <a16:creationId xmlns:a16="http://schemas.microsoft.com/office/drawing/2014/main" id="{F52E5FA5-2A05-46A0-8753-01DC9307F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5225" y="2279650"/>
            <a:ext cx="1856214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id-ID" sz="2000">
                <a:latin typeface="Times New Roman" panose="02020603050405020304" pitchFamily="18" charset="0"/>
              </a:rPr>
              <a:t>Sales Fact Table</a:t>
            </a:r>
          </a:p>
        </p:txBody>
      </p:sp>
      <p:sp>
        <p:nvSpPr>
          <p:cNvPr id="11273" name="Rectangle 12">
            <a:extLst>
              <a:ext uri="{FF2B5EF4-FFF2-40B4-BE49-F238E27FC236}">
                <a16:creationId xmlns:a16="http://schemas.microsoft.com/office/drawing/2014/main" id="{69F5401A-6F29-438F-81A7-0A5E57FAB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2064" y="2697164"/>
            <a:ext cx="2065337" cy="4524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1274" name="Rectangle 13">
            <a:extLst>
              <a:ext uri="{FF2B5EF4-FFF2-40B4-BE49-F238E27FC236}">
                <a16:creationId xmlns:a16="http://schemas.microsoft.com/office/drawing/2014/main" id="{49085939-6714-4663-9E01-665F3A801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743200"/>
            <a:ext cx="2057400" cy="400752"/>
          </a:xfrm>
          <a:prstGeom prst="rect">
            <a:avLst/>
          </a:prstGeom>
          <a:solidFill>
            <a:srgbClr val="00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id-ID" sz="2000">
                <a:latin typeface="Times New Roman" panose="02020603050405020304" pitchFamily="18" charset="0"/>
              </a:rPr>
              <a:t>           time_key</a:t>
            </a:r>
          </a:p>
        </p:txBody>
      </p:sp>
      <p:sp>
        <p:nvSpPr>
          <p:cNvPr id="11275" name="Rectangle 14">
            <a:extLst>
              <a:ext uri="{FF2B5EF4-FFF2-40B4-BE49-F238E27FC236}">
                <a16:creationId xmlns:a16="http://schemas.microsoft.com/office/drawing/2014/main" id="{6E7040EF-607C-4DD0-BB2A-80B6BD6EF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6988" y="3192463"/>
            <a:ext cx="2035814" cy="400752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id-ID" sz="2000">
                <a:latin typeface="Times New Roman" panose="02020603050405020304" pitchFamily="18" charset="0"/>
              </a:rPr>
              <a:t>              item_key</a:t>
            </a:r>
          </a:p>
        </p:txBody>
      </p:sp>
      <p:sp>
        <p:nvSpPr>
          <p:cNvPr id="11276" name="Rectangle 15">
            <a:extLst>
              <a:ext uri="{FF2B5EF4-FFF2-40B4-BE49-F238E27FC236}">
                <a16:creationId xmlns:a16="http://schemas.microsoft.com/office/drawing/2014/main" id="{CA3C413F-8C5B-4DA0-92F8-1FE1FC1FB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2064" y="3627438"/>
            <a:ext cx="2065337" cy="450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1277" name="Rectangle 16">
            <a:extLst>
              <a:ext uri="{FF2B5EF4-FFF2-40B4-BE49-F238E27FC236}">
                <a16:creationId xmlns:a16="http://schemas.microsoft.com/office/drawing/2014/main" id="{0127CE24-FF0A-4F4A-8044-1CB82E962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6988" y="3638550"/>
            <a:ext cx="2087110" cy="400752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id-ID" sz="2000">
                <a:latin typeface="Times New Roman" panose="02020603050405020304" pitchFamily="18" charset="0"/>
              </a:rPr>
              <a:t>           branch_key</a:t>
            </a:r>
          </a:p>
        </p:txBody>
      </p:sp>
      <p:sp>
        <p:nvSpPr>
          <p:cNvPr id="11278" name="Rectangle 17">
            <a:extLst>
              <a:ext uri="{FF2B5EF4-FFF2-40B4-BE49-F238E27FC236}">
                <a16:creationId xmlns:a16="http://schemas.microsoft.com/office/drawing/2014/main" id="{2C8DEAEC-95D8-47A9-A0E3-830862F52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2064" y="4090989"/>
            <a:ext cx="2065337" cy="4524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1279" name="Rectangle 18">
            <a:extLst>
              <a:ext uri="{FF2B5EF4-FFF2-40B4-BE49-F238E27FC236}">
                <a16:creationId xmlns:a16="http://schemas.microsoft.com/office/drawing/2014/main" id="{4599131B-878B-430A-8457-1949656EB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1" y="4114800"/>
            <a:ext cx="2085507" cy="400752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id-ID" sz="2000">
                <a:latin typeface="Times New Roman" panose="02020603050405020304" pitchFamily="18" charset="0"/>
              </a:rPr>
              <a:t>         location_key</a:t>
            </a:r>
          </a:p>
        </p:txBody>
      </p:sp>
      <p:sp>
        <p:nvSpPr>
          <p:cNvPr id="11280" name="Rectangle 19">
            <a:extLst>
              <a:ext uri="{FF2B5EF4-FFF2-40B4-BE49-F238E27FC236}">
                <a16:creationId xmlns:a16="http://schemas.microsoft.com/office/drawing/2014/main" id="{9D4FC51C-EF6C-44C6-97D4-A9525BA36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2064" y="4556125"/>
            <a:ext cx="2065337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484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1281" name="Rectangle 20">
            <a:extLst>
              <a:ext uri="{FF2B5EF4-FFF2-40B4-BE49-F238E27FC236}">
                <a16:creationId xmlns:a16="http://schemas.microsoft.com/office/drawing/2014/main" id="{DB69E20E-F199-4C56-A250-3C7C378A5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6988" y="4606925"/>
            <a:ext cx="2006960" cy="400752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id-ID" sz="2000">
                <a:latin typeface="Times New Roman" panose="02020603050405020304" pitchFamily="18" charset="0"/>
              </a:rPr>
              <a:t>            units_sold</a:t>
            </a:r>
          </a:p>
        </p:txBody>
      </p:sp>
      <p:sp>
        <p:nvSpPr>
          <p:cNvPr id="11282" name="Rectangle 21">
            <a:extLst>
              <a:ext uri="{FF2B5EF4-FFF2-40B4-BE49-F238E27FC236}">
                <a16:creationId xmlns:a16="http://schemas.microsoft.com/office/drawing/2014/main" id="{AF6D0525-E6EE-43D8-A365-50EAC5BB5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2064" y="5021263"/>
            <a:ext cx="2065337" cy="450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484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1283" name="Rectangle 22">
            <a:extLst>
              <a:ext uri="{FF2B5EF4-FFF2-40B4-BE49-F238E27FC236}">
                <a16:creationId xmlns:a16="http://schemas.microsoft.com/office/drawing/2014/main" id="{B55F142C-7535-404C-951F-E8532608B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6988" y="5051425"/>
            <a:ext cx="2013372" cy="400752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id-ID" sz="2000">
                <a:latin typeface="Times New Roman" panose="02020603050405020304" pitchFamily="18" charset="0"/>
              </a:rPr>
              <a:t>         dollars_sold</a:t>
            </a:r>
          </a:p>
        </p:txBody>
      </p:sp>
      <p:sp>
        <p:nvSpPr>
          <p:cNvPr id="11284" name="Rectangle 23">
            <a:extLst>
              <a:ext uri="{FF2B5EF4-FFF2-40B4-BE49-F238E27FC236}">
                <a16:creationId xmlns:a16="http://schemas.microsoft.com/office/drawing/2014/main" id="{60AD0AC3-2D25-4641-8C65-7EC7D98E5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2064" y="5486400"/>
            <a:ext cx="2065337" cy="450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484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1285" name="Rectangle 24">
            <a:extLst>
              <a:ext uri="{FF2B5EF4-FFF2-40B4-BE49-F238E27FC236}">
                <a16:creationId xmlns:a16="http://schemas.microsoft.com/office/drawing/2014/main" id="{2956A747-985C-4F9C-B2E6-28EB83940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7939" y="5497513"/>
            <a:ext cx="2014975" cy="400752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id-ID" sz="2000">
                <a:latin typeface="Times New Roman" panose="02020603050405020304" pitchFamily="18" charset="0"/>
              </a:rPr>
              <a:t>             avg_sales</a:t>
            </a:r>
          </a:p>
        </p:txBody>
      </p:sp>
      <p:sp>
        <p:nvSpPr>
          <p:cNvPr id="11286" name="Rectangle 25">
            <a:extLst>
              <a:ext uri="{FF2B5EF4-FFF2-40B4-BE49-F238E27FC236}">
                <a16:creationId xmlns:a16="http://schemas.microsoft.com/office/drawing/2014/main" id="{E8F0C7AB-7717-4655-A41A-31D3F8A83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5905500"/>
            <a:ext cx="1219200" cy="4064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d-ID" sz="2000">
                <a:latin typeface="Times New Roman" panose="02020603050405020304" pitchFamily="18" charset="0"/>
              </a:rPr>
              <a:t>Measures</a:t>
            </a:r>
          </a:p>
        </p:txBody>
      </p:sp>
      <p:sp>
        <p:nvSpPr>
          <p:cNvPr id="11287" name="Line 26">
            <a:extLst>
              <a:ext uri="{FF2B5EF4-FFF2-40B4-BE49-F238E27FC236}">
                <a16:creationId xmlns:a16="http://schemas.microsoft.com/office/drawing/2014/main" id="{4D4E9181-EEE1-43A1-ADA2-9166D30015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95775" y="4781550"/>
            <a:ext cx="769938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1288" name="Line 27">
            <a:extLst>
              <a:ext uri="{FF2B5EF4-FFF2-40B4-BE49-F238E27FC236}">
                <a16:creationId xmlns:a16="http://schemas.microsoft.com/office/drawing/2014/main" id="{1E3E8FC4-4B5A-42D0-BEBA-3741EEC9CE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76725" y="5324476"/>
            <a:ext cx="788988" cy="561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1289" name="Line 28">
            <a:extLst>
              <a:ext uri="{FF2B5EF4-FFF2-40B4-BE49-F238E27FC236}">
                <a16:creationId xmlns:a16="http://schemas.microsoft.com/office/drawing/2014/main" id="{92C032F4-8FD1-4015-A4CD-8FC5D0C71F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76726" y="5692776"/>
            <a:ext cx="904875" cy="193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1290" name="Line 29">
            <a:extLst>
              <a:ext uri="{FF2B5EF4-FFF2-40B4-BE49-F238E27FC236}">
                <a16:creationId xmlns:a16="http://schemas.microsoft.com/office/drawing/2014/main" id="{78D82F51-41E0-45AE-839A-18983F9ED8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52863" y="3949701"/>
            <a:ext cx="1193800" cy="735013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1291" name="Line 30">
            <a:extLst>
              <a:ext uri="{FF2B5EF4-FFF2-40B4-BE49-F238E27FC236}">
                <a16:creationId xmlns:a16="http://schemas.microsoft.com/office/drawing/2014/main" id="{5BB6AEE2-2D95-41FF-B30B-F91BB1FCDB9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57601" y="2514601"/>
            <a:ext cx="1446213" cy="485775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1292" name="Line 31">
            <a:extLst>
              <a:ext uri="{FF2B5EF4-FFF2-40B4-BE49-F238E27FC236}">
                <a16:creationId xmlns:a16="http://schemas.microsoft.com/office/drawing/2014/main" id="{683A0554-5728-481F-8E7C-5E8C2528A19A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4063" y="4356100"/>
            <a:ext cx="1039812" cy="38735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1293" name="Line 32">
            <a:extLst>
              <a:ext uri="{FF2B5EF4-FFF2-40B4-BE49-F238E27FC236}">
                <a16:creationId xmlns:a16="http://schemas.microsoft.com/office/drawing/2014/main" id="{4EB5DA6B-14F1-4488-A892-5AD048F85E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04063" y="2709863"/>
            <a:ext cx="1077912" cy="677862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grpSp>
        <p:nvGrpSpPr>
          <p:cNvPr id="11294" name="Group 33">
            <a:extLst>
              <a:ext uri="{FF2B5EF4-FFF2-40B4-BE49-F238E27FC236}">
                <a16:creationId xmlns:a16="http://schemas.microsoft.com/office/drawing/2014/main" id="{CC3DB261-45F1-4D11-B5B1-48E15EA48297}"/>
              </a:ext>
            </a:extLst>
          </p:cNvPr>
          <p:cNvGrpSpPr>
            <a:grpSpLocks/>
          </p:cNvGrpSpPr>
          <p:nvPr/>
        </p:nvGrpSpPr>
        <p:grpSpPr bwMode="auto">
          <a:xfrm>
            <a:off x="8134351" y="1600200"/>
            <a:ext cx="1438275" cy="1924050"/>
            <a:chOff x="3796" y="983"/>
            <a:chExt cx="896" cy="1193"/>
          </a:xfrm>
        </p:grpSpPr>
        <p:sp>
          <p:nvSpPr>
            <p:cNvPr id="11298" name="Rectangle 34">
              <a:extLst>
                <a:ext uri="{FF2B5EF4-FFF2-40B4-BE49-F238E27FC236}">
                  <a16:creationId xmlns:a16="http://schemas.microsoft.com/office/drawing/2014/main" id="{C3729459-CC0C-4125-8B79-487382A68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6" y="1262"/>
              <a:ext cx="896" cy="91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id-ID">
                  <a:latin typeface="Times New Roman" panose="02020603050405020304" pitchFamily="18" charset="0"/>
                </a:rPr>
                <a:t>item_key</a:t>
              </a:r>
            </a:p>
            <a:p>
              <a:r>
                <a:rPr lang="en-US" altLang="id-ID">
                  <a:latin typeface="Times New Roman" panose="02020603050405020304" pitchFamily="18" charset="0"/>
                </a:rPr>
                <a:t>item_name</a:t>
              </a:r>
            </a:p>
            <a:p>
              <a:r>
                <a:rPr lang="en-US" altLang="id-ID">
                  <a:latin typeface="Times New Roman" panose="02020603050405020304" pitchFamily="18" charset="0"/>
                </a:rPr>
                <a:t>brand</a:t>
              </a:r>
            </a:p>
            <a:p>
              <a:r>
                <a:rPr lang="en-US" altLang="id-ID">
                  <a:latin typeface="Times New Roman" panose="02020603050405020304" pitchFamily="18" charset="0"/>
                </a:rPr>
                <a:t>type</a:t>
              </a:r>
            </a:p>
            <a:p>
              <a:r>
                <a:rPr lang="en-US" altLang="id-ID">
                  <a:latin typeface="Times New Roman" panose="02020603050405020304" pitchFamily="18" charset="0"/>
                </a:rPr>
                <a:t>supplier_type</a:t>
              </a:r>
            </a:p>
          </p:txBody>
        </p:sp>
        <p:sp>
          <p:nvSpPr>
            <p:cNvPr id="11299" name="Text Box 35">
              <a:extLst>
                <a:ext uri="{FF2B5EF4-FFF2-40B4-BE49-F238E27FC236}">
                  <a16:creationId xmlns:a16="http://schemas.microsoft.com/office/drawing/2014/main" id="{E63CA957-143B-4EB0-A1E6-33EED06A68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6" y="983"/>
              <a:ext cx="457" cy="289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id-ID" sz="2400">
                  <a:latin typeface="Times New Roman" panose="02020603050405020304" pitchFamily="18" charset="0"/>
                </a:rPr>
                <a:t>item</a:t>
              </a:r>
            </a:p>
          </p:txBody>
        </p:sp>
      </p:grpSp>
      <p:grpSp>
        <p:nvGrpSpPr>
          <p:cNvPr id="11295" name="Group 36">
            <a:extLst>
              <a:ext uri="{FF2B5EF4-FFF2-40B4-BE49-F238E27FC236}">
                <a16:creationId xmlns:a16="http://schemas.microsoft.com/office/drawing/2014/main" id="{6D8D1EEA-BA11-4A13-86DA-4E15013DE53D}"/>
              </a:ext>
            </a:extLst>
          </p:cNvPr>
          <p:cNvGrpSpPr>
            <a:grpSpLocks/>
          </p:cNvGrpSpPr>
          <p:nvPr/>
        </p:nvGrpSpPr>
        <p:grpSpPr bwMode="auto">
          <a:xfrm>
            <a:off x="2363789" y="3886201"/>
            <a:ext cx="1508125" cy="1393825"/>
            <a:chOff x="3845" y="2426"/>
            <a:chExt cx="938" cy="864"/>
          </a:xfrm>
        </p:grpSpPr>
        <p:sp>
          <p:nvSpPr>
            <p:cNvPr id="11296" name="Rectangle 37">
              <a:extLst>
                <a:ext uri="{FF2B5EF4-FFF2-40B4-BE49-F238E27FC236}">
                  <a16:creationId xmlns:a16="http://schemas.microsoft.com/office/drawing/2014/main" id="{7EF38EA4-882D-41D5-BF24-370A8EC60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6" y="2716"/>
              <a:ext cx="887" cy="57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id-ID">
                  <a:latin typeface="Times New Roman" panose="02020603050405020304" pitchFamily="18" charset="0"/>
                </a:rPr>
                <a:t>branch_key</a:t>
              </a:r>
            </a:p>
            <a:p>
              <a:r>
                <a:rPr lang="en-US" altLang="id-ID">
                  <a:latin typeface="Times New Roman" panose="02020603050405020304" pitchFamily="18" charset="0"/>
                </a:rPr>
                <a:t>branch_name</a:t>
              </a:r>
            </a:p>
            <a:p>
              <a:r>
                <a:rPr lang="en-US" altLang="id-ID">
                  <a:latin typeface="Times New Roman" panose="02020603050405020304" pitchFamily="18" charset="0"/>
                </a:rPr>
                <a:t>branch_type</a:t>
              </a:r>
            </a:p>
          </p:txBody>
        </p:sp>
        <p:sp>
          <p:nvSpPr>
            <p:cNvPr id="11297" name="Text Box 38">
              <a:extLst>
                <a:ext uri="{FF2B5EF4-FFF2-40B4-BE49-F238E27FC236}">
                  <a16:creationId xmlns:a16="http://schemas.microsoft.com/office/drawing/2014/main" id="{A4AB9C07-03F7-465F-8AF8-B0BA573440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5" y="2426"/>
              <a:ext cx="636" cy="289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id-ID" sz="2400">
                  <a:latin typeface="Times New Roman" panose="02020603050405020304" pitchFamily="18" charset="0"/>
                </a:rPr>
                <a:t>branch</a:t>
              </a:r>
            </a:p>
          </p:txBody>
        </p:sp>
      </p:grpSp>
    </p:spTree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>
            <a:extLst>
              <a:ext uri="{FF2B5EF4-FFF2-40B4-BE49-F238E27FC236}">
                <a16:creationId xmlns:a16="http://schemas.microsoft.com/office/drawing/2014/main" id="{F9E86992-E52A-46E0-8CF1-D060C830F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5D44B80-F556-4DB2-B345-93021465D669}" type="slidenum">
              <a:rPr lang="en-US" altLang="id-ID">
                <a:latin typeface="Times New Roman" panose="02020603050405020304" pitchFamily="18" charset="0"/>
              </a:rPr>
              <a:pPr/>
              <a:t>7</a:t>
            </a:fld>
            <a:endParaRPr lang="en-US" altLang="id-ID">
              <a:latin typeface="Times New Roman" panose="02020603050405020304" pitchFamily="18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38969E4F-A71C-451D-826C-8A596B6099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2075" tIns="46038" rIns="92075" bIns="46038" rtlCol="0" anchor="b">
            <a:normAutofit/>
          </a:bodyPr>
          <a:lstStyle/>
          <a:p>
            <a:pPr eaLnBrk="1" hangingPunct="1"/>
            <a:r>
              <a:rPr lang="en-US" altLang="id-ID"/>
              <a:t>Dimension Hierarchies</a:t>
            </a:r>
          </a:p>
        </p:txBody>
      </p:sp>
      <p:graphicFrame>
        <p:nvGraphicFramePr>
          <p:cNvPr id="12292" name="Object 3">
            <a:extLst>
              <a:ext uri="{FF2B5EF4-FFF2-40B4-BE49-F238E27FC236}">
                <a16:creationId xmlns:a16="http://schemas.microsoft.com/office/drawing/2014/main" id="{0C9B14DC-323D-4365-803F-1065288BF46E}"/>
              </a:ext>
            </a:extLst>
          </p:cNvPr>
          <p:cNvGraphicFramePr>
            <a:graphicFrameLocks/>
          </p:cNvGraphicFramePr>
          <p:nvPr/>
        </p:nvGraphicFramePr>
        <p:xfrm>
          <a:off x="2005014" y="3305175"/>
          <a:ext cx="3379787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Worksheet" r:id="rId3" imgW="3762375" imgH="1047750" progId="Excel.Sheet.8">
                  <p:embed/>
                </p:oleObj>
              </mc:Choice>
              <mc:Fallback>
                <p:oleObj name="Worksheet" r:id="rId3" imgW="3762375" imgH="1047750" progId="Excel.Sheet.8">
                  <p:embed/>
                  <p:pic>
                    <p:nvPicPr>
                      <p:cNvPr id="12292" name="Object 3">
                        <a:extLst>
                          <a:ext uri="{FF2B5EF4-FFF2-40B4-BE49-F238E27FC236}">
                            <a16:creationId xmlns:a16="http://schemas.microsoft.com/office/drawing/2014/main" id="{0C9B14DC-323D-4365-803F-1065288BF46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5014" y="3305175"/>
                        <a:ext cx="3379787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4">
            <a:extLst>
              <a:ext uri="{FF2B5EF4-FFF2-40B4-BE49-F238E27FC236}">
                <a16:creationId xmlns:a16="http://schemas.microsoft.com/office/drawing/2014/main" id="{960C5D6D-51AF-4105-BEC8-0F4C8518B6C8}"/>
              </a:ext>
            </a:extLst>
          </p:cNvPr>
          <p:cNvGraphicFramePr>
            <a:graphicFrameLocks/>
          </p:cNvGraphicFramePr>
          <p:nvPr/>
        </p:nvGraphicFramePr>
        <p:xfrm>
          <a:off x="6172200" y="3886200"/>
          <a:ext cx="2819400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Worksheet" r:id="rId5" imgW="2686050" imgH="790575" progId="Excel.Sheet.8">
                  <p:embed/>
                </p:oleObj>
              </mc:Choice>
              <mc:Fallback>
                <p:oleObj name="Worksheet" r:id="rId5" imgW="2686050" imgH="790575" progId="Excel.Sheet.8">
                  <p:embed/>
                  <p:pic>
                    <p:nvPicPr>
                      <p:cNvPr id="12293" name="Object 4">
                        <a:extLst>
                          <a:ext uri="{FF2B5EF4-FFF2-40B4-BE49-F238E27FC236}">
                            <a16:creationId xmlns:a16="http://schemas.microsoft.com/office/drawing/2014/main" id="{960C5D6D-51AF-4105-BEC8-0F4C8518B6C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3886200"/>
                        <a:ext cx="2819400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5">
            <a:extLst>
              <a:ext uri="{FF2B5EF4-FFF2-40B4-BE49-F238E27FC236}">
                <a16:creationId xmlns:a16="http://schemas.microsoft.com/office/drawing/2014/main" id="{A44F8B0A-BDCB-42B0-BA13-18AED2E6492E}"/>
              </a:ext>
            </a:extLst>
          </p:cNvPr>
          <p:cNvGraphicFramePr>
            <a:graphicFrameLocks/>
          </p:cNvGraphicFramePr>
          <p:nvPr/>
        </p:nvGraphicFramePr>
        <p:xfrm>
          <a:off x="7208839" y="5334000"/>
          <a:ext cx="2727325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Worksheet" r:id="rId7" imgW="2600325" imgH="790575" progId="Excel.Sheet.8">
                  <p:embed/>
                </p:oleObj>
              </mc:Choice>
              <mc:Fallback>
                <p:oleObj name="Worksheet" r:id="rId7" imgW="2600325" imgH="790575" progId="Excel.Sheet.8">
                  <p:embed/>
                  <p:pic>
                    <p:nvPicPr>
                      <p:cNvPr id="12294" name="Object 5">
                        <a:extLst>
                          <a:ext uri="{FF2B5EF4-FFF2-40B4-BE49-F238E27FC236}">
                            <a16:creationId xmlns:a16="http://schemas.microsoft.com/office/drawing/2014/main" id="{A44F8B0A-BDCB-42B0-BA13-18AED2E6492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8839" y="5334000"/>
                        <a:ext cx="2727325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6">
            <a:extLst>
              <a:ext uri="{FF2B5EF4-FFF2-40B4-BE49-F238E27FC236}">
                <a16:creationId xmlns:a16="http://schemas.microsoft.com/office/drawing/2014/main" id="{A23C0607-4291-4D91-A220-1FC0903C8B43}"/>
              </a:ext>
            </a:extLst>
          </p:cNvPr>
          <p:cNvGraphicFramePr>
            <a:graphicFrameLocks/>
          </p:cNvGraphicFramePr>
          <p:nvPr/>
        </p:nvGraphicFramePr>
        <p:xfrm>
          <a:off x="6240464" y="2743200"/>
          <a:ext cx="2986087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Worksheet" r:id="rId9" imgW="2847975" imgH="790575" progId="Excel.Sheet.8">
                  <p:embed/>
                </p:oleObj>
              </mc:Choice>
              <mc:Fallback>
                <p:oleObj name="Worksheet" r:id="rId9" imgW="2847975" imgH="790575" progId="Excel.Sheet.8">
                  <p:embed/>
                  <p:pic>
                    <p:nvPicPr>
                      <p:cNvPr id="12295" name="Object 6">
                        <a:extLst>
                          <a:ext uri="{FF2B5EF4-FFF2-40B4-BE49-F238E27FC236}">
                            <a16:creationId xmlns:a16="http://schemas.microsoft.com/office/drawing/2014/main" id="{A23C0607-4291-4D91-A220-1FC0903C8B4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0464" y="2743200"/>
                        <a:ext cx="2986087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6" name="Line 7">
            <a:extLst>
              <a:ext uri="{FF2B5EF4-FFF2-40B4-BE49-F238E27FC236}">
                <a16:creationId xmlns:a16="http://schemas.microsoft.com/office/drawing/2014/main" id="{2F61C962-333B-443F-B618-AF829036288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34025" y="3208338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2297" name="Line 8">
            <a:extLst>
              <a:ext uri="{FF2B5EF4-FFF2-40B4-BE49-F238E27FC236}">
                <a16:creationId xmlns:a16="http://schemas.microsoft.com/office/drawing/2014/main" id="{693CCCF4-E3AC-4F2F-909F-895A37197262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4025" y="3894138"/>
            <a:ext cx="6096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2298" name="Line 9">
            <a:extLst>
              <a:ext uri="{FF2B5EF4-FFF2-40B4-BE49-F238E27FC236}">
                <a16:creationId xmlns:a16="http://schemas.microsoft.com/office/drawing/2014/main" id="{F8C3B2F9-7512-41F4-8E72-B36AA8310C6A}"/>
              </a:ext>
            </a:extLst>
          </p:cNvPr>
          <p:cNvSpPr>
            <a:spLocks noChangeShapeType="1"/>
          </p:cNvSpPr>
          <p:nvPr/>
        </p:nvSpPr>
        <p:spPr bwMode="auto">
          <a:xfrm>
            <a:off x="7743825" y="4732338"/>
            <a:ext cx="4572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2299" name="Rectangle 10">
            <a:extLst>
              <a:ext uri="{FF2B5EF4-FFF2-40B4-BE49-F238E27FC236}">
                <a16:creationId xmlns:a16="http://schemas.microsoft.com/office/drawing/2014/main" id="{D01695F6-1CED-4247-A2E6-BFBA217F0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1126" y="1965326"/>
            <a:ext cx="87043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id-ID" sz="2400">
                <a:solidFill>
                  <a:schemeClr val="tx2"/>
                </a:solidFill>
              </a:rPr>
              <a:t>store</a:t>
            </a:r>
          </a:p>
        </p:txBody>
      </p:sp>
      <p:sp>
        <p:nvSpPr>
          <p:cNvPr id="12300" name="Rectangle 11">
            <a:extLst>
              <a:ext uri="{FF2B5EF4-FFF2-40B4-BE49-F238E27FC236}">
                <a16:creationId xmlns:a16="http://schemas.microsoft.com/office/drawing/2014/main" id="{00E23CD7-4133-46B7-A394-95ACD2030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5126" y="1584326"/>
            <a:ext cx="100732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id-ID" sz="2400">
                <a:solidFill>
                  <a:schemeClr val="tx2"/>
                </a:solidFill>
              </a:rPr>
              <a:t>sType</a:t>
            </a:r>
          </a:p>
        </p:txBody>
      </p:sp>
      <p:sp>
        <p:nvSpPr>
          <p:cNvPr id="12301" name="Rectangle 12">
            <a:extLst>
              <a:ext uri="{FF2B5EF4-FFF2-40B4-BE49-F238E27FC236}">
                <a16:creationId xmlns:a16="http://schemas.microsoft.com/office/drawing/2014/main" id="{BEFAE703-4A41-4646-BBCD-EF05FF38F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1326" y="2193926"/>
            <a:ext cx="64761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id-ID" sz="2400">
                <a:solidFill>
                  <a:schemeClr val="tx2"/>
                </a:solidFill>
              </a:rPr>
              <a:t>city</a:t>
            </a:r>
          </a:p>
        </p:txBody>
      </p:sp>
      <p:sp>
        <p:nvSpPr>
          <p:cNvPr id="12302" name="Rectangle 13">
            <a:extLst>
              <a:ext uri="{FF2B5EF4-FFF2-40B4-BE49-F238E27FC236}">
                <a16:creationId xmlns:a16="http://schemas.microsoft.com/office/drawing/2014/main" id="{9929A25B-C84D-4283-85F9-B69956272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0526" y="2193926"/>
            <a:ext cx="1043555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id-ID" sz="2400">
                <a:solidFill>
                  <a:schemeClr val="tx2"/>
                </a:solidFill>
              </a:rPr>
              <a:t>region</a:t>
            </a:r>
          </a:p>
        </p:txBody>
      </p:sp>
      <p:sp>
        <p:nvSpPr>
          <p:cNvPr id="12303" name="Line 14">
            <a:extLst>
              <a:ext uri="{FF2B5EF4-FFF2-40B4-BE49-F238E27FC236}">
                <a16:creationId xmlns:a16="http://schemas.microsoft.com/office/drawing/2014/main" id="{DD38C353-A4E6-4682-99CF-39CF4C2F70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1828800"/>
            <a:ext cx="685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2304" name="Line 15">
            <a:extLst>
              <a:ext uri="{FF2B5EF4-FFF2-40B4-BE49-F238E27FC236}">
                <a16:creationId xmlns:a16="http://schemas.microsoft.com/office/drawing/2014/main" id="{A65E94D4-7D9B-4BA0-8DA7-B5E1946E6CB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209800"/>
            <a:ext cx="7620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2305" name="Line 16">
            <a:extLst>
              <a:ext uri="{FF2B5EF4-FFF2-40B4-BE49-F238E27FC236}">
                <a16:creationId xmlns:a16="http://schemas.microsoft.com/office/drawing/2014/main" id="{492093B9-6366-4B56-B417-23CD9A495C97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24384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2306" name="Line 17">
            <a:extLst>
              <a:ext uri="{FF2B5EF4-FFF2-40B4-BE49-F238E27FC236}">
                <a16:creationId xmlns:a16="http://schemas.microsoft.com/office/drawing/2014/main" id="{094517E6-AA86-49A2-95C1-B924D17074D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098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2307" name="Rectangle 18">
            <a:extLst>
              <a:ext uri="{FF2B5EF4-FFF2-40B4-BE49-F238E27FC236}">
                <a16:creationId xmlns:a16="http://schemas.microsoft.com/office/drawing/2014/main" id="{2348FC29-C07D-4394-B24F-BB27649F6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1" y="4876801"/>
            <a:ext cx="3133871" cy="83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id-ID" sz="2400">
                <a:solidFill>
                  <a:schemeClr val="tx2"/>
                </a:solidFill>
                <a:latin typeface="Wingdings" panose="05000000000000000000" pitchFamily="2" charset="2"/>
              </a:rPr>
              <a:t>è</a:t>
            </a:r>
            <a:r>
              <a:rPr lang="en-US" altLang="id-ID" sz="2400">
                <a:solidFill>
                  <a:schemeClr val="tx2"/>
                </a:solidFill>
              </a:rPr>
              <a:t> snowflake schema</a:t>
            </a:r>
          </a:p>
          <a:p>
            <a:r>
              <a:rPr lang="en-US" altLang="id-ID" sz="2400">
                <a:solidFill>
                  <a:schemeClr val="tx2"/>
                </a:solidFill>
                <a:latin typeface="Wingdings" panose="05000000000000000000" pitchFamily="2" charset="2"/>
              </a:rPr>
              <a:t>è</a:t>
            </a:r>
            <a:r>
              <a:rPr lang="en-US" altLang="id-ID" sz="2400">
                <a:solidFill>
                  <a:schemeClr val="tx2"/>
                </a:solidFill>
              </a:rPr>
              <a:t> constellations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>
            <a:extLst>
              <a:ext uri="{FF2B5EF4-FFF2-40B4-BE49-F238E27FC236}">
                <a16:creationId xmlns:a16="http://schemas.microsoft.com/office/drawing/2014/main" id="{C5B8D32B-8401-467F-B74C-2217CD980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49CE450-D1EF-4E4B-A9F0-DCD5D6C4B566}" type="slidenum">
              <a:rPr lang="en-US" altLang="id-ID">
                <a:latin typeface="Times New Roman" panose="02020603050405020304" pitchFamily="18" charset="0"/>
              </a:rPr>
              <a:pPr/>
              <a:t>8</a:t>
            </a:fld>
            <a:endParaRPr lang="en-US" altLang="id-ID">
              <a:latin typeface="Times New Roman" panose="02020603050405020304" pitchFamily="18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38C6A812-494F-4BBD-8D96-E6643E637F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2075" tIns="46038" rIns="92075" bIns="46038" rtlCol="0" anchor="b">
            <a:normAutofit/>
          </a:bodyPr>
          <a:lstStyle/>
          <a:p>
            <a:pPr eaLnBrk="1" hangingPunct="1"/>
            <a:r>
              <a:rPr lang="en-US" altLang="id-ID"/>
              <a:t>Cube</a:t>
            </a:r>
          </a:p>
        </p:txBody>
      </p:sp>
      <p:graphicFrame>
        <p:nvGraphicFramePr>
          <p:cNvPr id="13316" name="Object 3">
            <a:extLst>
              <a:ext uri="{FF2B5EF4-FFF2-40B4-BE49-F238E27FC236}">
                <a16:creationId xmlns:a16="http://schemas.microsoft.com/office/drawing/2014/main" id="{D5E2DFFB-3F58-4C47-94A6-FFC658FBA99B}"/>
              </a:ext>
            </a:extLst>
          </p:cNvPr>
          <p:cNvGraphicFramePr>
            <a:graphicFrameLocks/>
          </p:cNvGraphicFramePr>
          <p:nvPr/>
        </p:nvGraphicFramePr>
        <p:xfrm>
          <a:off x="2292351" y="3021014"/>
          <a:ext cx="3167063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Worksheet" r:id="rId3" imgW="3019425" imgH="1304925" progId="Excel.Sheet.8">
                  <p:embed/>
                </p:oleObj>
              </mc:Choice>
              <mc:Fallback>
                <p:oleObj name="Worksheet" r:id="rId3" imgW="3019425" imgH="1304925" progId="Excel.Sheet.8">
                  <p:embed/>
                  <p:pic>
                    <p:nvPicPr>
                      <p:cNvPr id="13316" name="Object 3">
                        <a:extLst>
                          <a:ext uri="{FF2B5EF4-FFF2-40B4-BE49-F238E27FC236}">
                            <a16:creationId xmlns:a16="http://schemas.microsoft.com/office/drawing/2014/main" id="{D5E2DFFB-3F58-4C47-94A6-FFC658FBA99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2351" y="3021014"/>
                        <a:ext cx="3167063" cy="125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4">
            <a:extLst>
              <a:ext uri="{FF2B5EF4-FFF2-40B4-BE49-F238E27FC236}">
                <a16:creationId xmlns:a16="http://schemas.microsoft.com/office/drawing/2014/main" id="{B0FBE984-54D5-488C-AAF8-03A3ECAB5BAB}"/>
              </a:ext>
            </a:extLst>
          </p:cNvPr>
          <p:cNvGraphicFramePr>
            <a:graphicFrameLocks/>
          </p:cNvGraphicFramePr>
          <p:nvPr/>
        </p:nvGraphicFramePr>
        <p:xfrm>
          <a:off x="6707189" y="3192464"/>
          <a:ext cx="2568575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Worksheet" r:id="rId5" imgW="2447925" imgH="790575" progId="Excel.Sheet.8">
                  <p:embed/>
                </p:oleObj>
              </mc:Choice>
              <mc:Fallback>
                <p:oleObj name="Worksheet" r:id="rId5" imgW="2447925" imgH="790575" progId="Excel.Sheet.8">
                  <p:embed/>
                  <p:pic>
                    <p:nvPicPr>
                      <p:cNvPr id="13317" name="Object 4">
                        <a:extLst>
                          <a:ext uri="{FF2B5EF4-FFF2-40B4-BE49-F238E27FC236}">
                            <a16:creationId xmlns:a16="http://schemas.microsoft.com/office/drawing/2014/main" id="{B0FBE984-54D5-488C-AAF8-03A3ECAB5BA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7189" y="3192464"/>
                        <a:ext cx="2568575" cy="757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Rectangle 5">
            <a:extLst>
              <a:ext uri="{FF2B5EF4-FFF2-40B4-BE49-F238E27FC236}">
                <a16:creationId xmlns:a16="http://schemas.microsoft.com/office/drawing/2014/main" id="{25766E73-2DAA-4909-952D-366CB9FEE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125" y="2346326"/>
            <a:ext cx="2324354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id-ID" sz="2400">
                <a:solidFill>
                  <a:schemeClr val="tx2"/>
                </a:solidFill>
              </a:rPr>
              <a:t>Fact table view:</a:t>
            </a:r>
          </a:p>
        </p:txBody>
      </p:sp>
      <p:sp>
        <p:nvSpPr>
          <p:cNvPr id="13319" name="Rectangle 6">
            <a:extLst>
              <a:ext uri="{FF2B5EF4-FFF2-40B4-BE49-F238E27FC236}">
                <a16:creationId xmlns:a16="http://schemas.microsoft.com/office/drawing/2014/main" id="{1C99649A-FD33-41BA-8059-E06C7AC65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4925" y="2498726"/>
            <a:ext cx="3424014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id-ID" sz="2400">
                <a:solidFill>
                  <a:schemeClr val="tx2"/>
                </a:solidFill>
              </a:rPr>
              <a:t>Multi-dimensional cube:</a:t>
            </a:r>
          </a:p>
        </p:txBody>
      </p:sp>
      <p:sp>
        <p:nvSpPr>
          <p:cNvPr id="13320" name="Line 7">
            <a:extLst>
              <a:ext uri="{FF2B5EF4-FFF2-40B4-BE49-F238E27FC236}">
                <a16:creationId xmlns:a16="http://schemas.microsoft.com/office/drawing/2014/main" id="{D87586B1-7C41-4D29-AD6A-45C6824ED5D9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3581400"/>
            <a:ext cx="83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3321" name="Rectangle 8">
            <a:extLst>
              <a:ext uri="{FF2B5EF4-FFF2-40B4-BE49-F238E27FC236}">
                <a16:creationId xmlns:a16="http://schemas.microsoft.com/office/drawing/2014/main" id="{7DE719A7-D046-455B-AC12-8DD397B56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9725" y="4678363"/>
            <a:ext cx="1917192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id-ID" sz="2000">
                <a:solidFill>
                  <a:schemeClr val="tx2"/>
                </a:solidFill>
              </a:rPr>
              <a:t>dimensions = 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>
            <a:extLst>
              <a:ext uri="{FF2B5EF4-FFF2-40B4-BE49-F238E27FC236}">
                <a16:creationId xmlns:a16="http://schemas.microsoft.com/office/drawing/2014/main" id="{8DCFEB9F-6606-40C1-8313-FD74E4F1E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7D8A117-B157-49DC-83E6-59F44D334736}" type="slidenum">
              <a:rPr lang="en-US" altLang="id-ID">
                <a:latin typeface="Times New Roman" panose="02020603050405020304" pitchFamily="18" charset="0"/>
              </a:rPr>
              <a:pPr/>
              <a:t>9</a:t>
            </a:fld>
            <a:endParaRPr lang="en-US" altLang="id-ID">
              <a:latin typeface="Times New Roman" panose="02020603050405020304" pitchFamily="18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D3BA7B0E-D204-4226-BAFE-674BE6DFAE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2075" tIns="46038" rIns="92075" bIns="46038" rtlCol="0" anchor="b">
            <a:normAutofit/>
          </a:bodyPr>
          <a:lstStyle/>
          <a:p>
            <a:pPr eaLnBrk="1" hangingPunct="1"/>
            <a:r>
              <a:rPr lang="en-US" altLang="id-ID"/>
              <a:t>3-D Cube</a:t>
            </a:r>
          </a:p>
        </p:txBody>
      </p:sp>
      <p:graphicFrame>
        <p:nvGraphicFramePr>
          <p:cNvPr id="14340" name="Object 3">
            <a:extLst>
              <a:ext uri="{FF2B5EF4-FFF2-40B4-BE49-F238E27FC236}">
                <a16:creationId xmlns:a16="http://schemas.microsoft.com/office/drawing/2014/main" id="{FBF65982-C755-47C1-8DFD-5287C94B3F5F}"/>
              </a:ext>
            </a:extLst>
          </p:cNvPr>
          <p:cNvGraphicFramePr>
            <a:graphicFrameLocks/>
          </p:cNvGraphicFramePr>
          <p:nvPr/>
        </p:nvGraphicFramePr>
        <p:xfrm>
          <a:off x="1725614" y="2690814"/>
          <a:ext cx="3997325" cy="176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Worksheet" r:id="rId3" imgW="4006596" imgH="1769364" progId="Excel.Sheet.8">
                  <p:embed/>
                </p:oleObj>
              </mc:Choice>
              <mc:Fallback>
                <p:oleObj name="Worksheet" r:id="rId3" imgW="4006596" imgH="1769364" progId="Excel.Sheet.8">
                  <p:embed/>
                  <p:pic>
                    <p:nvPicPr>
                      <p:cNvPr id="14340" name="Object 3">
                        <a:extLst>
                          <a:ext uri="{FF2B5EF4-FFF2-40B4-BE49-F238E27FC236}">
                            <a16:creationId xmlns:a16="http://schemas.microsoft.com/office/drawing/2014/main" id="{FBF65982-C755-47C1-8DFD-5287C94B3F5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5614" y="2690814"/>
                        <a:ext cx="3997325" cy="176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41" name="Group 4">
            <a:extLst>
              <a:ext uri="{FF2B5EF4-FFF2-40B4-BE49-F238E27FC236}">
                <a16:creationId xmlns:a16="http://schemas.microsoft.com/office/drawing/2014/main" id="{CF7CCCB7-FCFE-45B2-BEE2-39EDD2DB43CE}"/>
              </a:ext>
            </a:extLst>
          </p:cNvPr>
          <p:cNvGrpSpPr>
            <a:grpSpLocks/>
          </p:cNvGrpSpPr>
          <p:nvPr/>
        </p:nvGrpSpPr>
        <p:grpSpPr bwMode="auto">
          <a:xfrm>
            <a:off x="6080126" y="2743200"/>
            <a:ext cx="3978275" cy="1752600"/>
            <a:chOff x="2870" y="1728"/>
            <a:chExt cx="2506" cy="1104"/>
          </a:xfrm>
        </p:grpSpPr>
        <p:sp>
          <p:nvSpPr>
            <p:cNvPr id="14345" name="Rectangle 5">
              <a:extLst>
                <a:ext uri="{FF2B5EF4-FFF2-40B4-BE49-F238E27FC236}">
                  <a16:creationId xmlns:a16="http://schemas.microsoft.com/office/drawing/2014/main" id="{0CF89D3B-E1E3-4E84-8C65-C0971FFE3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4" y="2049"/>
              <a:ext cx="484" cy="231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id-ID" b="1"/>
                <a:t>day 2</a:t>
              </a:r>
            </a:p>
          </p:txBody>
        </p:sp>
        <p:graphicFrame>
          <p:nvGraphicFramePr>
            <p:cNvPr id="14346" name="Object 6">
              <a:extLst>
                <a:ext uri="{FF2B5EF4-FFF2-40B4-BE49-F238E27FC236}">
                  <a16:creationId xmlns:a16="http://schemas.microsoft.com/office/drawing/2014/main" id="{0D91A8AF-91A5-411F-8605-7656880F433E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601" y="2011"/>
            <a:ext cx="1618" cy="4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87" name="Worksheet" r:id="rId5" imgW="2447925" imgH="790575" progId="Excel.Sheet.8">
                    <p:embed/>
                  </p:oleObj>
                </mc:Choice>
                <mc:Fallback>
                  <p:oleObj name="Worksheet" r:id="rId5" imgW="2447925" imgH="790575" progId="Excel.Sheet.8">
                    <p:embed/>
                    <p:pic>
                      <p:nvPicPr>
                        <p:cNvPr id="14346" name="Object 6">
                          <a:extLst>
                            <a:ext uri="{FF2B5EF4-FFF2-40B4-BE49-F238E27FC236}">
                              <a16:creationId xmlns:a16="http://schemas.microsoft.com/office/drawing/2014/main" id="{0D91A8AF-91A5-411F-8605-7656880F433E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1" y="2011"/>
                          <a:ext cx="1618" cy="477"/>
                        </a:xfrm>
                        <a:prstGeom prst="rect">
                          <a:avLst/>
                        </a:prstGeom>
                        <a:solidFill>
                          <a:srgbClr val="99CC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47" name="Rectangle 7">
              <a:extLst>
                <a:ext uri="{FF2B5EF4-FFF2-40B4-BE49-F238E27FC236}">
                  <a16:creationId xmlns:a16="http://schemas.microsoft.com/office/drawing/2014/main" id="{BDAEA6C5-43A3-41F8-B795-39578CC7B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2" y="2356"/>
              <a:ext cx="1624" cy="472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graphicFrame>
          <p:nvGraphicFramePr>
            <p:cNvPr id="14348" name="Object 8">
              <a:extLst>
                <a:ext uri="{FF2B5EF4-FFF2-40B4-BE49-F238E27FC236}">
                  <a16:creationId xmlns:a16="http://schemas.microsoft.com/office/drawing/2014/main" id="{BC8FD574-183F-423A-A17F-587D76A3782E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409" y="2347"/>
            <a:ext cx="1618" cy="4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88" name="Worksheet" r:id="rId7" imgW="2447925" imgH="790575" progId="Excel.Sheet.8">
                    <p:embed/>
                  </p:oleObj>
                </mc:Choice>
                <mc:Fallback>
                  <p:oleObj name="Worksheet" r:id="rId7" imgW="2447925" imgH="790575" progId="Excel.Sheet.8">
                    <p:embed/>
                    <p:pic>
                      <p:nvPicPr>
                        <p:cNvPr id="14348" name="Object 8">
                          <a:extLst>
                            <a:ext uri="{FF2B5EF4-FFF2-40B4-BE49-F238E27FC236}">
                              <a16:creationId xmlns:a16="http://schemas.microsoft.com/office/drawing/2014/main" id="{BC8FD574-183F-423A-A17F-587D76A3782E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9" y="2347"/>
                          <a:ext cx="1618" cy="477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49" name="Line 9">
              <a:extLst>
                <a:ext uri="{FF2B5EF4-FFF2-40B4-BE49-F238E27FC236}">
                  <a16:creationId xmlns:a16="http://schemas.microsoft.com/office/drawing/2014/main" id="{0161B41C-2B80-44B7-92F1-A5EC95BC69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8" y="1728"/>
              <a:ext cx="384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4350" name="Line 10">
              <a:extLst>
                <a:ext uri="{FF2B5EF4-FFF2-40B4-BE49-F238E27FC236}">
                  <a16:creationId xmlns:a16="http://schemas.microsoft.com/office/drawing/2014/main" id="{F98C0876-ED29-455B-8151-A0A95C78A6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0" y="1728"/>
              <a:ext cx="336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4351" name="Line 11">
              <a:extLst>
                <a:ext uri="{FF2B5EF4-FFF2-40B4-BE49-F238E27FC236}">
                  <a16:creationId xmlns:a16="http://schemas.microsoft.com/office/drawing/2014/main" id="{20799905-DF38-4914-8D43-8A09D007B1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0" y="2256"/>
              <a:ext cx="336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4352" name="Rectangle 12">
              <a:extLst>
                <a:ext uri="{FF2B5EF4-FFF2-40B4-BE49-F238E27FC236}">
                  <a16:creationId xmlns:a16="http://schemas.microsoft.com/office/drawing/2014/main" id="{D694BB91-5B54-4271-B72D-19E40BAE0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0" y="2385"/>
              <a:ext cx="484" cy="23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id-ID" b="1"/>
                <a:t>day 1</a:t>
              </a:r>
            </a:p>
          </p:txBody>
        </p:sp>
        <p:sp>
          <p:nvSpPr>
            <p:cNvPr id="14353" name="Line 13">
              <a:extLst>
                <a:ext uri="{FF2B5EF4-FFF2-40B4-BE49-F238E27FC236}">
                  <a16:creationId xmlns:a16="http://schemas.microsoft.com/office/drawing/2014/main" id="{406F2F53-6E55-4032-A654-1F5401DBAA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1728"/>
              <a:ext cx="15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4354" name="Line 14">
              <a:extLst>
                <a:ext uri="{FF2B5EF4-FFF2-40B4-BE49-F238E27FC236}">
                  <a16:creationId xmlns:a16="http://schemas.microsoft.com/office/drawing/2014/main" id="{97B3BD2C-A2FD-4461-A2D2-2B972C80B0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6" y="1728"/>
              <a:ext cx="0" cy="5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14342" name="Rectangle 15">
            <a:extLst>
              <a:ext uri="{FF2B5EF4-FFF2-40B4-BE49-F238E27FC236}">
                <a16:creationId xmlns:a16="http://schemas.microsoft.com/office/drawing/2014/main" id="{759D0EE4-A38F-4AF6-8DE1-C12341420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0725" y="5287963"/>
            <a:ext cx="1917192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id-ID" sz="2000">
                <a:solidFill>
                  <a:schemeClr val="tx2"/>
                </a:solidFill>
              </a:rPr>
              <a:t>dimensions = 3</a:t>
            </a:r>
          </a:p>
        </p:txBody>
      </p:sp>
      <p:sp>
        <p:nvSpPr>
          <p:cNvPr id="14343" name="Rectangle 16">
            <a:extLst>
              <a:ext uri="{FF2B5EF4-FFF2-40B4-BE49-F238E27FC236}">
                <a16:creationId xmlns:a16="http://schemas.microsoft.com/office/drawing/2014/main" id="{508C1755-7B4B-4F38-9150-C0C7DEBDE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4925" y="1965326"/>
            <a:ext cx="3424014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id-ID" sz="2400">
                <a:solidFill>
                  <a:schemeClr val="tx2"/>
                </a:solidFill>
              </a:rPr>
              <a:t>Multi-dimensional cube:</a:t>
            </a:r>
          </a:p>
        </p:txBody>
      </p:sp>
      <p:sp>
        <p:nvSpPr>
          <p:cNvPr id="14344" name="Rectangle 17">
            <a:extLst>
              <a:ext uri="{FF2B5EF4-FFF2-40B4-BE49-F238E27FC236}">
                <a16:creationId xmlns:a16="http://schemas.microsoft.com/office/drawing/2014/main" id="{1BA18B7F-4FBE-4C52-9785-A5EC579E0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125" y="1965326"/>
            <a:ext cx="2324354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id-ID" sz="2400">
                <a:solidFill>
                  <a:schemeClr val="tx2"/>
                </a:solidFill>
              </a:rPr>
              <a:t>Fact table view: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EBD6749266844786316342CD0704CE" ma:contentTypeVersion="5" ma:contentTypeDescription="Create a new document." ma:contentTypeScope="" ma:versionID="5d516395af52711cecba8b60c77bd215">
  <xsd:schema xmlns:xsd="http://www.w3.org/2001/XMLSchema" xmlns:xs="http://www.w3.org/2001/XMLSchema" xmlns:p="http://schemas.microsoft.com/office/2006/metadata/properties" xmlns:ns2="2144e1c1-3a36-48c8-9af7-6503f42bd087" targetNamespace="http://schemas.microsoft.com/office/2006/metadata/properties" ma:root="true" ma:fieldsID="eecc0203114299df802f8566d535aa10" ns2:_="">
    <xsd:import namespace="2144e1c1-3a36-48c8-9af7-6503f42bd08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44e1c1-3a36-48c8-9af7-6503f42bd0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665FFA7-29FF-41EC-A12F-88AA84176561}"/>
</file>

<file path=customXml/itemProps2.xml><?xml version="1.0" encoding="utf-8"?>
<ds:datastoreItem xmlns:ds="http://schemas.openxmlformats.org/officeDocument/2006/customXml" ds:itemID="{2FA545F7-661B-4661-9EBF-B9E5D6798F42}"/>
</file>

<file path=customXml/itemProps3.xml><?xml version="1.0" encoding="utf-8"?>
<ds:datastoreItem xmlns:ds="http://schemas.openxmlformats.org/officeDocument/2006/customXml" ds:itemID="{640DDDC7-5C6C-412A-8BC8-FE5D977FDB85}"/>
</file>

<file path=docProps/app.xml><?xml version="1.0" encoding="utf-8"?>
<Properties xmlns="http://schemas.openxmlformats.org/officeDocument/2006/extended-properties" xmlns:vt="http://schemas.openxmlformats.org/officeDocument/2006/docPropsVTypes">
  <TotalTime>2761</TotalTime>
  <Words>442</Words>
  <Application>Microsoft Office PowerPoint</Application>
  <PresentationFormat>Widescreen</PresentationFormat>
  <Paragraphs>138</Paragraphs>
  <Slides>18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Wingdings</vt:lpstr>
      <vt:lpstr>Office Theme</vt:lpstr>
      <vt:lpstr>Microsoft Excel Worksheet</vt:lpstr>
      <vt:lpstr>Data Modeling</vt:lpstr>
      <vt:lpstr>Conceptual Modeling of Data Warehouses</vt:lpstr>
      <vt:lpstr>Star</vt:lpstr>
      <vt:lpstr>Star Schema</vt:lpstr>
      <vt:lpstr>Terms</vt:lpstr>
      <vt:lpstr>Another Star Schema</vt:lpstr>
      <vt:lpstr>Dimension Hierarchies</vt:lpstr>
      <vt:lpstr>Cube</vt:lpstr>
      <vt:lpstr>3-D Cube</vt:lpstr>
      <vt:lpstr>Aggregates</vt:lpstr>
      <vt:lpstr>Aggregates</vt:lpstr>
      <vt:lpstr>Another Example</vt:lpstr>
      <vt:lpstr>Aggregates</vt:lpstr>
      <vt:lpstr>Cube Aggregation</vt:lpstr>
      <vt:lpstr>Cube Operators</vt:lpstr>
      <vt:lpstr>Extended Cube</vt:lpstr>
      <vt:lpstr>Aggregation Using Hierarchies</vt:lpstr>
      <vt:lpstr>Pivoting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 and Big Data</dc:title>
  <dc:creator>dtrisnawarman@gmail.com</dc:creator>
  <cp:lastModifiedBy>Dr. Dedi Trisnawarman, S.Si., M.Kom</cp:lastModifiedBy>
  <cp:revision>15</cp:revision>
  <dcterms:created xsi:type="dcterms:W3CDTF">2020-07-02T17:15:47Z</dcterms:created>
  <dcterms:modified xsi:type="dcterms:W3CDTF">2020-12-05T04:00:48Z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0x0101006DEBD6749266844786316342CD0704CE</vt:lpwstr>
  </property>
</Properties>
</file>