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90" r:id="rId5"/>
    <p:sldId id="291" r:id="rId6"/>
    <p:sldId id="278" r:id="rId7"/>
    <p:sldId id="279" r:id="rId8"/>
    <p:sldId id="282" r:id="rId9"/>
    <p:sldId id="283" r:id="rId10"/>
    <p:sldId id="281" r:id="rId11"/>
    <p:sldId id="292" r:id="rId12"/>
    <p:sldId id="293" r:id="rId13"/>
    <p:sldId id="260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76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F6310-5759-4D62-BBA3-D2F53AD2BA14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DA4A1CB2-E68E-43F5-A298-131B6775F6D2}">
      <dgm:prSet phldrT="[Text]"/>
      <dgm:spPr/>
      <dgm:t>
        <a:bodyPr/>
        <a:lstStyle/>
        <a:p>
          <a:r>
            <a:rPr lang="en-US" dirty="0"/>
            <a:t>Select Business Process</a:t>
          </a:r>
        </a:p>
      </dgm:t>
    </dgm:pt>
    <dgm:pt modelId="{0184204D-C3B1-444A-A016-E929497D0FFA}" type="parTrans" cxnId="{92CC2646-CB17-481F-BA43-62FDB658448A}">
      <dgm:prSet/>
      <dgm:spPr/>
      <dgm:t>
        <a:bodyPr/>
        <a:lstStyle/>
        <a:p>
          <a:endParaRPr lang="en-US"/>
        </a:p>
      </dgm:t>
    </dgm:pt>
    <dgm:pt modelId="{92F6DA41-05A4-45C9-B1D2-61F8FFD34DC9}" type="sibTrans" cxnId="{92CC2646-CB17-481F-BA43-62FDB658448A}">
      <dgm:prSet/>
      <dgm:spPr/>
      <dgm:t>
        <a:bodyPr/>
        <a:lstStyle/>
        <a:p>
          <a:endParaRPr lang="en-US"/>
        </a:p>
      </dgm:t>
    </dgm:pt>
    <dgm:pt modelId="{660A0C62-D0E7-4C0B-8EFA-DD5F7E076A3E}">
      <dgm:prSet phldrT="[Text]"/>
      <dgm:spPr/>
      <dgm:t>
        <a:bodyPr/>
        <a:lstStyle/>
        <a:p>
          <a:r>
            <a:rPr lang="en-US" dirty="0"/>
            <a:t>Declare Grain</a:t>
          </a:r>
        </a:p>
      </dgm:t>
    </dgm:pt>
    <dgm:pt modelId="{8CD9506F-B19D-4CE5-9346-87F803D6E51F}" type="parTrans" cxnId="{844DC880-D956-435A-9A6F-266049E8379F}">
      <dgm:prSet/>
      <dgm:spPr/>
      <dgm:t>
        <a:bodyPr/>
        <a:lstStyle/>
        <a:p>
          <a:endParaRPr lang="en-US"/>
        </a:p>
      </dgm:t>
    </dgm:pt>
    <dgm:pt modelId="{473BBA3F-3F1F-49B6-966D-D8AED2BBAD76}" type="sibTrans" cxnId="{844DC880-D956-435A-9A6F-266049E8379F}">
      <dgm:prSet/>
      <dgm:spPr/>
      <dgm:t>
        <a:bodyPr/>
        <a:lstStyle/>
        <a:p>
          <a:endParaRPr lang="en-US"/>
        </a:p>
      </dgm:t>
    </dgm:pt>
    <dgm:pt modelId="{0049DE12-69A1-4C6F-BDB4-9484B95A02E6}">
      <dgm:prSet phldrT="[Text]"/>
      <dgm:spPr/>
      <dgm:t>
        <a:bodyPr/>
        <a:lstStyle/>
        <a:p>
          <a:r>
            <a:rPr lang="en-US" dirty="0"/>
            <a:t>Choose Dimensions</a:t>
          </a:r>
        </a:p>
      </dgm:t>
    </dgm:pt>
    <dgm:pt modelId="{2913616C-595F-4FD9-AFAB-257F689EA7A3}" type="parTrans" cxnId="{71C81A57-33A9-4254-A5C0-177745EBF744}">
      <dgm:prSet/>
      <dgm:spPr/>
      <dgm:t>
        <a:bodyPr/>
        <a:lstStyle/>
        <a:p>
          <a:endParaRPr lang="en-US"/>
        </a:p>
      </dgm:t>
    </dgm:pt>
    <dgm:pt modelId="{4836CACE-10E5-4161-A562-187B77CA6DBF}" type="sibTrans" cxnId="{71C81A57-33A9-4254-A5C0-177745EBF744}">
      <dgm:prSet/>
      <dgm:spPr/>
      <dgm:t>
        <a:bodyPr/>
        <a:lstStyle/>
        <a:p>
          <a:endParaRPr lang="en-US"/>
        </a:p>
      </dgm:t>
    </dgm:pt>
    <dgm:pt modelId="{628A76D9-57C5-4135-A78C-5EB98F1F0E12}">
      <dgm:prSet phldrT="[Text]"/>
      <dgm:spPr/>
      <dgm:t>
        <a:bodyPr/>
        <a:lstStyle/>
        <a:p>
          <a:r>
            <a:rPr lang="en-US" dirty="0"/>
            <a:t>Identify Facts</a:t>
          </a:r>
        </a:p>
      </dgm:t>
    </dgm:pt>
    <dgm:pt modelId="{A9F68DF6-7C03-405E-AE7F-D826211455A0}" type="parTrans" cxnId="{9DFE8E76-798D-4D21-8336-AE4A58F1EFB9}">
      <dgm:prSet/>
      <dgm:spPr/>
      <dgm:t>
        <a:bodyPr/>
        <a:lstStyle/>
        <a:p>
          <a:endParaRPr lang="en-US"/>
        </a:p>
      </dgm:t>
    </dgm:pt>
    <dgm:pt modelId="{67918C22-83E1-48E0-96E4-2A8029046528}" type="sibTrans" cxnId="{9DFE8E76-798D-4D21-8336-AE4A58F1EFB9}">
      <dgm:prSet/>
      <dgm:spPr/>
      <dgm:t>
        <a:bodyPr/>
        <a:lstStyle/>
        <a:p>
          <a:endParaRPr lang="en-US"/>
        </a:p>
      </dgm:t>
    </dgm:pt>
    <dgm:pt modelId="{E118A7FB-C9E5-4A95-9C5B-240AFF5069DD}" type="pres">
      <dgm:prSet presAssocID="{0D5F6310-5759-4D62-BBA3-D2F53AD2BA14}" presName="Name0" presStyleCnt="0">
        <dgm:presLayoutVars>
          <dgm:dir/>
          <dgm:resizeHandles val="exact"/>
        </dgm:presLayoutVars>
      </dgm:prSet>
      <dgm:spPr/>
    </dgm:pt>
    <dgm:pt modelId="{1105C104-A3FE-4488-A559-A03DC9B82DE4}" type="pres">
      <dgm:prSet presAssocID="{DA4A1CB2-E68E-43F5-A298-131B6775F6D2}" presName="node" presStyleLbl="node1" presStyleIdx="0" presStyleCnt="4">
        <dgm:presLayoutVars>
          <dgm:bulletEnabled val="1"/>
        </dgm:presLayoutVars>
      </dgm:prSet>
      <dgm:spPr/>
    </dgm:pt>
    <dgm:pt modelId="{60BD22EA-6994-4BE6-921F-B1EE43AEC31A}" type="pres">
      <dgm:prSet presAssocID="{92F6DA41-05A4-45C9-B1D2-61F8FFD34DC9}" presName="sibTrans" presStyleLbl="sibTrans2D1" presStyleIdx="0" presStyleCnt="3"/>
      <dgm:spPr/>
    </dgm:pt>
    <dgm:pt modelId="{D3457971-A8B2-46F9-B3DD-AD42C2E186F2}" type="pres">
      <dgm:prSet presAssocID="{92F6DA41-05A4-45C9-B1D2-61F8FFD34DC9}" presName="connectorText" presStyleLbl="sibTrans2D1" presStyleIdx="0" presStyleCnt="3"/>
      <dgm:spPr/>
    </dgm:pt>
    <dgm:pt modelId="{F89B1406-9159-4E88-B211-DBDEC0B0D251}" type="pres">
      <dgm:prSet presAssocID="{660A0C62-D0E7-4C0B-8EFA-DD5F7E076A3E}" presName="node" presStyleLbl="node1" presStyleIdx="1" presStyleCnt="4">
        <dgm:presLayoutVars>
          <dgm:bulletEnabled val="1"/>
        </dgm:presLayoutVars>
      </dgm:prSet>
      <dgm:spPr/>
    </dgm:pt>
    <dgm:pt modelId="{9FD5A350-EF9C-4A2F-8D2C-78D987D3FC6A}" type="pres">
      <dgm:prSet presAssocID="{473BBA3F-3F1F-49B6-966D-D8AED2BBAD76}" presName="sibTrans" presStyleLbl="sibTrans2D1" presStyleIdx="1" presStyleCnt="3"/>
      <dgm:spPr/>
    </dgm:pt>
    <dgm:pt modelId="{3E1E4061-F750-4DAA-970B-F2A6E6C3A691}" type="pres">
      <dgm:prSet presAssocID="{473BBA3F-3F1F-49B6-966D-D8AED2BBAD76}" presName="connectorText" presStyleLbl="sibTrans2D1" presStyleIdx="1" presStyleCnt="3"/>
      <dgm:spPr/>
    </dgm:pt>
    <dgm:pt modelId="{3C6CD884-285B-40A6-84B4-6ADDA575918C}" type="pres">
      <dgm:prSet presAssocID="{0049DE12-69A1-4C6F-BDB4-9484B95A02E6}" presName="node" presStyleLbl="node1" presStyleIdx="2" presStyleCnt="4">
        <dgm:presLayoutVars>
          <dgm:bulletEnabled val="1"/>
        </dgm:presLayoutVars>
      </dgm:prSet>
      <dgm:spPr/>
    </dgm:pt>
    <dgm:pt modelId="{E16D1806-9729-4B4E-AFE8-4F230B4F887B}" type="pres">
      <dgm:prSet presAssocID="{4836CACE-10E5-4161-A562-187B77CA6DBF}" presName="sibTrans" presStyleLbl="sibTrans2D1" presStyleIdx="2" presStyleCnt="3"/>
      <dgm:spPr/>
    </dgm:pt>
    <dgm:pt modelId="{FCB7A2B8-F834-4AD1-BC7D-BC33081EDA02}" type="pres">
      <dgm:prSet presAssocID="{4836CACE-10E5-4161-A562-187B77CA6DBF}" presName="connectorText" presStyleLbl="sibTrans2D1" presStyleIdx="2" presStyleCnt="3"/>
      <dgm:spPr/>
    </dgm:pt>
    <dgm:pt modelId="{350CA654-8885-4FFB-BE63-5A8FE90A4508}" type="pres">
      <dgm:prSet presAssocID="{628A76D9-57C5-4135-A78C-5EB98F1F0E12}" presName="node" presStyleLbl="node1" presStyleIdx="3" presStyleCnt="4">
        <dgm:presLayoutVars>
          <dgm:bulletEnabled val="1"/>
        </dgm:presLayoutVars>
      </dgm:prSet>
      <dgm:spPr/>
    </dgm:pt>
  </dgm:ptLst>
  <dgm:cxnLst>
    <dgm:cxn modelId="{92FF2015-4326-4B3A-A24F-E4E7AC7E3FE6}" type="presOf" srcId="{92F6DA41-05A4-45C9-B1D2-61F8FFD34DC9}" destId="{D3457971-A8B2-46F9-B3DD-AD42C2E186F2}" srcOrd="1" destOrd="0" presId="urn:microsoft.com/office/officeart/2005/8/layout/process1"/>
    <dgm:cxn modelId="{F4CDD218-E794-4E34-87DE-CDEC5A731659}" type="presOf" srcId="{4836CACE-10E5-4161-A562-187B77CA6DBF}" destId="{E16D1806-9729-4B4E-AFE8-4F230B4F887B}" srcOrd="0" destOrd="0" presId="urn:microsoft.com/office/officeart/2005/8/layout/process1"/>
    <dgm:cxn modelId="{1975181C-9A01-4046-8021-42928D808B99}" type="presOf" srcId="{660A0C62-D0E7-4C0B-8EFA-DD5F7E076A3E}" destId="{F89B1406-9159-4E88-B211-DBDEC0B0D251}" srcOrd="0" destOrd="0" presId="urn:microsoft.com/office/officeart/2005/8/layout/process1"/>
    <dgm:cxn modelId="{BB0D7131-978C-4BBD-9941-BF5A72B4518D}" type="presOf" srcId="{473BBA3F-3F1F-49B6-966D-D8AED2BBAD76}" destId="{3E1E4061-F750-4DAA-970B-F2A6E6C3A691}" srcOrd="1" destOrd="0" presId="urn:microsoft.com/office/officeart/2005/8/layout/process1"/>
    <dgm:cxn modelId="{E6C6BA3B-3442-48D3-B81F-F8C5FF30A86E}" type="presOf" srcId="{0049DE12-69A1-4C6F-BDB4-9484B95A02E6}" destId="{3C6CD884-285B-40A6-84B4-6ADDA575918C}" srcOrd="0" destOrd="0" presId="urn:microsoft.com/office/officeart/2005/8/layout/process1"/>
    <dgm:cxn modelId="{92CC2646-CB17-481F-BA43-62FDB658448A}" srcId="{0D5F6310-5759-4D62-BBA3-D2F53AD2BA14}" destId="{DA4A1CB2-E68E-43F5-A298-131B6775F6D2}" srcOrd="0" destOrd="0" parTransId="{0184204D-C3B1-444A-A016-E929497D0FFA}" sibTransId="{92F6DA41-05A4-45C9-B1D2-61F8FFD34DC9}"/>
    <dgm:cxn modelId="{9DFE8E76-798D-4D21-8336-AE4A58F1EFB9}" srcId="{0D5F6310-5759-4D62-BBA3-D2F53AD2BA14}" destId="{628A76D9-57C5-4135-A78C-5EB98F1F0E12}" srcOrd="3" destOrd="0" parTransId="{A9F68DF6-7C03-405E-AE7F-D826211455A0}" sibTransId="{67918C22-83E1-48E0-96E4-2A8029046528}"/>
    <dgm:cxn modelId="{71C81A57-33A9-4254-A5C0-177745EBF744}" srcId="{0D5F6310-5759-4D62-BBA3-D2F53AD2BA14}" destId="{0049DE12-69A1-4C6F-BDB4-9484B95A02E6}" srcOrd="2" destOrd="0" parTransId="{2913616C-595F-4FD9-AFAB-257F689EA7A3}" sibTransId="{4836CACE-10E5-4161-A562-187B77CA6DBF}"/>
    <dgm:cxn modelId="{844DC880-D956-435A-9A6F-266049E8379F}" srcId="{0D5F6310-5759-4D62-BBA3-D2F53AD2BA14}" destId="{660A0C62-D0E7-4C0B-8EFA-DD5F7E076A3E}" srcOrd="1" destOrd="0" parTransId="{8CD9506F-B19D-4CE5-9346-87F803D6E51F}" sibTransId="{473BBA3F-3F1F-49B6-966D-D8AED2BBAD76}"/>
    <dgm:cxn modelId="{1C9B0DA3-A8EC-4588-91AC-C93957E97AFF}" type="presOf" srcId="{DA4A1CB2-E68E-43F5-A298-131B6775F6D2}" destId="{1105C104-A3FE-4488-A559-A03DC9B82DE4}" srcOrd="0" destOrd="0" presId="urn:microsoft.com/office/officeart/2005/8/layout/process1"/>
    <dgm:cxn modelId="{2CAF60A8-525D-4B26-9E92-BF2B87910B39}" type="presOf" srcId="{92F6DA41-05A4-45C9-B1D2-61F8FFD34DC9}" destId="{60BD22EA-6994-4BE6-921F-B1EE43AEC31A}" srcOrd="0" destOrd="0" presId="urn:microsoft.com/office/officeart/2005/8/layout/process1"/>
    <dgm:cxn modelId="{D22BB2B1-42C6-48A9-8C68-A748F8BBEC5E}" type="presOf" srcId="{4836CACE-10E5-4161-A562-187B77CA6DBF}" destId="{FCB7A2B8-F834-4AD1-BC7D-BC33081EDA02}" srcOrd="1" destOrd="0" presId="urn:microsoft.com/office/officeart/2005/8/layout/process1"/>
    <dgm:cxn modelId="{79238AC2-250B-4180-9402-CF6D6BAB5B42}" type="presOf" srcId="{473BBA3F-3F1F-49B6-966D-D8AED2BBAD76}" destId="{9FD5A350-EF9C-4A2F-8D2C-78D987D3FC6A}" srcOrd="0" destOrd="0" presId="urn:microsoft.com/office/officeart/2005/8/layout/process1"/>
    <dgm:cxn modelId="{0CCAC2C7-A99A-4A9F-8A49-592E808F0E3B}" type="presOf" srcId="{0D5F6310-5759-4D62-BBA3-D2F53AD2BA14}" destId="{E118A7FB-C9E5-4A95-9C5B-240AFF5069DD}" srcOrd="0" destOrd="0" presId="urn:microsoft.com/office/officeart/2005/8/layout/process1"/>
    <dgm:cxn modelId="{01477FEC-9920-43DF-A6E1-582B747BE0FD}" type="presOf" srcId="{628A76D9-57C5-4135-A78C-5EB98F1F0E12}" destId="{350CA654-8885-4FFB-BE63-5A8FE90A4508}" srcOrd="0" destOrd="0" presId="urn:microsoft.com/office/officeart/2005/8/layout/process1"/>
    <dgm:cxn modelId="{5F343AF3-DD36-4B94-9AF6-53A37E1E0FF1}" type="presParOf" srcId="{E118A7FB-C9E5-4A95-9C5B-240AFF5069DD}" destId="{1105C104-A3FE-4488-A559-A03DC9B82DE4}" srcOrd="0" destOrd="0" presId="urn:microsoft.com/office/officeart/2005/8/layout/process1"/>
    <dgm:cxn modelId="{9AD06855-0DDF-4E6A-9B53-29BE52A84EF6}" type="presParOf" srcId="{E118A7FB-C9E5-4A95-9C5B-240AFF5069DD}" destId="{60BD22EA-6994-4BE6-921F-B1EE43AEC31A}" srcOrd="1" destOrd="0" presId="urn:microsoft.com/office/officeart/2005/8/layout/process1"/>
    <dgm:cxn modelId="{75A43F22-346A-4ECC-9154-9F46F8C2040E}" type="presParOf" srcId="{60BD22EA-6994-4BE6-921F-B1EE43AEC31A}" destId="{D3457971-A8B2-46F9-B3DD-AD42C2E186F2}" srcOrd="0" destOrd="0" presId="urn:microsoft.com/office/officeart/2005/8/layout/process1"/>
    <dgm:cxn modelId="{EA325809-FE99-4FEB-A22B-CEA4D7F6F902}" type="presParOf" srcId="{E118A7FB-C9E5-4A95-9C5B-240AFF5069DD}" destId="{F89B1406-9159-4E88-B211-DBDEC0B0D251}" srcOrd="2" destOrd="0" presId="urn:microsoft.com/office/officeart/2005/8/layout/process1"/>
    <dgm:cxn modelId="{D2023296-07C4-4EFC-A216-5DD57028CECA}" type="presParOf" srcId="{E118A7FB-C9E5-4A95-9C5B-240AFF5069DD}" destId="{9FD5A350-EF9C-4A2F-8D2C-78D987D3FC6A}" srcOrd="3" destOrd="0" presId="urn:microsoft.com/office/officeart/2005/8/layout/process1"/>
    <dgm:cxn modelId="{3A094ACD-772A-4D94-B2CC-E77D3344254A}" type="presParOf" srcId="{9FD5A350-EF9C-4A2F-8D2C-78D987D3FC6A}" destId="{3E1E4061-F750-4DAA-970B-F2A6E6C3A691}" srcOrd="0" destOrd="0" presId="urn:microsoft.com/office/officeart/2005/8/layout/process1"/>
    <dgm:cxn modelId="{A869F3EB-CD87-4BED-A139-29C13F21D19C}" type="presParOf" srcId="{E118A7FB-C9E5-4A95-9C5B-240AFF5069DD}" destId="{3C6CD884-285B-40A6-84B4-6ADDA575918C}" srcOrd="4" destOrd="0" presId="urn:microsoft.com/office/officeart/2005/8/layout/process1"/>
    <dgm:cxn modelId="{29325766-6E4D-4928-B464-4FFDB94AC066}" type="presParOf" srcId="{E118A7FB-C9E5-4A95-9C5B-240AFF5069DD}" destId="{E16D1806-9729-4B4E-AFE8-4F230B4F887B}" srcOrd="5" destOrd="0" presId="urn:microsoft.com/office/officeart/2005/8/layout/process1"/>
    <dgm:cxn modelId="{8F63EA92-58C9-43CD-B2F6-26BBB1575715}" type="presParOf" srcId="{E16D1806-9729-4B4E-AFE8-4F230B4F887B}" destId="{FCB7A2B8-F834-4AD1-BC7D-BC33081EDA02}" srcOrd="0" destOrd="0" presId="urn:microsoft.com/office/officeart/2005/8/layout/process1"/>
    <dgm:cxn modelId="{BA225CFB-DD9A-4F8C-8294-6675B3BB6A37}" type="presParOf" srcId="{E118A7FB-C9E5-4A95-9C5B-240AFF5069DD}" destId="{350CA654-8885-4FFB-BE63-5A8FE90A45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C104-A3FE-4488-A559-A03DC9B82DE4}">
      <dsp:nvSpPr>
        <dsp:cNvPr id="0" name=""/>
        <dsp:cNvSpPr/>
      </dsp:nvSpPr>
      <dsp:spPr>
        <a:xfrm>
          <a:off x="3379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Business Process</a:t>
          </a:r>
        </a:p>
      </dsp:txBody>
      <dsp:txXfrm>
        <a:off x="31778" y="391369"/>
        <a:ext cx="1420730" cy="912829"/>
      </dsp:txXfrm>
    </dsp:sp>
    <dsp:sp modelId="{60BD22EA-6994-4BE6-921F-B1EE43AEC31A}">
      <dsp:nvSpPr>
        <dsp:cNvPr id="0" name=""/>
        <dsp:cNvSpPr/>
      </dsp:nvSpPr>
      <dsp:spPr>
        <a:xfrm>
          <a:off x="1628660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8660" y="737855"/>
        <a:ext cx="219265" cy="219856"/>
      </dsp:txXfrm>
    </dsp:sp>
    <dsp:sp modelId="{F89B1406-9159-4E88-B211-DBDEC0B0D251}">
      <dsp:nvSpPr>
        <dsp:cNvPr id="0" name=""/>
        <dsp:cNvSpPr/>
      </dsp:nvSpPr>
      <dsp:spPr>
        <a:xfrm>
          <a:off x="2071918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Declare Grain</a:t>
          </a:r>
        </a:p>
      </dsp:txBody>
      <dsp:txXfrm>
        <a:off x="2100317" y="391369"/>
        <a:ext cx="1420730" cy="912829"/>
      </dsp:txXfrm>
    </dsp:sp>
    <dsp:sp modelId="{9FD5A350-EF9C-4A2F-8D2C-78D987D3FC6A}">
      <dsp:nvSpPr>
        <dsp:cNvPr id="0" name=""/>
        <dsp:cNvSpPr/>
      </dsp:nvSpPr>
      <dsp:spPr>
        <a:xfrm>
          <a:off x="3697199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97199" y="737855"/>
        <a:ext cx="219265" cy="219856"/>
      </dsp:txXfrm>
    </dsp:sp>
    <dsp:sp modelId="{3C6CD884-285B-40A6-84B4-6ADDA575918C}">
      <dsp:nvSpPr>
        <dsp:cNvPr id="0" name=""/>
        <dsp:cNvSpPr/>
      </dsp:nvSpPr>
      <dsp:spPr>
        <a:xfrm>
          <a:off x="4140458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Dimensions</a:t>
          </a:r>
        </a:p>
      </dsp:txBody>
      <dsp:txXfrm>
        <a:off x="4168857" y="391369"/>
        <a:ext cx="1420730" cy="912829"/>
      </dsp:txXfrm>
    </dsp:sp>
    <dsp:sp modelId="{E16D1806-9729-4B4E-AFE8-4F230B4F887B}">
      <dsp:nvSpPr>
        <dsp:cNvPr id="0" name=""/>
        <dsp:cNvSpPr/>
      </dsp:nvSpPr>
      <dsp:spPr>
        <a:xfrm>
          <a:off x="5765739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65739" y="737855"/>
        <a:ext cx="219265" cy="219856"/>
      </dsp:txXfrm>
    </dsp:sp>
    <dsp:sp modelId="{350CA654-8885-4FFB-BE63-5A8FE90A4508}">
      <dsp:nvSpPr>
        <dsp:cNvPr id="0" name=""/>
        <dsp:cNvSpPr/>
      </dsp:nvSpPr>
      <dsp:spPr>
        <a:xfrm>
          <a:off x="6208997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Facts</a:t>
          </a:r>
        </a:p>
      </dsp:txBody>
      <dsp:txXfrm>
        <a:off x="6237396" y="391369"/>
        <a:ext cx="1420730" cy="912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46D4-7116-4EB7-8741-3528A9C2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E023-A3CD-4816-8960-852366F39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6ADC-4919-4A68-8EEE-78D8004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E68C-D4FB-45CC-A06D-E8A8784F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EE4A-03FE-4562-93BF-EC075CFF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99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4381-F226-4B54-BF12-FA62B6DE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9489-72A5-40B2-B4FF-15F14377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A974-7BFC-4C4C-B579-EB2F3314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3860-2387-4255-A391-191EE83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57CA-4954-4310-9AEF-509A9CE0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BAFB-5343-466C-8263-84004023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6E7-0BDD-49D1-943D-4DDF0701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BDA0-05D8-4EB0-8CBB-592D6ECF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0558-5334-409D-A737-F3BE07ED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912A-8E5E-4FD5-80E3-C5267547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E695-1F47-477F-8F12-AD9BE183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4659-D11B-437A-A006-339641A6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5C4C4-5FB3-4B91-8A24-C492FEF6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0061-A860-4B18-A201-4CBC4425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0F9F4-F437-42E1-98B7-BA11C30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6224-D85F-4E27-9600-D96AC12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97B-93FB-446E-8AED-3EEB8AE2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0CDF-751C-4A0E-A6B9-1AE83414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A730-FAC8-4F76-92A1-62F15A48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13F35-D00A-49C4-B655-BB2F1E0D3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C23A-E3D3-4601-B5C8-AFCC2056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D170A-8C3C-4420-A455-FD0AE8CB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28EC7-8F09-465E-B4C6-77C54C3D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63CE5-A246-48EB-9669-CD348F9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5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8DD2-179D-4DCD-A5BE-F2FDB37A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F4DE6-EAE1-4682-944E-C3674A09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0C1CC-6B77-4AB3-AC97-055BF5B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4BE92-FF2C-4C56-99E7-C9EA4570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A3A94-4F1D-4603-97E1-8892C217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B21ED-366E-49BB-A283-528A224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07B55-ACAE-462C-B095-DF32E36A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0D07-0911-4AE6-8AC1-A0F09EA0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4A76-48C8-4C81-8852-BF408005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4931C-A983-42BE-AFC8-970CCC1F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0FCB-E0B2-4B17-BD88-ED017842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A601-4C79-4771-9C7F-02E1208E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12BD-6BF1-43B0-9F41-91FFEEC7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A5E-4701-4B97-89EC-EF3393FE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6B4DC-12FC-42D1-91B8-878B08718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61164-3644-4CE8-B8BB-36C46D5B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A542B-4C25-4291-B45D-8D74E2F6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7AE0-2857-40CE-979A-642B7F13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D5F1-12B5-4A92-B2A5-0F52745B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97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D590-8722-4FE3-A9C5-635029AF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CD8B8-E53F-4E34-90DE-470877B5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A44A-EF67-4067-A321-D1F2485E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AC17-62FE-458A-83F9-ED6A4291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3FA0-D7CD-4172-B6B2-DEC9B10E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7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33B13-1FAA-4F55-81A8-59BFB3F5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FFF4-7110-4EB5-B601-80188D22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CE68-CEF4-4FCC-A5EA-22B30C45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0428-4D8E-4F5D-A1CC-B4C015FD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F365-8F7D-438F-A054-F1C65FD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8500-9FAC-439B-BADA-CFC979A1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336D-3451-4CD1-9A1F-7350B552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974F-AB42-476A-9B9E-B8C7D17C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61CB-FE52-42C8-BF54-09CA486F3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BEA9-C7D0-4EA1-A584-9FBDAF2F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utorialspoint.com/dwh/dwh_schema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Data Warehouse Design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6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E1FF-C50D-443D-924E-48004EF3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7A10-5A38-4109-B36E-9E2F2E41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  <a:p>
            <a:r>
              <a:rPr lang="en-US" dirty="0"/>
              <a:t>Snowflake schema</a:t>
            </a:r>
          </a:p>
          <a:p>
            <a:r>
              <a:rPr lang="en-US" dirty="0"/>
              <a:t>Fact Constellation schema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5967-E638-446B-A73C-3EAFC26F7752}"/>
              </a:ext>
            </a:extLst>
          </p:cNvPr>
          <p:cNvSpPr txBox="1">
            <a:spLocks/>
          </p:cNvSpPr>
          <p:nvPr/>
        </p:nvSpPr>
        <p:spPr>
          <a:xfrm>
            <a:off x="8474546" y="4282840"/>
            <a:ext cx="2187403" cy="121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#Baca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www.tutorialspoint.com/dwh/dwh_schemas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api.qr-code-generator.com/v1/create?access-token=pZVznIbOkrM4XmpuGypvUiJLR9MnpQNP75JOKsq9xEE_lRs9DibvuOpw5b-RrN8W&amp;qr_code_id=10107870&amp;image_format=PNG&amp;image_width=250&amp;foreground_color=%23000000&amp;background_color=%23ffffff&amp;frame_color=%23000000&amp;frame_name=no-frame&amp;account_frame_id=0&amp;frame_text=&amp;frame_icon_name=&amp;marker_left_template=version17&amp;marker_left_inner_color=&amp;marker_left_outer_color=&amp;marker_right_template=version17&amp;marker_right_inner_color=&amp;marker_right_outer_color=&amp;marker_bottom_template=version17&amp;marker_bottom_inner_color=&amp;marker_bottom_outer_color=&amp;qr_code_logo=no-logo&amp;download=0&amp;error_correction=&amp;qr_code_pattern=rounded-2&amp;rnd=1563886416102">
            <a:extLst>
              <a:ext uri="{FF2B5EF4-FFF2-40B4-BE49-F238E27FC236}">
                <a16:creationId xmlns:a16="http://schemas.microsoft.com/office/drawing/2014/main" id="{CBFCBCF8-29EE-414F-838F-8CD839A2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63" y="907470"/>
            <a:ext cx="3375370" cy="33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2C1B-B119-4CC6-9454-7069A2E8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Codd’s Rules for OLAP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66AD-EBE1-4528-8749-FA5454EA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Autofit/>
          </a:bodyPr>
          <a:lstStyle/>
          <a:p>
            <a:r>
              <a:rPr lang="en-US" sz="2400" dirty="0"/>
              <a:t> Codd formulated twelve rules as the basis for selecting OLAP tools:</a:t>
            </a:r>
          </a:p>
          <a:p>
            <a:endParaRPr lang="en-US" sz="2400" dirty="0"/>
          </a:p>
          <a:p>
            <a:pPr lvl="1"/>
            <a:r>
              <a:rPr lang="en-US" dirty="0"/>
              <a:t>Multidimensional conceptual view</a:t>
            </a:r>
          </a:p>
          <a:p>
            <a:pPr lvl="1"/>
            <a:r>
              <a:rPr lang="en-US" dirty="0"/>
              <a:t>Transparency </a:t>
            </a:r>
          </a:p>
          <a:p>
            <a:pPr lvl="1"/>
            <a:r>
              <a:rPr lang="en-US" dirty="0"/>
              <a:t>Accessibility</a:t>
            </a:r>
          </a:p>
          <a:p>
            <a:pPr lvl="1"/>
            <a:r>
              <a:rPr lang="en-US" dirty="0"/>
              <a:t>Consistent reporting performance </a:t>
            </a:r>
          </a:p>
          <a:p>
            <a:pPr lvl="1"/>
            <a:r>
              <a:rPr lang="en-US" dirty="0"/>
              <a:t>Client–server architecture </a:t>
            </a:r>
          </a:p>
          <a:p>
            <a:pPr lvl="1"/>
            <a:r>
              <a:rPr lang="en-US" dirty="0"/>
              <a:t>Generic dimensionality </a:t>
            </a:r>
          </a:p>
          <a:p>
            <a:pPr lvl="1"/>
            <a:r>
              <a:rPr lang="en-US" dirty="0"/>
              <a:t>Flexible reporting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09EC0A-DDD1-4B6C-9A62-E1FC47219829}"/>
              </a:ext>
            </a:extLst>
          </p:cNvPr>
          <p:cNvSpPr txBox="1">
            <a:spLocks/>
          </p:cNvSpPr>
          <p:nvPr/>
        </p:nvSpPr>
        <p:spPr>
          <a:xfrm>
            <a:off x="5754130" y="2273644"/>
            <a:ext cx="5599670" cy="3476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dimensionality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sparse matrix handling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Multi-user support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Unrestricted cross-dimensional operations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Intuitive data manipulation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Unlimited dimensions and aggregation levels </a:t>
            </a:r>
          </a:p>
        </p:txBody>
      </p:sp>
    </p:spTree>
    <p:extLst>
      <p:ext uri="{BB962C8B-B14F-4D97-AF65-F5344CB8AC3E}">
        <p14:creationId xmlns:p14="http://schemas.microsoft.com/office/powerpoint/2010/main" val="28512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3CCB-69FB-4DFE-9070-F596303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167113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5C6-9DB6-49B4-8641-9D3C48B4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04B-67C8-49BB-B329-F21C7528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extracting valid, previously unknown, comprehensible, and actionable information from large databases and using it to make crucial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352245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F051-6A5A-40CF-B869-A92CA8D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A585-7006-4FCE-8AC6-22D1A23E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  <a:p>
            <a:r>
              <a:rPr lang="en-US" dirty="0"/>
              <a:t>Database segmentation</a:t>
            </a:r>
          </a:p>
          <a:p>
            <a:r>
              <a:rPr lang="en-US" dirty="0"/>
              <a:t>Link analysis </a:t>
            </a:r>
          </a:p>
          <a:p>
            <a:r>
              <a:rPr lang="en-US" dirty="0"/>
              <a:t>Deviation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4C52-28DF-49B7-BFB0-D3369F34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DB43-FA7B-4B9D-A6FD-31BBE91C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047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supervised learning approach to forecast/predict outcome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51F98B-B38D-4853-9F41-3E6B0D3FD7F7}"/>
              </a:ext>
            </a:extLst>
          </p:cNvPr>
          <p:cNvSpPr txBox="1">
            <a:spLocks/>
          </p:cNvSpPr>
          <p:nvPr/>
        </p:nvSpPr>
        <p:spPr>
          <a:xfrm>
            <a:off x="838200" y="29377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establish a specific predetermined class for each record in a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prediction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a continuous numeric value that is associated with a database record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922CC-EBD8-4A55-98FC-C16A070E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5021"/>
            <a:ext cx="5953125" cy="29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7429-F112-491A-8953-CA916E43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Database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3512-3E6A-4CA0-8A8E-8118FED4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4708" cy="4351338"/>
          </a:xfrm>
        </p:spPr>
        <p:txBody>
          <a:bodyPr/>
          <a:lstStyle/>
          <a:p>
            <a:r>
              <a:rPr lang="en-US" dirty="0"/>
              <a:t>Aim to clusters or categorized data by similar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4C90F-7D52-41E1-8E54-9BD37DDE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497" y="2412435"/>
            <a:ext cx="3608303" cy="20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8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0FB4-FF2C-434A-8F77-016D24D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30FB-5F22-4EF9-9FE5-A9546CA6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Evaluate the relationship or connection between network 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1893-7E1F-4B80-B563-01112EE6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Deviation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AF0B-8696-4295-98E8-74798266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586"/>
          </a:xfrm>
        </p:spPr>
        <p:txBody>
          <a:bodyPr/>
          <a:lstStyle/>
          <a:p>
            <a:r>
              <a:rPr lang="en-US" dirty="0"/>
              <a:t>Identifies outliner or anomaly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E67B-6E03-4060-A1CB-04037222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7211"/>
            <a:ext cx="7372350" cy="42957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5CEBE-6BDF-49DF-A290-37CD9F2FF565}"/>
              </a:ext>
            </a:extLst>
          </p:cNvPr>
          <p:cNvSpPr txBox="1">
            <a:spLocks/>
          </p:cNvSpPr>
          <p:nvPr/>
        </p:nvSpPr>
        <p:spPr>
          <a:xfrm>
            <a:off x="6410840" y="3143207"/>
            <a:ext cx="3371335" cy="571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graphic visualize 3d model of previous graphic (database segmentation)</a:t>
            </a:r>
          </a:p>
        </p:txBody>
      </p:sp>
    </p:spTree>
    <p:extLst>
      <p:ext uri="{BB962C8B-B14F-4D97-AF65-F5344CB8AC3E}">
        <p14:creationId xmlns:p14="http://schemas.microsoft.com/office/powerpoint/2010/main" val="250420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8DAC-86C1-4785-AD86-E52B0874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7C9525-4950-4A9A-BDBB-90A7542E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757" y="1690688"/>
            <a:ext cx="6415043" cy="4351338"/>
          </a:xfrm>
        </p:spPr>
        <p:txBody>
          <a:bodyPr/>
          <a:lstStyle/>
          <a:p>
            <a:r>
              <a:rPr lang="en-US" dirty="0"/>
              <a:t>Cross-industry standard process for data mining ( </a:t>
            </a:r>
            <a:r>
              <a:rPr lang="en-US" b="1" dirty="0"/>
              <a:t>CRISP-DM</a:t>
            </a:r>
            <a:r>
              <a:rPr lang="en-US" dirty="0"/>
              <a:t> ) is an open standard process model that describes common approaches used by data mining experts.</a:t>
            </a:r>
          </a:p>
          <a:p>
            <a:r>
              <a:rPr lang="en-US" dirty="0"/>
              <a:t>Six major phase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9B5C-DF89-4038-8378-7F54EE13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100557" cy="378116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85B4062-BCB0-4608-A500-EB68FED3CA86}"/>
              </a:ext>
            </a:extLst>
          </p:cNvPr>
          <p:cNvSpPr txBox="1">
            <a:spLocks/>
          </p:cNvSpPr>
          <p:nvPr/>
        </p:nvSpPr>
        <p:spPr>
          <a:xfrm>
            <a:off x="1015314" y="5741729"/>
            <a:ext cx="2753498" cy="43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https://barnraisersllc.com</a:t>
            </a:r>
          </a:p>
        </p:txBody>
      </p:sp>
    </p:spTree>
    <p:extLst>
      <p:ext uri="{BB962C8B-B14F-4D97-AF65-F5344CB8AC3E}">
        <p14:creationId xmlns:p14="http://schemas.microsoft.com/office/powerpoint/2010/main" val="16236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3CCB-69FB-4DFE-9070-F596303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Datawarehouse Design</a:t>
            </a:r>
          </a:p>
        </p:txBody>
      </p:sp>
    </p:spTree>
    <p:extLst>
      <p:ext uri="{BB962C8B-B14F-4D97-AF65-F5344CB8AC3E}">
        <p14:creationId xmlns:p14="http://schemas.microsoft.com/office/powerpoint/2010/main" val="288602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AF61-0772-4E69-A2EE-793F408E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E826-3B0F-4BE5-A753-8CD5D054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Data mining algorithms</a:t>
            </a:r>
          </a:p>
          <a:p>
            <a:r>
              <a:rPr lang="en-US" dirty="0"/>
              <a:t>Scalability and performance</a:t>
            </a:r>
          </a:p>
          <a:p>
            <a:r>
              <a:rPr lang="en-US" dirty="0"/>
              <a:t> Good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6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243-6AE3-4DE6-A3E8-8107CB4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243A-45E3-40C6-8B69-462BFDE2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20525"/>
            <a:ext cx="5157787" cy="823912"/>
          </a:xfrm>
        </p:spPr>
        <p:txBody>
          <a:bodyPr/>
          <a:lstStyle/>
          <a:p>
            <a:r>
              <a:rPr lang="en-US" dirty="0" err="1"/>
              <a:t>Inmon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DB79-4623-47BA-9996-9DF933F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344437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Create data model for all </a:t>
            </a:r>
          </a:p>
          <a:p>
            <a:r>
              <a:rPr lang="en-US" dirty="0"/>
              <a:t>Then, used for feed data marts</a:t>
            </a:r>
          </a:p>
          <a:p>
            <a:r>
              <a:rPr lang="en-US" dirty="0"/>
              <a:t>Advantages:</a:t>
            </a:r>
          </a:p>
          <a:p>
            <a:pPr marL="457200" lvl="1" indent="0">
              <a:buNone/>
            </a:pPr>
            <a:r>
              <a:rPr lang="en-US" dirty="0"/>
              <a:t>Provide consistent and comprehensive  view</a:t>
            </a:r>
          </a:p>
          <a:p>
            <a:r>
              <a:rPr lang="en-US" dirty="0"/>
              <a:t>Disadvantage :</a:t>
            </a:r>
          </a:p>
          <a:p>
            <a:pPr marL="457200" lvl="1" indent="0">
              <a:buNone/>
            </a:pPr>
            <a:r>
              <a:rPr lang="en-US" dirty="0"/>
              <a:t>Hard to be implemented on complex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5BCA-B1DE-46BD-9019-76ADD8016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20525"/>
            <a:ext cx="5183188" cy="823912"/>
          </a:xfrm>
        </p:spPr>
        <p:txBody>
          <a:bodyPr/>
          <a:lstStyle/>
          <a:p>
            <a:r>
              <a:rPr lang="en-US" dirty="0"/>
              <a:t>Kimball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79AD0-48F2-470A-AA41-0C69C3473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44437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Start by identifying information requirement ( data marts )</a:t>
            </a:r>
          </a:p>
          <a:p>
            <a:r>
              <a:rPr lang="en-US" dirty="0"/>
              <a:t>Advantage:</a:t>
            </a:r>
          </a:p>
          <a:p>
            <a:pPr marL="457200" lvl="1" indent="0">
              <a:buNone/>
            </a:pPr>
            <a:r>
              <a:rPr lang="en-US" dirty="0"/>
              <a:t>Easy to handle complex project within allocated period and budget</a:t>
            </a:r>
          </a:p>
          <a:p>
            <a:r>
              <a:rPr lang="en-US" dirty="0"/>
              <a:t>Disadvantage :</a:t>
            </a:r>
          </a:p>
          <a:p>
            <a:pPr marL="457200" lvl="1" indent="0">
              <a:buNone/>
            </a:pPr>
            <a:r>
              <a:rPr lang="en-US" dirty="0"/>
              <a:t>May not provide consistent and comprehensive database</a:t>
            </a:r>
          </a:p>
        </p:txBody>
      </p:sp>
    </p:spTree>
    <p:extLst>
      <p:ext uri="{BB962C8B-B14F-4D97-AF65-F5344CB8AC3E}">
        <p14:creationId xmlns:p14="http://schemas.microsoft.com/office/powerpoint/2010/main" val="2548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F42-F551-42BC-BBF5-7451A7A1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047" y="1782238"/>
            <a:ext cx="6296799" cy="665334"/>
          </a:xfrm>
        </p:spPr>
        <p:txBody>
          <a:bodyPr>
            <a:noAutofit/>
          </a:bodyPr>
          <a:lstStyle/>
          <a:p>
            <a:r>
              <a:rPr lang="en-US" sz="2400" b="1" dirty="0"/>
              <a:t>Phase 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Create a High-Level Dimensional Model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118237-DD6D-4A5C-9439-4FE1ED6C55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1047" y="2447572"/>
          <a:ext cx="7689905" cy="169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E94FF32-B7E7-4649-8D35-DDA25144213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Modelling stage by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kimball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460768-80FB-4205-93E7-623E58309F26}"/>
              </a:ext>
            </a:extLst>
          </p:cNvPr>
          <p:cNvSpPr txBox="1">
            <a:spLocks/>
          </p:cNvSpPr>
          <p:nvPr/>
        </p:nvSpPr>
        <p:spPr>
          <a:xfrm>
            <a:off x="2251047" y="4747624"/>
            <a:ext cx="6296799" cy="665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Phase II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Identify All Dimension Attributes  for the Dimensional Model </a:t>
            </a:r>
          </a:p>
        </p:txBody>
      </p:sp>
    </p:spTree>
    <p:extLst>
      <p:ext uri="{BB962C8B-B14F-4D97-AF65-F5344CB8AC3E}">
        <p14:creationId xmlns:p14="http://schemas.microsoft.com/office/powerpoint/2010/main" val="31802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8932-49A2-47D9-AFC1-296709E4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Online analytical processing (OLAP)</a:t>
            </a:r>
          </a:p>
        </p:txBody>
      </p:sp>
    </p:spTree>
    <p:extLst>
      <p:ext uri="{BB962C8B-B14F-4D97-AF65-F5344CB8AC3E}">
        <p14:creationId xmlns:p14="http://schemas.microsoft.com/office/powerpoint/2010/main" val="188763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8944-03EA-4332-8B01-D8E33BF4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135F-2959-4A38-8154-5F117199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OLAP is The dynamic synthesis, analysis, and consolidation of large volumes of multidimensional data.</a:t>
            </a:r>
          </a:p>
          <a:p>
            <a:r>
              <a:rPr lang="en-US" dirty="0"/>
              <a:t>Abilities to answer “Why ?”</a:t>
            </a:r>
          </a:p>
        </p:txBody>
      </p:sp>
    </p:spTree>
    <p:extLst>
      <p:ext uri="{BB962C8B-B14F-4D97-AF65-F5344CB8AC3E}">
        <p14:creationId xmlns:p14="http://schemas.microsoft.com/office/powerpoint/2010/main" val="213950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5C25-B051-46C7-BF4E-8121A30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DB44D5-078B-4158-8D17-10BF2B4A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61" y="3963793"/>
            <a:ext cx="5743833" cy="1203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359D17-ADEC-4304-B8AB-CFD218D7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00" y="1690688"/>
            <a:ext cx="1622176" cy="1492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A07DF-2B2B-4366-90B9-4F73213BB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8" y="1846075"/>
            <a:ext cx="1966772" cy="12382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D9C7E2-35C8-48ED-A5AB-6FF38DF81EEF}"/>
              </a:ext>
            </a:extLst>
          </p:cNvPr>
          <p:cNvSpPr txBox="1">
            <a:spLocks/>
          </p:cNvSpPr>
          <p:nvPr/>
        </p:nvSpPr>
        <p:spPr>
          <a:xfrm>
            <a:off x="1187449" y="3274839"/>
            <a:ext cx="2508077" cy="68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Two-dimensional matrix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EDF934-9DF6-4A93-8F8A-1B8B4B87F555}"/>
              </a:ext>
            </a:extLst>
          </p:cNvPr>
          <p:cNvSpPr txBox="1">
            <a:spLocks/>
          </p:cNvSpPr>
          <p:nvPr/>
        </p:nvSpPr>
        <p:spPr>
          <a:xfrm>
            <a:off x="7319308" y="3240120"/>
            <a:ext cx="2780271" cy="68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Three-dimensional matrix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617A23-DB4A-4F4D-A16C-DEA233ABA8EA}"/>
              </a:ext>
            </a:extLst>
          </p:cNvPr>
          <p:cNvSpPr txBox="1">
            <a:spLocks/>
          </p:cNvSpPr>
          <p:nvPr/>
        </p:nvSpPr>
        <p:spPr>
          <a:xfrm>
            <a:off x="4744309" y="5241290"/>
            <a:ext cx="2533136" cy="425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Four-dimensional matrix</a:t>
            </a:r>
          </a:p>
        </p:txBody>
      </p:sp>
    </p:spTree>
    <p:extLst>
      <p:ext uri="{BB962C8B-B14F-4D97-AF65-F5344CB8AC3E}">
        <p14:creationId xmlns:p14="http://schemas.microsoft.com/office/powerpoint/2010/main" val="37705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9811-472F-4851-B723-AC9A9F4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Hierarchy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1426-7E90-4028-9A0D-9EDF76EC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from a set of lower-level concepts to higher-level concepts.</a:t>
            </a:r>
          </a:p>
          <a:p>
            <a:r>
              <a:rPr lang="en-US" dirty="0"/>
              <a:t>Example : city-&gt; province -&gt;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A6435-8780-4498-A052-0AEA6F46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3300413"/>
            <a:ext cx="40290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F4A9-C00C-4BB7-BBE4-C3C3F24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98108-079C-4FF4-A9D1-2E990E1A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573"/>
            <a:ext cx="4994189" cy="3940389"/>
          </a:xfrm>
        </p:spPr>
        <p:txBody>
          <a:bodyPr/>
          <a:lstStyle/>
          <a:p>
            <a:r>
              <a:rPr lang="en-US" dirty="0"/>
              <a:t>Relational OLAP</a:t>
            </a:r>
          </a:p>
          <a:p>
            <a:r>
              <a:rPr lang="en-US" dirty="0"/>
              <a:t>Multidimensional OLAP</a:t>
            </a:r>
          </a:p>
          <a:p>
            <a:r>
              <a:rPr lang="en-US" dirty="0"/>
              <a:t>Hybrid OLAP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C2A0E5-C951-41BF-B69A-2C0708F75679}"/>
              </a:ext>
            </a:extLst>
          </p:cNvPr>
          <p:cNvSpPr txBox="1">
            <a:spLocks/>
          </p:cNvSpPr>
          <p:nvPr/>
        </p:nvSpPr>
        <p:spPr>
          <a:xfrm>
            <a:off x="5832389" y="1825625"/>
            <a:ext cx="4994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755DB6-2B79-4623-97B5-508D66015B9E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825625"/>
          <a:ext cx="5257800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512950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799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Relational OLAP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Multidimensional 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1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Process is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Process is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6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array to 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relational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6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Little tricky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0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Separate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May not require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2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0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D6FC8-8CAD-4615-9A31-52217EB4B46C}"/>
</file>

<file path=customXml/itemProps2.xml><?xml version="1.0" encoding="utf-8"?>
<ds:datastoreItem xmlns:ds="http://schemas.openxmlformats.org/officeDocument/2006/customXml" ds:itemID="{30AA0A06-BBD3-4AA5-A4F5-2AEED17AB157}"/>
</file>

<file path=customXml/itemProps3.xml><?xml version="1.0" encoding="utf-8"?>
<ds:datastoreItem xmlns:ds="http://schemas.openxmlformats.org/officeDocument/2006/customXml" ds:itemID="{AFF8890D-0311-4A1D-BA4D-5F5A9DD983AF}"/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1789</Words>
  <Application>Microsoft Office PowerPoint</Application>
  <PresentationFormat>Widescreen</PresentationFormat>
  <Paragraphs>156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1_Office Theme</vt:lpstr>
      <vt:lpstr>Data Warehouse Design</vt:lpstr>
      <vt:lpstr>Datawarehouse Design</vt:lpstr>
      <vt:lpstr>Methodology</vt:lpstr>
      <vt:lpstr>Phase I  Create a High-Level Dimensional Model </vt:lpstr>
      <vt:lpstr>Online analytical processing (OLAP)</vt:lpstr>
      <vt:lpstr>PowerPoint Presentation</vt:lpstr>
      <vt:lpstr>Multidimension data</vt:lpstr>
      <vt:lpstr>Dimensional Hierarchy </vt:lpstr>
      <vt:lpstr>OLAP Server</vt:lpstr>
      <vt:lpstr>Schema</vt:lpstr>
      <vt:lpstr>Codd’s Rules for OLAP Tools </vt:lpstr>
      <vt:lpstr>Data Mining</vt:lpstr>
      <vt:lpstr>PowerPoint Presentation</vt:lpstr>
      <vt:lpstr>Data mining Technique</vt:lpstr>
      <vt:lpstr>Predictive Modeling</vt:lpstr>
      <vt:lpstr>Database segmentation</vt:lpstr>
      <vt:lpstr>Link analysis </vt:lpstr>
      <vt:lpstr>Deviation detection</vt:lpstr>
      <vt:lpstr>Data mining process </vt:lpstr>
      <vt:lpstr>Data mining tools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16</cp:revision>
  <dcterms:created xsi:type="dcterms:W3CDTF">2020-07-02T17:15:47Z</dcterms:created>
  <dcterms:modified xsi:type="dcterms:W3CDTF">2020-12-05T03:55:41Z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