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64" r:id="rId7"/>
    <p:sldId id="263" r:id="rId8"/>
    <p:sldId id="266" r:id="rId9"/>
    <p:sldId id="26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bookreading.net/view/book/EB9781118530801_8.html#c05-fig-0003" TargetMode="External"/><Relationship Id="rId2" Type="http://schemas.openxmlformats.org/officeDocument/2006/relationships/hyperlink" Target="https://ebookreading.net/view/book/EB9781118530801_8.html#c05-fig-0002"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bookreading.net/view/book/EB9781118530801_8.html#c05-fig-00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bookreading.net/view/book/EB9781118530801_8.html#c05-fig-00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7530" y="1696037"/>
            <a:ext cx="10296939" cy="1973676"/>
          </a:xfrm>
        </p:spPr>
        <p:txBody>
          <a:bodyPr>
            <a:normAutofit/>
          </a:bodyPr>
          <a:lstStyle/>
          <a:p>
            <a:r>
              <a:rPr lang="en-ID" b="1" dirty="0">
                <a:solidFill>
                  <a:schemeClr val="bg1"/>
                </a:solidFill>
              </a:rPr>
              <a:t>Procurement</a:t>
            </a:r>
            <a:r>
              <a:rPr lang="en-ID" b="1" dirty="0"/>
              <a:t> </a:t>
            </a:r>
          </a:p>
        </p:txBody>
      </p:sp>
      <p:sp>
        <p:nvSpPr>
          <p:cNvPr id="3" name="Subtitle 2"/>
          <p:cNvSpPr>
            <a:spLocks noGrp="1"/>
          </p:cNvSpPr>
          <p:nvPr>
            <p:ph type="subTitle" idx="1"/>
          </p:nvPr>
        </p:nvSpPr>
        <p:spPr>
          <a:xfrm>
            <a:off x="1523999" y="4200871"/>
            <a:ext cx="9144000" cy="1065212"/>
          </a:xfrm>
        </p:spPr>
        <p:txBody>
          <a:bodyPr/>
          <a:lstStyle/>
          <a:p>
            <a:r>
              <a:rPr lang="en-US" dirty="0">
                <a:solidFill>
                  <a:schemeClr val="bg1"/>
                </a:solidFill>
              </a:rPr>
              <a:t>Afina Putri </a:t>
            </a:r>
            <a:r>
              <a:rPr lang="en-US" dirty="0" err="1">
                <a:solidFill>
                  <a:schemeClr val="bg1"/>
                </a:solidFill>
              </a:rPr>
              <a:t>Dayanti</a:t>
            </a:r>
            <a:r>
              <a:rPr lang="en-US" dirty="0">
                <a:solidFill>
                  <a:schemeClr val="bg1"/>
                </a:solidFill>
              </a:rPr>
              <a:t>		 825200049</a:t>
            </a:r>
          </a:p>
          <a:p>
            <a:r>
              <a:rPr lang="en-US" dirty="0">
                <a:solidFill>
                  <a:schemeClr val="bg1"/>
                </a:solidFill>
              </a:rPr>
              <a:t>Eric Anthony			 825200050</a:t>
            </a:r>
          </a:p>
          <a:p>
            <a:endParaRPr lang="en-US"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5898-186E-4382-AD9B-62193357430C}"/>
              </a:ext>
            </a:extLst>
          </p:cNvPr>
          <p:cNvSpPr>
            <a:spLocks noGrp="1"/>
          </p:cNvSpPr>
          <p:nvPr>
            <p:ph type="title"/>
          </p:nvPr>
        </p:nvSpPr>
        <p:spPr/>
        <p:txBody>
          <a:bodyPr/>
          <a:lstStyle/>
          <a:p>
            <a:r>
              <a:rPr lang="en-ID" b="1" dirty="0"/>
              <a:t>Procurement Transactions and Bus Matrix</a:t>
            </a:r>
          </a:p>
        </p:txBody>
      </p:sp>
      <p:sp>
        <p:nvSpPr>
          <p:cNvPr id="3" name="Content Placeholder 2">
            <a:extLst>
              <a:ext uri="{FF2B5EF4-FFF2-40B4-BE49-F238E27FC236}">
                <a16:creationId xmlns:a16="http://schemas.microsoft.com/office/drawing/2014/main" id="{46158C31-E10D-4927-B603-9B0547712091}"/>
              </a:ext>
            </a:extLst>
          </p:cNvPr>
          <p:cNvSpPr>
            <a:spLocks noGrp="1"/>
          </p:cNvSpPr>
          <p:nvPr>
            <p:ph idx="1"/>
          </p:nvPr>
        </p:nvSpPr>
        <p:spPr>
          <a:xfrm>
            <a:off x="596487" y="2509692"/>
            <a:ext cx="4596778" cy="2976708"/>
          </a:xfrm>
        </p:spPr>
        <p:txBody>
          <a:bodyPr>
            <a:normAutofit/>
          </a:bodyPr>
          <a:lstStyle/>
          <a:p>
            <a:pPr algn="just"/>
            <a:r>
              <a:rPr lang="en-US" sz="2000" dirty="0"/>
              <a:t>As you begin working through the four-step dimensional design process, you determine that procurement is the business process to be modeled. In studying the process, you observe a flurry of procurement transactions, such as purchase requisitions, purchase orders, shipping notifications, receipts, and payments</a:t>
            </a:r>
            <a:endParaRPr lang="en-ID" sz="2000" dirty="0"/>
          </a:p>
        </p:txBody>
      </p:sp>
      <p:pic>
        <p:nvPicPr>
          <p:cNvPr id="9" name="Picture 8">
            <a:extLst>
              <a:ext uri="{FF2B5EF4-FFF2-40B4-BE49-F238E27FC236}">
                <a16:creationId xmlns:a16="http://schemas.microsoft.com/office/drawing/2014/main" id="{171C8632-2261-4F7B-8EBF-9A79691B0947}"/>
              </a:ext>
            </a:extLst>
          </p:cNvPr>
          <p:cNvPicPr>
            <a:picLocks noChangeAspect="1"/>
          </p:cNvPicPr>
          <p:nvPr/>
        </p:nvPicPr>
        <p:blipFill rotWithShape="1">
          <a:blip r:embed="rId2"/>
          <a:srcRect l="1656" r="6097"/>
          <a:stretch/>
        </p:blipFill>
        <p:spPr>
          <a:xfrm>
            <a:off x="5193265" y="2011699"/>
            <a:ext cx="6720439" cy="3358442"/>
          </a:xfrm>
          <a:prstGeom prst="rect">
            <a:avLst/>
          </a:prstGeom>
        </p:spPr>
      </p:pic>
    </p:spTree>
    <p:extLst>
      <p:ext uri="{BB962C8B-B14F-4D97-AF65-F5344CB8AC3E}">
        <p14:creationId xmlns:p14="http://schemas.microsoft.com/office/powerpoint/2010/main" val="166028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5898-186E-4382-AD9B-62193357430C}"/>
              </a:ext>
            </a:extLst>
          </p:cNvPr>
          <p:cNvSpPr>
            <a:spLocks noGrp="1"/>
          </p:cNvSpPr>
          <p:nvPr>
            <p:ph type="title"/>
          </p:nvPr>
        </p:nvSpPr>
        <p:spPr/>
        <p:txBody>
          <a:bodyPr/>
          <a:lstStyle/>
          <a:p>
            <a:r>
              <a:rPr lang="en-ID" b="1" dirty="0"/>
              <a:t>Single Versus Multiple Transaction Fact Tables</a:t>
            </a:r>
          </a:p>
        </p:txBody>
      </p:sp>
      <p:sp>
        <p:nvSpPr>
          <p:cNvPr id="3" name="Content Placeholder 2">
            <a:extLst>
              <a:ext uri="{FF2B5EF4-FFF2-40B4-BE49-F238E27FC236}">
                <a16:creationId xmlns:a16="http://schemas.microsoft.com/office/drawing/2014/main" id="{1ED3E5F9-D18C-4111-848B-E2FC45543B2B}"/>
              </a:ext>
            </a:extLst>
          </p:cNvPr>
          <p:cNvSpPr>
            <a:spLocks noGrp="1"/>
          </p:cNvSpPr>
          <p:nvPr>
            <p:ph idx="1"/>
          </p:nvPr>
        </p:nvSpPr>
        <p:spPr>
          <a:xfrm>
            <a:off x="838200" y="1825625"/>
            <a:ext cx="10515600" cy="1712705"/>
          </a:xfrm>
        </p:spPr>
        <p:txBody>
          <a:bodyPr>
            <a:normAutofit/>
          </a:bodyPr>
          <a:lstStyle/>
          <a:p>
            <a:r>
              <a:rPr lang="en-US" sz="2000" dirty="0"/>
              <a:t>As dimensional modelers, you need to make design decisions based on a thorough understanding of the business requirements weighed against the realities of the underlying source data. There is no simple formula to make the definite determination of whether to use a single fact table or multiple fact tables.</a:t>
            </a:r>
          </a:p>
        </p:txBody>
      </p:sp>
      <p:sp>
        <p:nvSpPr>
          <p:cNvPr id="14" name="Arrow: Pentagon 13">
            <a:extLst>
              <a:ext uri="{FF2B5EF4-FFF2-40B4-BE49-F238E27FC236}">
                <a16:creationId xmlns:a16="http://schemas.microsoft.com/office/drawing/2014/main" id="{C1093B50-9861-4E63-8C37-4B0C605B51D3}"/>
              </a:ext>
            </a:extLst>
          </p:cNvPr>
          <p:cNvSpPr/>
          <p:nvPr/>
        </p:nvSpPr>
        <p:spPr>
          <a:xfrm>
            <a:off x="0" y="3929177"/>
            <a:ext cx="3240000" cy="1089672"/>
          </a:xfrm>
          <a:prstGeom prst="homePlat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What are the users' analytic requirements? </a:t>
            </a:r>
          </a:p>
        </p:txBody>
      </p:sp>
      <p:sp>
        <p:nvSpPr>
          <p:cNvPr id="15" name="Arrow: Pentagon 14">
            <a:extLst>
              <a:ext uri="{FF2B5EF4-FFF2-40B4-BE49-F238E27FC236}">
                <a16:creationId xmlns:a16="http://schemas.microsoft.com/office/drawing/2014/main" id="{E208D2D5-7A45-453F-B821-4C6ECE35EAD5}"/>
              </a:ext>
            </a:extLst>
          </p:cNvPr>
          <p:cNvSpPr/>
          <p:nvPr/>
        </p:nvSpPr>
        <p:spPr>
          <a:xfrm>
            <a:off x="2971050" y="3929177"/>
            <a:ext cx="3240000" cy="1089672"/>
          </a:xfrm>
          <a:prstGeom prst="homePlat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Are there really multiple unique business processes? </a:t>
            </a:r>
          </a:p>
        </p:txBody>
      </p:sp>
      <p:sp>
        <p:nvSpPr>
          <p:cNvPr id="16" name="Arrow: Pentagon 15">
            <a:extLst>
              <a:ext uri="{FF2B5EF4-FFF2-40B4-BE49-F238E27FC236}">
                <a16:creationId xmlns:a16="http://schemas.microsoft.com/office/drawing/2014/main" id="{2A5D8E9F-399A-4798-A80F-2A592BC3AA9C}"/>
              </a:ext>
            </a:extLst>
          </p:cNvPr>
          <p:cNvSpPr/>
          <p:nvPr/>
        </p:nvSpPr>
        <p:spPr>
          <a:xfrm>
            <a:off x="5942099" y="3929177"/>
            <a:ext cx="3240000" cy="1089672"/>
          </a:xfrm>
          <a:prstGeom prst="homePlat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Are multiple source systems capturing metrics with unique granularities?</a:t>
            </a:r>
            <a:endParaRPr lang="en-ID" sz="1600" dirty="0">
              <a:solidFill>
                <a:schemeClr val="tx1"/>
              </a:solidFill>
            </a:endParaRPr>
          </a:p>
        </p:txBody>
      </p:sp>
      <p:sp>
        <p:nvSpPr>
          <p:cNvPr id="17" name="Arrow: Pentagon 16">
            <a:extLst>
              <a:ext uri="{FF2B5EF4-FFF2-40B4-BE49-F238E27FC236}">
                <a16:creationId xmlns:a16="http://schemas.microsoft.com/office/drawing/2014/main" id="{F061984B-81A7-422E-B99C-855364C2D3F5}"/>
              </a:ext>
            </a:extLst>
          </p:cNvPr>
          <p:cNvSpPr/>
          <p:nvPr/>
        </p:nvSpPr>
        <p:spPr>
          <a:xfrm>
            <a:off x="8951998" y="3929177"/>
            <a:ext cx="3240000" cy="1089672"/>
          </a:xfrm>
          <a:prstGeom prst="homePlat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What is the dimensionality of the facts?</a:t>
            </a:r>
            <a:endParaRPr lang="en-ID" sz="1600" dirty="0">
              <a:solidFill>
                <a:schemeClr val="tx1"/>
              </a:solidFill>
            </a:endParaRPr>
          </a:p>
        </p:txBody>
      </p:sp>
      <p:sp>
        <p:nvSpPr>
          <p:cNvPr id="18" name="Callout: Down Arrow 17">
            <a:extLst>
              <a:ext uri="{FF2B5EF4-FFF2-40B4-BE49-F238E27FC236}">
                <a16:creationId xmlns:a16="http://schemas.microsoft.com/office/drawing/2014/main" id="{A1D0DA89-7B87-4D65-B585-F9FD93AEC9B9}"/>
              </a:ext>
            </a:extLst>
          </p:cNvPr>
          <p:cNvSpPr/>
          <p:nvPr/>
        </p:nvSpPr>
        <p:spPr>
          <a:xfrm>
            <a:off x="268951" y="3429000"/>
            <a:ext cx="1524000" cy="500175"/>
          </a:xfrm>
          <a:prstGeom prst="downArrow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D" dirty="0"/>
          </a:p>
        </p:txBody>
      </p:sp>
      <p:sp>
        <p:nvSpPr>
          <p:cNvPr id="19" name="Callout: Down Arrow 18">
            <a:extLst>
              <a:ext uri="{FF2B5EF4-FFF2-40B4-BE49-F238E27FC236}">
                <a16:creationId xmlns:a16="http://schemas.microsoft.com/office/drawing/2014/main" id="{EEB992FA-C0B8-41FE-8986-3444BAF5A215}"/>
              </a:ext>
            </a:extLst>
          </p:cNvPr>
          <p:cNvSpPr/>
          <p:nvPr/>
        </p:nvSpPr>
        <p:spPr>
          <a:xfrm>
            <a:off x="9165300" y="3429000"/>
            <a:ext cx="1524000" cy="500175"/>
          </a:xfrm>
          <a:prstGeom prst="downArrow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D" dirty="0"/>
          </a:p>
        </p:txBody>
      </p:sp>
      <p:sp>
        <p:nvSpPr>
          <p:cNvPr id="20" name="Callout: Down Arrow 19">
            <a:extLst>
              <a:ext uri="{FF2B5EF4-FFF2-40B4-BE49-F238E27FC236}">
                <a16:creationId xmlns:a16="http://schemas.microsoft.com/office/drawing/2014/main" id="{2B77DE1B-8992-4AF2-AE8D-7AC7E9474113}"/>
              </a:ext>
            </a:extLst>
          </p:cNvPr>
          <p:cNvSpPr/>
          <p:nvPr/>
        </p:nvSpPr>
        <p:spPr>
          <a:xfrm>
            <a:off x="6191999" y="3429001"/>
            <a:ext cx="1524000" cy="500175"/>
          </a:xfrm>
          <a:prstGeom prst="downArrow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D" dirty="0"/>
          </a:p>
        </p:txBody>
      </p:sp>
      <p:sp>
        <p:nvSpPr>
          <p:cNvPr id="21" name="Callout: Down Arrow 20">
            <a:extLst>
              <a:ext uri="{FF2B5EF4-FFF2-40B4-BE49-F238E27FC236}">
                <a16:creationId xmlns:a16="http://schemas.microsoft.com/office/drawing/2014/main" id="{9002F17F-FAB3-40E9-86AF-518D23E44F5C}"/>
              </a:ext>
            </a:extLst>
          </p:cNvPr>
          <p:cNvSpPr/>
          <p:nvPr/>
        </p:nvSpPr>
        <p:spPr>
          <a:xfrm>
            <a:off x="3218698" y="3433877"/>
            <a:ext cx="1524000" cy="500175"/>
          </a:xfrm>
          <a:prstGeom prst="downArrow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D" dirty="0"/>
          </a:p>
        </p:txBody>
      </p:sp>
    </p:spTree>
    <p:extLst>
      <p:ext uri="{BB962C8B-B14F-4D97-AF65-F5344CB8AC3E}">
        <p14:creationId xmlns:p14="http://schemas.microsoft.com/office/powerpoint/2010/main" val="55194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llout: Down Arrow 9">
            <a:extLst>
              <a:ext uri="{FF2B5EF4-FFF2-40B4-BE49-F238E27FC236}">
                <a16:creationId xmlns:a16="http://schemas.microsoft.com/office/drawing/2014/main" id="{1F556463-DF3B-4C90-A750-C74ED60D613D}"/>
              </a:ext>
            </a:extLst>
          </p:cNvPr>
          <p:cNvSpPr/>
          <p:nvPr/>
        </p:nvSpPr>
        <p:spPr>
          <a:xfrm>
            <a:off x="2748788" y="161344"/>
            <a:ext cx="1524000" cy="500175"/>
          </a:xfrm>
          <a:prstGeom prst="downArrow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t>Single</a:t>
            </a:r>
            <a:endParaRPr lang="en-ID" dirty="0"/>
          </a:p>
        </p:txBody>
      </p:sp>
      <p:sp>
        <p:nvSpPr>
          <p:cNvPr id="13" name="Callout: Down Arrow 12">
            <a:extLst>
              <a:ext uri="{FF2B5EF4-FFF2-40B4-BE49-F238E27FC236}">
                <a16:creationId xmlns:a16="http://schemas.microsoft.com/office/drawing/2014/main" id="{4AF7579C-B72A-432D-AFD8-4ABB4D53661A}"/>
              </a:ext>
            </a:extLst>
          </p:cNvPr>
          <p:cNvSpPr/>
          <p:nvPr/>
        </p:nvSpPr>
        <p:spPr>
          <a:xfrm>
            <a:off x="7919212" y="162503"/>
            <a:ext cx="1524000" cy="500175"/>
          </a:xfrm>
          <a:prstGeom prst="downArrowCallo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t>Multiple</a:t>
            </a:r>
            <a:endParaRPr lang="en-ID" dirty="0"/>
          </a:p>
        </p:txBody>
      </p:sp>
      <p:sp>
        <p:nvSpPr>
          <p:cNvPr id="14" name="Content Placeholder 2">
            <a:extLst>
              <a:ext uri="{FF2B5EF4-FFF2-40B4-BE49-F238E27FC236}">
                <a16:creationId xmlns:a16="http://schemas.microsoft.com/office/drawing/2014/main" id="{DC1A9EC2-65BB-409A-869D-91651F1CFD27}"/>
              </a:ext>
            </a:extLst>
          </p:cNvPr>
          <p:cNvSpPr txBox="1">
            <a:spLocks/>
          </p:cNvSpPr>
          <p:nvPr/>
        </p:nvSpPr>
        <p:spPr>
          <a:xfrm>
            <a:off x="1031596" y="853883"/>
            <a:ext cx="4958385" cy="2146248"/>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sz="1600" dirty="0"/>
              <a:t>As illustrated in </a:t>
            </a:r>
            <a:r>
              <a:rPr lang="en-US" sz="1600" dirty="0">
                <a:hlinkClick r:id="rId2"/>
              </a:rPr>
              <a:t>Figure 5.2</a:t>
            </a:r>
            <a:r>
              <a:rPr lang="en-US" sz="1600" dirty="0"/>
              <a:t>, you can include two additional columns identifying the atomic granularity and metrics for each row. These matrix embellishments cause it to more closely resemble the detailed implementation bus matrix</a:t>
            </a:r>
            <a:endParaRPr lang="en-ID" sz="1600" dirty="0"/>
          </a:p>
        </p:txBody>
      </p:sp>
      <p:sp>
        <p:nvSpPr>
          <p:cNvPr id="16" name="Content Placeholder 2">
            <a:extLst>
              <a:ext uri="{FF2B5EF4-FFF2-40B4-BE49-F238E27FC236}">
                <a16:creationId xmlns:a16="http://schemas.microsoft.com/office/drawing/2014/main" id="{E6F8B5DA-DAF0-474D-B3B0-9DF941BF7F05}"/>
              </a:ext>
            </a:extLst>
          </p:cNvPr>
          <p:cNvSpPr txBox="1">
            <a:spLocks/>
          </p:cNvSpPr>
          <p:nvPr/>
        </p:nvSpPr>
        <p:spPr>
          <a:xfrm>
            <a:off x="6528916" y="844385"/>
            <a:ext cx="4525470" cy="2121620"/>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sz="1600" dirty="0"/>
              <a:t>as illustrated in </a:t>
            </a:r>
            <a:r>
              <a:rPr lang="en-US" sz="1600" dirty="0">
                <a:hlinkClick r:id="rId3"/>
              </a:rPr>
              <a:t>Figure 5.3</a:t>
            </a:r>
            <a:r>
              <a:rPr lang="en-US" sz="1600" dirty="0"/>
              <a:t>. In this example, there are separate fact tables for purchase requisitions, purchase orders, shipping notices, warehouse receipts, and vendor payments. This decision was reached because users view these activities as separate and distinct business processes, the data comes from different source systems, and there is unique dimensionality for the various transaction types.</a:t>
            </a:r>
            <a:endParaRPr lang="en-ID" sz="1600" dirty="0"/>
          </a:p>
        </p:txBody>
      </p:sp>
      <p:pic>
        <p:nvPicPr>
          <p:cNvPr id="5" name="Picture 4">
            <a:extLst>
              <a:ext uri="{FF2B5EF4-FFF2-40B4-BE49-F238E27FC236}">
                <a16:creationId xmlns:a16="http://schemas.microsoft.com/office/drawing/2014/main" id="{9923787A-AB70-46AD-AE4D-121710B5CE32}"/>
              </a:ext>
            </a:extLst>
          </p:cNvPr>
          <p:cNvPicPr>
            <a:picLocks noChangeAspect="1"/>
          </p:cNvPicPr>
          <p:nvPr/>
        </p:nvPicPr>
        <p:blipFill>
          <a:blip r:embed="rId4"/>
          <a:stretch>
            <a:fillRect/>
          </a:stretch>
        </p:blipFill>
        <p:spPr>
          <a:xfrm>
            <a:off x="727854" y="3192495"/>
            <a:ext cx="5565868" cy="2347556"/>
          </a:xfrm>
          <a:prstGeom prst="rect">
            <a:avLst/>
          </a:prstGeom>
        </p:spPr>
      </p:pic>
      <p:pic>
        <p:nvPicPr>
          <p:cNvPr id="6" name="Picture 5">
            <a:extLst>
              <a:ext uri="{FF2B5EF4-FFF2-40B4-BE49-F238E27FC236}">
                <a16:creationId xmlns:a16="http://schemas.microsoft.com/office/drawing/2014/main" id="{AA1890C8-E16F-4F89-9E69-4D2EABB49C60}"/>
              </a:ext>
            </a:extLst>
          </p:cNvPr>
          <p:cNvPicPr>
            <a:picLocks noChangeAspect="1"/>
          </p:cNvPicPr>
          <p:nvPr/>
        </p:nvPicPr>
        <p:blipFill>
          <a:blip r:embed="rId5"/>
          <a:stretch>
            <a:fillRect/>
          </a:stretch>
        </p:blipFill>
        <p:spPr>
          <a:xfrm>
            <a:off x="6349771" y="3147712"/>
            <a:ext cx="5098828" cy="3366757"/>
          </a:xfrm>
          <a:prstGeom prst="rect">
            <a:avLst/>
          </a:prstGeom>
        </p:spPr>
      </p:pic>
    </p:spTree>
    <p:extLst>
      <p:ext uri="{BB962C8B-B14F-4D97-AF65-F5344CB8AC3E}">
        <p14:creationId xmlns:p14="http://schemas.microsoft.com/office/powerpoint/2010/main" val="285093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C655-0BDD-488C-9DD2-6119692C1D30}"/>
              </a:ext>
            </a:extLst>
          </p:cNvPr>
          <p:cNvSpPr>
            <a:spLocks noGrp="1"/>
          </p:cNvSpPr>
          <p:nvPr>
            <p:ph type="title"/>
          </p:nvPr>
        </p:nvSpPr>
        <p:spPr/>
        <p:txBody>
          <a:bodyPr/>
          <a:lstStyle/>
          <a:p>
            <a:r>
              <a:rPr lang="en-ID" b="1" dirty="0"/>
              <a:t>Complementary Procurement Snapshot</a:t>
            </a:r>
            <a:endParaRPr lang="en-ID" dirty="0"/>
          </a:p>
        </p:txBody>
      </p:sp>
      <p:sp>
        <p:nvSpPr>
          <p:cNvPr id="3" name="Content Placeholder 2">
            <a:extLst>
              <a:ext uri="{FF2B5EF4-FFF2-40B4-BE49-F238E27FC236}">
                <a16:creationId xmlns:a16="http://schemas.microsoft.com/office/drawing/2014/main" id="{26E87C26-B48B-4C5A-960C-2BEA2FBC2219}"/>
              </a:ext>
            </a:extLst>
          </p:cNvPr>
          <p:cNvSpPr>
            <a:spLocks noGrp="1"/>
          </p:cNvSpPr>
          <p:nvPr>
            <p:ph idx="1"/>
          </p:nvPr>
        </p:nvSpPr>
        <p:spPr>
          <a:xfrm>
            <a:off x="838200" y="1825625"/>
            <a:ext cx="4383157" cy="4351338"/>
          </a:xfrm>
        </p:spPr>
        <p:txBody>
          <a:bodyPr>
            <a:normAutofit/>
          </a:bodyPr>
          <a:lstStyle/>
          <a:p>
            <a:pPr algn="just"/>
            <a:r>
              <a:rPr lang="en-US" sz="1800" dirty="0"/>
              <a:t>Apart from the decision regarding multiple procurement transaction fact tables, you may also need to develop a snapshot fact table to fully address the business's needs. As suggested in Chapter 4, an accumulating snapshot such as </a:t>
            </a:r>
            <a:r>
              <a:rPr lang="en-US" sz="1800" dirty="0">
                <a:hlinkClick r:id="rId2"/>
              </a:rPr>
              <a:t>Figure 5.4</a:t>
            </a:r>
            <a:r>
              <a:rPr lang="en-US" sz="1800" dirty="0"/>
              <a:t> that crosses processes would be extremely useful if the business is interested in monitoring product movement as it proceeds through the procurement pipeline (including the duration of each stage). Remember that an accumulating snapshot is meant to model processes with well-defined milestones. If the process is a continuous flow that never really ends, it is not a good candidate for an accumulating snapshot.</a:t>
            </a:r>
            <a:endParaRPr lang="en-ID" sz="1800" dirty="0"/>
          </a:p>
        </p:txBody>
      </p:sp>
      <p:pic>
        <p:nvPicPr>
          <p:cNvPr id="5" name="Picture 4">
            <a:extLst>
              <a:ext uri="{FF2B5EF4-FFF2-40B4-BE49-F238E27FC236}">
                <a16:creationId xmlns:a16="http://schemas.microsoft.com/office/drawing/2014/main" id="{82D9191B-49A0-4B2C-8149-A03DA40C7DF9}"/>
              </a:ext>
            </a:extLst>
          </p:cNvPr>
          <p:cNvPicPr>
            <a:picLocks noChangeAspect="1"/>
          </p:cNvPicPr>
          <p:nvPr/>
        </p:nvPicPr>
        <p:blipFill>
          <a:blip r:embed="rId3"/>
          <a:stretch>
            <a:fillRect/>
          </a:stretch>
        </p:blipFill>
        <p:spPr>
          <a:xfrm>
            <a:off x="5491160" y="1351723"/>
            <a:ext cx="6259339" cy="5317934"/>
          </a:xfrm>
          <a:prstGeom prst="rect">
            <a:avLst/>
          </a:prstGeom>
        </p:spPr>
      </p:pic>
    </p:spTree>
    <p:extLst>
      <p:ext uri="{BB962C8B-B14F-4D97-AF65-F5344CB8AC3E}">
        <p14:creationId xmlns:p14="http://schemas.microsoft.com/office/powerpoint/2010/main" val="6563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C655-0BDD-488C-9DD2-6119692C1D30}"/>
              </a:ext>
            </a:extLst>
          </p:cNvPr>
          <p:cNvSpPr>
            <a:spLocks noGrp="1"/>
          </p:cNvSpPr>
          <p:nvPr>
            <p:ph type="title"/>
          </p:nvPr>
        </p:nvSpPr>
        <p:spPr/>
        <p:txBody>
          <a:bodyPr/>
          <a:lstStyle/>
          <a:p>
            <a:r>
              <a:rPr lang="en-ID" b="1" dirty="0"/>
              <a:t>Complementary Procurement Snapshot</a:t>
            </a:r>
            <a:endParaRPr lang="en-ID" dirty="0"/>
          </a:p>
        </p:txBody>
      </p:sp>
      <p:sp>
        <p:nvSpPr>
          <p:cNvPr id="3" name="Content Placeholder 2">
            <a:extLst>
              <a:ext uri="{FF2B5EF4-FFF2-40B4-BE49-F238E27FC236}">
                <a16:creationId xmlns:a16="http://schemas.microsoft.com/office/drawing/2014/main" id="{26E87C26-B48B-4C5A-960C-2BEA2FBC2219}"/>
              </a:ext>
            </a:extLst>
          </p:cNvPr>
          <p:cNvSpPr>
            <a:spLocks noGrp="1"/>
          </p:cNvSpPr>
          <p:nvPr>
            <p:ph idx="1"/>
          </p:nvPr>
        </p:nvSpPr>
        <p:spPr>
          <a:xfrm>
            <a:off x="838200" y="1825625"/>
            <a:ext cx="4383157" cy="4351338"/>
          </a:xfrm>
        </p:spPr>
        <p:txBody>
          <a:bodyPr>
            <a:normAutofit/>
          </a:bodyPr>
          <a:lstStyle/>
          <a:p>
            <a:pPr algn="just"/>
            <a:r>
              <a:rPr lang="en-US" sz="1800" dirty="0"/>
              <a:t>Apart from the decision regarding multiple procurement transaction fact tables, you may also need to develop a snapshot fact table to fully address the business's needs. As suggested in Chapter 4, an accumulating snapshot such as </a:t>
            </a:r>
            <a:r>
              <a:rPr lang="en-US" sz="1800" dirty="0">
                <a:hlinkClick r:id="rId2"/>
              </a:rPr>
              <a:t>Figure 5.4</a:t>
            </a:r>
            <a:r>
              <a:rPr lang="en-US" sz="1800" dirty="0"/>
              <a:t> that crosses processes would be extremely useful if the business is interested in monitoring product movement as it proceeds through the procurement pipeline (including the duration of each stage). Remember that an accumulating snapshot is meant to model processes with well-defined milestones. If the process is a continuous flow that never really ends, it is not a good candidate for an accumulating snapshot.</a:t>
            </a:r>
            <a:endParaRPr lang="en-ID" sz="1800" dirty="0"/>
          </a:p>
        </p:txBody>
      </p:sp>
      <p:pic>
        <p:nvPicPr>
          <p:cNvPr id="5" name="Picture 4">
            <a:extLst>
              <a:ext uri="{FF2B5EF4-FFF2-40B4-BE49-F238E27FC236}">
                <a16:creationId xmlns:a16="http://schemas.microsoft.com/office/drawing/2014/main" id="{82D9191B-49A0-4B2C-8149-A03DA40C7DF9}"/>
              </a:ext>
            </a:extLst>
          </p:cNvPr>
          <p:cNvPicPr>
            <a:picLocks noChangeAspect="1"/>
          </p:cNvPicPr>
          <p:nvPr/>
        </p:nvPicPr>
        <p:blipFill>
          <a:blip r:embed="rId3"/>
          <a:stretch>
            <a:fillRect/>
          </a:stretch>
        </p:blipFill>
        <p:spPr>
          <a:xfrm>
            <a:off x="5491160" y="1351723"/>
            <a:ext cx="6259339" cy="5317934"/>
          </a:xfrm>
          <a:prstGeom prst="rect">
            <a:avLst/>
          </a:prstGeom>
        </p:spPr>
      </p:pic>
    </p:spTree>
    <p:extLst>
      <p:ext uri="{BB962C8B-B14F-4D97-AF65-F5344CB8AC3E}">
        <p14:creationId xmlns:p14="http://schemas.microsoft.com/office/powerpoint/2010/main" val="35685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5898-186E-4382-AD9B-62193357430C}"/>
              </a:ext>
            </a:extLst>
          </p:cNvPr>
          <p:cNvSpPr>
            <a:spLocks noGrp="1"/>
          </p:cNvSpPr>
          <p:nvPr>
            <p:ph type="title"/>
          </p:nvPr>
        </p:nvSpPr>
        <p:spPr/>
        <p:txBody>
          <a:bodyPr/>
          <a:lstStyle/>
          <a:p>
            <a:pPr algn="just"/>
            <a:r>
              <a:rPr lang="en-ID" b="1" dirty="0"/>
              <a:t>Slowly Changing Dimension Basics</a:t>
            </a:r>
          </a:p>
        </p:txBody>
      </p:sp>
      <p:sp>
        <p:nvSpPr>
          <p:cNvPr id="14" name="Content Placeholder 13">
            <a:extLst>
              <a:ext uri="{FF2B5EF4-FFF2-40B4-BE49-F238E27FC236}">
                <a16:creationId xmlns:a16="http://schemas.microsoft.com/office/drawing/2014/main" id="{9640F2B5-107B-4C56-804B-5A6C7EBDA371}"/>
              </a:ext>
            </a:extLst>
          </p:cNvPr>
          <p:cNvSpPr>
            <a:spLocks noGrp="1"/>
          </p:cNvSpPr>
          <p:nvPr>
            <p:ph idx="1"/>
          </p:nvPr>
        </p:nvSpPr>
        <p:spPr>
          <a:xfrm>
            <a:off x="838200" y="1825625"/>
            <a:ext cx="4674704" cy="4351338"/>
          </a:xfrm>
        </p:spPr>
        <p:txBody>
          <a:bodyPr>
            <a:normAutofit/>
          </a:bodyPr>
          <a:lstStyle/>
          <a:p>
            <a:pPr algn="just"/>
            <a:r>
              <a:rPr lang="en-US" sz="1800" dirty="0"/>
              <a:t>To this point, we have pretended dimensions are independent of time. Unfortunately, this is not the case in the real world. Although dimension table attributes are relatively static, they aren't fixed forever; attribute values change, albeit rather slowly, over time. Dimensional designers must proactively work with the business's data governance representatives to determine the appropriate change-handling strategy. Although IT may assume accurate change tracking is unnecessary, business users may assume the DW/BI system will allow them to see the impact of every attribute value change. It is obviously better to get on the same page sooner rather than later.</a:t>
            </a:r>
            <a:endParaRPr lang="en-ID" sz="1800" dirty="0"/>
          </a:p>
        </p:txBody>
      </p:sp>
      <p:pic>
        <p:nvPicPr>
          <p:cNvPr id="16" name="Picture 15">
            <a:extLst>
              <a:ext uri="{FF2B5EF4-FFF2-40B4-BE49-F238E27FC236}">
                <a16:creationId xmlns:a16="http://schemas.microsoft.com/office/drawing/2014/main" id="{6BEC9485-B09D-4C37-B7BB-AACFD6E57880}"/>
              </a:ext>
            </a:extLst>
          </p:cNvPr>
          <p:cNvPicPr>
            <a:picLocks noChangeAspect="1"/>
          </p:cNvPicPr>
          <p:nvPr/>
        </p:nvPicPr>
        <p:blipFill>
          <a:blip r:embed="rId2"/>
          <a:stretch>
            <a:fillRect/>
          </a:stretch>
        </p:blipFill>
        <p:spPr>
          <a:xfrm>
            <a:off x="5512904" y="1531652"/>
            <a:ext cx="6586331" cy="4364113"/>
          </a:xfrm>
          <a:prstGeom prst="rect">
            <a:avLst/>
          </a:prstGeom>
        </p:spPr>
      </p:pic>
    </p:spTree>
    <p:extLst>
      <p:ext uri="{BB962C8B-B14F-4D97-AF65-F5344CB8AC3E}">
        <p14:creationId xmlns:p14="http://schemas.microsoft.com/office/powerpoint/2010/main" val="2652651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 ma:contentTypeID="0x010100C5F10C5EB766D94885846BFCA63D9576" ma:contentTypeVersion="2" ma:contentTypeDescription="Buat sebuah dokumen baru." ma:contentTypeScope="" ma:versionID="32967be82c0dfb0063ec888a4b9419d4">
  <xsd:schema xmlns:xsd="http://www.w3.org/2001/XMLSchema" xmlns:xs="http://www.w3.org/2001/XMLSchema" xmlns:p="http://schemas.microsoft.com/office/2006/metadata/properties" xmlns:ns2="44b42f39-4ce3-48da-a7ed-4d3f762f4c91" targetNamespace="http://schemas.microsoft.com/office/2006/metadata/properties" ma:root="true" ma:fieldsID="a60a3268dbd35f8080484ae7c57a29ea" ns2:_="">
    <xsd:import namespace="44b42f39-4ce3-48da-a7ed-4d3f762f4c9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42f39-4ce3-48da-a7ed-4d3f762f4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FB94F8-47D7-420F-A41E-747ABA16BE4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AFA289-49EE-427C-90B7-305D13679551}">
  <ds:schemaRefs>
    <ds:schemaRef ds:uri="http://schemas.microsoft.com/sharepoint/v3/contenttype/forms"/>
  </ds:schemaRefs>
</ds:datastoreItem>
</file>

<file path=customXml/itemProps3.xml><?xml version="1.0" encoding="utf-8"?>
<ds:datastoreItem xmlns:ds="http://schemas.openxmlformats.org/officeDocument/2006/customXml" ds:itemID="{C3A026FA-2210-4D62-BE1B-ABC66DA73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42f39-4ce3-48da-a7ed-4d3f762f4c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751</TotalTime>
  <Words>331</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Procurement </vt:lpstr>
      <vt:lpstr>Procurement Transactions and Bus Matrix</vt:lpstr>
      <vt:lpstr>Single Versus Multiple Transaction Fact Tables</vt:lpstr>
      <vt:lpstr>PowerPoint Presentation</vt:lpstr>
      <vt:lpstr>Complementary Procurement Snapshot</vt:lpstr>
      <vt:lpstr>Complementary Procurement Snapshot</vt:lpstr>
      <vt:lpstr>Slowly Changing Dimension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in Organizations</dc:title>
  <cp:lastModifiedBy>Afina Putri</cp:lastModifiedBy>
  <cp:revision>34</cp:revision>
  <dcterms:created xsi:type="dcterms:W3CDTF">2020-06-30T09:10:45Z</dcterms:created>
  <dcterms:modified xsi:type="dcterms:W3CDTF">2022-02-12T13:31:07Z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0x010100C5F10C5EB766D94885846BFCA63D9576</vt:lpwstr>
  </property>
</Properties>
</file>