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71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530" y="1696037"/>
            <a:ext cx="10296939" cy="1973676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Data Warehouse Architecture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00871"/>
            <a:ext cx="9144000" cy="10652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Afina Putri </a:t>
            </a:r>
            <a:r>
              <a:rPr lang="en-US" dirty="0" err="1">
                <a:solidFill>
                  <a:schemeClr val="bg1"/>
                </a:solidFill>
              </a:rPr>
              <a:t>Dayanti</a:t>
            </a:r>
            <a:r>
              <a:rPr lang="en-US" dirty="0">
                <a:solidFill>
                  <a:schemeClr val="bg1"/>
                </a:solidFill>
              </a:rPr>
              <a:t>		 825200049</a:t>
            </a:r>
          </a:p>
          <a:p>
            <a:r>
              <a:rPr lang="en-US" dirty="0">
                <a:solidFill>
                  <a:schemeClr val="bg1"/>
                </a:solidFill>
              </a:rPr>
              <a:t>Eric Anthony			 825200050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Study Case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8C31-E10D-4927-B603-9B05477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8" y="1550503"/>
            <a:ext cx="11038923" cy="4797287"/>
          </a:xfrm>
        </p:spPr>
        <p:txBody>
          <a:bodyPr>
            <a:noAutofit/>
          </a:bodyPr>
          <a:lstStyle/>
          <a:p>
            <a:pPr fontAlgn="base"/>
            <a:r>
              <a:rPr lang="en-ID" sz="1600" dirty="0"/>
              <a:t>Amadeus Entertainment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pengecer</a:t>
            </a:r>
            <a:r>
              <a:rPr lang="en-ID" sz="1600" dirty="0"/>
              <a:t> </a:t>
            </a:r>
            <a:r>
              <a:rPr lang="en-ID" sz="1600" dirty="0" err="1"/>
              <a:t>hiburan</a:t>
            </a:r>
            <a:r>
              <a:rPr lang="en-ID" sz="1600" dirty="0"/>
              <a:t> yang </a:t>
            </a:r>
            <a:r>
              <a:rPr lang="en-ID" sz="1600" dirty="0" err="1"/>
              <a:t>mengkhususkan</a:t>
            </a:r>
            <a:r>
              <a:rPr lang="en-ID" sz="1600" dirty="0"/>
              <a:t> </a:t>
            </a:r>
            <a:r>
              <a:rPr lang="en-ID" sz="1600" dirty="0" err="1"/>
              <a:t>diri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musik</a:t>
            </a:r>
            <a:r>
              <a:rPr lang="en-ID" sz="1600" dirty="0"/>
              <a:t>, film, dan </a:t>
            </a:r>
            <a:r>
              <a:rPr lang="en-ID" sz="1600" dirty="0" err="1"/>
              <a:t>buku</a:t>
            </a:r>
            <a:r>
              <a:rPr lang="en-ID" sz="1600" dirty="0"/>
              <a:t> audio. 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delapan</a:t>
            </a:r>
            <a:r>
              <a:rPr lang="en-ID" sz="1600" dirty="0"/>
              <a:t> </a:t>
            </a:r>
            <a:r>
              <a:rPr lang="en-ID" sz="1600" dirty="0" err="1"/>
              <a:t>toko</a:t>
            </a:r>
            <a:r>
              <a:rPr lang="en-ID" sz="1600" dirty="0"/>
              <a:t> online yang </a:t>
            </a:r>
            <a:r>
              <a:rPr lang="en-ID" sz="1600" dirty="0" err="1"/>
              <a:t>beroperasi</a:t>
            </a:r>
            <a:r>
              <a:rPr lang="en-ID" sz="1600" dirty="0"/>
              <a:t> di Amerika </a:t>
            </a:r>
            <a:r>
              <a:rPr lang="en-ID" sz="1600" dirty="0" err="1"/>
              <a:t>Serikat</a:t>
            </a:r>
            <a:r>
              <a:rPr lang="en-ID" sz="1600" dirty="0"/>
              <a:t>, </a:t>
            </a:r>
            <a:r>
              <a:rPr lang="en-ID" sz="1600" dirty="0" err="1"/>
              <a:t>Jerman</a:t>
            </a:r>
            <a:r>
              <a:rPr lang="en-ID" sz="1600" dirty="0"/>
              <a:t>, </a:t>
            </a:r>
            <a:r>
              <a:rPr lang="en-ID" sz="1600" dirty="0" err="1"/>
              <a:t>Prancis</a:t>
            </a:r>
            <a:r>
              <a:rPr lang="en-ID" sz="1600" dirty="0"/>
              <a:t>, </a:t>
            </a:r>
            <a:r>
              <a:rPr lang="en-ID" sz="1600" dirty="0" err="1"/>
              <a:t>Inggris</a:t>
            </a:r>
            <a:r>
              <a:rPr lang="en-ID" sz="1600" dirty="0"/>
              <a:t>, </a:t>
            </a:r>
            <a:r>
              <a:rPr lang="en-ID" sz="1600" dirty="0" err="1"/>
              <a:t>Spanyol</a:t>
            </a:r>
            <a:r>
              <a:rPr lang="en-ID" sz="1600" dirty="0"/>
              <a:t>, Australia, </a:t>
            </a:r>
            <a:r>
              <a:rPr lang="en-ID" sz="1600" dirty="0" err="1"/>
              <a:t>Jepang</a:t>
            </a:r>
            <a:r>
              <a:rPr lang="en-ID" sz="1600" dirty="0"/>
              <a:t>, dan India. 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96 </a:t>
            </a:r>
            <a:r>
              <a:rPr lang="en-ID" sz="1600" dirty="0" err="1"/>
              <a:t>toko</a:t>
            </a:r>
            <a:r>
              <a:rPr lang="en-ID" sz="1600" dirty="0"/>
              <a:t> offline yang </a:t>
            </a:r>
            <a:r>
              <a:rPr lang="en-ID" sz="1600" dirty="0" err="1"/>
              <a:t>beroperasi</a:t>
            </a:r>
            <a:r>
              <a:rPr lang="en-ID" sz="1600" dirty="0"/>
              <a:t> di negara-negara </a:t>
            </a:r>
            <a:r>
              <a:rPr lang="en-ID" sz="1600" dirty="0" err="1"/>
              <a:t>itu</a:t>
            </a:r>
            <a:r>
              <a:rPr lang="en-ID" sz="1600" dirty="0"/>
              <a:t> juga.</a:t>
            </a:r>
          </a:p>
          <a:p>
            <a:pPr fontAlgn="base"/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membeli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individu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lagu</a:t>
            </a:r>
            <a:r>
              <a:rPr lang="en-ID" sz="1600" dirty="0"/>
              <a:t>, </a:t>
            </a:r>
            <a:r>
              <a:rPr lang="en-ID" sz="1600" dirty="0" err="1"/>
              <a:t>buku</a:t>
            </a:r>
            <a:r>
              <a:rPr lang="en-ID" sz="1600" dirty="0"/>
              <a:t> audio, </a:t>
            </a:r>
            <a:r>
              <a:rPr lang="en-ID" sz="1600" dirty="0" err="1"/>
              <a:t>atau</a:t>
            </a:r>
            <a:r>
              <a:rPr lang="en-ID" sz="1600" dirty="0"/>
              <a:t> film,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berlangganan</a:t>
            </a:r>
            <a:r>
              <a:rPr lang="en-ID" sz="1600" dirty="0"/>
              <a:t> </a:t>
            </a:r>
            <a:r>
              <a:rPr lang="en-ID" sz="1600" dirty="0" err="1"/>
              <a:t>paket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, yang </a:t>
            </a:r>
            <a:r>
              <a:rPr lang="en-ID" sz="1600" dirty="0" err="1"/>
              <a:t>memungkinkan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mengunduh</a:t>
            </a:r>
            <a:r>
              <a:rPr lang="en-ID" sz="1600" dirty="0"/>
              <a:t> </a:t>
            </a:r>
            <a:r>
              <a:rPr lang="en-ID" sz="1600" dirty="0" err="1"/>
              <a:t>sejumlah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jangka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. </a:t>
            </a:r>
            <a:r>
              <a:rPr lang="en-ID" sz="1600" dirty="0" err="1"/>
              <a:t>Misalnya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paket</a:t>
            </a:r>
            <a:r>
              <a:rPr lang="en-ID" sz="1600" dirty="0"/>
              <a:t> Primer, Anda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mengunduh</a:t>
            </a:r>
            <a:r>
              <a:rPr lang="en-ID" sz="1600" dirty="0"/>
              <a:t> 100 </a:t>
            </a:r>
            <a:r>
              <a:rPr lang="en-ID" sz="1600" dirty="0" err="1"/>
              <a:t>lagu</a:t>
            </a:r>
            <a:r>
              <a:rPr lang="en-ID" sz="1600" dirty="0"/>
              <a:t>, 50 </a:t>
            </a:r>
            <a:r>
              <a:rPr lang="en-ID" sz="1600" dirty="0" err="1"/>
              <a:t>buku</a:t>
            </a:r>
            <a:r>
              <a:rPr lang="en-ID" sz="1600" dirty="0"/>
              <a:t>, dan 50 film </a:t>
            </a:r>
            <a:r>
              <a:rPr lang="en-ID" sz="1600" dirty="0" err="1"/>
              <a:t>sebulan</a:t>
            </a:r>
            <a:r>
              <a:rPr lang="en-ID" sz="1600" dirty="0"/>
              <a:t> </a:t>
            </a:r>
            <a:r>
              <a:rPr lang="en-ID" sz="1600" dirty="0" err="1"/>
              <a:t>seharga</a:t>
            </a:r>
            <a:r>
              <a:rPr lang="en-ID" sz="1600" dirty="0"/>
              <a:t> $50. </a:t>
            </a:r>
            <a:r>
              <a:rPr lang="en-ID" sz="1600" dirty="0" err="1"/>
              <a:t>Pelanggan</a:t>
            </a:r>
            <a:r>
              <a:rPr lang="en-ID" sz="1600" dirty="0"/>
              <a:t> juga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mendengarkan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menonton</a:t>
            </a:r>
            <a:r>
              <a:rPr lang="en-ID" sz="1600" dirty="0"/>
              <a:t> </a:t>
            </a:r>
            <a:r>
              <a:rPr lang="en-ID" sz="1600" dirty="0" err="1"/>
              <a:t>lagu</a:t>
            </a:r>
            <a:r>
              <a:rPr lang="en-ID" sz="1600" dirty="0"/>
              <a:t>, </a:t>
            </a:r>
            <a:r>
              <a:rPr lang="en-ID" sz="1600" dirty="0" err="1"/>
              <a:t>buku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film </a:t>
            </a:r>
            <a:r>
              <a:rPr lang="en-ID" sz="1600" dirty="0" err="1"/>
              <a:t>sekali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1⁄10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pembelian</a:t>
            </a:r>
            <a:r>
              <a:rPr lang="en-ID" sz="1600" dirty="0"/>
              <a:t>. </a:t>
            </a:r>
            <a:r>
              <a:rPr lang="en-ID" sz="1600" dirty="0" err="1"/>
              <a:t>Jadi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film </a:t>
            </a:r>
            <a:r>
              <a:rPr lang="en-ID" sz="1600" dirty="0" err="1"/>
              <a:t>seharga</a:t>
            </a:r>
            <a:r>
              <a:rPr lang="en-ID" sz="1600" dirty="0"/>
              <a:t> $5,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menontonnya</a:t>
            </a:r>
            <a:r>
              <a:rPr lang="en-ID" sz="1600" dirty="0"/>
              <a:t> </a:t>
            </a:r>
            <a:r>
              <a:rPr lang="en-ID" sz="1600" dirty="0" err="1"/>
              <a:t>sekali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50 </a:t>
            </a:r>
            <a:r>
              <a:rPr lang="en-ID" sz="1600" dirty="0" err="1"/>
              <a:t>sen.</a:t>
            </a:r>
            <a:r>
              <a:rPr lang="en-ID" sz="1600" dirty="0"/>
              <a:t> 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streaming online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jadi</a:t>
            </a:r>
            <a:r>
              <a:rPr lang="en-ID" sz="1600" dirty="0"/>
              <a:t>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koneksi</a:t>
            </a:r>
            <a:r>
              <a:rPr lang="en-ID" sz="1600" dirty="0"/>
              <a:t> internet yang </a:t>
            </a:r>
            <a:r>
              <a:rPr lang="en-ID" sz="1600" dirty="0" err="1"/>
              <a:t>baik</a:t>
            </a:r>
            <a:r>
              <a:rPr lang="en-ID" sz="1600" dirty="0"/>
              <a:t>.</a:t>
            </a:r>
          </a:p>
          <a:p>
            <a:pPr fontAlgn="base"/>
            <a:r>
              <a:rPr lang="en-ID" sz="1600" dirty="0"/>
              <a:t>Amadeus Entertainment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empat</a:t>
            </a:r>
            <a:r>
              <a:rPr lang="en-ID" sz="1600" dirty="0"/>
              <a:t> </a:t>
            </a:r>
            <a:r>
              <a:rPr lang="en-ID" sz="1600" dirty="0" err="1"/>
              <a:t>saluran</a:t>
            </a:r>
            <a:r>
              <a:rPr lang="en-ID" sz="1600" dirty="0"/>
              <a:t> </a:t>
            </a:r>
            <a:r>
              <a:rPr lang="en-ID" sz="1600" dirty="0" err="1"/>
              <a:t>pengiriman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: Internet, </a:t>
            </a:r>
            <a:r>
              <a:rPr lang="en-ID" sz="1600" dirty="0" err="1"/>
              <a:t>telepon</a:t>
            </a:r>
            <a:r>
              <a:rPr lang="en-ID" sz="1600" dirty="0"/>
              <a:t> </a:t>
            </a:r>
            <a:r>
              <a:rPr lang="en-ID" sz="1600" dirty="0" err="1"/>
              <a:t>seluler</a:t>
            </a:r>
            <a:r>
              <a:rPr lang="en-ID" sz="1600" dirty="0"/>
              <a:t>,</a:t>
            </a:r>
            <a:br>
              <a:rPr lang="en-ID" sz="1600" dirty="0"/>
            </a:br>
            <a:r>
              <a:rPr lang="en-ID" sz="1600" dirty="0"/>
              <a:t>TV </a:t>
            </a:r>
            <a:r>
              <a:rPr lang="en-ID" sz="1600" dirty="0" err="1"/>
              <a:t>kabel</a:t>
            </a:r>
            <a:r>
              <a:rPr lang="en-ID" sz="1600" dirty="0"/>
              <a:t>, dan pos. Ada </a:t>
            </a:r>
            <a:r>
              <a:rPr lang="en-ID" sz="1600" dirty="0" err="1"/>
              <a:t>beberapa</a:t>
            </a:r>
            <a:r>
              <a:rPr lang="en-ID" sz="1600" dirty="0"/>
              <a:t> model </a:t>
            </a:r>
            <a:r>
              <a:rPr lang="en-ID" sz="1600" dirty="0" err="1"/>
              <a:t>pembayaran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langganan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 debit </a:t>
            </a:r>
            <a:r>
              <a:rPr lang="en-ID" sz="1600" dirty="0" err="1"/>
              <a:t>langsung</a:t>
            </a:r>
            <a:r>
              <a:rPr lang="en-ID" sz="1600" dirty="0"/>
              <a:t> </a:t>
            </a:r>
            <a:r>
              <a:rPr lang="en-ID" sz="1600" dirty="0" err="1"/>
              <a:t>tahunan</a:t>
            </a:r>
            <a:r>
              <a:rPr lang="en-ID" sz="1600" dirty="0"/>
              <a:t>, di </a:t>
            </a:r>
            <a:r>
              <a:rPr lang="en-ID" sz="1600" dirty="0" err="1"/>
              <a:t>muka</a:t>
            </a:r>
            <a:r>
              <a:rPr lang="en-ID" sz="1600" dirty="0"/>
              <a:t>, dan </a:t>
            </a:r>
            <a:r>
              <a:rPr lang="en-ID" sz="1600" dirty="0" err="1"/>
              <a:t>bulanan</a:t>
            </a:r>
            <a:r>
              <a:rPr lang="en-ID" sz="1600" dirty="0"/>
              <a:t>. Perusahaan </a:t>
            </a:r>
            <a:r>
              <a:rPr lang="en-ID" sz="1600" dirty="0" err="1"/>
              <a:t>membeli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 10.000 </a:t>
            </a:r>
            <a:r>
              <a:rPr lang="en-ID" sz="1600" dirty="0" err="1"/>
              <a:t>lagu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rekaman</a:t>
            </a:r>
            <a:r>
              <a:rPr lang="en-ID" sz="1600" dirty="0"/>
              <a:t>, </a:t>
            </a:r>
            <a:r>
              <a:rPr lang="en-ID" sz="1600" dirty="0" err="1"/>
              <a:t>judul</a:t>
            </a:r>
            <a:r>
              <a:rPr lang="en-ID" sz="1600" dirty="0"/>
              <a:t> </a:t>
            </a:r>
            <a:r>
              <a:rPr lang="en-ID" sz="1600" dirty="0" err="1"/>
              <a:t>apa</a:t>
            </a:r>
            <a:r>
              <a:rPr lang="en-ID" sz="1600" dirty="0"/>
              <a:t> pun,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. </a:t>
            </a:r>
            <a:r>
              <a:rPr lang="en-ID" sz="1600" dirty="0" err="1"/>
              <a:t>Untuk</a:t>
            </a:r>
            <a:r>
              <a:rPr lang="en-ID" sz="1600" dirty="0"/>
              <a:t> streaming online,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membayar</a:t>
            </a:r>
            <a:r>
              <a:rPr lang="en-ID" sz="1600" dirty="0"/>
              <a:t> </a:t>
            </a:r>
            <a:r>
              <a:rPr lang="en-ID" sz="1600" dirty="0" err="1"/>
              <a:t>penyedia</a:t>
            </a:r>
            <a:r>
              <a:rPr lang="en-ID" sz="1600" dirty="0"/>
              <a:t> </a:t>
            </a:r>
            <a:r>
              <a:rPr lang="en-ID" sz="1600" dirty="0" err="1"/>
              <a:t>pusat</a:t>
            </a:r>
            <a:r>
              <a:rPr lang="en-ID" sz="1600" dirty="0"/>
              <a:t> (Geo Broadcasting Ltd.)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(</a:t>
            </a:r>
            <a:r>
              <a:rPr lang="en-ID" sz="1600" dirty="0" err="1"/>
              <a:t>faktur</a:t>
            </a:r>
            <a:r>
              <a:rPr lang="en-ID" sz="1600" dirty="0"/>
              <a:t> </a:t>
            </a:r>
            <a:r>
              <a:rPr lang="en-ID" sz="1600" dirty="0" err="1"/>
              <a:t>bulanan</a:t>
            </a:r>
            <a:r>
              <a:rPr lang="en-ID" sz="1600" dirty="0"/>
              <a:t>). Perusahaan </a:t>
            </a:r>
            <a:r>
              <a:rPr lang="en-ID" sz="1600" dirty="0" err="1"/>
              <a:t>menggunakan</a:t>
            </a:r>
            <a:r>
              <a:rPr lang="en-ID" sz="1600" dirty="0"/>
              <a:t> WebTower9,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.NET yang </a:t>
            </a:r>
            <a:r>
              <a:rPr lang="en-ID" sz="1600" dirty="0" err="1"/>
              <a:t>dikembangkan</a:t>
            </a:r>
            <a:r>
              <a:rPr lang="en-ID" sz="1600" dirty="0"/>
              <a:t> </a:t>
            </a:r>
            <a:r>
              <a:rPr lang="en-ID" sz="1600" dirty="0" err="1"/>
              <a:t>khusus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situs web </a:t>
            </a:r>
            <a:r>
              <a:rPr lang="en-ID" sz="1600" dirty="0" err="1"/>
              <a:t>dinamis</a:t>
            </a:r>
            <a:r>
              <a:rPr lang="en-ID" sz="1600" dirty="0"/>
              <a:t>, </a:t>
            </a:r>
            <a:r>
              <a:rPr lang="en-ID" sz="1600" dirty="0" err="1"/>
              <a:t>perdagangan</a:t>
            </a:r>
            <a:r>
              <a:rPr lang="en-ID" sz="1600" dirty="0"/>
              <a:t> multimedia, </a:t>
            </a:r>
            <a:r>
              <a:rPr lang="en-ID" sz="1600" dirty="0" err="1"/>
              <a:t>penyiaran</a:t>
            </a:r>
            <a:r>
              <a:rPr lang="en-ID" sz="1600" dirty="0"/>
              <a:t>, </a:t>
            </a:r>
            <a:r>
              <a:rPr lang="en-ID" sz="1600" dirty="0" err="1"/>
              <a:t>pemrosesan</a:t>
            </a:r>
            <a:r>
              <a:rPr lang="en-ID" sz="1600" dirty="0"/>
              <a:t> </a:t>
            </a:r>
            <a:r>
              <a:rPr lang="en-ID" sz="1600" dirty="0" err="1"/>
              <a:t>pesanan</a:t>
            </a:r>
            <a:r>
              <a:rPr lang="en-ID" sz="1600" dirty="0"/>
              <a:t> </a:t>
            </a:r>
            <a:r>
              <a:rPr lang="en-ID" sz="1600" dirty="0" err="1"/>
              <a:t>penjualan</a:t>
            </a:r>
            <a:r>
              <a:rPr lang="en-ID" sz="1600" dirty="0"/>
              <a:t>, dan </a:t>
            </a:r>
            <a:r>
              <a:rPr lang="en-ID" sz="1600" dirty="0" err="1"/>
              <a:t>manajemen</a:t>
            </a:r>
            <a:r>
              <a:rPr lang="en-ID" sz="1600" dirty="0"/>
              <a:t> </a:t>
            </a:r>
            <a:r>
              <a:rPr lang="en-ID" sz="1600" dirty="0" err="1"/>
              <a:t>langganan</a:t>
            </a:r>
            <a:r>
              <a:rPr lang="en-ID" sz="1600" dirty="0"/>
              <a:t>, </a:t>
            </a:r>
            <a:r>
              <a:rPr lang="en-ID" sz="1600" dirty="0" err="1"/>
              <a:t>semuanya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 di database Oracle. 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perencanaan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(ERP) back-end </a:t>
            </a:r>
            <a:r>
              <a:rPr lang="en-ID" sz="1600" dirty="0" err="1"/>
              <a:t>adalah</a:t>
            </a:r>
            <a:r>
              <a:rPr lang="en-ID" sz="1600" dirty="0"/>
              <a:t> Jupiter,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AS/400 </a:t>
            </a:r>
            <a:r>
              <a:rPr lang="en-ID" sz="1600" dirty="0" err="1"/>
              <a:t>siap</a:t>
            </a:r>
            <a:r>
              <a:rPr lang="en-ID" sz="1600" dirty="0"/>
              <a:t> </a:t>
            </a:r>
            <a:r>
              <a:rPr lang="en-ID" sz="1600" dirty="0" err="1"/>
              <a:t>pakai</a:t>
            </a:r>
            <a:r>
              <a:rPr lang="en-ID" sz="1600" dirty="0"/>
              <a:t> yang </a:t>
            </a:r>
            <a:r>
              <a:rPr lang="en-ID" sz="1600" dirty="0" err="1"/>
              <a:t>berjalan</a:t>
            </a:r>
            <a:r>
              <a:rPr lang="en-ID" sz="1600" dirty="0"/>
              <a:t> di DB2. Di </a:t>
            </a:r>
            <a:r>
              <a:rPr lang="en-ID" sz="1600" dirty="0" err="1"/>
              <a:t>sinilah</a:t>
            </a:r>
            <a:r>
              <a:rPr lang="en-ID" sz="1600" dirty="0"/>
              <a:t> </a:t>
            </a:r>
            <a:r>
              <a:rPr lang="en-ID" sz="1600" dirty="0" err="1"/>
              <a:t>inventaris</a:t>
            </a:r>
            <a:r>
              <a:rPr lang="en-ID" sz="1600" dirty="0"/>
              <a:t>, </a:t>
            </a:r>
            <a:r>
              <a:rPr lang="en-ID" sz="1600" dirty="0" err="1"/>
              <a:t>produk</a:t>
            </a:r>
            <a:r>
              <a:rPr lang="en-ID" sz="1600" dirty="0"/>
              <a:t>, dan </a:t>
            </a:r>
            <a:r>
              <a:rPr lang="en-ID" sz="1600" dirty="0" err="1"/>
              <a:t>keuangan</a:t>
            </a:r>
            <a:r>
              <a:rPr lang="en-ID" sz="1600" dirty="0"/>
              <a:t> </a:t>
            </a:r>
            <a:r>
              <a:rPr lang="en-ID" sz="1600" dirty="0" err="1"/>
              <a:t>dikelola</a:t>
            </a:r>
            <a:r>
              <a:rPr lang="en-ID" sz="1600" dirty="0"/>
              <a:t>. </a:t>
            </a:r>
            <a:r>
              <a:rPr lang="en-ID" sz="1600" dirty="0" err="1"/>
              <a:t>Ukuran</a:t>
            </a:r>
            <a:r>
              <a:rPr lang="en-ID" sz="1600" dirty="0"/>
              <a:t> database Jupiter </a:t>
            </a:r>
            <a:r>
              <a:rPr lang="en-ID" sz="1600" dirty="0" err="1"/>
              <a:t>sekitar</a:t>
            </a:r>
            <a:r>
              <a:rPr lang="en-ID" sz="1600" dirty="0"/>
              <a:t> 800GB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sekitar</a:t>
            </a:r>
            <a:r>
              <a:rPr lang="en-ID" sz="1600" dirty="0"/>
              <a:t> 250 </a:t>
            </a:r>
            <a:r>
              <a:rPr lang="en-ID" sz="1600" dirty="0" err="1"/>
              <a:t>tabel</a:t>
            </a:r>
            <a:r>
              <a:rPr lang="en-ID" sz="1600" dirty="0"/>
              <a:t> dan </a:t>
            </a:r>
            <a:r>
              <a:rPr lang="en-ID" sz="1600" dirty="0" err="1"/>
              <a:t>tampilan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28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Study Case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8C31-E10D-4927-B603-9B05477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8" y="1550503"/>
            <a:ext cx="11038923" cy="4797287"/>
          </a:xfrm>
        </p:spPr>
        <p:txBody>
          <a:bodyPr>
            <a:noAutofit/>
          </a:bodyPr>
          <a:lstStyle/>
          <a:p>
            <a:pPr fontAlgn="base"/>
            <a:r>
              <a:rPr lang="en-ID" sz="1600" dirty="0" err="1"/>
              <a:t>Kegiatan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di </a:t>
            </a:r>
            <a:r>
              <a:rPr lang="en-ID" sz="1600" dirty="0" err="1"/>
              <a:t>toko</a:t>
            </a:r>
            <a:r>
              <a:rPr lang="en-ID" sz="1600" dirty="0"/>
              <a:t> offline </a:t>
            </a:r>
            <a:r>
              <a:rPr lang="en-ID" sz="1600" dirty="0" err="1"/>
              <a:t>dikelola</a:t>
            </a:r>
            <a:r>
              <a:rPr lang="en-ID" sz="1600" dirty="0"/>
              <a:t> di Jade, yang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Java </a:t>
            </a:r>
            <a:r>
              <a:rPr lang="en-ID" sz="1600" dirty="0" err="1"/>
              <a:t>khusus</a:t>
            </a:r>
            <a:r>
              <a:rPr lang="en-ID" sz="1600" dirty="0"/>
              <a:t> yang </a:t>
            </a:r>
            <a:r>
              <a:rPr lang="en-ID" sz="1600" dirty="0" err="1"/>
              <a:t>berjalan</a:t>
            </a:r>
            <a:r>
              <a:rPr lang="en-ID" sz="1600" dirty="0"/>
              <a:t> di Informix. 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termasuk</a:t>
            </a:r>
            <a:r>
              <a:rPr lang="en-ID" sz="1600" dirty="0"/>
              <a:t> </a:t>
            </a:r>
            <a:r>
              <a:rPr lang="en-ID" sz="1600" dirty="0" err="1"/>
              <a:t>penjualan</a:t>
            </a:r>
            <a:r>
              <a:rPr lang="en-ID" sz="1600" dirty="0"/>
              <a:t>,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, dan </a:t>
            </a:r>
            <a:r>
              <a:rPr lang="en-ID" sz="1600" dirty="0" err="1"/>
              <a:t>langganan</a:t>
            </a:r>
            <a:r>
              <a:rPr lang="en-ID" sz="1600" dirty="0"/>
              <a:t>. WebTower9 dan Jade </a:t>
            </a:r>
            <a:r>
              <a:rPr lang="en-ID" sz="1600" dirty="0" err="1"/>
              <a:t>berinteraksi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dan </a:t>
            </a:r>
            <a:r>
              <a:rPr lang="en-ID" sz="1600" dirty="0" err="1"/>
              <a:t>keuangan</a:t>
            </a:r>
            <a:r>
              <a:rPr lang="en-ID" sz="1600" dirty="0"/>
              <a:t> Jupiter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hari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data </a:t>
            </a:r>
            <a:r>
              <a:rPr lang="en-ID" sz="1600" dirty="0" err="1"/>
              <a:t>penjualan</a:t>
            </a:r>
            <a:r>
              <a:rPr lang="en-ID" sz="1600" dirty="0"/>
              <a:t> dan </a:t>
            </a:r>
            <a:r>
              <a:rPr lang="en-ID" sz="1600" dirty="0" err="1"/>
              <a:t>pelanggan</a:t>
            </a:r>
            <a:r>
              <a:rPr lang="en-ID" sz="1600" dirty="0"/>
              <a:t> (</a:t>
            </a:r>
            <a:r>
              <a:rPr lang="en-ID" sz="1600" dirty="0" err="1"/>
              <a:t>termasuk</a:t>
            </a:r>
            <a:r>
              <a:rPr lang="en-ID" sz="1600" dirty="0"/>
              <a:t> </a:t>
            </a:r>
            <a:r>
              <a:rPr lang="en-ID" sz="1600" dirty="0" err="1"/>
              <a:t>langganan</a:t>
            </a:r>
            <a:r>
              <a:rPr lang="en-ID" sz="1600" dirty="0"/>
              <a:t>) </a:t>
            </a:r>
            <a:r>
              <a:rPr lang="en-ID" sz="1600" dirty="0" err="1"/>
              <a:t>disimpan</a:t>
            </a:r>
            <a:r>
              <a:rPr lang="en-ID" sz="1600" dirty="0"/>
              <a:t> di WebTower9 dan Jade.</a:t>
            </a:r>
          </a:p>
          <a:p>
            <a:pPr fontAlgn="base"/>
            <a:r>
              <a:rPr lang="en-ID" sz="1600" dirty="0"/>
              <a:t>Perusahaan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SupplyNet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berinteraksi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pemasok</a:t>
            </a:r>
            <a:r>
              <a:rPr lang="en-ID" sz="1600" dirty="0"/>
              <a:t>. 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jaringan</a:t>
            </a:r>
            <a:r>
              <a:rPr lang="en-ID" sz="1600" dirty="0"/>
              <a:t> </a:t>
            </a:r>
            <a:r>
              <a:rPr lang="en-ID" sz="1600" dirty="0" err="1"/>
              <a:t>pemasok</a:t>
            </a:r>
            <a:r>
              <a:rPr lang="en-ID" sz="1600" dirty="0"/>
              <a:t> </a:t>
            </a:r>
            <a:r>
              <a:rPr lang="en-ID" sz="1600" dirty="0" err="1"/>
              <a:t>standar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</a:t>
            </a:r>
            <a:r>
              <a:rPr lang="en-ID" sz="1600" dirty="0" err="1"/>
              <a:t>layanan</a:t>
            </a:r>
            <a:r>
              <a:rPr lang="en-ID" sz="1600" dirty="0"/>
              <a:t> web di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hiburan</a:t>
            </a:r>
            <a:r>
              <a:rPr lang="en-ID" sz="1600" dirty="0"/>
              <a:t> online </a:t>
            </a:r>
            <a:r>
              <a:rPr lang="en-ID" sz="1600" dirty="0" err="1"/>
              <a:t>termasuk</a:t>
            </a:r>
            <a:r>
              <a:rPr lang="en-ID" sz="1600" dirty="0"/>
              <a:t> </a:t>
            </a:r>
            <a:r>
              <a:rPr lang="en-ID" sz="1600" dirty="0" err="1"/>
              <a:t>musik</a:t>
            </a:r>
            <a:r>
              <a:rPr lang="en-ID" sz="1600" dirty="0"/>
              <a:t> dan film. WebTower9 dan Jupiter di-host di </a:t>
            </a:r>
            <a:r>
              <a:rPr lang="en-ID" sz="1600" dirty="0" err="1"/>
              <a:t>kantor</a:t>
            </a:r>
            <a:r>
              <a:rPr lang="en-ID" sz="1600" dirty="0"/>
              <a:t> </a:t>
            </a:r>
            <a:r>
              <a:rPr lang="en-ID" sz="1600" dirty="0" err="1"/>
              <a:t>pusat</a:t>
            </a:r>
            <a:r>
              <a:rPr lang="en-ID" sz="1600" dirty="0"/>
              <a:t> Amadeus Entertainment. Jade di-host di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outsourcing di Bangalore, India. Kumpulan </a:t>
            </a:r>
            <a:r>
              <a:rPr lang="en-ID" sz="1600" dirty="0" err="1"/>
              <a:t>semalaman</a:t>
            </a:r>
            <a:r>
              <a:rPr lang="en-ID" sz="1600" dirty="0"/>
              <a:t> Jupiter </a:t>
            </a:r>
            <a:r>
              <a:rPr lang="en-ID" sz="1600" dirty="0" err="1"/>
              <a:t>dimulai</a:t>
            </a:r>
            <a:r>
              <a:rPr lang="en-ID" sz="1600" dirty="0"/>
              <a:t> pada </a:t>
            </a:r>
            <a:r>
              <a:rPr lang="en-ID" sz="1600" dirty="0" err="1"/>
              <a:t>pukul</a:t>
            </a:r>
            <a:r>
              <a:rPr lang="en-ID" sz="1600" dirty="0"/>
              <a:t> 11 ​​</a:t>
            </a:r>
            <a:r>
              <a:rPr lang="en-ID" sz="1600" dirty="0" err="1"/>
              <a:t>malam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standar</a:t>
            </a:r>
            <a:r>
              <a:rPr lang="en-ID" sz="1600" dirty="0"/>
              <a:t> Timur (EST) </a:t>
            </a: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dirty="0" err="1"/>
              <a:t>tiga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empat</a:t>
            </a:r>
            <a:r>
              <a:rPr lang="en-ID" sz="1600" dirty="0"/>
              <a:t> jam. </a:t>
            </a:r>
            <a:r>
              <a:rPr lang="en-ID" sz="1600" dirty="0" err="1"/>
              <a:t>Pekerjaan</a:t>
            </a:r>
            <a:r>
              <a:rPr lang="en-ID" sz="1600" dirty="0"/>
              <a:t> </a:t>
            </a:r>
            <a:r>
              <a:rPr lang="en-ID" sz="1600" dirty="0" err="1"/>
              <a:t>pencadangan</a:t>
            </a:r>
            <a:r>
              <a:rPr lang="en-ID" sz="1600" dirty="0"/>
              <a:t> offline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segera</a:t>
            </a:r>
            <a:r>
              <a:rPr lang="en-ID" sz="1600" dirty="0"/>
              <a:t> </a:t>
            </a:r>
            <a:r>
              <a:rPr lang="en-ID" sz="1600" dirty="0" err="1"/>
              <a:t>setelah</a:t>
            </a:r>
            <a:r>
              <a:rPr lang="en-ID" sz="1600" dirty="0"/>
              <a:t> batch </a:t>
            </a:r>
            <a:r>
              <a:rPr lang="en-ID" sz="1600" dirty="0" err="1"/>
              <a:t>semalam</a:t>
            </a:r>
            <a:r>
              <a:rPr lang="en-ID" sz="1600" dirty="0"/>
              <a:t> dan </a:t>
            </a:r>
            <a:r>
              <a:rPr lang="en-ID" sz="1600" dirty="0" err="1"/>
              <a:t>berjalan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jam. </a:t>
            </a:r>
            <a:r>
              <a:rPr lang="en-ID" sz="1600" dirty="0" err="1"/>
              <a:t>Pencadangan</a:t>
            </a:r>
            <a:r>
              <a:rPr lang="en-ID" sz="1600" dirty="0"/>
              <a:t> </a:t>
            </a:r>
            <a:r>
              <a:rPr lang="en-ID" sz="1600" dirty="0" err="1"/>
              <a:t>kaset</a:t>
            </a:r>
            <a:r>
              <a:rPr lang="en-ID" sz="1600" dirty="0"/>
              <a:t> Jade </a:t>
            </a:r>
            <a:r>
              <a:rPr lang="en-ID" sz="1600" dirty="0" err="1"/>
              <a:t>dimulai</a:t>
            </a:r>
            <a:r>
              <a:rPr lang="en-ID" sz="1600" dirty="0"/>
              <a:t> pada </a:t>
            </a:r>
            <a:r>
              <a:rPr lang="en-ID" sz="1600" dirty="0" err="1"/>
              <a:t>pukul</a:t>
            </a:r>
            <a:r>
              <a:rPr lang="en-ID" sz="1600" dirty="0"/>
              <a:t> 3 </a:t>
            </a:r>
            <a:r>
              <a:rPr lang="en-ID" sz="1600" dirty="0" err="1"/>
              <a:t>pagi</a:t>
            </a:r>
            <a:r>
              <a:rPr lang="en-ID" sz="1600" dirty="0"/>
              <a:t> EST </a:t>
            </a: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tiga</a:t>
            </a:r>
            <a:r>
              <a:rPr lang="en-ID" sz="1600" dirty="0"/>
              <a:t> jam.</a:t>
            </a:r>
          </a:p>
          <a:p>
            <a:pPr fontAlgn="base"/>
            <a:r>
              <a:rPr lang="en-ID" sz="1600" dirty="0"/>
              <a:t>Tim </a:t>
            </a:r>
            <a:r>
              <a:rPr lang="en-ID" sz="1600" dirty="0" err="1"/>
              <a:t>arsitektur</a:t>
            </a:r>
            <a:r>
              <a:rPr lang="en-ID" sz="1600" dirty="0"/>
              <a:t> TI </a:t>
            </a:r>
            <a:r>
              <a:rPr lang="en-ID" sz="1600" dirty="0" err="1"/>
              <a:t>memutuskan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menstandardisasi</a:t>
            </a:r>
            <a:r>
              <a:rPr lang="en-ID" sz="1600" dirty="0"/>
              <a:t> platform database pada Microsoft SQL Server dan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web </a:t>
            </a:r>
            <a:r>
              <a:rPr lang="en-ID" sz="1600" dirty="0" err="1"/>
              <a:t>untuk</a:t>
            </a:r>
            <a:r>
              <a:rPr lang="en-ID" sz="1600" dirty="0"/>
              <a:t> platform </a:t>
            </a:r>
            <a:r>
              <a:rPr lang="en-ID" sz="1600" dirty="0" err="1"/>
              <a:t>aplikasinya</a:t>
            </a:r>
            <a:r>
              <a:rPr lang="en-ID" sz="1600" dirty="0"/>
              <a:t>. Oleh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,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studi</a:t>
            </a:r>
            <a:r>
              <a:rPr lang="en-ID" sz="1600" dirty="0"/>
              <a:t> </a:t>
            </a:r>
            <a:r>
              <a:rPr lang="en-ID" sz="1600" dirty="0" err="1"/>
              <a:t>kasus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saya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membangun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gudang</a:t>
            </a:r>
            <a:r>
              <a:rPr lang="en-ID" sz="1600" dirty="0"/>
              <a:t> data </a:t>
            </a:r>
            <a:r>
              <a:rPr lang="en-ID" sz="1600" dirty="0" err="1"/>
              <a:t>untuk</a:t>
            </a:r>
            <a:r>
              <a:rPr lang="en-ID" sz="1600" dirty="0"/>
              <a:t> Amadeus Entertainment </a:t>
            </a:r>
            <a:r>
              <a:rPr lang="en-ID" sz="1600" dirty="0" err="1"/>
              <a:t>menggunakan</a:t>
            </a:r>
            <a:r>
              <a:rPr lang="en-ID" sz="1600" dirty="0"/>
              <a:t> Microsoft SQL Server 2005. Anda juga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SQL Server 2008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membangunnya</a:t>
            </a:r>
            <a:r>
              <a:rPr lang="en-ID" sz="1600" dirty="0"/>
              <a:t>. Saya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arsitektur</a:t>
            </a:r>
            <a:r>
              <a:rPr lang="en-ID" sz="1600" dirty="0"/>
              <a:t> </a:t>
            </a:r>
            <a:r>
              <a:rPr lang="en-ID" sz="1600" dirty="0" err="1"/>
              <a:t>gudang</a:t>
            </a:r>
            <a:r>
              <a:rPr lang="en-ID" sz="1600" dirty="0"/>
              <a:t> data NDS + DDS yang </a:t>
            </a:r>
            <a:r>
              <a:rPr lang="en-ID" sz="1600" dirty="0" err="1"/>
              <a:t>diuraikan</a:t>
            </a:r>
            <a:r>
              <a:rPr lang="en-ID" sz="1600" dirty="0"/>
              <a:t> </a:t>
            </a:r>
            <a:r>
              <a:rPr lang="en-ID" sz="1600" dirty="0" err="1"/>
              <a:t>sebelumnya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bab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 Gambar di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arsitektur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07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Study Case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5A493-BF83-421B-9054-8A062B6B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34" y="1425644"/>
            <a:ext cx="7365331" cy="48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Study Case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8C31-E10D-4927-B603-9B05477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8" y="1550503"/>
            <a:ext cx="11038923" cy="4797287"/>
          </a:xfrm>
        </p:spPr>
        <p:txBody>
          <a:bodyPr>
            <a:noAutofit/>
          </a:bodyPr>
          <a:lstStyle/>
          <a:p>
            <a:pPr fontAlgn="base"/>
            <a:r>
              <a:rPr lang="en-ID" sz="1600" dirty="0" err="1"/>
              <a:t>Seperti</a:t>
            </a:r>
            <a:r>
              <a:rPr lang="en-ID" sz="1600" dirty="0"/>
              <a:t> yang Anda </a:t>
            </a:r>
            <a:r>
              <a:rPr lang="en-ID" sz="1600" dirty="0" err="1"/>
              <a:t>lihat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gambar</a:t>
            </a:r>
            <a:r>
              <a:rPr lang="en-ID" sz="1600" dirty="0"/>
              <a:t> di </a:t>
            </a:r>
            <a:r>
              <a:rPr lang="en-ID" sz="1600" dirty="0" err="1"/>
              <a:t>atas</a:t>
            </a:r>
            <a:r>
              <a:rPr lang="en-ID" sz="1600" dirty="0"/>
              <a:t>,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Integrasi</a:t>
            </a:r>
            <a:r>
              <a:rPr lang="en-ID" sz="1600" dirty="0"/>
              <a:t>,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Pelaporan</a:t>
            </a:r>
            <a:r>
              <a:rPr lang="en-ID" sz="1600" dirty="0"/>
              <a:t>, dan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diinstal</a:t>
            </a:r>
            <a:r>
              <a:rPr lang="en-ID" sz="1600" dirty="0"/>
              <a:t> pada </a:t>
            </a:r>
            <a:r>
              <a:rPr lang="en-ID" sz="1600" dirty="0" err="1"/>
              <a:t>mesin</a:t>
            </a:r>
            <a:r>
              <a:rPr lang="en-ID" sz="1600" dirty="0"/>
              <a:t> yang </a:t>
            </a:r>
            <a:r>
              <a:rPr lang="en-ID" sz="1600" dirty="0" err="1"/>
              <a:t>terpisah</a:t>
            </a:r>
            <a:r>
              <a:rPr lang="en-ID" sz="1600" dirty="0"/>
              <a:t>. Kami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SAN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 </a:t>
            </a:r>
            <a:r>
              <a:rPr lang="en-ID" sz="1600" dirty="0" err="1"/>
              <a:t>mentah</a:t>
            </a:r>
            <a:r>
              <a:rPr lang="en-ID" sz="1600" dirty="0"/>
              <a:t> 12TB. </a:t>
            </a:r>
            <a:r>
              <a:rPr lang="en-ID" sz="1600" dirty="0" err="1"/>
              <a:t>Kapasitas</a:t>
            </a:r>
            <a:r>
              <a:rPr lang="en-ID" sz="1600" dirty="0"/>
              <a:t> </a:t>
            </a:r>
            <a:r>
              <a:rPr lang="en-ID" sz="1600" dirty="0" err="1"/>
              <a:t>penyimpanan</a:t>
            </a:r>
            <a:r>
              <a:rPr lang="en-ID" sz="1600" dirty="0"/>
              <a:t> </a:t>
            </a:r>
            <a:r>
              <a:rPr lang="en-ID" sz="1600" dirty="0" err="1"/>
              <a:t>akhir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jauh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</a:t>
            </a:r>
            <a:r>
              <a:rPr lang="en-ID" sz="1600" dirty="0" err="1"/>
              <a:t>daripada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 </a:t>
            </a:r>
            <a:r>
              <a:rPr lang="en-ID" sz="1600" dirty="0" err="1"/>
              <a:t>mentah</a:t>
            </a:r>
            <a:r>
              <a:rPr lang="en-ID" sz="1600" dirty="0"/>
              <a:t>. 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arsitektur</a:t>
            </a:r>
            <a:r>
              <a:rPr lang="en-ID" sz="1600" dirty="0"/>
              <a:t> </a:t>
            </a:r>
            <a:r>
              <a:rPr lang="en-ID" sz="1600" dirty="0" err="1"/>
              <a:t>sementara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ilustrasi</a:t>
            </a:r>
            <a:r>
              <a:rPr lang="en-ID" sz="1600" dirty="0"/>
              <a:t> </a:t>
            </a: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diimplementasikan</a:t>
            </a:r>
            <a:r>
              <a:rPr lang="en-ID" sz="1600" dirty="0"/>
              <a:t>. </a:t>
            </a:r>
            <a:r>
              <a:rPr lang="en-ID" sz="1600" dirty="0" err="1"/>
              <a:t>Spesifikasi</a:t>
            </a:r>
            <a:r>
              <a:rPr lang="en-ID" sz="1600" dirty="0"/>
              <a:t> server pada Gambar 2-11 </a:t>
            </a:r>
            <a:r>
              <a:rPr lang="en-ID" sz="1600" dirty="0" err="1"/>
              <a:t>tinggi</a:t>
            </a:r>
            <a:r>
              <a:rPr lang="en-ID" sz="1600" dirty="0"/>
              <a:t>,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terlalu</a:t>
            </a:r>
            <a:r>
              <a:rPr lang="en-ID" sz="1600" dirty="0"/>
              <a:t> </a:t>
            </a:r>
            <a:r>
              <a:rPr lang="en-ID" sz="1600" dirty="0" err="1"/>
              <a:t>tinggi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proyek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 </a:t>
            </a:r>
            <a:r>
              <a:rPr lang="en-ID" sz="1600" dirty="0" err="1"/>
              <a:t>Ketika</a:t>
            </a:r>
            <a:r>
              <a:rPr lang="en-ID" sz="1600" dirty="0"/>
              <a:t> kami </a:t>
            </a:r>
            <a:r>
              <a:rPr lang="en-ID" sz="1600" dirty="0" err="1"/>
              <a:t>mendapatkan</a:t>
            </a:r>
            <a:r>
              <a:rPr lang="en-ID" sz="1600" dirty="0"/>
              <a:t> </a:t>
            </a:r>
            <a:r>
              <a:rPr lang="en-ID" sz="1600" dirty="0" err="1"/>
              <a:t>persyaratan</a:t>
            </a:r>
            <a:r>
              <a:rPr lang="en-ID" sz="1600" dirty="0"/>
              <a:t>, kami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merinci</a:t>
            </a:r>
            <a:r>
              <a:rPr lang="en-ID" sz="1600" dirty="0"/>
              <a:t> </a:t>
            </a:r>
            <a:r>
              <a:rPr lang="en-ID" sz="1600" dirty="0" err="1"/>
              <a:t>desain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lanjut</a:t>
            </a:r>
            <a:r>
              <a:rPr lang="en-ID" sz="1600" dirty="0"/>
              <a:t>. 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D" sz="1600" dirty="0" err="1"/>
              <a:t>Persyaratan</a:t>
            </a:r>
            <a:r>
              <a:rPr lang="en-ID" sz="1600" dirty="0"/>
              <a:t> </a:t>
            </a:r>
            <a:r>
              <a:rPr lang="en-ID" sz="1600" dirty="0" err="1"/>
              <a:t>ketersediaan</a:t>
            </a:r>
            <a:r>
              <a:rPr lang="en-ID" sz="1600" dirty="0"/>
              <a:t> </a:t>
            </a:r>
            <a:r>
              <a:rPr lang="en-ID" sz="1600" dirty="0" err="1"/>
              <a:t>tinggi</a:t>
            </a:r>
            <a:r>
              <a:rPr lang="en-ID" sz="1600" dirty="0"/>
              <a:t> (</a:t>
            </a:r>
            <a:r>
              <a:rPr lang="en-ID" sz="1600" dirty="0" err="1"/>
              <a:t>berapa</a:t>
            </a:r>
            <a:r>
              <a:rPr lang="en-ID" sz="1600" dirty="0"/>
              <a:t> jam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mentolerir</a:t>
            </a:r>
            <a:r>
              <a:rPr lang="en-ID" sz="1600" dirty="0"/>
              <a:t> </a:t>
            </a:r>
            <a:r>
              <a:rPr lang="en-ID" sz="1600" dirty="0" err="1"/>
              <a:t>gudang</a:t>
            </a:r>
            <a:r>
              <a:rPr lang="en-ID" sz="1600" dirty="0"/>
              <a:t> data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turun</a:t>
            </a:r>
            <a:r>
              <a:rPr lang="en-ID" sz="1600" dirty="0"/>
              <a:t>) </a:t>
            </a:r>
            <a:r>
              <a:rPr lang="en-ID" sz="1600" dirty="0" err="1"/>
              <a:t>mempengaruhi</a:t>
            </a:r>
            <a:r>
              <a:rPr lang="en-ID" sz="1600" dirty="0"/>
              <a:t> </a:t>
            </a:r>
            <a:r>
              <a:rPr lang="en-ID" sz="1600" dirty="0" err="1"/>
              <a:t>keputusan</a:t>
            </a:r>
            <a:r>
              <a:rPr lang="en-ID" sz="1600" dirty="0"/>
              <a:t> </a:t>
            </a:r>
            <a:r>
              <a:rPr lang="en-ID" sz="1600" dirty="0" err="1"/>
              <a:t>pengelompokan</a:t>
            </a:r>
            <a:r>
              <a:rPr lang="en-ID" sz="1600" dirty="0"/>
              <a:t> server database.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D" sz="1600" dirty="0"/>
              <a:t>Volume data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mempengaruhi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prosesor</a:t>
            </a:r>
            <a:r>
              <a:rPr lang="en-ID" sz="1600" dirty="0"/>
              <a:t> dan </a:t>
            </a:r>
            <a:r>
              <a:rPr lang="en-ID" sz="1600" dirty="0" err="1"/>
              <a:t>memori</a:t>
            </a:r>
            <a:r>
              <a:rPr lang="en-ID" sz="1600" dirty="0"/>
              <a:t> server ETL dan </a:t>
            </a:r>
            <a:r>
              <a:rPr lang="en-ID" sz="1600" dirty="0" err="1"/>
              <a:t>apakah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menempatkan</a:t>
            </a:r>
            <a:r>
              <a:rPr lang="en-ID" sz="1600" dirty="0"/>
              <a:t> SSIS pada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terpisah</a:t>
            </a:r>
            <a:r>
              <a:rPr lang="en-ID" sz="1600" dirty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D" sz="1600" dirty="0"/>
              <a:t>Volume data di </a:t>
            </a:r>
            <a:r>
              <a:rPr lang="en-ID" sz="1600" dirty="0" err="1"/>
              <a:t>gudang</a:t>
            </a:r>
            <a:r>
              <a:rPr lang="en-ID" sz="1600" dirty="0"/>
              <a:t> data </a:t>
            </a:r>
            <a:r>
              <a:rPr lang="en-ID" sz="1600" dirty="0" err="1"/>
              <a:t>mempengaruhi</a:t>
            </a:r>
            <a:r>
              <a:rPr lang="en-ID" sz="1600" dirty="0"/>
              <a:t> </a:t>
            </a:r>
            <a:r>
              <a:rPr lang="en-ID" sz="1600" dirty="0" err="1"/>
              <a:t>ukuran</a:t>
            </a:r>
            <a:r>
              <a:rPr lang="en-ID" sz="1600" dirty="0"/>
              <a:t> </a:t>
            </a:r>
            <a:r>
              <a:rPr lang="en-ID" sz="1600" dirty="0" err="1"/>
              <a:t>penyimpanan</a:t>
            </a:r>
            <a:r>
              <a:rPr lang="en-ID" sz="1600" dirty="0"/>
              <a:t> dan </a:t>
            </a:r>
            <a:r>
              <a:rPr lang="en-ID" sz="1600" dirty="0" err="1"/>
              <a:t>persyaratan</a:t>
            </a:r>
            <a:r>
              <a:rPr lang="en-ID" sz="1600" dirty="0"/>
              <a:t> </a:t>
            </a:r>
            <a:r>
              <a:rPr lang="en-ID" sz="1600" dirty="0" err="1"/>
              <a:t>cadangan</a:t>
            </a:r>
            <a:r>
              <a:rPr lang="en-ID" sz="1600" dirty="0"/>
              <a:t>. </a:t>
            </a:r>
            <a:r>
              <a:rPr lang="en-ID" sz="1600" dirty="0" err="1"/>
              <a:t>Ukuran</a:t>
            </a:r>
            <a:r>
              <a:rPr lang="en-ID" sz="1600" dirty="0"/>
              <a:t> disk </a:t>
            </a:r>
            <a:r>
              <a:rPr lang="en-ID" sz="1600" dirty="0" err="1"/>
              <a:t>mentah</a:t>
            </a:r>
            <a:r>
              <a:rPr lang="en-ID" sz="1600" dirty="0"/>
              <a:t> SAN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kurang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12 TB </a:t>
            </a:r>
            <a:r>
              <a:rPr lang="en-ID" sz="1600" dirty="0" err="1"/>
              <a:t>tergantung</a:t>
            </a:r>
            <a:r>
              <a:rPr lang="en-ID" sz="1600" dirty="0"/>
              <a:t> pada </a:t>
            </a:r>
            <a:r>
              <a:rPr lang="en-ID" sz="1600" dirty="0" err="1"/>
              <a:t>persyaratan</a:t>
            </a:r>
            <a:r>
              <a:rPr lang="en-ID" sz="1600" dirty="0"/>
              <a:t> </a:t>
            </a:r>
            <a:r>
              <a:rPr lang="en-ID" sz="1600" dirty="0" err="1"/>
              <a:t>sebenarnya</a:t>
            </a:r>
            <a:r>
              <a:rPr lang="en-ID" sz="1600" dirty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D" sz="1600" dirty="0" err="1"/>
              <a:t>Jumlah</a:t>
            </a:r>
            <a:r>
              <a:rPr lang="en-ID" sz="1600" dirty="0"/>
              <a:t> dan </a:t>
            </a:r>
            <a:r>
              <a:rPr lang="en-ID" sz="1600" dirty="0" err="1"/>
              <a:t>ukuran</a:t>
            </a:r>
            <a:r>
              <a:rPr lang="en-ID" sz="1600" dirty="0"/>
              <a:t> </a:t>
            </a:r>
            <a:r>
              <a:rPr lang="en-ID" sz="1600" dirty="0" err="1"/>
              <a:t>kubus</a:t>
            </a:r>
            <a:r>
              <a:rPr lang="en-ID" sz="1600" dirty="0"/>
              <a:t> OLAP </a:t>
            </a:r>
            <a:r>
              <a:rPr lang="en-ID" sz="1600" dirty="0" err="1"/>
              <a:t>mempengaruhi</a:t>
            </a:r>
            <a:r>
              <a:rPr lang="en-ID" sz="1600" dirty="0"/>
              <a:t> </a:t>
            </a:r>
            <a:r>
              <a:rPr lang="en-ID" sz="1600" dirty="0" err="1"/>
              <a:t>memori</a:t>
            </a:r>
            <a:r>
              <a:rPr lang="en-ID" sz="1600" dirty="0"/>
              <a:t> dan </a:t>
            </a:r>
            <a:r>
              <a:rPr lang="en-ID" sz="1600" dirty="0" err="1"/>
              <a:t>prosesor</a:t>
            </a:r>
            <a:r>
              <a:rPr lang="en-ID" sz="1600" dirty="0"/>
              <a:t> server OLAP dan </a:t>
            </a:r>
            <a:r>
              <a:rPr lang="en-ID" sz="1600" dirty="0" err="1"/>
              <a:t>apakah</a:t>
            </a:r>
            <a:r>
              <a:rPr lang="en-ID" sz="1600" dirty="0"/>
              <a:t> Anda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menempatkan</a:t>
            </a:r>
            <a:r>
              <a:rPr lang="en-ID" sz="1600" dirty="0"/>
              <a:t> Analysis Services di server </a:t>
            </a:r>
            <a:r>
              <a:rPr lang="en-ID" sz="1600" dirty="0" err="1"/>
              <a:t>terpisah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82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Study Case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8C31-E10D-4927-B603-9B05477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8" y="1550503"/>
            <a:ext cx="11038923" cy="4797287"/>
          </a:xfrm>
        </p:spPr>
        <p:txBody>
          <a:bodyPr>
            <a:noAutofit/>
          </a:bodyPr>
          <a:lstStyle/>
          <a:p>
            <a:pPr fontAlgn="base"/>
            <a:r>
              <a:rPr lang="en-ID" sz="1600" dirty="0"/>
              <a:t>Anda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mengingat</a:t>
            </a:r>
            <a:r>
              <a:rPr lang="en-ID" sz="1600" dirty="0"/>
              <a:t>, </a:t>
            </a:r>
            <a:r>
              <a:rPr lang="en-ID" sz="1600" dirty="0" err="1"/>
              <a:t>terutama</a:t>
            </a:r>
            <a:r>
              <a:rPr lang="en-ID" sz="1600" dirty="0"/>
              <a:t> </a:t>
            </a:r>
            <a:r>
              <a:rPr lang="en-ID" sz="1600" dirty="0" err="1"/>
              <a:t>ketika</a:t>
            </a:r>
            <a:r>
              <a:rPr lang="en-ID" sz="1600" dirty="0"/>
              <a:t> </a:t>
            </a:r>
            <a:r>
              <a:rPr lang="en-ID" sz="1600" dirty="0" err="1"/>
              <a:t>menganggarkan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infrastruktur</a:t>
            </a:r>
            <a:r>
              <a:rPr lang="en-ID" sz="1600" dirty="0"/>
              <a:t> (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keras</a:t>
            </a:r>
            <a:r>
              <a:rPr lang="en-ID" sz="1600" dirty="0"/>
              <a:t> dan</a:t>
            </a:r>
            <a:br>
              <a:rPr lang="en-ID" sz="1600" dirty="0"/>
            </a:b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), </a:t>
            </a:r>
            <a:r>
              <a:rPr lang="en-ID" sz="1600" dirty="0" err="1"/>
              <a:t>bahwa</a:t>
            </a:r>
            <a:r>
              <a:rPr lang="en-ID" sz="1600" dirty="0"/>
              <a:t> Anda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set </a:t>
            </a:r>
            <a:r>
              <a:rPr lang="en-ID" sz="1600" dirty="0" err="1"/>
              <a:t>kedua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pengujian</a:t>
            </a:r>
            <a:r>
              <a:rPr lang="en-ID" sz="1600" dirty="0"/>
              <a:t> (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luas</a:t>
            </a:r>
            <a:r>
              <a:rPr lang="en-ID" sz="1600" dirty="0"/>
              <a:t> </a:t>
            </a:r>
            <a:r>
              <a:rPr lang="en-ID" sz="1600" dirty="0" err="1"/>
              <a:t>dikenal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jaminan</a:t>
            </a:r>
            <a:r>
              <a:rPr lang="en-ID" sz="1600" dirty="0"/>
              <a:t> </a:t>
            </a:r>
            <a:r>
              <a:rPr lang="en-ID" sz="1600" dirty="0" err="1"/>
              <a:t>kualitas</a:t>
            </a:r>
            <a:r>
              <a:rPr lang="en-ID" sz="1600" dirty="0"/>
              <a:t> [QA]) dan set lain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pengembangan</a:t>
            </a:r>
            <a:r>
              <a:rPr lang="en-ID" sz="1600" dirty="0"/>
              <a:t> (</a:t>
            </a:r>
            <a:r>
              <a:rPr lang="en-ID" sz="1600" dirty="0" err="1"/>
              <a:t>atau</a:t>
            </a:r>
            <a:r>
              <a:rPr lang="en-ID" sz="1600" dirty="0"/>
              <a:t> dev , </a:t>
            </a:r>
            <a:r>
              <a:rPr lang="en-ID" sz="1600" dirty="0" err="1"/>
              <a:t>Ringkasnya</a:t>
            </a:r>
            <a:r>
              <a:rPr lang="en-ID" sz="1600" dirty="0"/>
              <a:t>). 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di OLTP, </a:t>
            </a:r>
            <a:r>
              <a:rPr lang="en-ID" sz="1600" dirty="0" err="1"/>
              <a:t>dalam</a:t>
            </a:r>
            <a:r>
              <a:rPr lang="en-ID" sz="1600" dirty="0"/>
              <a:t> data warehousing, QA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 yang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. 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data warehousing Anda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pengujian</a:t>
            </a:r>
            <a:r>
              <a:rPr lang="en-ID" sz="1600" dirty="0"/>
              <a:t> </a:t>
            </a:r>
            <a:r>
              <a:rPr lang="en-ID" sz="1600" dirty="0" err="1"/>
              <a:t>kinerja</a:t>
            </a:r>
            <a:r>
              <a:rPr lang="en-ID" sz="1600" dirty="0"/>
              <a:t> dan volume. </a:t>
            </a:r>
            <a:r>
              <a:rPr lang="en-ID" sz="1600" dirty="0" err="1"/>
              <a:t>Jika</a:t>
            </a:r>
            <a:r>
              <a:rPr lang="en-ID" sz="1600" dirty="0"/>
              <a:t> QA Anda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setengah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, </a:t>
            </a:r>
            <a:r>
              <a:rPr lang="en-ID" sz="1600" dirty="0" err="1"/>
              <a:t>pengukuran</a:t>
            </a:r>
            <a:r>
              <a:rPr lang="en-ID" sz="1600" dirty="0"/>
              <a:t> Anda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pengujian</a:t>
            </a:r>
            <a:r>
              <a:rPr lang="en-ID" sz="1600" dirty="0"/>
              <a:t> </a:t>
            </a:r>
            <a:r>
              <a:rPr lang="en-ID" sz="1600" dirty="0" err="1"/>
              <a:t>kinerja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salah. </a:t>
            </a:r>
            <a:r>
              <a:rPr lang="en-ID" sz="1600" dirty="0" err="1"/>
              <a:t>Sebuah</a:t>
            </a:r>
            <a:r>
              <a:rPr lang="en-ID" sz="1600" dirty="0"/>
              <a:t> batch ETL yang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dirty="0" err="1"/>
              <a:t>tiga</a:t>
            </a:r>
            <a:r>
              <a:rPr lang="en-ID" sz="1600" dirty="0"/>
              <a:t> jam di QA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dirty="0" err="1"/>
              <a:t>tujuh</a:t>
            </a:r>
            <a:r>
              <a:rPr lang="en-ID" sz="1600" dirty="0"/>
              <a:t> jam.</a:t>
            </a:r>
          </a:p>
          <a:p>
            <a:pPr fontAlgn="base"/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pengembang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spesifikasi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rendah</a:t>
            </a:r>
            <a:r>
              <a:rPr lang="en-ID" sz="1600" dirty="0"/>
              <a:t> </a:t>
            </a:r>
            <a:r>
              <a:rPr lang="en-ID" sz="1600" dirty="0" err="1"/>
              <a:t>daripada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. </a:t>
            </a:r>
            <a:r>
              <a:rPr lang="en-ID" sz="1600" dirty="0" err="1"/>
              <a:t>Misalnya</a:t>
            </a:r>
            <a:r>
              <a:rPr lang="en-ID" sz="1600" dirty="0"/>
              <a:t>,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studi</a:t>
            </a:r>
            <a:r>
              <a:rPr lang="en-ID" sz="1600" dirty="0"/>
              <a:t> </a:t>
            </a:r>
            <a:r>
              <a:rPr lang="en-ID" sz="1600" dirty="0" err="1"/>
              <a:t>kasus</a:t>
            </a:r>
            <a:r>
              <a:rPr lang="en-ID" sz="1600" dirty="0"/>
              <a:t> Amadeus Entertainment, dev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server; </a:t>
            </a:r>
            <a:r>
              <a:rPr lang="en-ID" sz="1600" dirty="0" err="1"/>
              <a:t>dengan</a:t>
            </a:r>
            <a:r>
              <a:rPr lang="en-ID" sz="1600" dirty="0"/>
              <a:t> kata lain, </a:t>
            </a:r>
            <a:r>
              <a:rPr lang="en-ID" sz="1600" dirty="0" err="1"/>
              <a:t>mesin</a:t>
            </a:r>
            <a:r>
              <a:rPr lang="en-ID" sz="1600" dirty="0"/>
              <a:t> database,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Integrasi</a:t>
            </a:r>
            <a:r>
              <a:rPr lang="en-ID" sz="1600" dirty="0"/>
              <a:t>,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, dan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Pelaporan</a:t>
            </a:r>
            <a:r>
              <a:rPr lang="en-ID" sz="1600" dirty="0"/>
              <a:t> </a:t>
            </a:r>
            <a:r>
              <a:rPr lang="en-ID" sz="1600" dirty="0" err="1"/>
              <a:t>semuanya</a:t>
            </a:r>
            <a:r>
              <a:rPr lang="en-ID" sz="1600" dirty="0"/>
              <a:t> </a:t>
            </a:r>
            <a:r>
              <a:rPr lang="en-ID" sz="1600" dirty="0" err="1"/>
              <a:t>terpasang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server. 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 dev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pengembangan</a:t>
            </a:r>
            <a:r>
              <a:rPr lang="en-ID" sz="1600" dirty="0"/>
              <a:t> </a:t>
            </a:r>
            <a:r>
              <a:rPr lang="en-ID" sz="1600" dirty="0" err="1"/>
              <a:t>fungsionalitas</a:t>
            </a:r>
            <a:r>
              <a:rPr lang="en-ID" sz="1600" dirty="0"/>
              <a:t>. </a:t>
            </a:r>
            <a:r>
              <a:rPr lang="en-ID" sz="1600" dirty="0" err="1"/>
              <a:t>Pengujian</a:t>
            </a:r>
            <a:r>
              <a:rPr lang="en-ID" sz="1600" dirty="0"/>
              <a:t> </a:t>
            </a:r>
            <a:r>
              <a:rPr lang="en-ID" sz="1600" dirty="0" err="1"/>
              <a:t>kinerja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di QA.</a:t>
            </a:r>
          </a:p>
        </p:txBody>
      </p:sp>
    </p:spTree>
    <p:extLst>
      <p:ext uri="{BB962C8B-B14F-4D97-AF65-F5344CB8AC3E}">
        <p14:creationId xmlns:p14="http://schemas.microsoft.com/office/powerpoint/2010/main" val="139871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8C31-E10D-4927-B603-9B05477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8" y="1550503"/>
            <a:ext cx="11038923" cy="4797287"/>
          </a:xfrm>
        </p:spPr>
        <p:txBody>
          <a:bodyPr>
            <a:noAutofit/>
          </a:bodyPr>
          <a:lstStyle/>
          <a:p>
            <a:pPr fontAlgn="base"/>
            <a:r>
              <a:rPr lang="en-ID" sz="1600" dirty="0" err="1"/>
              <a:t>Pertanyaan</a:t>
            </a:r>
            <a:r>
              <a:rPr lang="en-ID" sz="1600" dirty="0"/>
              <a:t> yang paling </a:t>
            </a:r>
            <a:r>
              <a:rPr lang="en-ID" sz="1600" dirty="0" err="1"/>
              <a:t>sulit</a:t>
            </a:r>
            <a:r>
              <a:rPr lang="en-ID" sz="1600" dirty="0"/>
              <a:t> </a:t>
            </a:r>
            <a:r>
              <a:rPr lang="en-ID" sz="1600" dirty="0" err="1"/>
              <a:t>dijawab</a:t>
            </a:r>
            <a:r>
              <a:rPr lang="en-ID" sz="1600" dirty="0"/>
              <a:t> </a:t>
            </a:r>
            <a:r>
              <a:rPr lang="en-ID" sz="1600" dirty="0" err="1"/>
              <a:t>ketika</a:t>
            </a:r>
            <a:r>
              <a:rPr lang="en-ID" sz="1600" dirty="0"/>
              <a:t> </a:t>
            </a:r>
            <a:r>
              <a:rPr lang="en-ID" sz="1600" dirty="0" err="1"/>
              <a:t>merancang</a:t>
            </a:r>
            <a:r>
              <a:rPr lang="en-ID" sz="1600" dirty="0"/>
              <a:t> </a:t>
            </a:r>
            <a:r>
              <a:rPr lang="en-ID" sz="1600" dirty="0" err="1"/>
              <a:t>arsitektur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tentangukuran</a:t>
            </a:r>
            <a:r>
              <a:rPr lang="en-ID" sz="1600" dirty="0"/>
              <a:t> dan/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.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khusus</a:t>
            </a:r>
            <a:r>
              <a:rPr lang="en-ID" sz="1600" dirty="0"/>
              <a:t>, </a:t>
            </a:r>
            <a:r>
              <a:rPr lang="en-ID" sz="1600" dirty="0" err="1"/>
              <a:t>pemasok</a:t>
            </a:r>
            <a:r>
              <a:rPr lang="en-ID" sz="1600" dirty="0"/>
              <a:t> </a:t>
            </a:r>
            <a:r>
              <a:rPr lang="en-ID" sz="1600" dirty="0" err="1"/>
              <a:t>infrastruktur</a:t>
            </a:r>
            <a:r>
              <a:rPr lang="en-ID" sz="1600" dirty="0"/>
              <a:t> </a:t>
            </a:r>
            <a:r>
              <a:rPr lang="en-ID" sz="1600" dirty="0" err="1"/>
              <a:t>biasanya</a:t>
            </a:r>
            <a:r>
              <a:rPr lang="en-ID" sz="1600" dirty="0"/>
              <a:t> </a:t>
            </a:r>
            <a:r>
              <a:rPr lang="en-ID" sz="1600" dirty="0" err="1"/>
              <a:t>menanyakan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pertanyaan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D" sz="1600" dirty="0" err="1"/>
              <a:t>Berapa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ruang</a:t>
            </a:r>
            <a:r>
              <a:rPr lang="en-ID" sz="1600" dirty="0"/>
              <a:t> disk yang Anda </a:t>
            </a:r>
            <a:r>
              <a:rPr lang="en-ID" sz="1600" dirty="0" err="1"/>
              <a:t>butuhkan</a:t>
            </a:r>
            <a:r>
              <a:rPr lang="en-ID" sz="1600" dirty="0"/>
              <a:t> (</a:t>
            </a:r>
            <a:r>
              <a:rPr lang="en-ID" sz="1600" dirty="0" err="1"/>
              <a:t>seberapa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data Anda)?</a:t>
            </a:r>
          </a:p>
          <a:p>
            <a:pPr marL="0" indent="0" fontAlgn="base">
              <a:buNone/>
            </a:pPr>
            <a:r>
              <a:rPr lang="en-ID" sz="1600" dirty="0"/>
              <a:t>Answer : </a:t>
            </a:r>
            <a:r>
              <a:rPr lang="en-ID" sz="1600" dirty="0" err="1"/>
              <a:t>Dalam</a:t>
            </a:r>
            <a:r>
              <a:rPr lang="en-ID" sz="1600" dirty="0"/>
              <a:t> text </a:t>
            </a:r>
            <a:r>
              <a:rPr lang="en-ID" sz="1600" dirty="0" err="1"/>
              <a:t>disebutkan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b="1" dirty="0"/>
              <a:t>Perusahaan </a:t>
            </a:r>
            <a:r>
              <a:rPr lang="en-ID" sz="1600" b="1" dirty="0" err="1"/>
              <a:t>menggunakan</a:t>
            </a:r>
            <a:r>
              <a:rPr lang="en-ID" sz="1600" b="1" dirty="0"/>
              <a:t> WebTower9, </a:t>
            </a:r>
            <a:r>
              <a:rPr lang="en-ID" sz="1600" b="1" dirty="0" err="1"/>
              <a:t>sistem</a:t>
            </a:r>
            <a:r>
              <a:rPr lang="en-ID" sz="1600" b="1" dirty="0"/>
              <a:t> </a:t>
            </a:r>
            <a:r>
              <a:rPr lang="en-ID" sz="1600" b="1" dirty="0" err="1"/>
              <a:t>berbasis</a:t>
            </a:r>
            <a:r>
              <a:rPr lang="en-ID" sz="1600" b="1" dirty="0"/>
              <a:t> .NET  &amp; </a:t>
            </a:r>
            <a:r>
              <a:rPr lang="en-ID" sz="1600" b="1" dirty="0" err="1"/>
              <a:t>Ukuran</a:t>
            </a:r>
            <a:r>
              <a:rPr lang="en-ID" sz="1600" b="1" dirty="0"/>
              <a:t> database Jupiter </a:t>
            </a:r>
            <a:r>
              <a:rPr lang="en-ID" sz="1600" b="1" dirty="0" err="1"/>
              <a:t>sekitar</a:t>
            </a:r>
            <a:r>
              <a:rPr lang="en-ID" sz="1600" b="1" dirty="0"/>
              <a:t> 800GB </a:t>
            </a:r>
            <a:r>
              <a:rPr lang="en-ID" sz="1600" b="1" dirty="0" err="1"/>
              <a:t>dengan</a:t>
            </a:r>
            <a:r>
              <a:rPr lang="en-ID" sz="1600" b="1" dirty="0"/>
              <a:t> </a:t>
            </a:r>
            <a:r>
              <a:rPr lang="en-ID" sz="1600" b="1" dirty="0" err="1"/>
              <a:t>sekitar</a:t>
            </a:r>
            <a:r>
              <a:rPr lang="en-ID" sz="1600" b="1" dirty="0"/>
              <a:t> 250 </a:t>
            </a:r>
            <a:r>
              <a:rPr lang="en-ID" sz="1600" b="1" dirty="0" err="1"/>
              <a:t>tabel</a:t>
            </a:r>
            <a:r>
              <a:rPr lang="en-ID" sz="1600" b="1" dirty="0"/>
              <a:t> dan </a:t>
            </a:r>
            <a:r>
              <a:rPr lang="en-ID" sz="1600" b="1" dirty="0" err="1"/>
              <a:t>tampilan</a:t>
            </a:r>
            <a:r>
              <a:rPr lang="en-ID" sz="1600" b="1" dirty="0"/>
              <a:t>. </a:t>
            </a:r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mempunyai</a:t>
            </a:r>
            <a:r>
              <a:rPr lang="en-ID" sz="1600" dirty="0"/>
              <a:t> backup space disk </a:t>
            </a:r>
            <a:r>
              <a:rPr lang="en-ID" sz="1600" dirty="0" err="1"/>
              <a:t>jadi</a:t>
            </a:r>
            <a:r>
              <a:rPr lang="en-ID" sz="1600" dirty="0"/>
              <a:t> </a:t>
            </a:r>
            <a:r>
              <a:rPr lang="en-ID" sz="1600" dirty="0" err="1"/>
              <a:t>menurut</a:t>
            </a:r>
            <a:r>
              <a:rPr lang="en-ID" sz="1600" dirty="0"/>
              <a:t> kali 2x </a:t>
            </a:r>
            <a:r>
              <a:rPr lang="en-ID" sz="1600" dirty="0" err="1"/>
              <a:t>nya</a:t>
            </a:r>
            <a:r>
              <a:rPr lang="en-ID" sz="1600" dirty="0"/>
              <a:t> </a:t>
            </a:r>
            <a:r>
              <a:rPr lang="en-ID" sz="1600" dirty="0" err="1"/>
              <a:t>jadi</a:t>
            </a:r>
            <a:r>
              <a:rPr lang="en-ID" sz="1600" dirty="0"/>
              <a:t> </a:t>
            </a:r>
            <a:r>
              <a:rPr lang="en-ID" sz="1600" dirty="0" err="1"/>
              <a:t>sekitar</a:t>
            </a:r>
            <a:r>
              <a:rPr lang="en-ID" sz="1600" dirty="0"/>
              <a:t> 2TB</a:t>
            </a:r>
            <a:endParaRPr lang="en-ID" sz="1600" b="1" dirty="0"/>
          </a:p>
          <a:p>
            <a:pPr marL="0" indent="0" fontAlgn="base">
              <a:buNone/>
            </a:pPr>
            <a:endParaRPr lang="en-ID" sz="1600" dirty="0"/>
          </a:p>
          <a:p>
            <a:pPr marL="342900" indent="-342900" fontAlgn="base">
              <a:buFont typeface="+mj-lt"/>
              <a:buAutoNum type="arabicPeriod" startAt="2"/>
            </a:pPr>
            <a:r>
              <a:rPr lang="en-ID" sz="1600" dirty="0" err="1"/>
              <a:t>Berapa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pemrosesan</a:t>
            </a:r>
            <a:r>
              <a:rPr lang="en-ID" sz="1600" dirty="0"/>
              <a:t> yang Anda </a:t>
            </a:r>
            <a:r>
              <a:rPr lang="en-ID" sz="1600" dirty="0" err="1"/>
              <a:t>butuhkan</a:t>
            </a:r>
            <a:r>
              <a:rPr lang="en-ID" sz="1600" dirty="0"/>
              <a:t> (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prosesor</a:t>
            </a:r>
            <a:r>
              <a:rPr lang="en-ID" sz="1600" dirty="0"/>
              <a:t> dan </a:t>
            </a:r>
            <a:r>
              <a:rPr lang="en-ID" sz="1600" dirty="0" err="1"/>
              <a:t>memori</a:t>
            </a:r>
            <a:r>
              <a:rPr lang="en-ID" sz="1600" dirty="0"/>
              <a:t>)</a:t>
            </a:r>
          </a:p>
          <a:p>
            <a:pPr marL="0" indent="0" fontAlgn="base">
              <a:buNone/>
            </a:pPr>
            <a:r>
              <a:rPr lang="en-ID" sz="1600" dirty="0"/>
              <a:t>Answer :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dilihat</a:t>
            </a:r>
            <a:r>
              <a:rPr lang="en-ID" sz="1600" dirty="0"/>
              <a:t> pada </a:t>
            </a:r>
            <a:r>
              <a:rPr lang="en-ID" sz="1600" dirty="0" err="1"/>
              <a:t>gambar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prosesor</a:t>
            </a:r>
            <a:r>
              <a:rPr lang="en-ID" sz="1600" dirty="0"/>
              <a:t> yang di </a:t>
            </a:r>
            <a:r>
              <a:rPr lang="en-ID" sz="1600" dirty="0" err="1"/>
              <a:t>perlukan</a:t>
            </a:r>
            <a:r>
              <a:rPr lang="en-ID" sz="1600" dirty="0"/>
              <a:t> </a:t>
            </a:r>
            <a:r>
              <a:rPr lang="en-ID" sz="1600" dirty="0" err="1"/>
              <a:t>sekitar</a:t>
            </a:r>
            <a:r>
              <a:rPr lang="en-ID" sz="1600" dirty="0"/>
              <a:t> 85 </a:t>
            </a:r>
            <a:r>
              <a:rPr lang="en-ID" sz="1600" dirty="0" err="1"/>
              <a:t>dengan</a:t>
            </a:r>
            <a:r>
              <a:rPr lang="en-ID" sz="1600" dirty="0"/>
              <a:t> total 146 GB RAM.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memori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rincian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pernyataan</a:t>
            </a:r>
            <a:r>
              <a:rPr lang="en-ID" sz="1600" dirty="0"/>
              <a:t> </a:t>
            </a:r>
            <a:r>
              <a:rPr lang="en-ID" sz="1600" dirty="0" err="1"/>
              <a:t>disebutkan</a:t>
            </a:r>
            <a:r>
              <a:rPr lang="en-ID" sz="1600" dirty="0"/>
              <a:t> </a:t>
            </a:r>
            <a:r>
              <a:rPr lang="en-ID" sz="1600" b="1" dirty="0"/>
              <a:t>Volume data di </a:t>
            </a:r>
            <a:r>
              <a:rPr lang="en-ID" sz="1600" b="1" dirty="0" err="1"/>
              <a:t>gudang</a:t>
            </a:r>
            <a:r>
              <a:rPr lang="en-ID" sz="1600" b="1" dirty="0"/>
              <a:t> data </a:t>
            </a:r>
            <a:r>
              <a:rPr lang="en-ID" sz="1600" b="1" dirty="0" err="1"/>
              <a:t>mempengaruhi</a:t>
            </a:r>
            <a:r>
              <a:rPr lang="en-ID" sz="1600" b="1" dirty="0"/>
              <a:t> </a:t>
            </a:r>
            <a:r>
              <a:rPr lang="en-ID" sz="1600" b="1" dirty="0" err="1"/>
              <a:t>ukuran</a:t>
            </a:r>
            <a:r>
              <a:rPr lang="en-ID" sz="1600" b="1" dirty="0"/>
              <a:t> </a:t>
            </a:r>
            <a:r>
              <a:rPr lang="en-ID" sz="1600" b="1" dirty="0" err="1"/>
              <a:t>penyimpanan</a:t>
            </a:r>
            <a:r>
              <a:rPr lang="en-ID" sz="1600" b="1" dirty="0"/>
              <a:t> dan </a:t>
            </a:r>
            <a:r>
              <a:rPr lang="en-ID" sz="1600" b="1" dirty="0" err="1"/>
              <a:t>persyaratan</a:t>
            </a:r>
            <a:r>
              <a:rPr lang="en-ID" sz="1600" b="1" dirty="0"/>
              <a:t> </a:t>
            </a:r>
            <a:r>
              <a:rPr lang="en-ID" sz="1600" b="1" dirty="0" err="1"/>
              <a:t>cadangan</a:t>
            </a:r>
            <a:r>
              <a:rPr lang="en-ID" sz="1600" b="1" dirty="0"/>
              <a:t>. </a:t>
            </a:r>
            <a:r>
              <a:rPr lang="en-ID" sz="1600" b="1" dirty="0" err="1"/>
              <a:t>Ukuran</a:t>
            </a:r>
            <a:r>
              <a:rPr lang="en-ID" sz="1600" b="1" dirty="0"/>
              <a:t> disk </a:t>
            </a:r>
            <a:r>
              <a:rPr lang="en-ID" sz="1600" b="1" dirty="0" err="1"/>
              <a:t>mentah</a:t>
            </a:r>
            <a:r>
              <a:rPr lang="en-ID" sz="1600" b="1" dirty="0"/>
              <a:t> SAN </a:t>
            </a:r>
            <a:r>
              <a:rPr lang="en-ID" sz="1600" b="1" dirty="0" err="1"/>
              <a:t>mungkin</a:t>
            </a:r>
            <a:r>
              <a:rPr lang="en-ID" sz="1600" b="1" dirty="0"/>
              <a:t> </a:t>
            </a:r>
            <a:r>
              <a:rPr lang="en-ID" sz="1600" b="1" dirty="0" err="1"/>
              <a:t>kurang</a:t>
            </a:r>
            <a:r>
              <a:rPr lang="en-ID" sz="1600" b="1" dirty="0"/>
              <a:t> </a:t>
            </a:r>
            <a:r>
              <a:rPr lang="en-ID" sz="1600" b="1" dirty="0" err="1"/>
              <a:t>atau</a:t>
            </a:r>
            <a:r>
              <a:rPr lang="en-ID" sz="1600" b="1" dirty="0"/>
              <a:t> </a:t>
            </a:r>
            <a:r>
              <a:rPr lang="en-ID" sz="1600" b="1" dirty="0" err="1"/>
              <a:t>lebih</a:t>
            </a:r>
            <a:r>
              <a:rPr lang="en-ID" sz="1600" b="1" dirty="0"/>
              <a:t> </a:t>
            </a:r>
            <a:r>
              <a:rPr lang="en-ID" sz="1600" b="1" dirty="0" err="1"/>
              <a:t>dari</a:t>
            </a:r>
            <a:r>
              <a:rPr lang="en-ID" sz="1600" b="1" dirty="0"/>
              <a:t> 12 TB </a:t>
            </a:r>
            <a:r>
              <a:rPr lang="en-ID" sz="1600" b="1" dirty="0" err="1"/>
              <a:t>tergantung</a:t>
            </a:r>
            <a:r>
              <a:rPr lang="en-ID" sz="1600" b="1" dirty="0"/>
              <a:t> pada </a:t>
            </a:r>
            <a:r>
              <a:rPr lang="en-ID" sz="1600" b="1" dirty="0" err="1"/>
              <a:t>persyaratan</a:t>
            </a:r>
            <a:r>
              <a:rPr lang="en-ID" sz="1600" b="1" dirty="0"/>
              <a:t> </a:t>
            </a:r>
            <a:r>
              <a:rPr lang="en-ID" sz="1600" b="1" dirty="0" err="1"/>
              <a:t>sebenarnya</a:t>
            </a:r>
            <a:r>
              <a:rPr lang="en-ID" sz="1600" b="1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ruang</a:t>
            </a:r>
            <a:r>
              <a:rPr lang="en-ID" sz="1600" dirty="0"/>
              <a:t> disk yang </a:t>
            </a:r>
            <a:r>
              <a:rPr lang="en-ID" sz="1600" dirty="0" err="1"/>
              <a:t>dibutuhkan</a:t>
            </a:r>
            <a:r>
              <a:rPr lang="en-ID" sz="1600" dirty="0"/>
              <a:t> &gt;= 12TB. Karena </a:t>
            </a:r>
            <a:r>
              <a:rPr lang="en-ID" sz="1600" dirty="0" err="1"/>
              <a:t>estimasi</a:t>
            </a:r>
            <a:r>
              <a:rPr lang="en-ID" sz="1600" dirty="0"/>
              <a:t> </a:t>
            </a:r>
            <a:r>
              <a:rPr lang="en-ID" sz="1600" dirty="0" err="1"/>
              <a:t>rincian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data yang </a:t>
            </a:r>
            <a:r>
              <a:rPr lang="en-ID" sz="1600" dirty="0" err="1"/>
              <a:t>kurang</a:t>
            </a:r>
            <a:r>
              <a:rPr lang="en-ID" sz="1600" dirty="0"/>
              <a:t> </a:t>
            </a:r>
            <a:r>
              <a:rPr lang="en-ID" sz="1600" dirty="0" err="1"/>
              <a:t>pasti</a:t>
            </a:r>
            <a:r>
              <a:rPr lang="en-ID" sz="1600" dirty="0"/>
              <a:t> </a:t>
            </a:r>
            <a:r>
              <a:rPr lang="en-ID" sz="1600" dirty="0" err="1"/>
              <a:t>jadi</a:t>
            </a:r>
            <a:r>
              <a:rPr lang="en-ID" sz="1600" dirty="0"/>
              <a:t> data store di </a:t>
            </a:r>
            <a:r>
              <a:rPr lang="en-ID" sz="1600" dirty="0" err="1"/>
              <a:t>lebihkan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mengatasi</a:t>
            </a:r>
            <a:r>
              <a:rPr lang="en-ID" sz="1600" dirty="0"/>
              <a:t> worst case</a:t>
            </a:r>
          </a:p>
        </p:txBody>
      </p:sp>
    </p:spTree>
    <p:extLst>
      <p:ext uri="{BB962C8B-B14F-4D97-AF65-F5344CB8AC3E}">
        <p14:creationId xmlns:p14="http://schemas.microsoft.com/office/powerpoint/2010/main" val="209235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026FA-2210-4D62-BE1B-ABC66DA73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42f39-4ce3-48da-a7ed-4d3f762f4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FA289-49EE-427C-90B7-305D13679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B94F8-47D7-420F-A41E-747ABA16BE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227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Warehouse Architecture </vt:lpstr>
      <vt:lpstr>Study Case</vt:lpstr>
      <vt:lpstr>Study Case</vt:lpstr>
      <vt:lpstr>Study Case</vt:lpstr>
      <vt:lpstr>Study Case</vt:lpstr>
      <vt:lpstr>Study Case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Organizations</dc:title>
  <cp:lastModifiedBy>Afina Putri</cp:lastModifiedBy>
  <cp:revision>37</cp:revision>
  <dcterms:created xsi:type="dcterms:W3CDTF">2020-06-30T09:10:45Z</dcterms:created>
  <dcterms:modified xsi:type="dcterms:W3CDTF">2022-02-20T14:31:53Z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