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63" r:id="rId8"/>
    <p:sldId id="264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4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530" y="1696037"/>
            <a:ext cx="10296939" cy="1973676"/>
          </a:xfrm>
        </p:spPr>
        <p:txBody>
          <a:bodyPr>
            <a:normAutofit/>
          </a:bodyPr>
          <a:lstStyle/>
          <a:p>
            <a:r>
              <a:rPr lang="en-ID" b="1" dirty="0">
                <a:solidFill>
                  <a:schemeClr val="bg1"/>
                </a:solidFill>
              </a:rPr>
              <a:t>ETL &amp; Data Warehouse</a:t>
            </a:r>
            <a:r>
              <a:rPr lang="en-ID" b="1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200871"/>
            <a:ext cx="9144000" cy="10652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Afina Putri </a:t>
            </a:r>
            <a:r>
              <a:rPr lang="en-US" dirty="0" err="1">
                <a:solidFill>
                  <a:schemeClr val="bg1"/>
                </a:solidFill>
              </a:rPr>
              <a:t>Dayanti</a:t>
            </a:r>
            <a:r>
              <a:rPr lang="en-US" dirty="0">
                <a:solidFill>
                  <a:schemeClr val="bg1"/>
                </a:solidFill>
              </a:rPr>
              <a:t>		 825200049</a:t>
            </a:r>
          </a:p>
          <a:p>
            <a:r>
              <a:rPr lang="en-US" dirty="0">
                <a:solidFill>
                  <a:schemeClr val="bg1"/>
                </a:solidFill>
              </a:rPr>
              <a:t>Eric Anthony			 825200050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5898-186E-4382-AD9B-62193357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ID" b="1" dirty="0" err="1"/>
              <a:t>nstallasi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8C31-E10D-4927-B603-9B054771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87" y="2509692"/>
            <a:ext cx="11370226" cy="297670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Visual Studio 2019</a:t>
            </a:r>
          </a:p>
          <a:p>
            <a:pPr algn="just"/>
            <a:r>
              <a:rPr lang="en-US" sz="2000" dirty="0"/>
              <a:t>SQL Server 2017 : SSMS (GUI SQL SERVER)</a:t>
            </a:r>
          </a:p>
          <a:p>
            <a:pPr algn="just"/>
            <a:r>
              <a:rPr lang="en-US" sz="2000" dirty="0"/>
              <a:t>SQL Server</a:t>
            </a:r>
          </a:p>
          <a:p>
            <a:pPr algn="just"/>
            <a:r>
              <a:rPr lang="en-US" sz="2000" dirty="0"/>
              <a:t>SSIS</a:t>
            </a:r>
          </a:p>
          <a:p>
            <a:pPr algn="just"/>
            <a:r>
              <a:rPr lang="en-US" sz="2000" dirty="0"/>
              <a:t>SSAS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66028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E2E9-D7F7-43D4-82DF-F2BC2D11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ETL (</a:t>
            </a:r>
            <a:r>
              <a:rPr lang="en-US" dirty="0" err="1"/>
              <a:t>FactSale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45C8-F72D-4DA7-916D-4FB61E0A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596"/>
            <a:ext cx="10515600" cy="42757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Dim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wajib</a:t>
            </a:r>
            <a:r>
              <a:rPr lang="en-US" sz="1800" dirty="0"/>
              <a:t> di </a:t>
            </a:r>
            <a:r>
              <a:rPr lang="en-US" sz="1800" dirty="0" err="1"/>
              <a:t>distict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ID" sz="1800" dirty="0"/>
              <a:t>Select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baik</a:t>
            </a:r>
            <a:r>
              <a:rPr lang="en-ID" sz="1800" dirty="0"/>
              <a:t> di left join →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explicit join </a:t>
            </a:r>
            <a:r>
              <a:rPr lang="en-ID" sz="1800" dirty="0" err="1"/>
              <a:t>memungkinnya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table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ikut</a:t>
            </a:r>
            <a:endParaRPr lang="en-ID" sz="1800" dirty="0"/>
          </a:p>
          <a:p>
            <a:pPr>
              <a:lnSpc>
                <a:spcPct val="100000"/>
              </a:lnSpc>
            </a:pPr>
            <a:r>
              <a:rPr lang="en-ID" sz="1800" dirty="0"/>
              <a:t>Header vs detail</a:t>
            </a:r>
          </a:p>
          <a:p>
            <a:pPr>
              <a:lnSpc>
                <a:spcPct val="100000"/>
              </a:lnSpc>
            </a:pPr>
            <a:r>
              <a:rPr lang="en-ID" sz="1800" dirty="0" err="1"/>
              <a:t>Selalu</a:t>
            </a:r>
            <a:r>
              <a:rPr lang="en-ID" sz="1800" dirty="0"/>
              <a:t> count </a:t>
            </a:r>
            <a:r>
              <a:rPr lang="en-ID" sz="1800" dirty="0" err="1"/>
              <a:t>jumlah</a:t>
            </a:r>
            <a:r>
              <a:rPr lang="en-ID" sz="1800" dirty="0"/>
              <a:t> row </a:t>
            </a:r>
            <a:r>
              <a:rPr lang="en-ID" sz="1800" dirty="0" err="1"/>
              <a:t>terlebih</a:t>
            </a:r>
            <a:r>
              <a:rPr lang="en-ID" sz="1800" dirty="0"/>
              <a:t> </a:t>
            </a:r>
            <a:r>
              <a:rPr lang="en-ID" sz="1800" dirty="0" err="1"/>
              <a:t>dahulu</a:t>
            </a:r>
            <a:r>
              <a:rPr lang="en-ID" sz="1800" dirty="0"/>
              <a:t> →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makesure</a:t>
            </a:r>
            <a:r>
              <a:rPr lang="en-ID" sz="1800" dirty="0"/>
              <a:t> data </a:t>
            </a:r>
            <a:r>
              <a:rPr lang="en-ID" sz="1800" dirty="0" err="1"/>
              <a:t>selalu</a:t>
            </a:r>
            <a:r>
              <a:rPr lang="en-ID" sz="1800" dirty="0"/>
              <a:t> </a:t>
            </a:r>
            <a:r>
              <a:rPr lang="en-ID" sz="1800" dirty="0" err="1"/>
              <a:t>sama</a:t>
            </a:r>
            <a:endParaRPr lang="en-ID" sz="1800" dirty="0"/>
          </a:p>
          <a:p>
            <a:pPr>
              <a:lnSpc>
                <a:spcPct val="100000"/>
              </a:lnSpc>
            </a:pPr>
            <a:r>
              <a:rPr lang="en-ID" sz="1800" dirty="0"/>
              <a:t>Cara import SQL Server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Lucidchart</a:t>
            </a:r>
            <a:endParaRPr lang="en-ID" sz="1800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ID" sz="1800" dirty="0"/>
              <a:t>Click File pada </a:t>
            </a:r>
            <a:r>
              <a:rPr lang="en-ID" sz="1800" dirty="0" err="1"/>
              <a:t>Lucidchart</a:t>
            </a:r>
            <a:endParaRPr lang="en-ID" sz="1800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ID" sz="1800" dirty="0" err="1"/>
              <a:t>Pilih</a:t>
            </a:r>
            <a:r>
              <a:rPr lang="en-ID" sz="1800" dirty="0"/>
              <a:t> import data </a:t>
            </a:r>
            <a:r>
              <a:rPr lang="en-ID" sz="1800" dirty="0" err="1"/>
              <a:t>menggunakan</a:t>
            </a:r>
            <a:r>
              <a:rPr lang="en-ID" sz="1800" dirty="0"/>
              <a:t> SQL Server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ID" sz="1800" dirty="0"/>
              <a:t>Copy query </a:t>
            </a:r>
            <a:r>
              <a:rPr lang="en-ID" sz="1800" dirty="0" err="1"/>
              <a:t>ke</a:t>
            </a:r>
            <a:r>
              <a:rPr lang="en-ID" sz="1800" dirty="0"/>
              <a:t> SQL Server dan execute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ID" sz="1800" dirty="0"/>
              <a:t>Copy table pada SQL Server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ID" sz="1800" dirty="0"/>
              <a:t>Paste the output as plain text di </a:t>
            </a:r>
            <a:r>
              <a:rPr lang="en-ID" sz="1800" dirty="0" err="1"/>
              <a:t>Lucidchart</a:t>
            </a:r>
            <a:endParaRPr lang="en-ID" sz="1800" dirty="0"/>
          </a:p>
          <a:p>
            <a:pPr>
              <a:lnSpc>
                <a:spcPct val="100000"/>
              </a:lnSpc>
            </a:pP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98887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6F6B-1FCC-405B-A6A1-DEDC081C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Manager Setting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C0C8-2034-4E0F-BD37-2D9EA547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Click Connection Managers pada Visual Studio</a:t>
            </a:r>
          </a:p>
          <a:p>
            <a:pPr marL="514350" indent="-514350">
              <a:buAutoNum type="arabicPeriod"/>
            </a:pPr>
            <a:r>
              <a:rPr lang="en-US" dirty="0"/>
              <a:t>Create Connection </a:t>
            </a:r>
            <a:r>
              <a:rPr lang="en-US" dirty="0" err="1"/>
              <a:t>menggunakan</a:t>
            </a:r>
            <a:r>
              <a:rPr lang="en-US" dirty="0"/>
              <a:t> database </a:t>
            </a:r>
            <a:r>
              <a:rPr lang="en-US" dirty="0" err="1"/>
              <a:t>dari</a:t>
            </a:r>
            <a:r>
              <a:rPr lang="en-US" dirty="0"/>
              <a:t> SQL Server </a:t>
            </a:r>
            <a:r>
              <a:rPr lang="en-US" dirty="0" err="1"/>
              <a:t>untuk</a:t>
            </a:r>
            <a:r>
              <a:rPr lang="en-US" dirty="0"/>
              <a:t> OLTP</a:t>
            </a:r>
          </a:p>
          <a:p>
            <a:pPr marL="514350" indent="-514350">
              <a:buAutoNum type="arabicPeriod"/>
            </a:pPr>
            <a:r>
              <a:rPr lang="en-US" dirty="0" err="1"/>
              <a:t>Lalu</a:t>
            </a:r>
            <a:r>
              <a:rPr lang="en-US" dirty="0"/>
              <a:t> Create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connection OLAP</a:t>
            </a:r>
          </a:p>
          <a:p>
            <a:pPr marL="514350" indent="-51435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811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BEC7-470C-4669-9FDA-AA5EC5C6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E7AF-71FB-4C33-BA66-BD883E38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Click OLE DB Server</a:t>
            </a:r>
          </a:p>
          <a:p>
            <a:pPr marL="514350" indent="-514350">
              <a:buAutoNum type="arabicPeriod"/>
            </a:pPr>
            <a:r>
              <a:rPr lang="en-US" dirty="0"/>
              <a:t>Click </a:t>
            </a:r>
            <a:r>
              <a:rPr lang="en-US" dirty="0" err="1"/>
              <a:t>Dimention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Pilih</a:t>
            </a:r>
            <a:r>
              <a:rPr lang="en-US" dirty="0"/>
              <a:t> OLE DB connection manager</a:t>
            </a:r>
          </a:p>
          <a:p>
            <a:pPr marL="514350" indent="-514350">
              <a:buAutoNum type="arabicPeriod"/>
            </a:pPr>
            <a:r>
              <a:rPr lang="en-US" dirty="0" err="1"/>
              <a:t>Pilih</a:t>
            </a:r>
            <a:r>
              <a:rPr lang="en-US" dirty="0"/>
              <a:t> data access mode</a:t>
            </a:r>
          </a:p>
          <a:p>
            <a:pPr marL="514350" indent="-514350">
              <a:buAutoNum type="arabicPeriod"/>
            </a:pPr>
            <a:r>
              <a:rPr lang="en-US" dirty="0" err="1"/>
              <a:t>Pilih</a:t>
            </a:r>
            <a:r>
              <a:rPr lang="en-US" dirty="0"/>
              <a:t> name of the table</a:t>
            </a:r>
          </a:p>
          <a:p>
            <a:pPr marL="514350" indent="-514350">
              <a:buAutoNum type="arabicPeriod"/>
            </a:pPr>
            <a:r>
              <a:rPr lang="en-US" dirty="0"/>
              <a:t>Click OK</a:t>
            </a:r>
          </a:p>
          <a:p>
            <a:pPr marL="514350" indent="-514350">
              <a:buAutoNum type="arabicPeriod"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Destination</a:t>
            </a:r>
          </a:p>
          <a:p>
            <a:pPr marL="514350" indent="-514350"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icon </a:t>
            </a:r>
            <a:r>
              <a:rPr lang="en-US" dirty="0" err="1"/>
              <a:t>checklis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032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1F65-F617-4749-B443-25B4DEA1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 Wizard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72CA-E178-4085-AF90-F616AD34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CUBE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multidimensi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analitis</a:t>
            </a:r>
            <a:r>
              <a:rPr lang="en-ID" dirty="0"/>
              <a:t>; </a:t>
            </a:r>
            <a:r>
              <a:rPr lang="en-ID" dirty="0" err="1"/>
              <a:t>konstituen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kubus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dan </a:t>
            </a:r>
            <a:r>
              <a:rPr lang="en-ID" dirty="0" err="1"/>
              <a:t>ukuran</a:t>
            </a:r>
            <a:r>
              <a:rPr lang="en-ID" dirty="0"/>
              <a:t>. 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Resource :</a:t>
            </a:r>
          </a:p>
          <a:p>
            <a:pPr marL="0" indent="0">
              <a:buNone/>
            </a:pPr>
            <a:r>
              <a:rPr lang="en-ID" dirty="0"/>
              <a:t>https://docs.microsoft.com/en-us/analysis-services/multidimensional-models/cubes-in-multidimensional-models?view=asallproducts-allversions</a:t>
            </a:r>
          </a:p>
        </p:txBody>
      </p:sp>
    </p:spTree>
    <p:extLst>
      <p:ext uri="{BB962C8B-B14F-4D97-AF65-F5344CB8AC3E}">
        <p14:creationId xmlns:p14="http://schemas.microsoft.com/office/powerpoint/2010/main" val="241079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6F6B-1FCC-405B-A6A1-DEDC081C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Manager &amp; Data Source Setting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C0C8-2034-4E0F-BD37-2D9EA547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Connection Manager</a:t>
            </a:r>
          </a:p>
          <a:p>
            <a:pPr marL="514350" indent="-514350">
              <a:buAutoNum type="arabicPeriod"/>
            </a:pPr>
            <a:r>
              <a:rPr lang="en-US" dirty="0"/>
              <a:t>Click Connection Managers pada Visual Studio</a:t>
            </a:r>
          </a:p>
          <a:p>
            <a:pPr marL="514350" indent="-514350">
              <a:buAutoNum type="arabicPeriod"/>
            </a:pPr>
            <a:r>
              <a:rPr lang="en-US" dirty="0"/>
              <a:t>Create Connection </a:t>
            </a:r>
            <a:r>
              <a:rPr lang="en-US" dirty="0" err="1"/>
              <a:t>menggunakan</a:t>
            </a:r>
            <a:r>
              <a:rPr lang="en-US" dirty="0"/>
              <a:t> database </a:t>
            </a:r>
            <a:r>
              <a:rPr lang="en-US" dirty="0" err="1"/>
              <a:t>dari</a:t>
            </a:r>
            <a:r>
              <a:rPr lang="en-US" dirty="0"/>
              <a:t> SQL Server </a:t>
            </a:r>
            <a:r>
              <a:rPr lang="en-US" dirty="0" err="1"/>
              <a:t>untuk</a:t>
            </a:r>
            <a:r>
              <a:rPr lang="en-US" dirty="0"/>
              <a:t> OLAP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Source</a:t>
            </a:r>
          </a:p>
          <a:p>
            <a:pPr marL="514350" indent="-514350">
              <a:buAutoNum type="arabicPeriod"/>
            </a:pPr>
            <a:r>
              <a:rPr lang="en-US" dirty="0"/>
              <a:t>Click Data Source </a:t>
            </a:r>
            <a:r>
              <a:rPr lang="en-US" dirty="0" err="1"/>
              <a:t>Vievs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Pilih</a:t>
            </a:r>
            <a:r>
              <a:rPr lang="en-US" dirty="0"/>
              <a:t> data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endParaRPr lang="en-US" dirty="0"/>
          </a:p>
          <a:p>
            <a:pPr marL="514350" indent="-51435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521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8CEF-3D2D-45E1-8953-CD1E1701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E835-000A-4B2F-AFE5-E774D18A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Click Dimensions</a:t>
            </a:r>
          </a:p>
          <a:p>
            <a:pPr marL="514350" indent="-514350">
              <a:buAutoNum type="arabicPeriod"/>
            </a:pPr>
            <a:r>
              <a:rPr lang="en-US" dirty="0"/>
              <a:t>Click New</a:t>
            </a:r>
          </a:p>
          <a:p>
            <a:pPr marL="514350" indent="-514350">
              <a:buAutoNum type="arabicPeriod"/>
            </a:pPr>
            <a:r>
              <a:rPr lang="en-US" dirty="0"/>
              <a:t>Pili Data Source View</a:t>
            </a:r>
          </a:p>
          <a:p>
            <a:pPr marL="514350" indent="-514350">
              <a:buAutoNum type="arabicPeriod"/>
            </a:pPr>
            <a:r>
              <a:rPr lang="en-US" dirty="0" err="1"/>
              <a:t>Pilih</a:t>
            </a:r>
            <a:r>
              <a:rPr lang="en-US" dirty="0"/>
              <a:t> Main Table</a:t>
            </a:r>
          </a:p>
          <a:p>
            <a:pPr marL="514350" indent="-514350">
              <a:buAutoNum type="arabicPeriod"/>
            </a:pPr>
            <a:r>
              <a:rPr lang="en-US" dirty="0"/>
              <a:t>Set Key </a:t>
            </a:r>
            <a:r>
              <a:rPr lang="en-US" dirty="0" err="1"/>
              <a:t>Columnt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Click OK</a:t>
            </a:r>
          </a:p>
          <a:p>
            <a:pPr marL="514350" indent="-514350">
              <a:buAutoNum type="arabicPeriod"/>
            </a:pPr>
            <a:r>
              <a:rPr lang="en-US" dirty="0"/>
              <a:t>Dimension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terbuat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487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5F10C5EB766D94885846BFCA63D9576" ma:contentTypeVersion="2" ma:contentTypeDescription="Buat sebuah dokumen baru." ma:contentTypeScope="" ma:versionID="32967be82c0dfb0063ec888a4b9419d4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a60a3268dbd35f8080484ae7c57a29ea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A026FA-2210-4D62-BE1B-ABC66DA737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b42f39-4ce3-48da-a7ed-4d3f762f4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AFA289-49EE-427C-90B7-305D136795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FB94F8-47D7-420F-A41E-747ABA16BE4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230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ETL &amp; Data Warehouse </vt:lpstr>
      <vt:lpstr>Installasi</vt:lpstr>
      <vt:lpstr>Perancangan ETL (FactSale)</vt:lpstr>
      <vt:lpstr>Connection Manager Setting</vt:lpstr>
      <vt:lpstr>ETL</vt:lpstr>
      <vt:lpstr>CUBE Wizard</vt:lpstr>
      <vt:lpstr>Connection Manager &amp; Data Source Setting</vt:lpstr>
      <vt:lpstr>Dimensions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 in Organizations</dc:title>
  <cp:lastModifiedBy>AFINA PUTRI DAYANTI</cp:lastModifiedBy>
  <cp:revision>40</cp:revision>
  <dcterms:created xsi:type="dcterms:W3CDTF">2020-06-30T09:10:45Z</dcterms:created>
  <dcterms:modified xsi:type="dcterms:W3CDTF">2022-03-13T17:03:17Z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