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57" r:id="rId16"/>
    <p:sldId id="259" r:id="rId17"/>
    <p:sldId id="268" r:id="rId18"/>
    <p:sldId id="273" r:id="rId19"/>
    <p:sldId id="270" r:id="rId20"/>
    <p:sldId id="288" r:id="rId21"/>
    <p:sldId id="271" r:id="rId22"/>
    <p:sldId id="269" r:id="rId23"/>
    <p:sldId id="272" r:id="rId24"/>
    <p:sldId id="274" r:id="rId25"/>
    <p:sldId id="261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94996-164A-492D-A9C5-BB778EE30EC6}" v="1" dt="2021-02-07T02:06:18.694"/>
    <p1510:client id="{F8674F5C-F5F0-4B70-8F3F-43CFEDDBC35B}" v="7" dt="2021-02-07T01:54:4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9D494996-164A-492D-A9C5-BB778EE30EC6}"/>
    <pc:docChg chg="undo custSel addSld delSld modSld">
      <pc:chgData name="Manatap" userId="917c9600df60b3e3" providerId="LiveId" clId="{9D494996-164A-492D-A9C5-BB778EE30EC6}" dt="2021-02-07T02:06:23.029" v="111" actId="47"/>
      <pc:docMkLst>
        <pc:docMk/>
      </pc:docMkLst>
      <pc:sldChg chg="modSp mod">
        <pc:chgData name="Manatap" userId="917c9600df60b3e3" providerId="LiveId" clId="{9D494996-164A-492D-A9C5-BB778EE30EC6}" dt="2021-02-07T02:05:47.407" v="108" actId="20577"/>
        <pc:sldMkLst>
          <pc:docMk/>
          <pc:sldMk cId="99508865" sldId="256"/>
        </pc:sldMkLst>
        <pc:spChg chg="mod">
          <ac:chgData name="Manatap" userId="917c9600df60b3e3" providerId="LiveId" clId="{9D494996-164A-492D-A9C5-BB778EE30EC6}" dt="2021-02-07T02:05:47.407" v="108" actId="20577"/>
          <ac:spMkLst>
            <pc:docMk/>
            <pc:sldMk cId="99508865" sldId="256"/>
            <ac:spMk id="17" creationId="{941E02D2-48C0-448A-BBA2-A7F9A1B25B41}"/>
          </ac:spMkLst>
        </pc:spChg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82329718" sldId="257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2115728809" sldId="257"/>
        </pc:sldMkLst>
      </pc:sldChg>
      <pc:sldChg chg="add del">
        <pc:chgData name="Manatap" userId="917c9600df60b3e3" providerId="LiveId" clId="{9D494996-164A-492D-A9C5-BB778EE30EC6}" dt="2021-02-07T02:06:23.029" v="111" actId="47"/>
        <pc:sldMkLst>
          <pc:docMk/>
          <pc:sldMk cId="1248769361" sldId="258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2013651651" sldId="258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2050307349" sldId="259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3912048058" sldId="259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820674182" sldId="260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222548393" sldId="261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804120993" sldId="261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804832123" sldId="262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2659114251" sldId="262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2766036962" sldId="263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3844042240" sldId="263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47444556" sldId="264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2203423005" sldId="265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985928426" sldId="266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487611756" sldId="267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929507315" sldId="268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4226934357" sldId="268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436714220" sldId="269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1700498051" sldId="269"/>
        </pc:sldMkLst>
      </pc:sldChg>
      <pc:sldChg chg="del">
        <pc:chgData name="Manatap" userId="917c9600df60b3e3" providerId="LiveId" clId="{9D494996-164A-492D-A9C5-BB778EE30EC6}" dt="2021-02-07T02:05:55.469" v="109" actId="47"/>
        <pc:sldMkLst>
          <pc:docMk/>
          <pc:sldMk cId="1667747365" sldId="270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3229779801" sldId="270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1605940340" sldId="271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4135111754" sldId="272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743884012" sldId="273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2644317549" sldId="274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75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76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77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78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79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0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1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2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3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4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5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6"/>
        </pc:sldMkLst>
      </pc:sldChg>
      <pc:sldChg chg="add">
        <pc:chgData name="Manatap" userId="917c9600df60b3e3" providerId="LiveId" clId="{9D494996-164A-492D-A9C5-BB778EE30EC6}" dt="2021-02-07T02:06:18.680" v="110"/>
        <pc:sldMkLst>
          <pc:docMk/>
          <pc:sldMk cId="0" sldId="287"/>
        </pc:sldMkLst>
      </pc:sldChg>
    </pc:docChg>
  </pc:docChgLst>
  <pc:docChgLst>
    <pc:chgData name="Manatap" userId="917c9600df60b3e3" providerId="LiveId" clId="{F8674F5C-F5F0-4B70-8F3F-43CFEDDBC35B}"/>
    <pc:docChg chg="undo custSel addSld delSld modSld">
      <pc:chgData name="Manatap" userId="917c9600df60b3e3" providerId="LiveId" clId="{F8674F5C-F5F0-4B70-8F3F-43CFEDDBC35B}" dt="2021-02-07T01:55:01.506" v="73" actId="20577"/>
      <pc:docMkLst>
        <pc:docMk/>
      </pc:docMkLst>
      <pc:sldChg chg="addSp delSp modSp mod">
        <pc:chgData name="Manatap" userId="917c9600df60b3e3" providerId="LiveId" clId="{F8674F5C-F5F0-4B70-8F3F-43CFEDDBC35B}" dt="2021-02-07T01:55:01.506" v="73" actId="20577"/>
        <pc:sldMkLst>
          <pc:docMk/>
          <pc:sldMk cId="99508865" sldId="256"/>
        </pc:sldMkLst>
        <pc:spChg chg="add del">
          <ac:chgData name="Manatap" userId="917c9600df60b3e3" providerId="LiveId" clId="{F8674F5C-F5F0-4B70-8F3F-43CFEDDBC35B}" dt="2021-02-07T01:54:36.622" v="8" actId="478"/>
          <ac:spMkLst>
            <pc:docMk/>
            <pc:sldMk cId="99508865" sldId="256"/>
            <ac:spMk id="2" creationId="{00000000-0000-0000-0000-000000000000}"/>
          </ac:spMkLst>
        </pc:spChg>
        <pc:spChg chg="add del">
          <ac:chgData name="Manatap" userId="917c9600df60b3e3" providerId="LiveId" clId="{F8674F5C-F5F0-4B70-8F3F-43CFEDDBC35B}" dt="2021-02-07T01:54:36.622" v="8" actId="478"/>
          <ac:spMkLst>
            <pc:docMk/>
            <pc:sldMk cId="99508865" sldId="256"/>
            <ac:spMk id="3" creationId="{00000000-0000-0000-0000-000000000000}"/>
          </ac:spMkLst>
        </pc:spChg>
        <pc:spChg chg="add del mod">
          <ac:chgData name="Manatap" userId="917c9600df60b3e3" providerId="LiveId" clId="{F8674F5C-F5F0-4B70-8F3F-43CFEDDBC35B}" dt="2021-02-07T01:54:30.398" v="7" actId="478"/>
          <ac:spMkLst>
            <pc:docMk/>
            <pc:sldMk cId="99508865" sldId="256"/>
            <ac:spMk id="5" creationId="{44E5504E-A0D5-40C4-B315-19F0FE282156}"/>
          </ac:spMkLst>
        </pc:spChg>
        <pc:spChg chg="add del mod">
          <ac:chgData name="Manatap" userId="917c9600df60b3e3" providerId="LiveId" clId="{F8674F5C-F5F0-4B70-8F3F-43CFEDDBC35B}" dt="2021-02-07T01:54:30.398" v="7" actId="478"/>
          <ac:spMkLst>
            <pc:docMk/>
            <pc:sldMk cId="99508865" sldId="256"/>
            <ac:spMk id="7" creationId="{7D3531D5-7003-4832-871E-9388BAF36A8B}"/>
          </ac:spMkLst>
        </pc:spChg>
        <pc:spChg chg="add del mod">
          <ac:chgData name="Manatap" userId="917c9600df60b3e3" providerId="LiveId" clId="{F8674F5C-F5F0-4B70-8F3F-43CFEDDBC35B}" dt="2021-02-07T01:54:26.495" v="4"/>
          <ac:spMkLst>
            <pc:docMk/>
            <pc:sldMk cId="99508865" sldId="256"/>
            <ac:spMk id="8" creationId="{186E9148-F25C-4ABE-8F41-67E9D3C38B04}"/>
          </ac:spMkLst>
        </pc:spChg>
        <pc:spChg chg="add del mod">
          <ac:chgData name="Manatap" userId="917c9600df60b3e3" providerId="LiveId" clId="{F8674F5C-F5F0-4B70-8F3F-43CFEDDBC35B}" dt="2021-02-07T01:54:26.495" v="4"/>
          <ac:spMkLst>
            <pc:docMk/>
            <pc:sldMk cId="99508865" sldId="256"/>
            <ac:spMk id="9" creationId="{2F6E365C-230D-4BE2-AA5A-FDD8B25FDC46}"/>
          </ac:spMkLst>
        </pc:spChg>
        <pc:spChg chg="add del mod">
          <ac:chgData name="Manatap" userId="917c9600df60b3e3" providerId="LiveId" clId="{F8674F5C-F5F0-4B70-8F3F-43CFEDDBC35B}" dt="2021-02-07T01:54:29.706" v="6"/>
          <ac:spMkLst>
            <pc:docMk/>
            <pc:sldMk cId="99508865" sldId="256"/>
            <ac:spMk id="10" creationId="{6264BEB0-88E8-4020-8106-82E06F9F03FA}"/>
          </ac:spMkLst>
        </pc:spChg>
        <pc:spChg chg="add del mod">
          <ac:chgData name="Manatap" userId="917c9600df60b3e3" providerId="LiveId" clId="{F8674F5C-F5F0-4B70-8F3F-43CFEDDBC35B}" dt="2021-02-07T01:54:29.706" v="6"/>
          <ac:spMkLst>
            <pc:docMk/>
            <pc:sldMk cId="99508865" sldId="256"/>
            <ac:spMk id="11" creationId="{8394F041-70CC-49F3-A2E6-967C64ECE1A4}"/>
          </ac:spMkLst>
        </pc:spChg>
        <pc:spChg chg="add del mod">
          <ac:chgData name="Manatap" userId="917c9600df60b3e3" providerId="LiveId" clId="{F8674F5C-F5F0-4B70-8F3F-43CFEDDBC35B}" dt="2021-02-07T01:54:40.146" v="9" actId="478"/>
          <ac:spMkLst>
            <pc:docMk/>
            <pc:sldMk cId="99508865" sldId="256"/>
            <ac:spMk id="13" creationId="{4A21897C-1BC3-49B3-A0EB-C636822D7C20}"/>
          </ac:spMkLst>
        </pc:spChg>
        <pc:spChg chg="add del mod">
          <ac:chgData name="Manatap" userId="917c9600df60b3e3" providerId="LiveId" clId="{F8674F5C-F5F0-4B70-8F3F-43CFEDDBC35B}" dt="2021-02-07T01:54:40.146" v="9" actId="478"/>
          <ac:spMkLst>
            <pc:docMk/>
            <pc:sldMk cId="99508865" sldId="256"/>
            <ac:spMk id="15" creationId="{E24E4124-21EB-47C5-A3AC-3DEFE550BA7E}"/>
          </ac:spMkLst>
        </pc:spChg>
        <pc:spChg chg="add mod">
          <ac:chgData name="Manatap" userId="917c9600df60b3e3" providerId="LiveId" clId="{F8674F5C-F5F0-4B70-8F3F-43CFEDDBC35B}" dt="2021-02-07T01:54:40.919" v="10"/>
          <ac:spMkLst>
            <pc:docMk/>
            <pc:sldMk cId="99508865" sldId="256"/>
            <ac:spMk id="16" creationId="{9E88FF8D-91E5-496A-905D-47B18F1C4488}"/>
          </ac:spMkLst>
        </pc:spChg>
        <pc:spChg chg="add mod">
          <ac:chgData name="Manatap" userId="917c9600df60b3e3" providerId="LiveId" clId="{F8674F5C-F5F0-4B70-8F3F-43CFEDDBC35B}" dt="2021-02-07T01:55:01.506" v="73" actId="20577"/>
          <ac:spMkLst>
            <pc:docMk/>
            <pc:sldMk cId="99508865" sldId="256"/>
            <ac:spMk id="17" creationId="{941E02D2-48C0-448A-BBA2-A7F9A1B25B41}"/>
          </ac:spMkLst>
        </pc:spChg>
      </pc:sldChg>
      <pc:sldChg chg="add del setBg">
        <pc:chgData name="Manatap" userId="917c9600df60b3e3" providerId="LiveId" clId="{F8674F5C-F5F0-4B70-8F3F-43CFEDDBC35B}" dt="2021-02-07T01:54:14.048" v="1"/>
        <pc:sldMkLst>
          <pc:docMk/>
          <pc:sldMk cId="6031666" sldId="27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9E88FF8D-91E5-496A-905D-47B18F1C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941E02D2-48C0-448A-BBA2-A7F9A1B2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33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 </a:t>
            </a:r>
            <a:r>
              <a:rPr lang="en-US" sz="2800" dirty="0" err="1">
                <a:solidFill>
                  <a:schemeClr val="bg1"/>
                </a:solidFill>
              </a:rPr>
              <a:t>Pengukuran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Perangkat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Lunak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Zyad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Rusdi</a:t>
            </a:r>
            <a:r>
              <a:rPr lang="en-US" sz="2200" dirty="0">
                <a:solidFill>
                  <a:schemeClr val="bg1"/>
                </a:solidFill>
              </a:rPr>
              <a:t>, S.T., M.T.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Manatap Dolok Lauro, </a:t>
            </a:r>
            <a:r>
              <a:rPr lang="en-US" sz="2200" dirty="0" err="1">
                <a:solidFill>
                  <a:schemeClr val="bg1"/>
                </a:solidFill>
              </a:rPr>
              <a:t>S.Kom</a:t>
            </a:r>
            <a:r>
              <a:rPr lang="en-US" sz="2200" dirty="0">
                <a:solidFill>
                  <a:schemeClr val="bg1"/>
                </a:solidFill>
              </a:rPr>
              <a:t>, MMSI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638E-2934-4451-93FB-17342D0B1AD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285795" y="4763"/>
            <a:ext cx="8677479" cy="618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FUNCTION-ORIENTED METRICS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PENGUKURAN TIDAK LANGSUNG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MENGUKUR FUNGSIONALITAS &amp; UTILITAS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MEMAKAI FUNCTION POINT</a:t>
            </a:r>
          </a:p>
          <a:p>
            <a:pPr lvl="1" eaLnBrk="1" hangingPunct="1">
              <a:buClr>
                <a:srgbClr val="FF3300"/>
              </a:buClr>
              <a:buSzPct val="120000"/>
              <a:buFontTx/>
              <a:buChar char="A"/>
            </a:pPr>
            <a:r>
              <a:rPr lang="en-US" altLang="en-US" dirty="0"/>
              <a:t> FUNCTION POINT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MENGHITUNG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JUMLAH USER INPUT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SEMUA USER INPUT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YANG DIBUTUHKAN OLEH TIAP APLIKASI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JUMLAH USER OUTPUT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SEMUA KELUARAN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LAPORAN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TAMPILAN LAYAR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PESAN KESALAHAN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DLL.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JUMLAH USER ENQUIRY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MASUKAN ON-LINE YANG MENGAKIBATKAN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   KELUARAN ON-LINE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JUMLAH FILE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JUMLAH ANTAR MUKA EKSTERNAL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HUBUNGAN DENGAN SISTEM LAIN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	(FILE DI DALAM DISK)</a:t>
            </a:r>
          </a:p>
        </p:txBody>
      </p:sp>
      <p:grpSp>
        <p:nvGrpSpPr>
          <p:cNvPr id="140296" name="Group 8"/>
          <p:cNvGrpSpPr>
            <a:grpSpLocks/>
          </p:cNvGrpSpPr>
          <p:nvPr/>
        </p:nvGrpSpPr>
        <p:grpSpPr bwMode="auto">
          <a:xfrm>
            <a:off x="0" y="4763"/>
            <a:ext cx="2667000" cy="457200"/>
            <a:chOff x="528" y="144"/>
            <a:chExt cx="1680" cy="288"/>
          </a:xfrm>
        </p:grpSpPr>
        <p:graphicFrame>
          <p:nvGraphicFramePr>
            <p:cNvPr id="140297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02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101D-1E04-4552-8DC7-43B3B770203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819400" y="1143001"/>
            <a:ext cx="6313488" cy="49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FUNCTION POINT (Albrecht)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dirty="0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400" dirty="0"/>
              <a:t>				FAKTOR KERUMITAN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PARAMETER     JUMLAH		MUDAH	RATA-2	RUMIT</a:t>
            </a:r>
            <a:endParaRPr lang="en-US" altLang="en-US" sz="1400" dirty="0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INPUT			X	     3	     4	     6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OUTPUT			X	     4              5              7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INQUIRY			X                   3              4              6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FILE			X	     7 	    10            15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INTERFACE		X	     5               7            10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					TOTAL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 smtClean="0"/>
              <a:t> </a:t>
            </a:r>
            <a:r>
              <a:rPr lang="en-US" altLang="en-US" dirty="0"/>
              <a:t>DIBUAT DARI PENGALAMAN2 YANG BERDASARKAN   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     UKURAN2 YANG DAPAT DINILAI PADA SEBUAH PL DAN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     KOMPLEKSITASNYA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ORGANISASI HARUS MENGEMBANGKAN POLA UNTUK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     MENENTUKAN FAKTOR PEMBERAT 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13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2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41338" name="Group 26"/>
          <p:cNvGrpSpPr>
            <a:grpSpLocks/>
          </p:cNvGrpSpPr>
          <p:nvPr/>
        </p:nvGrpSpPr>
        <p:grpSpPr bwMode="auto">
          <a:xfrm>
            <a:off x="2362200" y="1987551"/>
            <a:ext cx="7543800" cy="1752600"/>
            <a:chOff x="720" y="1152"/>
            <a:chExt cx="4752" cy="1104"/>
          </a:xfrm>
        </p:grpSpPr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720" y="1635"/>
              <a:ext cx="4752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720" y="1174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>
              <a:off x="720" y="1392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6" name="Line 14"/>
            <p:cNvSpPr>
              <a:spLocks noChangeShapeType="1"/>
            </p:cNvSpPr>
            <p:nvPr/>
          </p:nvSpPr>
          <p:spPr bwMode="auto">
            <a:xfrm>
              <a:off x="720" y="1632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720" y="1776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720" y="1920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>
              <a:off x="720" y="2085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720" y="2244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1" name="Line 19"/>
            <p:cNvSpPr>
              <a:spLocks noChangeShapeType="1"/>
            </p:cNvSpPr>
            <p:nvPr/>
          </p:nvSpPr>
          <p:spPr bwMode="auto">
            <a:xfrm>
              <a:off x="1824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2" name="Line 20"/>
            <p:cNvSpPr>
              <a:spLocks noChangeShapeType="1"/>
            </p:cNvSpPr>
            <p:nvPr/>
          </p:nvSpPr>
          <p:spPr bwMode="auto">
            <a:xfrm>
              <a:off x="2448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>
              <a:off x="2832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4" name="Line 22"/>
            <p:cNvSpPr>
              <a:spLocks noChangeShapeType="1"/>
            </p:cNvSpPr>
            <p:nvPr/>
          </p:nvSpPr>
          <p:spPr bwMode="auto">
            <a:xfrm>
              <a:off x="3696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5" name="Line 23"/>
            <p:cNvSpPr>
              <a:spLocks noChangeShapeType="1"/>
            </p:cNvSpPr>
            <p:nvPr/>
          </p:nvSpPr>
          <p:spPr bwMode="auto">
            <a:xfrm>
              <a:off x="4272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6" name="Line 24"/>
            <p:cNvSpPr>
              <a:spLocks noChangeShapeType="1"/>
            </p:cNvSpPr>
            <p:nvPr/>
          </p:nvSpPr>
          <p:spPr bwMode="auto">
            <a:xfrm>
              <a:off x="4800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4896" y="1152"/>
              <a:ext cx="4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/>
                <a:t>TOTAL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EF5E-6972-4ED5-A095-DDC92F79A30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3276600" y="1143000"/>
            <a:ext cx="41838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</a:t>
            </a:r>
          </a:p>
        </p:txBody>
      </p:sp>
      <p:grpSp>
        <p:nvGrpSpPr>
          <p:cNvPr id="142344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2345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2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6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3505201" y="1143001"/>
            <a:ext cx="4227513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FUNCTION ORIENTED METRICS</a:t>
            </a:r>
            <a:endParaRPr lang="en-US" altLang="en-US" sz="2000">
              <a:latin typeface="Arial" panose="020B0604020202020204" pitchFamily="34" charset="0"/>
            </a:endParaRPr>
          </a:p>
          <a:p>
            <a:pPr lvl="1">
              <a:buClr>
                <a:srgbClr val="FF0000"/>
              </a:buClr>
              <a:buFontTx/>
              <a:buChar char="B"/>
            </a:pP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FEATURE POINT</a:t>
            </a: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USER INPUT</a:t>
            </a:r>
          </a:p>
          <a:p>
            <a:pPr lvl="2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USER OUTPUT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LAPORAN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TAMPILAN LAYAR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PESAN KESALAHAN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DLL</a:t>
            </a:r>
          </a:p>
          <a:p>
            <a:pPr lvl="3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USER ENQUIRIES</a:t>
            </a: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FILE</a:t>
            </a:r>
          </a:p>
          <a:p>
            <a:pPr lvl="2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ANTAR MUKA EKSTERNAL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DENGAN SISTEM LAIN</a:t>
            </a:r>
          </a:p>
          <a:p>
            <a:pPr lvl="3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ALGORITMA (YANG RUMIT)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INVERSE MATRIX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DECODING BIT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14BC-7971-4D37-9309-AF954BF59428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145416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5417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54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8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45453" name="Group 45"/>
          <p:cNvGrpSpPr>
            <a:grpSpLocks/>
          </p:cNvGrpSpPr>
          <p:nvPr/>
        </p:nvGrpSpPr>
        <p:grpSpPr bwMode="auto">
          <a:xfrm>
            <a:off x="3200400" y="1752600"/>
            <a:ext cx="6700838" cy="2247900"/>
            <a:chOff x="816" y="1056"/>
            <a:chExt cx="4221" cy="1416"/>
          </a:xfrm>
        </p:grpSpPr>
        <p:grpSp>
          <p:nvGrpSpPr>
            <p:cNvPr id="145438" name="Group 30"/>
            <p:cNvGrpSpPr>
              <a:grpSpLocks/>
            </p:cNvGrpSpPr>
            <p:nvPr/>
          </p:nvGrpSpPr>
          <p:grpSpPr bwMode="auto">
            <a:xfrm>
              <a:off x="816" y="1056"/>
              <a:ext cx="4221" cy="1416"/>
              <a:chOff x="816" y="1056"/>
              <a:chExt cx="4221" cy="1416"/>
            </a:xfrm>
          </p:grpSpPr>
          <p:sp>
            <p:nvSpPr>
              <p:cNvPr id="145439" name="Rectangle 31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4173" cy="1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 sz="1400"/>
                  <a:t>FEATURE POINT (Jones)</a:t>
                </a:r>
                <a:endParaRPr lang="en-US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/>
                <a:endParaRPr lang="en-US" altLang="en-US" sz="1400"/>
              </a:p>
              <a:p>
                <a:pPr algn="just"/>
                <a:r>
                  <a:rPr lang="en-US" altLang="en-US" sz="1400"/>
                  <a:t>PARAMETER         JUMLAH	              PEMBERAT			</a:t>
                </a:r>
              </a:p>
              <a:p>
                <a:r>
                  <a:rPr lang="en-US" altLang="en-US" sz="1400"/>
                  <a:t>INPUT			X	4</a:t>
                </a:r>
              </a:p>
              <a:p>
                <a:r>
                  <a:rPr lang="en-US" altLang="en-US" sz="1400"/>
                  <a:t>OUTPUT			X	5</a:t>
                </a:r>
              </a:p>
              <a:p>
                <a:r>
                  <a:rPr lang="en-US" altLang="en-US" sz="1400"/>
                  <a:t>INQUIRY			X	4</a:t>
                </a:r>
              </a:p>
              <a:p>
                <a:r>
                  <a:rPr lang="en-US" altLang="en-US" sz="1400"/>
                  <a:t>FILE			X	7</a:t>
                </a:r>
              </a:p>
              <a:p>
                <a:r>
                  <a:rPr lang="en-US" altLang="en-US" sz="1400"/>
                  <a:t>INTERFACE		X	7</a:t>
                </a:r>
              </a:p>
              <a:p>
                <a:r>
                  <a:rPr lang="en-US" altLang="en-US" sz="1400"/>
                  <a:t>ALGORITMA		X	3</a:t>
                </a:r>
              </a:p>
              <a:p>
                <a:r>
                  <a:rPr lang="en-US" altLang="en-US" sz="1400"/>
                  <a:t>TOTAL		</a:t>
                </a:r>
                <a:endPara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5440" name="Rectangle 32"/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3360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1" name="Line 33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2" name="Line 34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3" name="Line 35"/>
              <p:cNvSpPr>
                <a:spLocks noChangeShapeType="1"/>
              </p:cNvSpPr>
              <p:nvPr/>
            </p:nvSpPr>
            <p:spPr bwMode="auto">
              <a:xfrm>
                <a:off x="3024" y="1296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4" name="Line 36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5" name="Line 37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6" name="Line 38"/>
              <p:cNvSpPr>
                <a:spLocks noChangeShapeType="1"/>
              </p:cNvSpPr>
              <p:nvPr/>
            </p:nvSpPr>
            <p:spPr bwMode="auto">
              <a:xfrm>
                <a:off x="816" y="1479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7" name="Line 39"/>
              <p:cNvSpPr>
                <a:spLocks noChangeShapeType="1"/>
              </p:cNvSpPr>
              <p:nvPr/>
            </p:nvSpPr>
            <p:spPr bwMode="auto">
              <a:xfrm>
                <a:off x="816" y="1618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8" name="Line 40"/>
              <p:cNvSpPr>
                <a:spLocks noChangeShapeType="1"/>
              </p:cNvSpPr>
              <p:nvPr/>
            </p:nvSpPr>
            <p:spPr bwMode="auto">
              <a:xfrm>
                <a:off x="816" y="1756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9" name="Line 41"/>
              <p:cNvSpPr>
                <a:spLocks noChangeShapeType="1"/>
              </p:cNvSpPr>
              <p:nvPr/>
            </p:nvSpPr>
            <p:spPr bwMode="auto">
              <a:xfrm>
                <a:off x="816" y="1900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50" name="Line 42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51" name="Line 43"/>
              <p:cNvSpPr>
                <a:spLocks noChangeShapeType="1"/>
              </p:cNvSpPr>
              <p:nvPr/>
            </p:nvSpPr>
            <p:spPr bwMode="auto">
              <a:xfrm>
                <a:off x="816" y="2153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452" name="Text Box 44"/>
            <p:cNvSpPr txBox="1">
              <a:spLocks noChangeArrowheads="1"/>
            </p:cNvSpPr>
            <p:nvPr/>
          </p:nvSpPr>
          <p:spPr bwMode="auto">
            <a:xfrm>
              <a:off x="3696" y="1296"/>
              <a:ext cx="4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/>
                <a:t>TOTAL</a:t>
              </a:r>
            </a:p>
          </p:txBody>
        </p:sp>
      </p:grpSp>
      <p:sp>
        <p:nvSpPr>
          <p:cNvPr id="145454" name="Text Box 46"/>
          <p:cNvSpPr txBox="1">
            <a:spLocks noChangeArrowheads="1"/>
          </p:cNvSpPr>
          <p:nvPr/>
        </p:nvSpPr>
        <p:spPr bwMode="auto">
          <a:xfrm>
            <a:off x="2957514" y="5013326"/>
            <a:ext cx="675041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b="1"/>
              <a:t>FP (Function Point) has no direct physical meaning, it’s just a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E17-23EF-4482-9608-E48476D068D7}" type="slidenum">
              <a:rPr lang="en-US" altLang="en-US"/>
              <a:pPr/>
              <a:t>14</a:t>
            </a:fld>
            <a:endParaRPr lang="en-US" altLang="en-US"/>
          </a:p>
        </p:txBody>
      </p:sp>
      <p:grpSp>
        <p:nvGrpSpPr>
          <p:cNvPr id="146439" name="Group 7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6440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64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1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1" y="1524000"/>
            <a:ext cx="5772093" cy="452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KUALITAS PERANGKAT LUNAK</a:t>
            </a:r>
          </a:p>
          <a:p>
            <a:endParaRPr lang="en-US" altLang="en-US"/>
          </a:p>
          <a:p>
            <a:pPr>
              <a:buFontTx/>
              <a:buChar char="1"/>
            </a:pPr>
            <a:r>
              <a:rPr lang="en-US" altLang="en-US"/>
              <a:t>  CORRECTNESS</a:t>
            </a:r>
          </a:p>
          <a:p>
            <a:pPr lvl="1">
              <a:buFontTx/>
              <a:buChar char="•"/>
            </a:pPr>
            <a:r>
              <a:rPr lang="en-US" altLang="en-US"/>
              <a:t> PERANGKAT LUNAK BEKERJA DENGAN BAIK &amp; BENAR</a:t>
            </a:r>
          </a:p>
          <a:p>
            <a:pPr lvl="1">
              <a:buFontTx/>
              <a:buChar char="•"/>
            </a:pPr>
            <a:r>
              <a:rPr lang="en-US" altLang="en-US"/>
              <a:t> CORRECTNESS = KESALAHAN / KLOC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>
              <a:buFontTx/>
              <a:buChar char="2"/>
            </a:pPr>
            <a:r>
              <a:rPr lang="en-US" altLang="en-US"/>
              <a:t> MAINTAINABILITY</a:t>
            </a:r>
          </a:p>
          <a:p>
            <a:pPr lvl="1">
              <a:buFontTx/>
              <a:buChar char="•"/>
            </a:pPr>
            <a:r>
              <a:rPr lang="en-US" altLang="en-US"/>
              <a:t> MUDAH DIRAWAT</a:t>
            </a:r>
          </a:p>
          <a:p>
            <a:pPr lvl="1">
              <a:buFontTx/>
              <a:buChar char="•"/>
            </a:pPr>
            <a:r>
              <a:rPr lang="en-US" altLang="en-US"/>
              <a:t> MTTC  (MEAN TIME TO CHANGE) KECIL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>
              <a:buFontTx/>
              <a:buChar char="3"/>
            </a:pPr>
            <a:r>
              <a:rPr lang="en-US" altLang="en-US"/>
              <a:t> INTEGRITY</a:t>
            </a:r>
          </a:p>
          <a:p>
            <a:pPr lvl="1">
              <a:buFontTx/>
              <a:buChar char="•"/>
            </a:pPr>
            <a:r>
              <a:rPr lang="en-US" altLang="en-US"/>
              <a:t> TAHAN  GANGGUAN</a:t>
            </a:r>
          </a:p>
          <a:p>
            <a:pPr lvl="1">
              <a:buFontTx/>
              <a:buChar char="•"/>
            </a:pPr>
            <a:r>
              <a:rPr lang="en-US" altLang="en-US"/>
              <a:t> TINGKAT SEKURITI YANG BAIK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>
              <a:buFontTx/>
              <a:buChar char="4"/>
            </a:pPr>
            <a:r>
              <a:rPr lang="en-US" altLang="en-US"/>
              <a:t> USABILITY</a:t>
            </a:r>
          </a:p>
          <a:p>
            <a:pPr lvl="1">
              <a:buFontTx/>
              <a:buChar char="•"/>
            </a:pPr>
            <a:r>
              <a:rPr lang="en-US" altLang="en-US"/>
              <a:t> MUDAH DIGUNAKAN</a:t>
            </a:r>
            <a:endParaRPr lang="en-US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u="sng" dirty="0"/>
              <a:t>Size Oriented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Developed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between Line Of Codes vs People vs Project Cost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Programming Language dependent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Short LOC but well designed vs Long LOC but repetitive un-efficient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Sample Calculation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Errors per KLOC (Kilo Line of Code)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Defect per KLOC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$ per KLOC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Page of Documentation per KLOC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Errors per Person month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KLOC per Person month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$ per page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1572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u="sng" dirty="0"/>
              <a:t>Function Oriented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 the cost or effort required to design, code, and test the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Predict the number of errors that will be encountered during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Forecast the number of components and/or the number of projected source lines in the implemented system</a:t>
            </a:r>
          </a:p>
          <a:p>
            <a:r>
              <a:rPr lang="en-US" dirty="0"/>
              <a:t>Variables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EI: External Inputs, ex: on screen data input 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EO: External Outputs, ex: Reports, Screen, Messages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EQ: External Inquiries, ex: Online device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ILF: Internal Logic Files, ex: Database (DBMS or Files), Config Files</a:t>
            </a:r>
          </a:p>
          <a:p>
            <a:pPr marL="971526" lvl="1" indent="-457189">
              <a:buFont typeface="+mj-lt"/>
              <a:buAutoNum type="arabicPeriod"/>
            </a:pPr>
            <a:r>
              <a:rPr lang="en-US" dirty="0"/>
              <a:t>EIF: External Interface Files, ex: Batch Files, Files from other app</a:t>
            </a:r>
          </a:p>
          <a:p>
            <a:pPr marL="914377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C724CE-D90E-4670-9E6C-C8B183B0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3" y="249197"/>
            <a:ext cx="10960487" cy="3179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3A03889-80F6-4296-9792-E17C2F1381CF}"/>
              </a:ext>
            </a:extLst>
          </p:cNvPr>
          <p:cNvSpPr/>
          <p:nvPr/>
        </p:nvSpPr>
        <p:spPr>
          <a:xfrm>
            <a:off x="-95997" y="3686994"/>
            <a:ext cx="109544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lvl="1"/>
            <a:r>
              <a:rPr lang="en-US" sz="2400" u="sng" dirty="0"/>
              <a:t>External Input</a:t>
            </a:r>
            <a:r>
              <a:rPr lang="en-US" sz="2400" dirty="0"/>
              <a:t>: On screen data input </a:t>
            </a:r>
          </a:p>
          <a:p>
            <a:pPr marL="285744" lvl="1"/>
            <a:r>
              <a:rPr lang="en-US" sz="2400" u="sng" dirty="0"/>
              <a:t>External Output</a:t>
            </a:r>
            <a:r>
              <a:rPr lang="en-US" sz="2400" dirty="0"/>
              <a:t>: Information generation, ex: Report, Screen, Message</a:t>
            </a:r>
          </a:p>
          <a:p>
            <a:pPr marL="285744" lvl="1"/>
            <a:r>
              <a:rPr lang="en-US" sz="2400" u="sng" dirty="0"/>
              <a:t>External Inquiries</a:t>
            </a:r>
            <a:r>
              <a:rPr lang="en-US" sz="2400" dirty="0"/>
              <a:t>: Online devices as data input, ex: fingerprint, sensors</a:t>
            </a:r>
          </a:p>
          <a:p>
            <a:pPr marL="285744" lvl="1"/>
            <a:r>
              <a:rPr lang="en-US" sz="2400" u="sng" dirty="0"/>
              <a:t>Internal Logic File</a:t>
            </a:r>
            <a:r>
              <a:rPr lang="en-US" sz="2400" dirty="0"/>
              <a:t>: Database (DBMS or Files), Config Files</a:t>
            </a:r>
          </a:p>
          <a:p>
            <a:pPr marL="285744" lvl="1"/>
            <a:r>
              <a:rPr lang="en-US" sz="2400" u="sng" dirty="0"/>
              <a:t>External Interface File</a:t>
            </a:r>
            <a:r>
              <a:rPr lang="en-US" sz="2400" dirty="0"/>
              <a:t>: Files from other app/device, Web API</a:t>
            </a:r>
          </a:p>
        </p:txBody>
      </p:sp>
    </p:spTree>
    <p:extLst>
      <p:ext uri="{BB962C8B-B14F-4D97-AF65-F5344CB8AC3E}">
        <p14:creationId xmlns:p14="http://schemas.microsoft.com/office/powerpoint/2010/main" val="92950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B1F06-7400-4AA3-B84F-173397A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927"/>
            <a:ext cx="12192001" cy="52631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DOMAIN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CFF273-D13F-4CF7-B1DA-DD599E0A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6037"/>
            <a:ext cx="12192001" cy="616196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u="sng" dirty="0"/>
              <a:t>External Input</a:t>
            </a:r>
            <a:r>
              <a:rPr lang="en-US" sz="2000" dirty="0"/>
              <a:t>: On screen data input, ex: </a:t>
            </a:r>
          </a:p>
          <a:p>
            <a:pPr marL="457189" lvl="2" indent="0">
              <a:buNone/>
            </a:pPr>
            <a:r>
              <a:rPr lang="en-US" sz="1800" dirty="0"/>
              <a:t>Master Data, Transactions</a:t>
            </a:r>
          </a:p>
          <a:p>
            <a:pPr marL="457189" lvl="2" indent="0">
              <a:buNone/>
            </a:pPr>
            <a:r>
              <a:rPr lang="en-US" sz="1800" dirty="0"/>
              <a:t>Chats, File/Image Upload (file as data)</a:t>
            </a:r>
          </a:p>
          <a:p>
            <a:pPr marL="457189" lvl="2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2000" u="sng" dirty="0"/>
              <a:t>External Output</a:t>
            </a:r>
            <a:r>
              <a:rPr lang="en-US" sz="2000" dirty="0"/>
              <a:t>: Information generation from data, ex: </a:t>
            </a:r>
          </a:p>
          <a:p>
            <a:pPr marL="457189" lvl="2" indent="0">
              <a:buNone/>
            </a:pPr>
            <a:r>
              <a:rPr lang="en-US" sz="1800" dirty="0"/>
              <a:t>Calculated Report, Invoices, Pay slip</a:t>
            </a:r>
          </a:p>
          <a:p>
            <a:pPr marL="457189" lvl="2" indent="0">
              <a:buNone/>
            </a:pPr>
            <a:r>
              <a:rPr lang="en-US" sz="1800" dirty="0"/>
              <a:t>Reminders, pop-up info, announcement</a:t>
            </a:r>
          </a:p>
          <a:p>
            <a:pPr marL="457189" lvl="2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2000" u="sng" dirty="0"/>
              <a:t>External Inquiries</a:t>
            </a:r>
            <a:r>
              <a:rPr lang="en-US" sz="2000" dirty="0"/>
              <a:t>: Online devices as data input, ex: </a:t>
            </a:r>
          </a:p>
          <a:p>
            <a:pPr marL="457189" lvl="2" indent="0">
              <a:buNone/>
            </a:pPr>
            <a:r>
              <a:rPr lang="en-US" sz="1800" dirty="0"/>
              <a:t>Fingerprint, RFID sensors, Motion/Heat sensors, Camera</a:t>
            </a:r>
          </a:p>
          <a:p>
            <a:pPr marL="457189" lvl="2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2000" u="sng" dirty="0"/>
              <a:t>Internal Logic File</a:t>
            </a:r>
            <a:r>
              <a:rPr lang="en-US" sz="2000" dirty="0"/>
              <a:t>: File to store data, ex:</a:t>
            </a:r>
          </a:p>
          <a:p>
            <a:pPr marL="457189" lvl="2" indent="0">
              <a:buNone/>
            </a:pPr>
            <a:r>
              <a:rPr lang="en-US" sz="1800" dirty="0"/>
              <a:t>Database (DBMS or Files), Config Files, Registry entry</a:t>
            </a:r>
          </a:p>
          <a:p>
            <a:pPr marL="457189" lvl="2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2000" u="sng" dirty="0"/>
              <a:t>External Interface File</a:t>
            </a:r>
            <a:r>
              <a:rPr lang="en-US" sz="2000" dirty="0"/>
              <a:t>: Files from other app/device, ex:</a:t>
            </a:r>
          </a:p>
          <a:p>
            <a:pPr marL="457189" lvl="2" indent="0">
              <a:buNone/>
            </a:pPr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– party Web API, Internal Web Service, Bank batch files (file as data feeder from other application)</a:t>
            </a:r>
          </a:p>
        </p:txBody>
      </p:sp>
    </p:spTree>
    <p:extLst>
      <p:ext uri="{BB962C8B-B14F-4D97-AF65-F5344CB8AC3E}">
        <p14:creationId xmlns:p14="http://schemas.microsoft.com/office/powerpoint/2010/main" val="74388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6E3099-EF24-4537-A7E7-58E965F2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Value Adjustment Factors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id="{807BE9E8-13FD-49A9-87D6-35FC667AF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587829"/>
            <a:ext cx="7866651" cy="3195384"/>
          </a:xfr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F8F43E-8DC8-4BBA-8EBB-504C1F06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8483"/>
            <a:ext cx="7324725" cy="2438829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B15E2ED1-CE3F-426B-A475-FF8646D0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6977" y="147753"/>
            <a:ext cx="3317423" cy="2677656"/>
          </a:xfrm>
          <a:prstGeom prst="rect">
            <a:avLst/>
          </a:prstGeom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 dirty="0">
                <a:latin typeface="Verdana" panose="020B0604030504040204" pitchFamily="34" charset="0"/>
              </a:rPr>
              <a:t>SCALE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u="sng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0</a:t>
            </a:r>
            <a:r>
              <a:rPr lang="en-US" altLang="en-US" sz="2000" dirty="0">
                <a:latin typeface="Verdana" panose="020B0604030504040204" pitchFamily="34" charset="0"/>
              </a:rPr>
              <a:t> (not available)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1</a:t>
            </a:r>
            <a:r>
              <a:rPr lang="en-US" altLang="en-US" sz="2000" dirty="0">
                <a:latin typeface="Verdana" panose="020B0604030504040204" pitchFamily="34" charset="0"/>
              </a:rPr>
              <a:t> (Simple)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2</a:t>
            </a:r>
            <a:r>
              <a:rPr lang="en-US" altLang="en-US" sz="2000" dirty="0">
                <a:latin typeface="Verdana" panose="020B0604030504040204" pitchFamily="34" charset="0"/>
              </a:rPr>
              <a:t>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3</a:t>
            </a:r>
            <a:r>
              <a:rPr lang="en-US" altLang="en-US" sz="2000" dirty="0">
                <a:latin typeface="Verdana" panose="020B0604030504040204" pitchFamily="34" charset="0"/>
              </a:rPr>
              <a:t> (Average)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4</a:t>
            </a:r>
            <a:r>
              <a:rPr lang="en-US" altLang="en-US" sz="2000" dirty="0">
                <a:latin typeface="Verdana" panose="020B0604030504040204" pitchFamily="34" charset="0"/>
              </a:rPr>
              <a:t>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5</a:t>
            </a:r>
            <a:r>
              <a:rPr lang="en-US" altLang="en-US" sz="2000" dirty="0">
                <a:latin typeface="Verdana" panose="020B0604030504040204" pitchFamily="34" charset="0"/>
              </a:rPr>
              <a:t> (Complex)</a:t>
            </a:r>
            <a:endParaRPr lang="en-US" altLang="en-US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1A98-479B-4C24-B2ED-7B1A88DCD98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2743200" y="1295401"/>
            <a:ext cx="6545318" cy="507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KARAKTERISTIK SEBUAH PROYEK REKAYASA PERANGKAT LUNAK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PRODUK TIDAK TERUKUR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TIDAK ADA BAGIAN-BAGIAN PL YANG DAPAT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DILIHAT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DIPEGANG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HANYA DOKUMENTASI YANG DAPAT DIPAKAI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SEBAGAI UKURAN KEMAJUAN PROYEK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endParaRPr lang="en-US" altLang="en-US"/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PROSES TIDAK BAKU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BANYAK PARADIGMA YANG DAPAT DIPAKAI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TIDAK ADA JAMIMAN SEBUAH PARADIGMA LEBIH BAIK 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TIAP PROYEK BERBEDA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KESAMAAN SEBUAH PL SERINGKALI SEMU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PROYEK YANG SAMA BISA SECARA RINCI BERBEDA</a:t>
            </a:r>
          </a:p>
        </p:txBody>
      </p:sp>
      <p:grpSp>
        <p:nvGrpSpPr>
          <p:cNvPr id="135176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5177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517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01650"/>
            <a:ext cx="10515600" cy="5327650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backup </a:t>
            </a:r>
            <a:r>
              <a:rPr lang="en-US" sz="1800" dirty="0" err="1"/>
              <a:t>dan</a:t>
            </a:r>
            <a:r>
              <a:rPr lang="en-US" sz="1800" dirty="0"/>
              <a:t> recovery?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 smtClean="0"/>
              <a:t>Apakah</a:t>
            </a:r>
            <a:r>
              <a:rPr lang="en-US" sz="1800" dirty="0" smtClean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data?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‘distributed processing’?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 smtClean="0"/>
              <a:t>Apakah</a:t>
            </a:r>
            <a:r>
              <a:rPr lang="en-US" sz="1800" dirty="0" smtClean="0"/>
              <a:t>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penting</a:t>
            </a:r>
            <a:r>
              <a:rPr lang="en-US" sz="1800" dirty="0"/>
              <a:t>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 smtClean="0"/>
              <a:t>Apakah</a:t>
            </a:r>
            <a:r>
              <a:rPr lang="en-US" sz="1800" dirty="0" smtClean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dijalankan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 yang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/>
              <a:t>ada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terpakai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?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pemasukan</a:t>
            </a:r>
            <a:r>
              <a:rPr lang="en-US" sz="1800" dirty="0"/>
              <a:t> data </a:t>
            </a:r>
            <a:r>
              <a:rPr lang="en-US" sz="1800" dirty="0" err="1"/>
              <a:t>secara</a:t>
            </a:r>
            <a:r>
              <a:rPr lang="en-US" sz="1800" dirty="0"/>
              <a:t> ‘online’?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pemasukan</a:t>
            </a:r>
            <a:r>
              <a:rPr lang="en-US" sz="1800" dirty="0"/>
              <a:t> data ‘on-line’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‘multiple-screen’ </a:t>
            </a:r>
            <a:r>
              <a:rPr lang="en-US" sz="1800" dirty="0" err="1"/>
              <a:t>atau</a:t>
            </a:r>
            <a:r>
              <a:rPr lang="en-US" sz="1800" dirty="0"/>
              <a:t> ‘multiple operation’?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file master </a:t>
            </a:r>
            <a:r>
              <a:rPr lang="en-US" sz="1800" dirty="0" err="1"/>
              <a:t>di’update</a:t>
            </a:r>
            <a:r>
              <a:rPr lang="en-US" sz="1800" dirty="0"/>
              <a:t>’ </a:t>
            </a:r>
            <a:r>
              <a:rPr lang="en-US" sz="1800" dirty="0" err="1"/>
              <a:t>secara</a:t>
            </a:r>
            <a:r>
              <a:rPr lang="en-US" sz="1800" dirty="0"/>
              <a:t> on-line?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input,output</a:t>
            </a:r>
            <a:r>
              <a:rPr lang="en-US" sz="1800" dirty="0"/>
              <a:t>, file </a:t>
            </a:r>
            <a:r>
              <a:rPr lang="en-US" sz="1800" dirty="0" err="1"/>
              <a:t>secara</a:t>
            </a:r>
            <a:r>
              <a:rPr lang="en-US" sz="1800" dirty="0"/>
              <a:t> inquiry </a:t>
            </a:r>
            <a:r>
              <a:rPr lang="en-US" sz="1800" dirty="0" err="1"/>
              <a:t>begitu</a:t>
            </a:r>
            <a:r>
              <a:rPr lang="en-US" sz="1800" dirty="0"/>
              <a:t> </a:t>
            </a:r>
            <a:r>
              <a:rPr lang="en-US" sz="1800" dirty="0" err="1"/>
              <a:t>kompleks</a:t>
            </a:r>
            <a:r>
              <a:rPr lang="en-US" sz="1800" dirty="0"/>
              <a:t>?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proses internal </a:t>
            </a:r>
            <a:r>
              <a:rPr lang="en-US" sz="1800" dirty="0" err="1"/>
              <a:t>begitu</a:t>
            </a:r>
            <a:r>
              <a:rPr lang="en-US" sz="1800" dirty="0"/>
              <a:t> </a:t>
            </a:r>
            <a:r>
              <a:rPr lang="en-US" sz="1800" dirty="0" err="1"/>
              <a:t>kompleks</a:t>
            </a:r>
            <a:r>
              <a:rPr lang="en-US" sz="1800" dirty="0"/>
              <a:t>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ulang</a:t>
            </a:r>
            <a:r>
              <a:rPr lang="en-US" sz="1800" dirty="0"/>
              <a:t>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konversi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instalasi</a:t>
            </a:r>
            <a:r>
              <a:rPr lang="en-US" sz="1800" dirty="0"/>
              <a:t>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	</a:t>
            </a:r>
            <a:r>
              <a:rPr lang="en-US" sz="1800" dirty="0" err="1"/>
              <a:t>perancangan</a:t>
            </a:r>
            <a:r>
              <a:rPr lang="en-US" sz="1800" dirty="0"/>
              <a:t>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diinstall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?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pemakaian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user? </a:t>
            </a:r>
          </a:p>
        </p:txBody>
      </p:sp>
    </p:spTree>
    <p:extLst>
      <p:ext uri="{BB962C8B-B14F-4D97-AF65-F5344CB8AC3E}">
        <p14:creationId xmlns:p14="http://schemas.microsoft.com/office/powerpoint/2010/main" val="340293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629E57-94BA-46FF-A001-977CB97C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FP = FC x (0.65 + </a:t>
            </a:r>
            <a:r>
              <a:rPr lang="en-US" sz="6000" b="1" dirty="0" smtClean="0"/>
              <a:t>(0.01 </a:t>
            </a:r>
            <a:r>
              <a:rPr lang="en-US" sz="6000" b="1" dirty="0"/>
              <a:t>x </a:t>
            </a:r>
            <a:r>
              <a:rPr lang="en-US" sz="6000" b="1" dirty="0" smtClean="0"/>
              <a:t>VA))</a:t>
            </a:r>
            <a:endParaRPr lang="en-US" sz="6000" b="1" dirty="0"/>
          </a:p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/>
              <a:t>FC : Function Count</a:t>
            </a:r>
          </a:p>
          <a:p>
            <a:pPr marL="0" indent="0" algn="ctr">
              <a:buNone/>
            </a:pPr>
            <a:r>
              <a:rPr lang="en-US" sz="6000" b="1" dirty="0"/>
              <a:t>VA : Value Adjustment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8EFD36C-B554-406B-AA19-5351D558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927"/>
            <a:ext cx="12192001" cy="52631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POINT</a:t>
            </a:r>
          </a:p>
        </p:txBody>
      </p:sp>
    </p:spTree>
    <p:extLst>
      <p:ext uri="{BB962C8B-B14F-4D97-AF65-F5344CB8AC3E}">
        <p14:creationId xmlns:p14="http://schemas.microsoft.com/office/powerpoint/2010/main" val="160594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5CDEB37-FE69-4904-A003-3000A428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40464"/>
            <a:ext cx="11188261" cy="42714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FEEF5B-D9EB-4CBA-82FF-00B35FB7EDB6}"/>
              </a:ext>
            </a:extLst>
          </p:cNvPr>
          <p:cNvSpPr/>
          <p:nvPr/>
        </p:nvSpPr>
        <p:spPr>
          <a:xfrm>
            <a:off x="3358162" y="4226943"/>
            <a:ext cx="104249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lvl="1"/>
            <a:r>
              <a:rPr lang="en-US" sz="2000" u="sng" dirty="0"/>
              <a:t>External Input</a:t>
            </a:r>
            <a:r>
              <a:rPr lang="en-US" sz="2000" dirty="0"/>
              <a:t>: On screen data input , ex: Master, Trans, Chat, File Upload</a:t>
            </a:r>
          </a:p>
          <a:p>
            <a:pPr marL="285744" lvl="1"/>
            <a:r>
              <a:rPr lang="en-US" sz="2000" u="sng" dirty="0"/>
              <a:t>External Output</a:t>
            </a:r>
            <a:r>
              <a:rPr lang="en-US" sz="2000" dirty="0"/>
              <a:t>: Information generation, ex: Report, Screen, Message</a:t>
            </a:r>
          </a:p>
          <a:p>
            <a:pPr marL="285744" lvl="1"/>
            <a:r>
              <a:rPr lang="en-US" sz="2000" u="sng" dirty="0"/>
              <a:t>External Inquiries</a:t>
            </a:r>
            <a:r>
              <a:rPr lang="en-US" sz="2000" dirty="0"/>
              <a:t>: Online devices as data input, ex: fingerprint, sensors</a:t>
            </a:r>
          </a:p>
          <a:p>
            <a:pPr marL="285744" lvl="1"/>
            <a:r>
              <a:rPr lang="en-US" sz="2000" u="sng" dirty="0"/>
              <a:t>Internal Logic File</a:t>
            </a:r>
            <a:r>
              <a:rPr lang="en-US" sz="2000" dirty="0"/>
              <a:t>: Database (DBMS or Files), Config Files</a:t>
            </a:r>
          </a:p>
          <a:p>
            <a:pPr marL="285744" lvl="1"/>
            <a:r>
              <a:rPr lang="en-US" sz="2000" u="sng" dirty="0"/>
              <a:t>External Interface File</a:t>
            </a:r>
            <a:r>
              <a:rPr lang="en-US" sz="2000" dirty="0"/>
              <a:t>: Files from other app/device, Web API</a:t>
            </a: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6BB1DBF8-32BF-4F63-9BFE-F8D4039566FE}"/>
              </a:ext>
            </a:extLst>
          </p:cNvPr>
          <p:cNvSpPr txBox="1">
            <a:spLocks/>
          </p:cNvSpPr>
          <p:nvPr/>
        </p:nvSpPr>
        <p:spPr>
          <a:xfrm>
            <a:off x="-1" y="18927"/>
            <a:ext cx="12192001" cy="5263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CASE </a:t>
            </a:r>
            <a:r>
              <a:rPr lang="en-US" b="1">
                <a:solidFill>
                  <a:schemeClr val="bg1"/>
                </a:solidFill>
                <a:latin typeface="Arial Black" panose="020B0A04020102020204" pitchFamily="34" charset="0"/>
              </a:rPr>
              <a:t>: BENGKEL MOBIL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9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F11F91-EB8C-41EA-AF70-B171DA04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" y="545240"/>
            <a:ext cx="8537385" cy="50459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A15ED982-D067-4229-B63F-6A5C7AE8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927"/>
            <a:ext cx="12192001" cy="52631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VALUE ADJUSTMENT (0~5)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A63199-8A2F-4EBD-B15B-7E1459CA20F4}"/>
              </a:ext>
            </a:extLst>
          </p:cNvPr>
          <p:cNvSpPr txBox="1"/>
          <p:nvPr/>
        </p:nvSpPr>
        <p:spPr>
          <a:xfrm>
            <a:off x="8461613" y="2380776"/>
            <a:ext cx="37303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Scoring</a:t>
            </a:r>
            <a:endParaRPr lang="en-US" sz="3200" b="1" dirty="0"/>
          </a:p>
          <a:p>
            <a:r>
              <a:rPr lang="en-US" sz="3200" b="1" dirty="0"/>
              <a:t>0 : don’t have</a:t>
            </a:r>
          </a:p>
          <a:p>
            <a:r>
              <a:rPr lang="en-US" sz="3200" b="1" dirty="0"/>
              <a:t>1 : minimum impact</a:t>
            </a:r>
          </a:p>
          <a:p>
            <a:r>
              <a:rPr lang="en-US" sz="3200" b="1" dirty="0"/>
              <a:t>5 : maximum impact</a:t>
            </a:r>
          </a:p>
        </p:txBody>
      </p:sp>
    </p:spTree>
    <p:extLst>
      <p:ext uri="{BB962C8B-B14F-4D97-AF65-F5344CB8AC3E}">
        <p14:creationId xmlns:p14="http://schemas.microsoft.com/office/powerpoint/2010/main" val="413511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7936DC-0639-44B6-A61A-DB98B442483C}"/>
              </a:ext>
            </a:extLst>
          </p:cNvPr>
          <p:cNvSpPr/>
          <p:nvPr/>
        </p:nvSpPr>
        <p:spPr>
          <a:xfrm>
            <a:off x="1095377" y="545239"/>
            <a:ext cx="74866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FP = FC x (0.65 + 0.01 x VA)</a:t>
            </a:r>
          </a:p>
          <a:p>
            <a:r>
              <a:rPr lang="en-US" sz="3200" dirty="0"/>
              <a:t>FP = 100 x (0.65 + 0.01 x 48)</a:t>
            </a:r>
          </a:p>
          <a:p>
            <a:r>
              <a:rPr lang="en-US" sz="3200" dirty="0">
                <a:solidFill>
                  <a:schemeClr val="bg1"/>
                </a:solidFill>
              </a:rPr>
              <a:t>FP</a:t>
            </a:r>
            <a:r>
              <a:rPr lang="en-US" sz="3200" dirty="0"/>
              <a:t> = 113</a:t>
            </a:r>
          </a:p>
          <a:p>
            <a:endParaRPr lang="en-US" sz="1200" dirty="0"/>
          </a:p>
          <a:p>
            <a:r>
              <a:rPr lang="en-US" sz="3200" u="sng" dirty="0"/>
              <a:t>Let</a:t>
            </a:r>
          </a:p>
          <a:p>
            <a:r>
              <a:rPr lang="en-US" sz="3200" dirty="0"/>
              <a:t>1 person = 3 FP / month</a:t>
            </a:r>
          </a:p>
          <a:p>
            <a:r>
              <a:rPr lang="en-US" sz="3200" dirty="0"/>
              <a:t>Salary = Rp5jt / month</a:t>
            </a:r>
          </a:p>
          <a:p>
            <a:endParaRPr lang="en-US" sz="3200" dirty="0"/>
          </a:p>
          <a:p>
            <a:r>
              <a:rPr lang="en-US" sz="3200" u="sng" dirty="0"/>
              <a:t>Project Cost</a:t>
            </a:r>
          </a:p>
          <a:p>
            <a:r>
              <a:rPr lang="en-US" sz="3200" dirty="0" smtClean="0"/>
              <a:t>     = </a:t>
            </a:r>
            <a:r>
              <a:rPr lang="en-US" sz="3200" dirty="0"/>
              <a:t>(113 / 3) x Rp5jt</a:t>
            </a:r>
          </a:p>
          <a:p>
            <a:pPr lvl="1"/>
            <a:r>
              <a:rPr lang="en-US" sz="3200" dirty="0"/>
              <a:t>= 37.6 x Rp5jt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dirty="0" smtClean="0"/>
              <a:t>= </a:t>
            </a:r>
            <a:r>
              <a:rPr lang="en-US" sz="3200" dirty="0"/>
              <a:t>Rp188.3jt</a:t>
            </a:r>
          </a:p>
          <a:p>
            <a:r>
              <a:rPr lang="en-US" sz="3200" dirty="0"/>
              <a:t>Project Cost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16FB45A2-0B77-47C4-8BF6-0D230705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927"/>
            <a:ext cx="12192001" cy="52631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 COST W/ FUNCTION POINT</a:t>
            </a:r>
          </a:p>
        </p:txBody>
      </p:sp>
    </p:spTree>
    <p:extLst>
      <p:ext uri="{BB962C8B-B14F-4D97-AF65-F5344CB8AC3E}">
        <p14:creationId xmlns:p14="http://schemas.microsoft.com/office/powerpoint/2010/main" val="264431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Reconcile FP and LOC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Combination of FP and LOC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for effort and cost calculation</a:t>
            </a:r>
          </a:p>
        </p:txBody>
      </p:sp>
    </p:spTree>
    <p:extLst>
      <p:ext uri="{BB962C8B-B14F-4D97-AF65-F5344CB8AC3E}">
        <p14:creationId xmlns:p14="http://schemas.microsoft.com/office/powerpoint/2010/main" val="22254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177" y="43545"/>
            <a:ext cx="7451679" cy="67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u="sng" dirty="0"/>
              <a:t>Web Application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Static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Dynamic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Internal Page Links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Persistent Data Objects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External System Interfaced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Static Content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Dynamic Content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Executable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84404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6BD2-9710-4106-BC66-765C718FA6E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5530283" y="80963"/>
            <a:ext cx="5823517" cy="590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SOFTWARE METRICS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PENGUKURAN PERANGKAT LUNAK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PENGUKURAN TENTANG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PRODUKTIFITAS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KECEPATAN KERJA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KERUMITAN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KUALITAS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EFISIENSI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MAINTAINABILITY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DUA MACAM PENGUKURAN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PENGUKURAN LANGSUNG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BANYAKNYA BARIS-BARIS PROGRAM (LOC)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KECEPATAN PROSES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BESAR MEMORY YANG DIPAKAI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PENGUKURAN TIDAK LANGSUNG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FUNGSIONALITAS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KUALITAS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KOMPLEKSITAS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EFISIENSI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dirty="0"/>
              <a:t> KEHANDALAN</a:t>
            </a:r>
          </a:p>
        </p:txBody>
      </p:sp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2362200" y="457200"/>
            <a:ext cx="2905125" cy="457200"/>
            <a:chOff x="528" y="144"/>
            <a:chExt cx="1830" cy="288"/>
          </a:xfrm>
        </p:grpSpPr>
        <p:graphicFrame>
          <p:nvGraphicFramePr>
            <p:cNvPr id="136201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6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02" name="Text Box 10"/>
            <p:cNvSpPr txBox="1">
              <a:spLocks noChangeArrowheads="1"/>
            </p:cNvSpPr>
            <p:nvPr/>
          </p:nvSpPr>
          <p:spPr bwMode="auto">
            <a:xfrm>
              <a:off x="799" y="190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 dirty="0"/>
                <a:t>SOFTWARE METRICS</a:t>
              </a:r>
              <a:endParaRPr lang="en-US" altLang="en-US" sz="14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C25-B937-4452-8811-9EA943D36C3F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144392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4393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43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44404" name="Group 20"/>
          <p:cNvGrpSpPr>
            <a:grpSpLocks/>
          </p:cNvGrpSpPr>
          <p:nvPr/>
        </p:nvGrpSpPr>
        <p:grpSpPr bwMode="auto">
          <a:xfrm>
            <a:off x="2286001" y="1219200"/>
            <a:ext cx="7286625" cy="4237038"/>
            <a:chOff x="480" y="768"/>
            <a:chExt cx="4590" cy="2669"/>
          </a:xfrm>
        </p:grpSpPr>
        <p:sp>
          <p:nvSpPr>
            <p:cNvPr id="144396" name="Rectangle 12"/>
            <p:cNvSpPr>
              <a:spLocks noChangeArrowheads="1"/>
            </p:cNvSpPr>
            <p:nvPr/>
          </p:nvSpPr>
          <p:spPr bwMode="auto">
            <a:xfrm>
              <a:off x="768" y="768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SOFTWARE METRICS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1690" y="1286"/>
              <a:ext cx="2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PENGUKURAN PERANGKAT LUNAK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44398" name="Line 14"/>
            <p:cNvSpPr>
              <a:spLocks noChangeShapeType="1"/>
            </p:cNvSpPr>
            <p:nvPr/>
          </p:nvSpPr>
          <p:spPr bwMode="auto">
            <a:xfrm>
              <a:off x="2640" y="864"/>
              <a:ext cx="3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2942" y="864"/>
              <a:ext cx="0" cy="3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 flipH="1">
              <a:off x="2208" y="1545"/>
              <a:ext cx="648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>
              <a:off x="2986" y="1545"/>
              <a:ext cx="648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480" y="2021"/>
              <a:ext cx="185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PENGUKURAN LANGSUNG</a:t>
              </a:r>
            </a:p>
            <a:p>
              <a:endParaRPr lang="en-US" altLang="en-US" sz="2000"/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BANYAKNYA BARIS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KECEPATAN PROSES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BESAR MEMORY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44403" name="Rectangle 19"/>
            <p:cNvSpPr>
              <a:spLocks noChangeArrowheads="1"/>
            </p:cNvSpPr>
            <p:nvPr/>
          </p:nvSpPr>
          <p:spPr bwMode="auto">
            <a:xfrm>
              <a:off x="2754" y="2021"/>
              <a:ext cx="2316" cy="1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PENGUKURAN TIDAK LANGSUNG </a:t>
              </a:r>
            </a:p>
            <a:p>
              <a:endParaRPr lang="en-US" altLang="en-US" sz="2000"/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FUNGSIONALITAS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KUALITAS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KOMPLEKSITAS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EFISIENSI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KEHANDALAN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5795-7BF8-40B5-8472-0C2FF42598D4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37224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7225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72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26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37227" name="Group 11"/>
          <p:cNvGrpSpPr>
            <a:grpSpLocks/>
          </p:cNvGrpSpPr>
          <p:nvPr/>
        </p:nvGrpSpPr>
        <p:grpSpPr bwMode="auto">
          <a:xfrm>
            <a:off x="3200401" y="1295401"/>
            <a:ext cx="5554663" cy="4321175"/>
            <a:chOff x="672" y="1104"/>
            <a:chExt cx="3499" cy="2722"/>
          </a:xfrm>
        </p:grpSpPr>
        <p:sp>
          <p:nvSpPr>
            <p:cNvPr id="137228" name="Rectangle 12"/>
            <p:cNvSpPr>
              <a:spLocks noChangeArrowheads="1"/>
            </p:cNvSpPr>
            <p:nvPr/>
          </p:nvSpPr>
          <p:spPr bwMode="auto">
            <a:xfrm>
              <a:off x="864" y="1104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SOFTWARE METRICS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1728" y="2016"/>
              <a:ext cx="22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PENGUKURAN PERANGKAT LUNAK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2688" y="12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>
              <a:off x="3024" y="120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672" y="2352"/>
              <a:ext cx="3499" cy="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TUJUAN PENGUKURAN :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MENGETAHUI KUALITAS PERANGKAT LUNAK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MENILAI PRODUKTIFITAS PEMBUAT PERANGKAT LUNAK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MENILAI MANFAAT  SEBUAH METODA 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UNTUK DASAR PERKIRAAN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MEMBANTU PENGAMBILAN KEPUTUSAN</a:t>
              </a:r>
            </a:p>
            <a:p>
              <a:pPr lvl="2">
                <a:buClr>
                  <a:srgbClr val="FF0000"/>
                </a:buClr>
                <a:buFont typeface="Wingdings" panose="05000000000000000000" pitchFamily="2" charset="2"/>
                <a:buChar char="s"/>
              </a:pPr>
              <a:r>
                <a:rPr lang="en-US" altLang="en-US"/>
                <a:t>  ALAT BARU</a:t>
              </a:r>
            </a:p>
            <a:p>
              <a:pPr lvl="2">
                <a:buClr>
                  <a:srgbClr val="FF0000"/>
                </a:buClr>
                <a:buFont typeface="Wingdings" panose="05000000000000000000" pitchFamily="2" charset="2"/>
                <a:buChar char="s"/>
              </a:pPr>
              <a:r>
                <a:rPr lang="en-US" altLang="en-US"/>
                <a:t> TAMBAHAN PENDIDIKAN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13EB-50A9-4BC7-80C8-3027291844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3587180" y="304800"/>
            <a:ext cx="6395020" cy="507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TUJUAN PENGUKURAN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MENGETAHUI KUALITAS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APA YANG DIMAKSUD DENGAN BAIK ATAU JELEK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MENILAI PRODUKTIFITAS PEMBUATAN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KECEPATAN PEMBUATAN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UKURAN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MENILAI MANFAAT DARI PENERAPAN SEBUAH METODA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MENCARI PARADIGMA  ANDALAN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BISA MENJADI DASAR UNTUK MELAKUKAN PERKIRAAN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PEDOMAN DIMASA MENDATANG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MEMBANTU UNTUK MEMASTIKAN APAKAH DIBUTUHKAN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PERALATAN BARU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 dirty="0"/>
              <a:t> PELATIHAN TAMBAHAN</a:t>
            </a:r>
          </a:p>
        </p:txBody>
      </p:sp>
      <p:grpSp>
        <p:nvGrpSpPr>
          <p:cNvPr id="148488" name="Group 8"/>
          <p:cNvGrpSpPr>
            <a:grpSpLocks/>
          </p:cNvGrpSpPr>
          <p:nvPr/>
        </p:nvGrpSpPr>
        <p:grpSpPr bwMode="auto">
          <a:xfrm>
            <a:off x="285750" y="304800"/>
            <a:ext cx="2667000" cy="457200"/>
            <a:chOff x="528" y="144"/>
            <a:chExt cx="1680" cy="288"/>
          </a:xfrm>
        </p:grpSpPr>
        <p:graphicFrame>
          <p:nvGraphicFramePr>
            <p:cNvPr id="148489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84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0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E2C0-DBE4-440B-9F67-2814A942F90D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138248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8249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824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0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38251" name="Group 11"/>
          <p:cNvGrpSpPr>
            <a:grpSpLocks/>
          </p:cNvGrpSpPr>
          <p:nvPr/>
        </p:nvGrpSpPr>
        <p:grpSpPr bwMode="auto">
          <a:xfrm>
            <a:off x="2971800" y="1295401"/>
            <a:ext cx="5532438" cy="4068763"/>
            <a:chOff x="864" y="1056"/>
            <a:chExt cx="3485" cy="2563"/>
          </a:xfrm>
        </p:grpSpPr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864" y="1056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SOFTWARE METRICS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1824" y="2180"/>
              <a:ext cx="1533" cy="14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4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 flipV="1">
              <a:off x="3357" y="1296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6" name="Line 16"/>
            <p:cNvSpPr>
              <a:spLocks noChangeShapeType="1"/>
            </p:cNvSpPr>
            <p:nvPr/>
          </p:nvSpPr>
          <p:spPr bwMode="auto">
            <a:xfrm flipV="1">
              <a:off x="3357" y="2734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2816" y="1296"/>
              <a:ext cx="15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>
              <a:off x="2545" y="1517"/>
              <a:ext cx="15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2185" y="1849"/>
              <a:ext cx="15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4348" y="1296"/>
              <a:ext cx="1" cy="1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3717" y="1849"/>
              <a:ext cx="1" cy="1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>
              <a:off x="4078" y="1517"/>
              <a:ext cx="1" cy="1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>
              <a:off x="1824" y="2567"/>
              <a:ext cx="15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>
              <a:off x="1824" y="3112"/>
              <a:ext cx="15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1914" y="3286"/>
              <a:ext cx="144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Human-oriented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2185" y="1959"/>
              <a:ext cx="117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Productivity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7" name="Rectangle 27"/>
            <p:cNvSpPr>
              <a:spLocks noChangeArrowheads="1"/>
            </p:cNvSpPr>
            <p:nvPr/>
          </p:nvSpPr>
          <p:spPr bwMode="auto">
            <a:xfrm>
              <a:off x="2545" y="1627"/>
              <a:ext cx="1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Quality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2816" y="1296"/>
              <a:ext cx="126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Technical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9" name="Line 29"/>
            <p:cNvSpPr>
              <a:spLocks noChangeShapeType="1"/>
            </p:cNvSpPr>
            <p:nvPr/>
          </p:nvSpPr>
          <p:spPr bwMode="auto">
            <a:xfrm flipV="1">
              <a:off x="3357" y="1695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0"/>
            <p:cNvSpPr>
              <a:spLocks noChangeShapeType="1"/>
            </p:cNvSpPr>
            <p:nvPr/>
          </p:nvSpPr>
          <p:spPr bwMode="auto">
            <a:xfrm flipV="1">
              <a:off x="3357" y="2240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Rectangle 31"/>
            <p:cNvSpPr>
              <a:spLocks noChangeArrowheads="1"/>
            </p:cNvSpPr>
            <p:nvPr/>
          </p:nvSpPr>
          <p:spPr bwMode="auto">
            <a:xfrm>
              <a:off x="1968" y="2256"/>
              <a:ext cx="117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Size Oriented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72" name="Rectangle 32"/>
            <p:cNvSpPr>
              <a:spLocks noChangeArrowheads="1"/>
            </p:cNvSpPr>
            <p:nvPr/>
          </p:nvSpPr>
          <p:spPr bwMode="auto">
            <a:xfrm>
              <a:off x="1968" y="2688"/>
              <a:ext cx="13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Function-Oriented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A020-10F4-44BF-BF85-3770578CCC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3114675" y="442913"/>
            <a:ext cx="7239418" cy="535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dirty="0"/>
              <a:t> JENIS METRICS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"/>
            </a:pPr>
            <a:r>
              <a:rPr lang="en-US" altLang="en-US" dirty="0"/>
              <a:t> PRODUCTIVITY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MENILAI HASIL REKAYASA PERANGKAT LUNAK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"/>
            </a:pPr>
            <a:r>
              <a:rPr lang="en-US" altLang="en-US" dirty="0"/>
              <a:t> QUALITY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MENILAI SEJAUH MANA  PL TELAH SESUAI DENGAN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     KEBUTUHAN USER 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"/>
            </a:pPr>
            <a:r>
              <a:rPr lang="en-US" altLang="en-US" dirty="0"/>
              <a:t> TECHNICAL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 MENILAI KERUMITAN LOGIKA &amp; TINGKAT MODULARITAS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"/>
            </a:pPr>
            <a:r>
              <a:rPr lang="en-US" altLang="en-US" dirty="0"/>
              <a:t> SIZE-ORIENTED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BESAR FISIK SEBUAH PERANGKAT LUNAK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"/>
            </a:pPr>
            <a:r>
              <a:rPr lang="en-US" altLang="en-US" dirty="0"/>
              <a:t> FUNCTION-ORIENTED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 MENGUKUR FUNGSIONALITAS &amp; UTILITAS PERANGKAT LUNAK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 dirty="0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"/>
            </a:pPr>
            <a:r>
              <a:rPr lang="en-US" altLang="en-US" dirty="0"/>
              <a:t> HUMAN-ORIENTED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dirty="0"/>
              <a:t> MENILAI EFEKTIFITAS METODA / PARADIGMA YG DIPAKAI</a:t>
            </a:r>
          </a:p>
        </p:txBody>
      </p:sp>
      <p:grpSp>
        <p:nvGrpSpPr>
          <p:cNvPr id="147464" name="Group 8"/>
          <p:cNvGrpSpPr>
            <a:grpSpLocks/>
          </p:cNvGrpSpPr>
          <p:nvPr/>
        </p:nvGrpSpPr>
        <p:grpSpPr bwMode="auto">
          <a:xfrm>
            <a:off x="133350" y="95250"/>
            <a:ext cx="2667000" cy="457200"/>
            <a:chOff x="528" y="144"/>
            <a:chExt cx="1680" cy="288"/>
          </a:xfrm>
        </p:grpSpPr>
        <p:graphicFrame>
          <p:nvGraphicFramePr>
            <p:cNvPr id="147465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7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A09-5F93-442B-B22D-A721CB2BCF19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139279" name="Group 15"/>
          <p:cNvGrpSpPr>
            <a:grpSpLocks/>
          </p:cNvGrpSpPr>
          <p:nvPr/>
        </p:nvGrpSpPr>
        <p:grpSpPr bwMode="auto">
          <a:xfrm>
            <a:off x="1266826" y="531813"/>
            <a:ext cx="6442075" cy="5632450"/>
            <a:chOff x="-960" y="866"/>
            <a:chExt cx="4058" cy="3548"/>
          </a:xfrm>
        </p:grpSpPr>
        <p:graphicFrame>
          <p:nvGraphicFramePr>
            <p:cNvPr id="1392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860235"/>
                </p:ext>
              </p:extLst>
            </p:nvPr>
          </p:nvGraphicFramePr>
          <p:xfrm>
            <a:off x="-132" y="2400"/>
            <a:ext cx="2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92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32" y="2400"/>
                          <a:ext cx="2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339733"/>
                </p:ext>
              </p:extLst>
            </p:nvPr>
          </p:nvGraphicFramePr>
          <p:xfrm>
            <a:off x="30" y="4078"/>
            <a:ext cx="26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Drawing" r:id="rId5" imgW="3092400" imgH="1598400" progId="FLW3Drawing">
                    <p:embed/>
                  </p:oleObj>
                </mc:Choice>
                <mc:Fallback>
                  <p:oleObj name="Drawing" r:id="rId5" imgW="3092400" imgH="1598400" progId="FLW3Drawing">
                    <p:embed/>
                    <p:pic>
                      <p:nvPicPr>
                        <p:cNvPr id="13926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" y="4078"/>
                          <a:ext cx="26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712492"/>
                </p:ext>
              </p:extLst>
            </p:nvPr>
          </p:nvGraphicFramePr>
          <p:xfrm>
            <a:off x="30" y="3635"/>
            <a:ext cx="18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Drawing" r:id="rId6" imgW="3092400" imgH="1598400" progId="FLW3Drawing">
                    <p:embed/>
                  </p:oleObj>
                </mc:Choice>
                <mc:Fallback>
                  <p:oleObj name="Drawing" r:id="rId6" imgW="3092400" imgH="1598400" progId="FLW3Drawing">
                    <p:embed/>
                    <p:pic>
                      <p:nvPicPr>
                        <p:cNvPr id="1392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" y="3635"/>
                          <a:ext cx="18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3868166"/>
                </p:ext>
              </p:extLst>
            </p:nvPr>
          </p:nvGraphicFramePr>
          <p:xfrm>
            <a:off x="-24" y="3108"/>
            <a:ext cx="25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Drawing" r:id="rId7" imgW="3092400" imgH="1598400" progId="FLW3Drawing">
                    <p:embed/>
                  </p:oleObj>
                </mc:Choice>
                <mc:Fallback>
                  <p:oleObj name="Drawing" r:id="rId7" imgW="3092400" imgH="1598400" progId="FLW3Drawing">
                    <p:embed/>
                    <p:pic>
                      <p:nvPicPr>
                        <p:cNvPr id="1392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4" y="3108"/>
                          <a:ext cx="25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-960" y="866"/>
              <a:ext cx="4058" cy="3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S"/>
              </a:pPr>
              <a:r>
                <a:rPr lang="en-US" altLang="en-US" dirty="0"/>
                <a:t> SIZE-ORIENTED METRICS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 dirty="0"/>
                <a:t> PENGUKURAN LANGSUNG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 dirty="0"/>
                <a:t> MENGUKUR BESAR-KECILNYA SEBUAH PERANGKAT LUNAK</a:t>
              </a:r>
            </a:p>
            <a:p>
              <a:pPr lvl="2" eaLnBrk="1" hangingPunct="1">
                <a:buClr>
                  <a:srgbClr val="FF3300"/>
                </a:buClr>
                <a:buFont typeface="Wingdings" panose="05000000000000000000" pitchFamily="2" charset="2"/>
                <a:buChar char="ª"/>
              </a:pPr>
              <a:r>
                <a:rPr lang="en-US" altLang="en-US" dirty="0"/>
                <a:t> DENGAN MENGHITUNG BANYAKNYA BARIS PROGRAM</a:t>
              </a:r>
            </a:p>
            <a:p>
              <a:pPr lvl="3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©"/>
              </a:pPr>
              <a:r>
                <a:rPr lang="en-US" altLang="en-US" dirty="0"/>
                <a:t> LINE OF CODE 	(LOC)</a:t>
              </a:r>
            </a:p>
            <a:p>
              <a:pPr lvl="3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©"/>
              </a:pPr>
              <a:r>
                <a:rPr lang="en-US" altLang="en-US" dirty="0"/>
                <a:t> KILO LINE OF CODE	 (KLOC)</a:t>
              </a:r>
            </a:p>
            <a:p>
              <a:pPr lvl="3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©"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 dirty="0"/>
                <a:t> MENGUKUR PRODUKTIFITAS PENGEMBANG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endParaRPr lang="en-US" altLang="en-US" dirty="0"/>
            </a:p>
            <a:p>
              <a:pPr lvl="2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en-US" dirty="0"/>
                <a:t> 	</a:t>
              </a:r>
              <a:r>
                <a:rPr lang="en-US" altLang="en-US" b="1" dirty="0"/>
                <a:t>PRODUKTIFITAS = KLOC / ORANG</a:t>
              </a:r>
              <a:endParaRPr lang="en-US" altLang="en-US" dirty="0"/>
            </a:p>
            <a:p>
              <a:pPr lvl="2" eaLnBrk="1" hangingPunct="1">
                <a:buClr>
                  <a:srgbClr val="FF3300"/>
                </a:buClr>
                <a:buFont typeface="Wingdings" panose="05000000000000000000" pitchFamily="2" charset="2"/>
                <a:buChar char="ª"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 dirty="0"/>
                <a:t> DAPAT DIPAKAI MERANCANG METRICS-METRICS LAIN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dirty="0"/>
                <a:t>		</a:t>
              </a:r>
              <a:r>
                <a:rPr lang="en-US" altLang="en-US" b="1" dirty="0"/>
                <a:t>KUALITAS = KESALAHAN / KLOC</a:t>
              </a: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dirty="0"/>
                <a:t>		</a:t>
              </a:r>
              <a:r>
                <a:rPr lang="en-US" altLang="en-US" b="1" dirty="0"/>
                <a:t>BIAYA = RUPIAH / LOC</a:t>
              </a: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 dirty="0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 dirty="0"/>
                <a:t>		</a:t>
              </a:r>
              <a:r>
                <a:rPr lang="en-US" altLang="en-US" b="1" dirty="0"/>
                <a:t>DOKUMENTASI = LEMBAR / KLOC</a:t>
              </a:r>
              <a:endParaRPr lang="en-US" altLang="en-US" dirty="0"/>
            </a:p>
          </p:txBody>
        </p:sp>
      </p:grpSp>
      <p:grpSp>
        <p:nvGrpSpPr>
          <p:cNvPr id="139276" name="Group 12"/>
          <p:cNvGrpSpPr>
            <a:grpSpLocks/>
          </p:cNvGrpSpPr>
          <p:nvPr/>
        </p:nvGrpSpPr>
        <p:grpSpPr bwMode="auto">
          <a:xfrm>
            <a:off x="7105651" y="74613"/>
            <a:ext cx="2667000" cy="457200"/>
            <a:chOff x="528" y="288"/>
            <a:chExt cx="1680" cy="288"/>
          </a:xfrm>
        </p:grpSpPr>
        <p:graphicFrame>
          <p:nvGraphicFramePr>
            <p:cNvPr id="139277" name="Object 13"/>
            <p:cNvGraphicFramePr>
              <a:graphicFrameLocks noChangeAspect="1"/>
            </p:cNvGraphicFramePr>
            <p:nvPr/>
          </p:nvGraphicFramePr>
          <p:xfrm>
            <a:off x="528" y="288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Drawing" r:id="rId8" imgW="3092400" imgH="1598400" progId="FLW3Drawing">
                    <p:embed/>
                  </p:oleObj>
                </mc:Choice>
                <mc:Fallback>
                  <p:oleObj name="Drawing" r:id="rId8" imgW="3092400" imgH="1598400" progId="FLW3Drawing">
                    <p:embed/>
                    <p:pic>
                      <p:nvPicPr>
                        <p:cNvPr id="13927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8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649" y="312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5387663db2e8b0bab0b5d1bd767f8c30">
  <xsd:schema xmlns:xsd="http://www.w3.org/2001/XMLSchema" xmlns:xs="http://www.w3.org/2001/XMLSchema" xmlns:p="http://schemas.microsoft.com/office/2006/metadata/properties" xmlns:ns2="1d6f5447-cc9c-4f5d-8212-abe2b6ccb6f6" xmlns:ns3="918268d5-6d76-4a48-8fa7-7fe56efe3808" targetNamespace="http://schemas.microsoft.com/office/2006/metadata/properties" ma:root="true" ma:fieldsID="8fdc0a7acd4246a084a667e6623617b8" ns2:_="" ns3:_="">
    <xsd:import namespace="1d6f5447-cc9c-4f5d-8212-abe2b6ccb6f6"/>
    <xsd:import namespace="918268d5-6d76-4a48-8fa7-7fe56efe3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268d5-6d76-4a48-8fa7-7fe56efe38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45DF57-B91A-497C-A258-56D78197F14D}"/>
</file>

<file path=customXml/itemProps2.xml><?xml version="1.0" encoding="utf-8"?>
<ds:datastoreItem xmlns:ds="http://schemas.openxmlformats.org/officeDocument/2006/customXml" ds:itemID="{D131E86C-5F01-4BBF-86B0-6FB03A1B5278}"/>
</file>

<file path=customXml/itemProps3.xml><?xml version="1.0" encoding="utf-8"?>
<ds:datastoreItem xmlns:ds="http://schemas.openxmlformats.org/officeDocument/2006/customXml" ds:itemID="{E63C6708-D9BC-42A8-817F-A774EBC1C1C9}"/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1360</Words>
  <Application>Microsoft Office PowerPoint</Application>
  <PresentationFormat>Widescreen</PresentationFormat>
  <Paragraphs>369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Times New Roman</vt:lpstr>
      <vt:lpstr>Verdana</vt:lpstr>
      <vt:lpstr>Wingdings</vt:lpstr>
      <vt:lpstr>Office Theme</vt:lpstr>
      <vt:lpstr>Drawing</vt:lpstr>
      <vt:lpstr>Software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Measurement</vt:lpstr>
      <vt:lpstr>Software Measurement</vt:lpstr>
      <vt:lpstr>PowerPoint Presentation</vt:lpstr>
      <vt:lpstr>DOMAIN VALUE</vt:lpstr>
      <vt:lpstr>Value Adjustment Factors</vt:lpstr>
      <vt:lpstr>PowerPoint Presentation</vt:lpstr>
      <vt:lpstr>FUNCTION POINT</vt:lpstr>
      <vt:lpstr>PowerPoint Presentation</vt:lpstr>
      <vt:lpstr>VALUE ADJUSTMENT (0~5)</vt:lpstr>
      <vt:lpstr>PROJECT COST W/ FUNCTION POINT</vt:lpstr>
      <vt:lpstr>Software Measurement</vt:lpstr>
      <vt:lpstr>PowerPoint Presentation</vt:lpstr>
      <vt:lpstr>Software measurement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17</cp:revision>
  <dcterms:created xsi:type="dcterms:W3CDTF">2020-06-08T01:30:48Z</dcterms:created>
  <dcterms:modified xsi:type="dcterms:W3CDTF">2021-02-25T06:04:28Z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