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36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37.xml" ContentType="application/vnd.openxmlformats-officedocument.presentationml.slide+xml"/>
  <Override PartName="/ppt/slides/slide3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colors1.xml" ContentType="application/vnd.openxmlformats-officedocument.drawingml.diagramColors+xml"/>
  <Override PartName="/ppt/theme/theme1.xml" ContentType="application/vnd.openxmlformats-officedocument.theme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77" r:id="rId30"/>
    <p:sldId id="278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CA95B5-D62D-4E7F-997A-BEFB9B7C25B8}" v="1" dt="2021-02-07T02:09:07.387"/>
    <p1510:client id="{C7CDDF6B-11B7-4692-8C97-BD2772BEEF0E}" v="1" dt="2021-02-07T02:10:06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8" Type="http://schemas.openxmlformats.org/officeDocument/2006/relationships/customXml" Target="../customXml/item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60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atap" userId="917c9600df60b3e3" providerId="LiveId" clId="{61CA95B5-D62D-4E7F-997A-BEFB9B7C25B8}"/>
    <pc:docChg chg="addSld modSld">
      <pc:chgData name="Manatap" userId="917c9600df60b3e3" providerId="LiveId" clId="{61CA95B5-D62D-4E7F-997A-BEFB9B7C25B8}" dt="2021-02-07T02:09:07.366" v="0"/>
      <pc:docMkLst>
        <pc:docMk/>
      </pc:docMkLst>
      <pc:sldChg chg="add">
        <pc:chgData name="Manatap" userId="917c9600df60b3e3" providerId="LiveId" clId="{61CA95B5-D62D-4E7F-997A-BEFB9B7C25B8}" dt="2021-02-07T02:09:07.366" v="0"/>
        <pc:sldMkLst>
          <pc:docMk/>
          <pc:sldMk cId="0" sldId="286"/>
        </pc:sldMkLst>
      </pc:sldChg>
      <pc:sldChg chg="add">
        <pc:chgData name="Manatap" userId="917c9600df60b3e3" providerId="LiveId" clId="{61CA95B5-D62D-4E7F-997A-BEFB9B7C25B8}" dt="2021-02-07T02:09:07.366" v="0"/>
        <pc:sldMkLst>
          <pc:docMk/>
          <pc:sldMk cId="0" sldId="287"/>
        </pc:sldMkLst>
      </pc:sldChg>
      <pc:sldChg chg="add">
        <pc:chgData name="Manatap" userId="917c9600df60b3e3" providerId="LiveId" clId="{61CA95B5-D62D-4E7F-997A-BEFB9B7C25B8}" dt="2021-02-07T02:09:07.366" v="0"/>
        <pc:sldMkLst>
          <pc:docMk/>
          <pc:sldMk cId="0" sldId="288"/>
        </pc:sldMkLst>
      </pc:sldChg>
      <pc:sldChg chg="add">
        <pc:chgData name="Manatap" userId="917c9600df60b3e3" providerId="LiveId" clId="{61CA95B5-D62D-4E7F-997A-BEFB9B7C25B8}" dt="2021-02-07T02:09:07.366" v="0"/>
        <pc:sldMkLst>
          <pc:docMk/>
          <pc:sldMk cId="0" sldId="289"/>
        </pc:sldMkLst>
      </pc:sldChg>
      <pc:sldChg chg="add">
        <pc:chgData name="Manatap" userId="917c9600df60b3e3" providerId="LiveId" clId="{61CA95B5-D62D-4E7F-997A-BEFB9B7C25B8}" dt="2021-02-07T02:09:07.366" v="0"/>
        <pc:sldMkLst>
          <pc:docMk/>
          <pc:sldMk cId="0" sldId="290"/>
        </pc:sldMkLst>
      </pc:sldChg>
      <pc:sldChg chg="add">
        <pc:chgData name="Manatap" userId="917c9600df60b3e3" providerId="LiveId" clId="{61CA95B5-D62D-4E7F-997A-BEFB9B7C25B8}" dt="2021-02-07T02:09:07.366" v="0"/>
        <pc:sldMkLst>
          <pc:docMk/>
          <pc:sldMk cId="0" sldId="291"/>
        </pc:sldMkLst>
      </pc:sldChg>
      <pc:sldChg chg="add">
        <pc:chgData name="Manatap" userId="917c9600df60b3e3" providerId="LiveId" clId="{61CA95B5-D62D-4E7F-997A-BEFB9B7C25B8}" dt="2021-02-07T02:09:07.366" v="0"/>
        <pc:sldMkLst>
          <pc:docMk/>
          <pc:sldMk cId="0" sldId="292"/>
        </pc:sldMkLst>
      </pc:sldChg>
      <pc:sldChg chg="add">
        <pc:chgData name="Manatap" userId="917c9600df60b3e3" providerId="LiveId" clId="{61CA95B5-D62D-4E7F-997A-BEFB9B7C25B8}" dt="2021-02-07T02:09:07.366" v="0"/>
        <pc:sldMkLst>
          <pc:docMk/>
          <pc:sldMk cId="0" sldId="293"/>
        </pc:sldMkLst>
      </pc:sldChg>
      <pc:sldChg chg="add">
        <pc:chgData name="Manatap" userId="917c9600df60b3e3" providerId="LiveId" clId="{61CA95B5-D62D-4E7F-997A-BEFB9B7C25B8}" dt="2021-02-07T02:09:07.366" v="0"/>
        <pc:sldMkLst>
          <pc:docMk/>
          <pc:sldMk cId="0" sldId="294"/>
        </pc:sldMkLst>
      </pc:sldChg>
      <pc:sldChg chg="add">
        <pc:chgData name="Manatap" userId="917c9600df60b3e3" providerId="LiveId" clId="{61CA95B5-D62D-4E7F-997A-BEFB9B7C25B8}" dt="2021-02-07T02:09:07.366" v="0"/>
        <pc:sldMkLst>
          <pc:docMk/>
          <pc:sldMk cId="0" sldId="295"/>
        </pc:sldMkLst>
      </pc:sldChg>
      <pc:sldChg chg="add">
        <pc:chgData name="Manatap" userId="917c9600df60b3e3" providerId="LiveId" clId="{61CA95B5-D62D-4E7F-997A-BEFB9B7C25B8}" dt="2021-02-07T02:09:07.366" v="0"/>
        <pc:sldMkLst>
          <pc:docMk/>
          <pc:sldMk cId="0" sldId="296"/>
        </pc:sldMkLst>
      </pc:sldChg>
      <pc:sldChg chg="add">
        <pc:chgData name="Manatap" userId="917c9600df60b3e3" providerId="LiveId" clId="{61CA95B5-D62D-4E7F-997A-BEFB9B7C25B8}" dt="2021-02-07T02:09:07.366" v="0"/>
        <pc:sldMkLst>
          <pc:docMk/>
          <pc:sldMk cId="0" sldId="297"/>
        </pc:sldMkLst>
      </pc:sldChg>
      <pc:sldChg chg="add">
        <pc:chgData name="Manatap" userId="917c9600df60b3e3" providerId="LiveId" clId="{61CA95B5-D62D-4E7F-997A-BEFB9B7C25B8}" dt="2021-02-07T02:09:07.366" v="0"/>
        <pc:sldMkLst>
          <pc:docMk/>
          <pc:sldMk cId="0" sldId="298"/>
        </pc:sldMkLst>
      </pc:sldChg>
      <pc:sldChg chg="add">
        <pc:chgData name="Manatap" userId="917c9600df60b3e3" providerId="LiveId" clId="{61CA95B5-D62D-4E7F-997A-BEFB9B7C25B8}" dt="2021-02-07T02:09:07.366" v="0"/>
        <pc:sldMkLst>
          <pc:docMk/>
          <pc:sldMk cId="0" sldId="299"/>
        </pc:sldMkLst>
      </pc:sldChg>
      <pc:sldChg chg="add">
        <pc:chgData name="Manatap" userId="917c9600df60b3e3" providerId="LiveId" clId="{61CA95B5-D62D-4E7F-997A-BEFB9B7C25B8}" dt="2021-02-07T02:09:07.366" v="0"/>
        <pc:sldMkLst>
          <pc:docMk/>
          <pc:sldMk cId="0" sldId="300"/>
        </pc:sldMkLst>
      </pc:sldChg>
      <pc:sldChg chg="add">
        <pc:chgData name="Manatap" userId="917c9600df60b3e3" providerId="LiveId" clId="{61CA95B5-D62D-4E7F-997A-BEFB9B7C25B8}" dt="2021-02-07T02:09:07.366" v="0"/>
        <pc:sldMkLst>
          <pc:docMk/>
          <pc:sldMk cId="0" sldId="301"/>
        </pc:sldMkLst>
      </pc:sldChg>
      <pc:sldChg chg="add">
        <pc:chgData name="Manatap" userId="917c9600df60b3e3" providerId="LiveId" clId="{61CA95B5-D62D-4E7F-997A-BEFB9B7C25B8}" dt="2021-02-07T02:09:07.366" v="0"/>
        <pc:sldMkLst>
          <pc:docMk/>
          <pc:sldMk cId="0" sldId="302"/>
        </pc:sldMkLst>
      </pc:sldChg>
      <pc:sldChg chg="add">
        <pc:chgData name="Manatap" userId="917c9600df60b3e3" providerId="LiveId" clId="{61CA95B5-D62D-4E7F-997A-BEFB9B7C25B8}" dt="2021-02-07T02:09:07.366" v="0"/>
        <pc:sldMkLst>
          <pc:docMk/>
          <pc:sldMk cId="0" sldId="303"/>
        </pc:sldMkLst>
      </pc:sldChg>
      <pc:sldChg chg="add">
        <pc:chgData name="Manatap" userId="917c9600df60b3e3" providerId="LiveId" clId="{61CA95B5-D62D-4E7F-997A-BEFB9B7C25B8}" dt="2021-02-07T02:09:07.366" v="0"/>
        <pc:sldMkLst>
          <pc:docMk/>
          <pc:sldMk cId="0" sldId="304"/>
        </pc:sldMkLst>
      </pc:sldChg>
    </pc:docChg>
  </pc:docChgLst>
  <pc:docChgLst>
    <pc:chgData name="Manatap" userId="917c9600df60b3e3" providerId="LiveId" clId="{C7CDDF6B-11B7-4692-8C97-BD2772BEEF0E}"/>
    <pc:docChg chg="delSld modSld">
      <pc:chgData name="Manatap" userId="917c9600df60b3e3" providerId="LiveId" clId="{C7CDDF6B-11B7-4692-8C97-BD2772BEEF0E}" dt="2021-02-07T02:10:13.602" v="18" actId="20577"/>
      <pc:docMkLst>
        <pc:docMk/>
      </pc:docMkLst>
      <pc:sldChg chg="modSp del mod">
        <pc:chgData name="Manatap" userId="917c9600df60b3e3" providerId="LiveId" clId="{C7CDDF6B-11B7-4692-8C97-BD2772BEEF0E}" dt="2021-02-07T02:10:13.602" v="18" actId="20577"/>
        <pc:sldMkLst>
          <pc:docMk/>
          <pc:sldMk cId="99508865" sldId="256"/>
        </pc:sldMkLst>
        <pc:spChg chg="mod">
          <ac:chgData name="Manatap" userId="917c9600df60b3e3" providerId="LiveId" clId="{C7CDDF6B-11B7-4692-8C97-BD2772BEEF0E}" dt="2021-02-07T02:10:13.602" v="18" actId="20577"/>
          <ac:spMkLst>
            <pc:docMk/>
            <pc:sldMk cId="99508865" sldId="256"/>
            <ac:spMk id="17" creationId="{941E02D2-48C0-448A-BBA2-A7F9A1B25B4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29C2DE-333E-410F-BD98-D31574E81CF0}" type="doc">
      <dgm:prSet loTypeId="urn:microsoft.com/office/officeart/2005/8/layout/process4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BCA98B9-D9E1-4090-9007-2A0018C59B46}">
      <dgm:prSet phldrT="[Text]" custT="1"/>
      <dgm:spPr/>
      <dgm:t>
        <a:bodyPr/>
        <a:lstStyle/>
        <a:p>
          <a:r>
            <a:rPr lang="id-ID" sz="3600" dirty="0">
              <a:solidFill>
                <a:srgbClr val="C00000"/>
              </a:solidFill>
            </a:rPr>
            <a:t>System </a:t>
          </a:r>
          <a:r>
            <a:rPr lang="id-ID" sz="3600" dirty="0" err="1">
              <a:solidFill>
                <a:srgbClr val="C00000"/>
              </a:solidFill>
            </a:rPr>
            <a:t>Request</a:t>
          </a:r>
          <a:r>
            <a:rPr lang="id-ID" sz="3600" dirty="0">
              <a:solidFill>
                <a:srgbClr val="C00000"/>
              </a:solidFill>
            </a:rPr>
            <a:t/>
          </a:r>
          <a:br>
            <a:rPr lang="id-ID" sz="3600" dirty="0">
              <a:solidFill>
                <a:srgbClr val="C00000"/>
              </a:solidFill>
            </a:rPr>
          </a:br>
          <a:r>
            <a:rPr lang="id-ID" sz="3600" dirty="0">
              <a:solidFill>
                <a:schemeClr val="tx1"/>
              </a:solidFill>
            </a:rPr>
            <a:t>(Business </a:t>
          </a:r>
          <a:r>
            <a:rPr lang="id-ID" sz="3600" dirty="0" err="1">
              <a:solidFill>
                <a:schemeClr val="tx1"/>
              </a:solidFill>
            </a:rPr>
            <a:t>Value</a:t>
          </a:r>
          <a:r>
            <a:rPr lang="id-ID" sz="3600" dirty="0">
              <a:solidFill>
                <a:schemeClr val="tx1"/>
              </a:solidFill>
            </a:rPr>
            <a:t> </a:t>
          </a:r>
          <a:r>
            <a:rPr lang="id-ID" sz="3600" dirty="0" err="1">
              <a:solidFill>
                <a:schemeClr val="tx1"/>
              </a:solidFill>
            </a:rPr>
            <a:t>Identification</a:t>
          </a:r>
          <a:r>
            <a:rPr lang="id-ID" sz="3600" dirty="0"/>
            <a:t>)</a:t>
          </a:r>
          <a:endParaRPr lang="en-US" sz="3600" dirty="0"/>
        </a:p>
      </dgm:t>
    </dgm:pt>
    <dgm:pt modelId="{4482DE4F-A68E-4F2A-89BC-420078E1CDC0}" type="parTrans" cxnId="{315F7D01-7819-4728-8077-B52D65723CB0}">
      <dgm:prSet/>
      <dgm:spPr/>
      <dgm:t>
        <a:bodyPr/>
        <a:lstStyle/>
        <a:p>
          <a:endParaRPr lang="en-US"/>
        </a:p>
      </dgm:t>
    </dgm:pt>
    <dgm:pt modelId="{EB321548-1ADE-468D-82EB-0F4E8B928A7E}" type="sibTrans" cxnId="{315F7D01-7819-4728-8077-B52D65723CB0}">
      <dgm:prSet/>
      <dgm:spPr/>
      <dgm:t>
        <a:bodyPr/>
        <a:lstStyle/>
        <a:p>
          <a:endParaRPr lang="en-US"/>
        </a:p>
      </dgm:t>
    </dgm:pt>
    <dgm:pt modelId="{6C72ABC7-5F0D-4F69-9BE5-86F2B220D2F5}">
      <dgm:prSet phldrT="[Text]" custT="1"/>
      <dgm:spPr/>
      <dgm:t>
        <a:bodyPr/>
        <a:lstStyle/>
        <a:p>
          <a:r>
            <a:rPr lang="id-ID" sz="2400" i="1" dirty="0"/>
            <a:t>Lower Cost</a:t>
          </a:r>
          <a:endParaRPr lang="en-US" sz="2400" i="1" dirty="0"/>
        </a:p>
      </dgm:t>
    </dgm:pt>
    <dgm:pt modelId="{02FFCE7D-44CA-45DC-B186-7685F0C70459}" type="parTrans" cxnId="{7C84BA1C-7E53-4B2F-9192-06CB29082616}">
      <dgm:prSet/>
      <dgm:spPr/>
      <dgm:t>
        <a:bodyPr/>
        <a:lstStyle/>
        <a:p>
          <a:endParaRPr lang="en-US"/>
        </a:p>
      </dgm:t>
    </dgm:pt>
    <dgm:pt modelId="{15739A02-65E1-4D21-978C-21987800CB2C}" type="sibTrans" cxnId="{7C84BA1C-7E53-4B2F-9192-06CB29082616}">
      <dgm:prSet/>
      <dgm:spPr/>
      <dgm:t>
        <a:bodyPr/>
        <a:lstStyle/>
        <a:p>
          <a:endParaRPr lang="en-US"/>
        </a:p>
      </dgm:t>
    </dgm:pt>
    <dgm:pt modelId="{30A8D738-59D0-4B47-BD10-010A677F71B7}">
      <dgm:prSet phldrT="[Text]" custT="1"/>
      <dgm:spPr/>
      <dgm:t>
        <a:bodyPr/>
        <a:lstStyle/>
        <a:p>
          <a:r>
            <a:rPr lang="id-ID" sz="2400" i="1" dirty="0"/>
            <a:t>Increase Profit</a:t>
          </a:r>
          <a:endParaRPr lang="en-US" sz="2400" i="1" dirty="0"/>
        </a:p>
      </dgm:t>
    </dgm:pt>
    <dgm:pt modelId="{B851C11C-9FAB-40B4-8C18-5D59950B4F85}" type="parTrans" cxnId="{C6E40457-EADF-499D-8E9C-0C903C04CCD9}">
      <dgm:prSet/>
      <dgm:spPr/>
      <dgm:t>
        <a:bodyPr/>
        <a:lstStyle/>
        <a:p>
          <a:endParaRPr lang="en-US"/>
        </a:p>
      </dgm:t>
    </dgm:pt>
    <dgm:pt modelId="{29B8B599-5FC4-4050-8C4B-B3CD015508C6}" type="sibTrans" cxnId="{C6E40457-EADF-499D-8E9C-0C903C04CCD9}">
      <dgm:prSet/>
      <dgm:spPr/>
      <dgm:t>
        <a:bodyPr/>
        <a:lstStyle/>
        <a:p>
          <a:endParaRPr lang="en-US"/>
        </a:p>
      </dgm:t>
    </dgm:pt>
    <dgm:pt modelId="{1A473FB3-24AB-4E50-AA13-83CD33E1CF87}">
      <dgm:prSet phldrT="[Text]"/>
      <dgm:spPr/>
      <dgm:t>
        <a:bodyPr/>
        <a:lstStyle/>
        <a:p>
          <a:r>
            <a:rPr lang="id-ID" dirty="0">
              <a:solidFill>
                <a:srgbClr val="C00000"/>
              </a:solidFill>
            </a:rPr>
            <a:t>Feasibility Analysis</a:t>
          </a:r>
          <a:endParaRPr lang="en-US" dirty="0">
            <a:solidFill>
              <a:srgbClr val="C00000"/>
            </a:solidFill>
          </a:endParaRPr>
        </a:p>
      </dgm:t>
    </dgm:pt>
    <dgm:pt modelId="{C266BA16-5B2C-4F29-894A-C02E13044EE2}" type="parTrans" cxnId="{DCC9E29D-5D8B-44B9-85B0-DB084FDC639C}">
      <dgm:prSet/>
      <dgm:spPr/>
      <dgm:t>
        <a:bodyPr/>
        <a:lstStyle/>
        <a:p>
          <a:endParaRPr lang="en-US"/>
        </a:p>
      </dgm:t>
    </dgm:pt>
    <dgm:pt modelId="{312F3B91-C3D7-4966-9FB6-186C771A9164}" type="sibTrans" cxnId="{DCC9E29D-5D8B-44B9-85B0-DB084FDC639C}">
      <dgm:prSet/>
      <dgm:spPr/>
      <dgm:t>
        <a:bodyPr/>
        <a:lstStyle/>
        <a:p>
          <a:endParaRPr lang="en-US"/>
        </a:p>
      </dgm:t>
    </dgm:pt>
    <dgm:pt modelId="{FE8ED23C-1DA3-4F8D-8329-1428A0BBEA3D}">
      <dgm:prSet phldrT="[Text]" custT="1"/>
      <dgm:spPr/>
      <dgm:t>
        <a:bodyPr/>
        <a:lstStyle/>
        <a:p>
          <a:r>
            <a:rPr lang="id-ID" sz="2400" i="1" dirty="0"/>
            <a:t>Technical </a:t>
          </a:r>
          <a:r>
            <a:rPr lang="id-ID" sz="2000" i="1" dirty="0"/>
            <a:t>(Capabilities)</a:t>
          </a:r>
          <a:endParaRPr lang="en-US" sz="2800" i="1" dirty="0"/>
        </a:p>
      </dgm:t>
    </dgm:pt>
    <dgm:pt modelId="{6A59844A-62CA-4E09-9D5B-A42E1E080128}" type="parTrans" cxnId="{A3431511-CB42-488B-A2F3-4CF585079F0C}">
      <dgm:prSet/>
      <dgm:spPr/>
      <dgm:t>
        <a:bodyPr/>
        <a:lstStyle/>
        <a:p>
          <a:endParaRPr lang="en-US"/>
        </a:p>
      </dgm:t>
    </dgm:pt>
    <dgm:pt modelId="{463155DE-2885-400C-A0E9-69D5E086F9BC}" type="sibTrans" cxnId="{A3431511-CB42-488B-A2F3-4CF585079F0C}">
      <dgm:prSet/>
      <dgm:spPr/>
      <dgm:t>
        <a:bodyPr/>
        <a:lstStyle/>
        <a:p>
          <a:endParaRPr lang="en-US"/>
        </a:p>
      </dgm:t>
    </dgm:pt>
    <dgm:pt modelId="{AE06E577-D836-40F2-953D-A5D0028D3E22}">
      <dgm:prSet phldrT="[Text]" custT="1"/>
      <dgm:spPr/>
      <dgm:t>
        <a:bodyPr/>
        <a:lstStyle/>
        <a:p>
          <a:r>
            <a:rPr lang="id-ID" sz="2400" i="1" dirty="0"/>
            <a:t>Economic</a:t>
          </a:r>
          <a:br>
            <a:rPr lang="id-ID" sz="2400" i="1" dirty="0"/>
          </a:br>
          <a:r>
            <a:rPr lang="id-ID" sz="1800" i="1" dirty="0"/>
            <a:t>(ROI, BEP)</a:t>
          </a:r>
          <a:endParaRPr lang="en-US" sz="2400" i="1" dirty="0"/>
        </a:p>
      </dgm:t>
    </dgm:pt>
    <dgm:pt modelId="{5251CE41-7ABC-43A8-9608-3198E1E61D86}" type="parTrans" cxnId="{41A79C01-21FB-44C8-BEE5-D96E7CD74D6D}">
      <dgm:prSet/>
      <dgm:spPr/>
      <dgm:t>
        <a:bodyPr/>
        <a:lstStyle/>
        <a:p>
          <a:endParaRPr lang="en-US"/>
        </a:p>
      </dgm:t>
    </dgm:pt>
    <dgm:pt modelId="{29B72ABA-86A8-41D8-93C5-7F00F73D8FCC}" type="sibTrans" cxnId="{41A79C01-21FB-44C8-BEE5-D96E7CD74D6D}">
      <dgm:prSet/>
      <dgm:spPr/>
      <dgm:t>
        <a:bodyPr/>
        <a:lstStyle/>
        <a:p>
          <a:endParaRPr lang="en-US"/>
        </a:p>
      </dgm:t>
    </dgm:pt>
    <dgm:pt modelId="{51EB28DD-B80F-456A-898F-0D4E9939CB4E}">
      <dgm:prSet phldrT="[Text]" custT="1"/>
      <dgm:spPr/>
      <dgm:t>
        <a:bodyPr/>
        <a:lstStyle/>
        <a:p>
          <a:r>
            <a:rPr lang="id-ID" sz="2400" i="1" dirty="0"/>
            <a:t>Organizational</a:t>
          </a:r>
          <a:br>
            <a:rPr lang="id-ID" sz="2400" i="1" dirty="0"/>
          </a:br>
          <a:r>
            <a:rPr lang="id-ID" sz="1800" i="1" dirty="0"/>
            <a:t>(Goals, Core Business)</a:t>
          </a:r>
          <a:endParaRPr lang="en-US" sz="2400" i="1" dirty="0"/>
        </a:p>
      </dgm:t>
    </dgm:pt>
    <dgm:pt modelId="{F3A3A02B-46F3-4111-ACB3-24BD7E696B1E}" type="parTrans" cxnId="{026BE468-E2C7-4E59-8BFE-9D0B40784E67}">
      <dgm:prSet/>
      <dgm:spPr/>
      <dgm:t>
        <a:bodyPr/>
        <a:lstStyle/>
        <a:p>
          <a:endParaRPr lang="en-US"/>
        </a:p>
      </dgm:t>
    </dgm:pt>
    <dgm:pt modelId="{4BBAE96B-3B54-468C-8071-E118E4129AC3}" type="sibTrans" cxnId="{026BE468-E2C7-4E59-8BFE-9D0B40784E67}">
      <dgm:prSet/>
      <dgm:spPr/>
      <dgm:t>
        <a:bodyPr/>
        <a:lstStyle/>
        <a:p>
          <a:endParaRPr lang="en-US"/>
        </a:p>
      </dgm:t>
    </dgm:pt>
    <dgm:pt modelId="{95DD737A-40F1-4BCD-8C0C-5C01DFB3AFC4}">
      <dgm:prSet phldrT="[Text]" custT="1"/>
      <dgm:spPr/>
      <dgm:t>
        <a:bodyPr/>
        <a:lstStyle/>
        <a:p>
          <a:r>
            <a:rPr lang="id-ID" sz="2400" i="1" dirty="0" err="1"/>
            <a:t>Increase</a:t>
          </a:r>
          <a:r>
            <a:rPr lang="id-ID" sz="2400" i="1" dirty="0"/>
            <a:t> </a:t>
          </a:r>
          <a:r>
            <a:rPr lang="id-ID" sz="2400" i="1" dirty="0" err="1"/>
            <a:t>Productivity</a:t>
          </a:r>
          <a:endParaRPr lang="en-US" sz="2400" i="1" dirty="0"/>
        </a:p>
      </dgm:t>
    </dgm:pt>
    <dgm:pt modelId="{0730DCEF-0E29-498B-9DAE-523671EDD9DA}" type="parTrans" cxnId="{4F18EB82-B937-4B5A-B49B-099684E32523}">
      <dgm:prSet/>
      <dgm:spPr/>
      <dgm:t>
        <a:bodyPr/>
        <a:lstStyle/>
        <a:p>
          <a:endParaRPr lang="en-US"/>
        </a:p>
      </dgm:t>
    </dgm:pt>
    <dgm:pt modelId="{7CC133ED-AEF0-41FB-A920-3E30FFFC2066}" type="sibTrans" cxnId="{4F18EB82-B937-4B5A-B49B-099684E32523}">
      <dgm:prSet/>
      <dgm:spPr/>
      <dgm:t>
        <a:bodyPr/>
        <a:lstStyle/>
        <a:p>
          <a:endParaRPr lang="en-US"/>
        </a:p>
      </dgm:t>
    </dgm:pt>
    <dgm:pt modelId="{BB88A5CA-63C1-4D5E-ADF5-B26189D1827D}" type="pres">
      <dgm:prSet presAssocID="{F529C2DE-333E-410F-BD98-D31574E81CF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39954D-AF0A-4C5F-9A68-4B5BFDBFE7BC}" type="pres">
      <dgm:prSet presAssocID="{1A473FB3-24AB-4E50-AA13-83CD33E1CF87}" presName="boxAndChildren" presStyleCnt="0"/>
      <dgm:spPr/>
    </dgm:pt>
    <dgm:pt modelId="{E8E17284-B414-4DB4-A12B-B474FABCB44E}" type="pres">
      <dgm:prSet presAssocID="{1A473FB3-24AB-4E50-AA13-83CD33E1CF87}" presName="parentTextBox" presStyleLbl="node1" presStyleIdx="0" presStyleCnt="2"/>
      <dgm:spPr/>
      <dgm:t>
        <a:bodyPr/>
        <a:lstStyle/>
        <a:p>
          <a:endParaRPr lang="en-US"/>
        </a:p>
      </dgm:t>
    </dgm:pt>
    <dgm:pt modelId="{97FAE442-987C-49AD-BDED-357B7AF3203C}" type="pres">
      <dgm:prSet presAssocID="{1A473FB3-24AB-4E50-AA13-83CD33E1CF87}" presName="entireBox" presStyleLbl="node1" presStyleIdx="0" presStyleCnt="2"/>
      <dgm:spPr/>
      <dgm:t>
        <a:bodyPr/>
        <a:lstStyle/>
        <a:p>
          <a:endParaRPr lang="en-US"/>
        </a:p>
      </dgm:t>
    </dgm:pt>
    <dgm:pt modelId="{A0772D33-4C82-4214-B50D-CB24F1EF57B9}" type="pres">
      <dgm:prSet presAssocID="{1A473FB3-24AB-4E50-AA13-83CD33E1CF87}" presName="descendantBox" presStyleCnt="0"/>
      <dgm:spPr/>
    </dgm:pt>
    <dgm:pt modelId="{52FBD962-DE35-4A7A-8CBF-499855F2E9BF}" type="pres">
      <dgm:prSet presAssocID="{FE8ED23C-1DA3-4F8D-8329-1428A0BBEA3D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D28D97-86D5-4C73-A3AD-BC62E477C31A}" type="pres">
      <dgm:prSet presAssocID="{AE06E577-D836-40F2-953D-A5D0028D3E22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8B36D3-1B95-452E-9023-9FD0C014D993}" type="pres">
      <dgm:prSet presAssocID="{51EB28DD-B80F-456A-898F-0D4E9939CB4E}" presName="childTextBox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CEEC3A-22CE-41E8-A1FD-2ADF81200A25}" type="pres">
      <dgm:prSet presAssocID="{EB321548-1ADE-468D-82EB-0F4E8B928A7E}" presName="sp" presStyleCnt="0"/>
      <dgm:spPr/>
    </dgm:pt>
    <dgm:pt modelId="{CCEEE4F9-A7C4-4742-A3AA-642E423D4B5B}" type="pres">
      <dgm:prSet presAssocID="{0BCA98B9-D9E1-4090-9007-2A0018C59B46}" presName="arrowAndChildren" presStyleCnt="0"/>
      <dgm:spPr/>
    </dgm:pt>
    <dgm:pt modelId="{93DF6007-D6A0-407C-8F09-716CD2226841}" type="pres">
      <dgm:prSet presAssocID="{0BCA98B9-D9E1-4090-9007-2A0018C59B46}" presName="parentTextArrow" presStyleLbl="node1" presStyleIdx="0" presStyleCnt="2"/>
      <dgm:spPr/>
      <dgm:t>
        <a:bodyPr/>
        <a:lstStyle/>
        <a:p>
          <a:endParaRPr lang="en-US"/>
        </a:p>
      </dgm:t>
    </dgm:pt>
    <dgm:pt modelId="{FB04BE2D-F5F5-4CCA-98C1-34F69690EC53}" type="pres">
      <dgm:prSet presAssocID="{0BCA98B9-D9E1-4090-9007-2A0018C59B46}" presName="arrow" presStyleLbl="node1" presStyleIdx="1" presStyleCnt="2" custLinFactNeighborX="-6374" custLinFactNeighborY="-4903"/>
      <dgm:spPr/>
      <dgm:t>
        <a:bodyPr/>
        <a:lstStyle/>
        <a:p>
          <a:endParaRPr lang="en-US"/>
        </a:p>
      </dgm:t>
    </dgm:pt>
    <dgm:pt modelId="{20293E44-E9C2-4A0D-9E00-BA4ED10BE491}" type="pres">
      <dgm:prSet presAssocID="{0BCA98B9-D9E1-4090-9007-2A0018C59B46}" presName="descendantArrow" presStyleCnt="0"/>
      <dgm:spPr/>
    </dgm:pt>
    <dgm:pt modelId="{4406362C-6F12-40B0-AF1C-171D414E0D8E}" type="pres">
      <dgm:prSet presAssocID="{6C72ABC7-5F0D-4F69-9BE5-86F2B220D2F5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621D1F-438C-4B46-BE6E-2D231831CE32}" type="pres">
      <dgm:prSet presAssocID="{95DD737A-40F1-4BCD-8C0C-5C01DFB3AFC4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F9971B-5C61-4A8D-82F4-7E7F20F063A1}" type="pres">
      <dgm:prSet presAssocID="{30A8D738-59D0-4B47-BD10-010A677F71B7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F2D694-D4BD-499B-8A4D-3BFB76A2592B}" type="presOf" srcId="{F529C2DE-333E-410F-BD98-D31574E81CF0}" destId="{BB88A5CA-63C1-4D5E-ADF5-B26189D1827D}" srcOrd="0" destOrd="0" presId="urn:microsoft.com/office/officeart/2005/8/layout/process4"/>
    <dgm:cxn modelId="{7EFD297B-764F-48C0-A6CB-907142D58019}" type="presOf" srcId="{51EB28DD-B80F-456A-898F-0D4E9939CB4E}" destId="{C48B36D3-1B95-452E-9023-9FD0C014D993}" srcOrd="0" destOrd="0" presId="urn:microsoft.com/office/officeart/2005/8/layout/process4"/>
    <dgm:cxn modelId="{AB6F4EDE-78C0-438D-A76D-8E6452D015BD}" type="presOf" srcId="{FE8ED23C-1DA3-4F8D-8329-1428A0BBEA3D}" destId="{52FBD962-DE35-4A7A-8CBF-499855F2E9BF}" srcOrd="0" destOrd="0" presId="urn:microsoft.com/office/officeart/2005/8/layout/process4"/>
    <dgm:cxn modelId="{7C84BA1C-7E53-4B2F-9192-06CB29082616}" srcId="{0BCA98B9-D9E1-4090-9007-2A0018C59B46}" destId="{6C72ABC7-5F0D-4F69-9BE5-86F2B220D2F5}" srcOrd="0" destOrd="0" parTransId="{02FFCE7D-44CA-45DC-B186-7685F0C70459}" sibTransId="{15739A02-65E1-4D21-978C-21987800CB2C}"/>
    <dgm:cxn modelId="{41A79C01-21FB-44C8-BEE5-D96E7CD74D6D}" srcId="{1A473FB3-24AB-4E50-AA13-83CD33E1CF87}" destId="{AE06E577-D836-40F2-953D-A5D0028D3E22}" srcOrd="1" destOrd="0" parTransId="{5251CE41-7ABC-43A8-9608-3198E1E61D86}" sibTransId="{29B72ABA-86A8-41D8-93C5-7F00F73D8FCC}"/>
    <dgm:cxn modelId="{C6E40457-EADF-499D-8E9C-0C903C04CCD9}" srcId="{0BCA98B9-D9E1-4090-9007-2A0018C59B46}" destId="{30A8D738-59D0-4B47-BD10-010A677F71B7}" srcOrd="2" destOrd="0" parTransId="{B851C11C-9FAB-40B4-8C18-5D59950B4F85}" sibTransId="{29B8B599-5FC4-4050-8C4B-B3CD015508C6}"/>
    <dgm:cxn modelId="{95B7D2A1-F087-4BC3-A253-0B6D6F529D4A}" type="presOf" srcId="{30A8D738-59D0-4B47-BD10-010A677F71B7}" destId="{99F9971B-5C61-4A8D-82F4-7E7F20F063A1}" srcOrd="0" destOrd="0" presId="urn:microsoft.com/office/officeart/2005/8/layout/process4"/>
    <dgm:cxn modelId="{A3431511-CB42-488B-A2F3-4CF585079F0C}" srcId="{1A473FB3-24AB-4E50-AA13-83CD33E1CF87}" destId="{FE8ED23C-1DA3-4F8D-8329-1428A0BBEA3D}" srcOrd="0" destOrd="0" parTransId="{6A59844A-62CA-4E09-9D5B-A42E1E080128}" sibTransId="{463155DE-2885-400C-A0E9-69D5E086F9BC}"/>
    <dgm:cxn modelId="{F4A7D835-D820-4A81-A474-CB0730943E27}" type="presOf" srcId="{0BCA98B9-D9E1-4090-9007-2A0018C59B46}" destId="{93DF6007-D6A0-407C-8F09-716CD2226841}" srcOrd="0" destOrd="0" presId="urn:microsoft.com/office/officeart/2005/8/layout/process4"/>
    <dgm:cxn modelId="{A83977FB-6D30-41D8-9CAD-1C76CC1E1740}" type="presOf" srcId="{95DD737A-40F1-4BCD-8C0C-5C01DFB3AFC4}" destId="{5A621D1F-438C-4B46-BE6E-2D231831CE32}" srcOrd="0" destOrd="0" presId="urn:microsoft.com/office/officeart/2005/8/layout/process4"/>
    <dgm:cxn modelId="{026BE468-E2C7-4E59-8BFE-9D0B40784E67}" srcId="{1A473FB3-24AB-4E50-AA13-83CD33E1CF87}" destId="{51EB28DD-B80F-456A-898F-0D4E9939CB4E}" srcOrd="2" destOrd="0" parTransId="{F3A3A02B-46F3-4111-ACB3-24BD7E696B1E}" sibTransId="{4BBAE96B-3B54-468C-8071-E118E4129AC3}"/>
    <dgm:cxn modelId="{F1E0F11D-6609-4133-B76F-7B4C06DD476C}" type="presOf" srcId="{AE06E577-D836-40F2-953D-A5D0028D3E22}" destId="{EED28D97-86D5-4C73-A3AD-BC62E477C31A}" srcOrd="0" destOrd="0" presId="urn:microsoft.com/office/officeart/2005/8/layout/process4"/>
    <dgm:cxn modelId="{7E740FAA-63AA-4825-9F7C-F4E36414F22C}" type="presOf" srcId="{6C72ABC7-5F0D-4F69-9BE5-86F2B220D2F5}" destId="{4406362C-6F12-40B0-AF1C-171D414E0D8E}" srcOrd="0" destOrd="0" presId="urn:microsoft.com/office/officeart/2005/8/layout/process4"/>
    <dgm:cxn modelId="{4F18EB82-B937-4B5A-B49B-099684E32523}" srcId="{0BCA98B9-D9E1-4090-9007-2A0018C59B46}" destId="{95DD737A-40F1-4BCD-8C0C-5C01DFB3AFC4}" srcOrd="1" destOrd="0" parTransId="{0730DCEF-0E29-498B-9DAE-523671EDD9DA}" sibTransId="{7CC133ED-AEF0-41FB-A920-3E30FFFC2066}"/>
    <dgm:cxn modelId="{A83C74D2-31E5-4720-AEB7-FB6BBBC85CE4}" type="presOf" srcId="{0BCA98B9-D9E1-4090-9007-2A0018C59B46}" destId="{FB04BE2D-F5F5-4CCA-98C1-34F69690EC53}" srcOrd="1" destOrd="0" presId="urn:microsoft.com/office/officeart/2005/8/layout/process4"/>
    <dgm:cxn modelId="{9B853F60-FE5C-4A4E-A0F2-E8025EAA79B2}" type="presOf" srcId="{1A473FB3-24AB-4E50-AA13-83CD33E1CF87}" destId="{E8E17284-B414-4DB4-A12B-B474FABCB44E}" srcOrd="0" destOrd="0" presId="urn:microsoft.com/office/officeart/2005/8/layout/process4"/>
    <dgm:cxn modelId="{BD428503-E6D0-4360-8AF9-78B56A195B0B}" type="presOf" srcId="{1A473FB3-24AB-4E50-AA13-83CD33E1CF87}" destId="{97FAE442-987C-49AD-BDED-357B7AF3203C}" srcOrd="1" destOrd="0" presId="urn:microsoft.com/office/officeart/2005/8/layout/process4"/>
    <dgm:cxn modelId="{DCC9E29D-5D8B-44B9-85B0-DB084FDC639C}" srcId="{F529C2DE-333E-410F-BD98-D31574E81CF0}" destId="{1A473FB3-24AB-4E50-AA13-83CD33E1CF87}" srcOrd="1" destOrd="0" parTransId="{C266BA16-5B2C-4F29-894A-C02E13044EE2}" sibTransId="{312F3B91-C3D7-4966-9FB6-186C771A9164}"/>
    <dgm:cxn modelId="{315F7D01-7819-4728-8077-B52D65723CB0}" srcId="{F529C2DE-333E-410F-BD98-D31574E81CF0}" destId="{0BCA98B9-D9E1-4090-9007-2A0018C59B46}" srcOrd="0" destOrd="0" parTransId="{4482DE4F-A68E-4F2A-89BC-420078E1CDC0}" sibTransId="{EB321548-1ADE-468D-82EB-0F4E8B928A7E}"/>
    <dgm:cxn modelId="{4E2F8302-5312-4A75-9A64-FB1B9E362701}" type="presParOf" srcId="{BB88A5CA-63C1-4D5E-ADF5-B26189D1827D}" destId="{3839954D-AF0A-4C5F-9A68-4B5BFDBFE7BC}" srcOrd="0" destOrd="0" presId="urn:microsoft.com/office/officeart/2005/8/layout/process4"/>
    <dgm:cxn modelId="{6F7E619D-90A3-42DC-A2C3-1DC16C22FAD4}" type="presParOf" srcId="{3839954D-AF0A-4C5F-9A68-4B5BFDBFE7BC}" destId="{E8E17284-B414-4DB4-A12B-B474FABCB44E}" srcOrd="0" destOrd="0" presId="urn:microsoft.com/office/officeart/2005/8/layout/process4"/>
    <dgm:cxn modelId="{9ED9A671-013F-4530-B1B0-D59233764B53}" type="presParOf" srcId="{3839954D-AF0A-4C5F-9A68-4B5BFDBFE7BC}" destId="{97FAE442-987C-49AD-BDED-357B7AF3203C}" srcOrd="1" destOrd="0" presId="urn:microsoft.com/office/officeart/2005/8/layout/process4"/>
    <dgm:cxn modelId="{47382ACE-672E-4AD1-9EA9-557B54B04E30}" type="presParOf" srcId="{3839954D-AF0A-4C5F-9A68-4B5BFDBFE7BC}" destId="{A0772D33-4C82-4214-B50D-CB24F1EF57B9}" srcOrd="2" destOrd="0" presId="urn:microsoft.com/office/officeart/2005/8/layout/process4"/>
    <dgm:cxn modelId="{89018B5A-FB30-44C2-BF3E-954464FB6728}" type="presParOf" srcId="{A0772D33-4C82-4214-B50D-CB24F1EF57B9}" destId="{52FBD962-DE35-4A7A-8CBF-499855F2E9BF}" srcOrd="0" destOrd="0" presId="urn:microsoft.com/office/officeart/2005/8/layout/process4"/>
    <dgm:cxn modelId="{D7235B50-25B7-47C1-B1B0-1B391FBD1B11}" type="presParOf" srcId="{A0772D33-4C82-4214-B50D-CB24F1EF57B9}" destId="{EED28D97-86D5-4C73-A3AD-BC62E477C31A}" srcOrd="1" destOrd="0" presId="urn:microsoft.com/office/officeart/2005/8/layout/process4"/>
    <dgm:cxn modelId="{E32A587B-CF4E-4300-8F69-5793A64CF92C}" type="presParOf" srcId="{A0772D33-4C82-4214-B50D-CB24F1EF57B9}" destId="{C48B36D3-1B95-452E-9023-9FD0C014D993}" srcOrd="2" destOrd="0" presId="urn:microsoft.com/office/officeart/2005/8/layout/process4"/>
    <dgm:cxn modelId="{D99FDC04-0F90-42E9-B097-AFB2364CA6E2}" type="presParOf" srcId="{BB88A5CA-63C1-4D5E-ADF5-B26189D1827D}" destId="{A7CEEC3A-22CE-41E8-A1FD-2ADF81200A25}" srcOrd="1" destOrd="0" presId="urn:microsoft.com/office/officeart/2005/8/layout/process4"/>
    <dgm:cxn modelId="{D5246CF4-FB5C-47A6-8FC9-62AA7009C81E}" type="presParOf" srcId="{BB88A5CA-63C1-4D5E-ADF5-B26189D1827D}" destId="{CCEEE4F9-A7C4-4742-A3AA-642E423D4B5B}" srcOrd="2" destOrd="0" presId="urn:microsoft.com/office/officeart/2005/8/layout/process4"/>
    <dgm:cxn modelId="{C71A7E5E-B70C-4E16-8776-9F4D7E3BCA7A}" type="presParOf" srcId="{CCEEE4F9-A7C4-4742-A3AA-642E423D4B5B}" destId="{93DF6007-D6A0-407C-8F09-716CD2226841}" srcOrd="0" destOrd="0" presId="urn:microsoft.com/office/officeart/2005/8/layout/process4"/>
    <dgm:cxn modelId="{D663132E-361A-4751-8861-691BC0F9FEAC}" type="presParOf" srcId="{CCEEE4F9-A7C4-4742-A3AA-642E423D4B5B}" destId="{FB04BE2D-F5F5-4CCA-98C1-34F69690EC53}" srcOrd="1" destOrd="0" presId="urn:microsoft.com/office/officeart/2005/8/layout/process4"/>
    <dgm:cxn modelId="{AB8A1755-D5A6-4243-87F1-598AAF8F6A58}" type="presParOf" srcId="{CCEEE4F9-A7C4-4742-A3AA-642E423D4B5B}" destId="{20293E44-E9C2-4A0D-9E00-BA4ED10BE491}" srcOrd="2" destOrd="0" presId="urn:microsoft.com/office/officeart/2005/8/layout/process4"/>
    <dgm:cxn modelId="{1AD88690-F277-46D4-A01B-B3749D26BB20}" type="presParOf" srcId="{20293E44-E9C2-4A0D-9E00-BA4ED10BE491}" destId="{4406362C-6F12-40B0-AF1C-171D414E0D8E}" srcOrd="0" destOrd="0" presId="urn:microsoft.com/office/officeart/2005/8/layout/process4"/>
    <dgm:cxn modelId="{CE8F782D-863A-479D-ACE1-456CC9A0BBE2}" type="presParOf" srcId="{20293E44-E9C2-4A0D-9E00-BA4ED10BE491}" destId="{5A621D1F-438C-4B46-BE6E-2D231831CE32}" srcOrd="1" destOrd="0" presId="urn:microsoft.com/office/officeart/2005/8/layout/process4"/>
    <dgm:cxn modelId="{B525D147-9878-4DD5-BD04-917DC698FD8D}" type="presParOf" srcId="{20293E44-E9C2-4A0D-9E00-BA4ED10BE491}" destId="{99F9971B-5C61-4A8D-82F4-7E7F20F063A1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D4029-DC42-4C02-8694-8A007B05871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69144-1F82-4C7F-A3B3-6C24B5446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86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24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30713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Systems Analysis and Design</a:t>
            </a:r>
            <a:endParaRPr lang="en-US" altLang="ja-JP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26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92232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xmlns="" id="{9E88FF8D-91E5-496A-905D-47B18F1C4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Software Development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xmlns="" id="{941E02D2-48C0-448A-BBA2-A7F9A1B25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04 </a:t>
            </a:r>
            <a:r>
              <a:rPr lang="en-US" sz="2800" dirty="0" err="1">
                <a:solidFill>
                  <a:schemeClr val="bg1"/>
                </a:solidFill>
              </a:rPr>
              <a:t>Manajemen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Proyek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chemeClr val="bg1"/>
                </a:solidFill>
              </a:rPr>
              <a:t>Zyad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Rusdi</a:t>
            </a:r>
            <a:r>
              <a:rPr lang="en-US" sz="2200" dirty="0">
                <a:solidFill>
                  <a:schemeClr val="bg1"/>
                </a:solidFill>
              </a:rPr>
              <a:t>, S.T., </a:t>
            </a:r>
            <a:r>
              <a:rPr lang="en-US" sz="2200" dirty="0" err="1" smtClean="0">
                <a:solidFill>
                  <a:schemeClr val="bg1"/>
                </a:solidFill>
              </a:rPr>
              <a:t>M.Kom</a:t>
            </a:r>
            <a:r>
              <a:rPr lang="en-US" sz="2200" dirty="0" smtClean="0">
                <a:solidFill>
                  <a:schemeClr val="bg1"/>
                </a:solidFill>
              </a:rPr>
              <a:t>.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 </a:t>
            </a:r>
            <a:r>
              <a:rPr lang="en-US" alt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Pemimpin</a:t>
            </a:r>
            <a:r>
              <a:rPr lang="en-US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648" y="1585586"/>
            <a:ext cx="5670176" cy="4351338"/>
          </a:xfrm>
        </p:spPr>
        <p:txBody>
          <a:bodyPr/>
          <a:lstStyle/>
          <a:p>
            <a:r>
              <a:rPr lang="en-US" altLang="en-US" dirty="0" err="1"/>
              <a:t>Pemimpin</a:t>
            </a:r>
            <a:r>
              <a:rPr lang="en-US" altLang="en-US" dirty="0"/>
              <a:t> Tim PL </a:t>
            </a:r>
            <a:r>
              <a:rPr lang="en-US" altLang="en-US" dirty="0" err="1"/>
              <a:t>disini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manager </a:t>
            </a:r>
            <a:r>
              <a:rPr lang="en-US" altLang="en-US" dirty="0" err="1"/>
              <a:t>proyek</a:t>
            </a:r>
            <a:r>
              <a:rPr lang="en-US" altLang="en-US" dirty="0"/>
              <a:t>.</a:t>
            </a:r>
          </a:p>
          <a:p>
            <a:r>
              <a:rPr lang="en-US" altLang="en-US" dirty="0" err="1"/>
              <a:t>Seorang</a:t>
            </a:r>
            <a:r>
              <a:rPr lang="en-US" altLang="en-US" dirty="0"/>
              <a:t> </a:t>
            </a:r>
            <a:r>
              <a:rPr lang="en-US" altLang="en-US" dirty="0" err="1"/>
              <a:t>pemimpin</a:t>
            </a:r>
            <a:r>
              <a:rPr lang="en-US" altLang="en-US" dirty="0"/>
              <a:t> </a:t>
            </a:r>
            <a:r>
              <a:rPr lang="en-US" altLang="en-US" dirty="0" err="1"/>
              <a:t>tim</a:t>
            </a:r>
            <a:r>
              <a:rPr lang="en-US" altLang="en-US" dirty="0"/>
              <a:t> </a:t>
            </a:r>
            <a:r>
              <a:rPr lang="en-US" altLang="en-US" dirty="0" err="1"/>
              <a:t>diharuskan</a:t>
            </a:r>
            <a:r>
              <a:rPr lang="en-US" altLang="en-US" dirty="0"/>
              <a:t> </a:t>
            </a:r>
            <a:r>
              <a:rPr lang="en-US" altLang="en-US" dirty="0" err="1"/>
              <a:t>mempunyai</a:t>
            </a:r>
            <a:r>
              <a:rPr lang="en-US" altLang="en-US" dirty="0"/>
              <a:t> </a:t>
            </a:r>
            <a:r>
              <a:rPr lang="en-US" altLang="en-US" dirty="0" err="1"/>
              <a:t>ketrampilan</a:t>
            </a:r>
            <a:r>
              <a:rPr lang="en-US" altLang="en-US" dirty="0"/>
              <a:t> </a:t>
            </a:r>
            <a:r>
              <a:rPr lang="en-US" altLang="en-US" dirty="0" err="1"/>
              <a:t>memimpin</a:t>
            </a:r>
            <a:r>
              <a:rPr lang="en-US" altLang="en-US" dirty="0"/>
              <a:t> yang </a:t>
            </a:r>
            <a:r>
              <a:rPr lang="en-US" altLang="en-US" dirty="0" err="1"/>
              <a:t>cukup</a:t>
            </a:r>
            <a:r>
              <a:rPr lang="en-US" altLang="en-US" dirty="0"/>
              <a:t>. </a:t>
            </a:r>
          </a:p>
          <a:p>
            <a:r>
              <a:rPr lang="en-US" altLang="en-US" dirty="0" err="1"/>
              <a:t>Seseorang</a:t>
            </a:r>
            <a:r>
              <a:rPr lang="en-US" altLang="en-US" dirty="0"/>
              <a:t>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menjadi</a:t>
            </a:r>
            <a:r>
              <a:rPr lang="en-US" altLang="en-US" dirty="0"/>
              <a:t> </a:t>
            </a:r>
            <a:r>
              <a:rPr lang="en-US" altLang="en-US" dirty="0" err="1"/>
              <a:t>pemimpin</a:t>
            </a:r>
            <a:r>
              <a:rPr lang="en-US" altLang="en-US" dirty="0"/>
              <a:t> </a:t>
            </a:r>
            <a:r>
              <a:rPr lang="en-US" altLang="en-US" dirty="0" err="1"/>
              <a:t>tim</a:t>
            </a:r>
            <a:r>
              <a:rPr lang="en-US" altLang="en-US" dirty="0"/>
              <a:t> </a:t>
            </a:r>
            <a:r>
              <a:rPr lang="en-US" altLang="en-US" dirty="0" err="1"/>
              <a:t>secara</a:t>
            </a:r>
            <a:r>
              <a:rPr lang="en-US" altLang="en-US" dirty="0"/>
              <a:t> </a:t>
            </a:r>
            <a:r>
              <a:rPr lang="en-US" altLang="en-US" dirty="0" err="1"/>
              <a:t>kebetulan</a:t>
            </a:r>
            <a:r>
              <a:rPr lang="en-US" altLang="en-US" dirty="0"/>
              <a:t> </a:t>
            </a:r>
            <a:r>
              <a:rPr lang="en-US" altLang="en-US" dirty="0" err="1"/>
              <a:t>tapi</a:t>
            </a:r>
            <a:r>
              <a:rPr lang="en-US" altLang="en-US" dirty="0"/>
              <a:t> </a:t>
            </a:r>
            <a:r>
              <a:rPr lang="en-US" altLang="en-US" dirty="0" err="1"/>
              <a:t>sungguh-sungguh</a:t>
            </a:r>
            <a:r>
              <a:rPr lang="en-US" altLang="en-US" dirty="0"/>
              <a:t> </a:t>
            </a:r>
            <a:r>
              <a:rPr lang="en-US" altLang="en-US" dirty="0" err="1"/>
              <a:t>karena</a:t>
            </a:r>
            <a:r>
              <a:rPr lang="en-US" altLang="en-US" dirty="0"/>
              <a:t> </a:t>
            </a:r>
            <a:r>
              <a:rPr lang="en-US" altLang="en-US" dirty="0" err="1"/>
              <a:t>punya</a:t>
            </a:r>
            <a:r>
              <a:rPr lang="en-US" altLang="en-US" dirty="0"/>
              <a:t> </a:t>
            </a:r>
            <a:r>
              <a:rPr lang="en-US" altLang="en-US" dirty="0" err="1"/>
              <a:t>kemampuan</a:t>
            </a:r>
            <a:r>
              <a:rPr lang="en-US" altLang="en-US" dirty="0"/>
              <a:t>. </a:t>
            </a:r>
          </a:p>
          <a:p>
            <a:r>
              <a:rPr lang="en-US" altLang="en-US" dirty="0" err="1"/>
              <a:t>Kemampuan</a:t>
            </a:r>
            <a:r>
              <a:rPr lang="en-US" altLang="en-US" dirty="0"/>
              <a:t> yang </a:t>
            </a:r>
            <a:r>
              <a:rPr lang="en-US" altLang="en-US" dirty="0" err="1"/>
              <a:t>dibutuhkan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kepemimpinan</a:t>
            </a:r>
            <a:r>
              <a:rPr lang="en-US" altLang="en-US" dirty="0"/>
              <a:t> </a:t>
            </a:r>
            <a:r>
              <a:rPr lang="en-US" altLang="en-US" dirty="0" err="1"/>
              <a:t>seperti</a:t>
            </a:r>
            <a:r>
              <a:rPr lang="en-US" altLang="en-US" dirty="0"/>
              <a:t>: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21824" y="1480483"/>
            <a:ext cx="56701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AutoNum type="arabicPeriod"/>
            </a:pPr>
            <a:r>
              <a:rPr lang="en-US" altLang="en-US" dirty="0" err="1"/>
              <a:t>mampu</a:t>
            </a:r>
            <a:r>
              <a:rPr lang="en-US" altLang="en-US" dirty="0"/>
              <a:t> </a:t>
            </a:r>
            <a:r>
              <a:rPr lang="en-US" altLang="en-US" dirty="0" err="1"/>
              <a:t>memotivasi</a:t>
            </a:r>
            <a:endParaRPr lang="en-US" altLang="en-US" dirty="0"/>
          </a:p>
          <a:p>
            <a:pPr marL="609600" indent="-609600">
              <a:buFontTx/>
              <a:buAutoNum type="arabicPeriod"/>
            </a:pPr>
            <a:r>
              <a:rPr lang="en-US" altLang="en-US" dirty="0" err="1"/>
              <a:t>mampu</a:t>
            </a:r>
            <a:r>
              <a:rPr lang="en-US" altLang="en-US" dirty="0"/>
              <a:t> </a:t>
            </a:r>
            <a:r>
              <a:rPr lang="en-US" altLang="en-US" dirty="0" err="1"/>
              <a:t>berorganisasi</a:t>
            </a:r>
            <a:endParaRPr lang="en-US" altLang="en-US" dirty="0"/>
          </a:p>
          <a:p>
            <a:pPr marL="609600" indent="-609600">
              <a:buFontTx/>
              <a:buAutoNum type="arabicPeriod"/>
            </a:pPr>
            <a:r>
              <a:rPr lang="en-US" altLang="en-US" dirty="0" err="1"/>
              <a:t>mampu</a:t>
            </a:r>
            <a:r>
              <a:rPr lang="en-US" altLang="en-US" dirty="0"/>
              <a:t> </a:t>
            </a:r>
            <a:r>
              <a:rPr lang="en-US" altLang="en-US" dirty="0" err="1"/>
              <a:t>mendorong</a:t>
            </a:r>
            <a:r>
              <a:rPr lang="en-US" altLang="en-US" dirty="0"/>
              <a:t> </a:t>
            </a:r>
            <a:r>
              <a:rPr lang="en-US" altLang="en-US" dirty="0" err="1"/>
              <a:t>keluarnya</a:t>
            </a:r>
            <a:r>
              <a:rPr lang="en-US" altLang="en-US" dirty="0"/>
              <a:t> ide-ide </a:t>
            </a:r>
            <a:r>
              <a:rPr lang="en-US" altLang="en-US" dirty="0" err="1"/>
              <a:t>baru</a:t>
            </a:r>
            <a:endParaRPr lang="en-US" altLang="en-US" dirty="0"/>
          </a:p>
          <a:p>
            <a:pPr marL="609600" indent="-609600">
              <a:buFontTx/>
              <a:buAutoNum type="arabicPeriod"/>
            </a:pPr>
            <a:r>
              <a:rPr lang="en-US" altLang="en-US" dirty="0" err="1"/>
              <a:t>mencari</a:t>
            </a:r>
            <a:r>
              <a:rPr lang="en-US" altLang="en-US" dirty="0"/>
              <a:t> </a:t>
            </a:r>
            <a:r>
              <a:rPr lang="en-US" altLang="en-US" dirty="0" err="1"/>
              <a:t>penyelesaian</a:t>
            </a:r>
            <a:r>
              <a:rPr lang="en-US" altLang="en-US" dirty="0"/>
              <a:t> </a:t>
            </a:r>
            <a:r>
              <a:rPr lang="en-US" altLang="en-US" dirty="0" err="1"/>
              <a:t>masalah</a:t>
            </a:r>
            <a:r>
              <a:rPr lang="en-US" altLang="en-US" dirty="0"/>
              <a:t> (problem solving)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 err="1"/>
              <a:t>mampu</a:t>
            </a:r>
            <a:r>
              <a:rPr lang="en-US" altLang="en-US" dirty="0"/>
              <a:t> </a:t>
            </a:r>
            <a:r>
              <a:rPr lang="en-US" altLang="en-US" dirty="0" err="1"/>
              <a:t>menjadi</a:t>
            </a:r>
            <a:r>
              <a:rPr lang="en-US" altLang="en-US" dirty="0"/>
              <a:t> </a:t>
            </a:r>
            <a:r>
              <a:rPr lang="en-US" altLang="en-US" dirty="0" err="1"/>
              <a:t>manajer</a:t>
            </a:r>
            <a:endParaRPr lang="en-US" altLang="en-US" dirty="0"/>
          </a:p>
          <a:p>
            <a:pPr marL="609600" indent="-609600">
              <a:buFontTx/>
              <a:buAutoNum type="arabicPeriod"/>
            </a:pPr>
            <a:r>
              <a:rPr lang="en-US" altLang="en-US" dirty="0" err="1"/>
              <a:t>mampu</a:t>
            </a:r>
            <a:r>
              <a:rPr lang="en-US" altLang="en-US" dirty="0"/>
              <a:t> </a:t>
            </a:r>
            <a:r>
              <a:rPr lang="en-US" altLang="en-US" dirty="0" err="1"/>
              <a:t>menghargai</a:t>
            </a:r>
            <a:r>
              <a:rPr lang="en-US" altLang="en-US" dirty="0"/>
              <a:t> </a:t>
            </a:r>
            <a:r>
              <a:rPr lang="en-US" altLang="en-US" dirty="0" err="1"/>
              <a:t>kerja</a:t>
            </a:r>
            <a:endParaRPr lang="en-US" altLang="en-US" dirty="0"/>
          </a:p>
          <a:p>
            <a:pPr marL="609600" indent="-609600">
              <a:buFontTx/>
              <a:buAutoNum type="arabicPeriod"/>
            </a:pPr>
            <a:r>
              <a:rPr lang="en-US" altLang="en-US" dirty="0" err="1"/>
              <a:t>mampu</a:t>
            </a:r>
            <a:r>
              <a:rPr lang="en-US" altLang="en-US" dirty="0"/>
              <a:t> </a:t>
            </a:r>
            <a:r>
              <a:rPr lang="en-US" altLang="en-US" dirty="0" err="1"/>
              <a:t>mengenali</a:t>
            </a:r>
            <a:r>
              <a:rPr lang="en-US" altLang="en-US" dirty="0"/>
              <a:t> </a:t>
            </a:r>
            <a:r>
              <a:rPr lang="en-US" altLang="en-US" dirty="0" err="1"/>
              <a:t>tim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24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1.3. Tim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(Software Team)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organisasi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mengadaptasi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organisasi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pembagian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penugasan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diterapkan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personel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bekerja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personel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ditugaskan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sejumlah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sedikit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gabungan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personel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tugaskan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sejumlah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&lt; 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terbentuk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informal.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Pemimpin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khusus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personel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dibagi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sejumlah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tim.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Tiap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ditugaskan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mengerjakan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Tiap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mempunyai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ditentukan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454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1.3. Tim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lanjt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z="2400" dirty="0"/>
              <a:t>Cara </a:t>
            </a:r>
            <a:r>
              <a:rPr lang="en-US" altLang="en-US" sz="2400" dirty="0" err="1"/>
              <a:t>atau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gaya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manajemen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jumlah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personel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tingkat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kemampuan</a:t>
            </a:r>
            <a:r>
              <a:rPr lang="en-US" altLang="en-US" sz="2400" dirty="0"/>
              <a:t> para </a:t>
            </a:r>
            <a:r>
              <a:rPr lang="en-US" altLang="en-US" sz="2400" dirty="0" err="1"/>
              <a:t>personel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masalah-masalah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dihadapi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menentukan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bentuk</a:t>
            </a:r>
            <a:r>
              <a:rPr lang="en-US" altLang="en-US" sz="2400" dirty="0"/>
              <a:t> </a:t>
            </a:r>
            <a:r>
              <a:rPr lang="en-US" altLang="en-US" sz="2400" b="1" dirty="0" err="1"/>
              <a:t>struktur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organisasi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bisa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diterapkan</a:t>
            </a:r>
            <a:r>
              <a:rPr lang="en-US" altLang="en-US" sz="2400" dirty="0"/>
              <a:t>. </a:t>
            </a:r>
            <a:r>
              <a:rPr lang="en-US" altLang="en-US" sz="2400" dirty="0" err="1"/>
              <a:t>Yaitu</a:t>
            </a:r>
            <a:r>
              <a:rPr lang="en-US" altLang="en-US" sz="2400" dirty="0"/>
              <a:t> :</a:t>
            </a:r>
          </a:p>
          <a:p>
            <a:pPr lvl="1"/>
            <a:r>
              <a:rPr lang="en-US" altLang="en-US" i="1" dirty="0"/>
              <a:t>Democratic Decentralized</a:t>
            </a:r>
            <a:r>
              <a:rPr lang="en-US" altLang="en-US" dirty="0"/>
              <a:t> (DD) :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ada</a:t>
            </a:r>
            <a:r>
              <a:rPr lang="en-US" altLang="en-US" dirty="0"/>
              <a:t> </a:t>
            </a:r>
            <a:r>
              <a:rPr lang="en-US" altLang="en-US" dirty="0" err="1"/>
              <a:t>pemimpin</a:t>
            </a:r>
            <a:r>
              <a:rPr lang="en-US" altLang="en-US" dirty="0"/>
              <a:t> yang </a:t>
            </a:r>
            <a:r>
              <a:rPr lang="en-US" altLang="en-US" dirty="0" err="1"/>
              <a:t>permanen</a:t>
            </a:r>
            <a:r>
              <a:rPr lang="en-US" altLang="en-US" dirty="0"/>
              <a:t>, </a:t>
            </a:r>
            <a:r>
              <a:rPr lang="en-US" altLang="en-US" dirty="0" err="1"/>
              <a:t>koordinator</a:t>
            </a:r>
            <a:r>
              <a:rPr lang="en-US" altLang="en-US" dirty="0"/>
              <a:t> </a:t>
            </a:r>
            <a:r>
              <a:rPr lang="en-US" altLang="en-US" dirty="0" err="1"/>
              <a:t>ditunjuk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jangka</a:t>
            </a:r>
            <a:r>
              <a:rPr lang="en-US" altLang="en-US" dirty="0"/>
              <a:t> </a:t>
            </a:r>
            <a:r>
              <a:rPr lang="en-US" altLang="en-US" dirty="0" err="1"/>
              <a:t>waktu</a:t>
            </a:r>
            <a:r>
              <a:rPr lang="en-US" altLang="en-US" dirty="0"/>
              <a:t> yang </a:t>
            </a:r>
            <a:r>
              <a:rPr lang="en-US" altLang="en-US" dirty="0" err="1"/>
              <a:t>pendek</a:t>
            </a:r>
            <a:r>
              <a:rPr lang="en-US" altLang="en-US" dirty="0"/>
              <a:t>, </a:t>
            </a:r>
            <a:r>
              <a:rPr lang="en-US" altLang="en-US" dirty="0" err="1"/>
              <a:t>keputusan</a:t>
            </a:r>
            <a:r>
              <a:rPr lang="en-US" altLang="en-US" dirty="0"/>
              <a:t> </a:t>
            </a:r>
            <a:r>
              <a:rPr lang="en-US" altLang="en-US" dirty="0" err="1"/>
              <a:t>diambil</a:t>
            </a:r>
            <a:r>
              <a:rPr lang="en-US" altLang="en-US" dirty="0"/>
              <a:t> </a:t>
            </a:r>
            <a:r>
              <a:rPr lang="en-US" altLang="en-US" dirty="0" err="1"/>
              <a:t>berdasarkan</a:t>
            </a:r>
            <a:r>
              <a:rPr lang="en-US" altLang="en-US" dirty="0"/>
              <a:t> </a:t>
            </a:r>
            <a:r>
              <a:rPr lang="en-US" altLang="en-US" dirty="0" err="1"/>
              <a:t>konsensus</a:t>
            </a:r>
            <a:r>
              <a:rPr lang="en-US" altLang="en-US" dirty="0"/>
              <a:t> </a:t>
            </a:r>
            <a:r>
              <a:rPr lang="en-US" altLang="en-US" dirty="0" err="1"/>
              <a:t>bersama</a:t>
            </a:r>
            <a:r>
              <a:rPr lang="en-US" altLang="en-US" dirty="0"/>
              <a:t>, </a:t>
            </a:r>
            <a:r>
              <a:rPr lang="en-US" altLang="en-US" dirty="0" err="1"/>
              <a:t>komunikasi</a:t>
            </a:r>
            <a:r>
              <a:rPr lang="en-US" altLang="en-US" dirty="0"/>
              <a:t> horizontal </a:t>
            </a:r>
            <a:r>
              <a:rPr lang="en-US" altLang="en-US" dirty="0" err="1"/>
              <a:t>antar</a:t>
            </a:r>
            <a:r>
              <a:rPr lang="en-US" altLang="en-US" dirty="0"/>
              <a:t> </a:t>
            </a:r>
            <a:r>
              <a:rPr lang="en-US" altLang="en-US" dirty="0" err="1"/>
              <a:t>anggota</a:t>
            </a:r>
            <a:r>
              <a:rPr lang="en-US" altLang="en-US" dirty="0"/>
              <a:t> </a:t>
            </a:r>
            <a:r>
              <a:rPr lang="en-US" altLang="en-US" dirty="0" err="1"/>
              <a:t>tim</a:t>
            </a:r>
            <a:r>
              <a:rPr lang="en-US" altLang="en-US" dirty="0"/>
              <a:t> (</a:t>
            </a:r>
            <a:r>
              <a:rPr lang="en-US" altLang="en-US" dirty="0" err="1"/>
              <a:t>posisi</a:t>
            </a:r>
            <a:r>
              <a:rPr lang="en-US" altLang="en-US" dirty="0"/>
              <a:t> </a:t>
            </a:r>
            <a:r>
              <a:rPr lang="en-US" altLang="en-US" dirty="0" err="1"/>
              <a:t>sejajar</a:t>
            </a:r>
            <a:r>
              <a:rPr lang="en-US" altLang="en-US" dirty="0"/>
              <a:t> </a:t>
            </a:r>
            <a:r>
              <a:rPr lang="en-US" altLang="en-US" dirty="0" err="1"/>
              <a:t>semua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i="1" dirty="0"/>
              <a:t>Controlled decentralized</a:t>
            </a:r>
            <a:r>
              <a:rPr lang="en-US" altLang="en-US" dirty="0"/>
              <a:t> (CD) : </a:t>
            </a:r>
            <a:r>
              <a:rPr lang="en-US" altLang="en-US" dirty="0" err="1"/>
              <a:t>Pemimpin</a:t>
            </a:r>
            <a:r>
              <a:rPr lang="en-US" altLang="en-US" dirty="0"/>
              <a:t> </a:t>
            </a:r>
            <a:r>
              <a:rPr lang="en-US" altLang="en-US" dirty="0" err="1"/>
              <a:t>tim</a:t>
            </a:r>
            <a:r>
              <a:rPr lang="en-US" altLang="en-US" dirty="0"/>
              <a:t> </a:t>
            </a:r>
            <a:r>
              <a:rPr lang="en-US" altLang="en-US" dirty="0" err="1"/>
              <a:t>ditentukan</a:t>
            </a:r>
            <a:r>
              <a:rPr lang="en-US" altLang="en-US" dirty="0"/>
              <a:t>, </a:t>
            </a:r>
            <a:r>
              <a:rPr lang="en-US" altLang="en-US" dirty="0" err="1"/>
              <a:t>ada</a:t>
            </a:r>
            <a:r>
              <a:rPr lang="en-US" altLang="en-US" dirty="0"/>
              <a:t> </a:t>
            </a:r>
            <a:r>
              <a:rPr lang="en-US" altLang="en-US" dirty="0" err="1"/>
              <a:t>wakil</a:t>
            </a:r>
            <a:r>
              <a:rPr lang="en-US" altLang="en-US" dirty="0"/>
              <a:t> </a:t>
            </a:r>
            <a:r>
              <a:rPr lang="en-US" altLang="en-US" dirty="0" err="1"/>
              <a:t>pemimpin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mereka</a:t>
            </a:r>
            <a:r>
              <a:rPr lang="en-US" altLang="en-US" dirty="0"/>
              <a:t> </a:t>
            </a:r>
            <a:r>
              <a:rPr lang="en-US" altLang="en-US" dirty="0" err="1"/>
              <a:t>berbagi</a:t>
            </a:r>
            <a:r>
              <a:rPr lang="en-US" altLang="en-US" dirty="0"/>
              <a:t> </a:t>
            </a:r>
            <a:r>
              <a:rPr lang="en-US" altLang="en-US" dirty="0" err="1"/>
              <a:t>tugas</a:t>
            </a:r>
            <a:r>
              <a:rPr lang="en-US" altLang="en-US" dirty="0"/>
              <a:t>, </a:t>
            </a:r>
            <a:r>
              <a:rPr lang="en-US" altLang="en-US" dirty="0" err="1"/>
              <a:t>penyelesaian</a:t>
            </a:r>
            <a:r>
              <a:rPr lang="en-US" altLang="en-US" dirty="0"/>
              <a:t> </a:t>
            </a:r>
            <a:r>
              <a:rPr lang="en-US" altLang="en-US" dirty="0" err="1"/>
              <a:t>masalah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tugas</a:t>
            </a:r>
            <a:r>
              <a:rPr lang="en-US" altLang="en-US" dirty="0"/>
              <a:t> </a:t>
            </a:r>
            <a:r>
              <a:rPr lang="en-US" altLang="en-US" dirty="0" err="1"/>
              <a:t>tim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implementasinya</a:t>
            </a:r>
            <a:r>
              <a:rPr lang="en-US" altLang="en-US" dirty="0"/>
              <a:t> </a:t>
            </a:r>
            <a:r>
              <a:rPr lang="en-US" altLang="en-US" dirty="0" err="1"/>
              <a:t>dibagi</a:t>
            </a:r>
            <a:r>
              <a:rPr lang="en-US" altLang="en-US" dirty="0"/>
              <a:t> di </a:t>
            </a:r>
            <a:r>
              <a:rPr lang="en-US" altLang="en-US" dirty="0" err="1"/>
              <a:t>antara</a:t>
            </a:r>
            <a:r>
              <a:rPr lang="en-US" altLang="en-US" dirty="0"/>
              <a:t> </a:t>
            </a:r>
            <a:r>
              <a:rPr lang="en-US" altLang="en-US" dirty="0" err="1"/>
              <a:t>beberapa</a:t>
            </a:r>
            <a:r>
              <a:rPr lang="en-US" altLang="en-US" dirty="0"/>
              <a:t> sub-</a:t>
            </a:r>
            <a:r>
              <a:rPr lang="en-US" altLang="en-US" dirty="0" err="1"/>
              <a:t>tim</a:t>
            </a:r>
            <a:r>
              <a:rPr lang="en-US" altLang="en-US" dirty="0"/>
              <a:t> </a:t>
            </a:r>
            <a:r>
              <a:rPr lang="en-US" altLang="en-US" dirty="0" err="1"/>
              <a:t>oleh</a:t>
            </a:r>
            <a:r>
              <a:rPr lang="en-US" altLang="en-US" dirty="0"/>
              <a:t> </a:t>
            </a:r>
            <a:r>
              <a:rPr lang="en-US" altLang="en-US" dirty="0" err="1"/>
              <a:t>pemimpin</a:t>
            </a:r>
            <a:r>
              <a:rPr lang="en-US" altLang="en-US" dirty="0"/>
              <a:t>, </a:t>
            </a:r>
            <a:r>
              <a:rPr lang="en-US" altLang="en-US" dirty="0" err="1"/>
              <a:t>komunikasi</a:t>
            </a:r>
            <a:r>
              <a:rPr lang="en-US" altLang="en-US" dirty="0"/>
              <a:t> </a:t>
            </a:r>
            <a:r>
              <a:rPr lang="en-US" altLang="en-US" dirty="0" err="1"/>
              <a:t>horisontal</a:t>
            </a:r>
            <a:r>
              <a:rPr lang="en-US" altLang="en-US" dirty="0"/>
              <a:t> di </a:t>
            </a:r>
            <a:r>
              <a:rPr lang="en-US" altLang="en-US" dirty="0" err="1"/>
              <a:t>antara</a:t>
            </a:r>
            <a:r>
              <a:rPr lang="en-US" altLang="en-US" dirty="0"/>
              <a:t> sub-</a:t>
            </a:r>
            <a:r>
              <a:rPr lang="en-US" altLang="en-US" dirty="0" err="1"/>
              <a:t>tim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di </a:t>
            </a:r>
            <a:r>
              <a:rPr lang="en-US" altLang="en-US" dirty="0" err="1"/>
              <a:t>antara</a:t>
            </a:r>
            <a:r>
              <a:rPr lang="en-US" altLang="en-US" dirty="0"/>
              <a:t> </a:t>
            </a:r>
            <a:r>
              <a:rPr lang="en-US" altLang="en-US" dirty="0" err="1"/>
              <a:t>personel</a:t>
            </a:r>
            <a:r>
              <a:rPr lang="en-US" altLang="en-US" dirty="0"/>
              <a:t>, </a:t>
            </a:r>
            <a:r>
              <a:rPr lang="en-US" altLang="en-US" dirty="0" err="1"/>
              <a:t>komunikasi</a:t>
            </a:r>
            <a:r>
              <a:rPr lang="en-US" altLang="en-US" dirty="0"/>
              <a:t> </a:t>
            </a:r>
            <a:r>
              <a:rPr lang="en-US" altLang="en-US" dirty="0" err="1"/>
              <a:t>vertikal</a:t>
            </a:r>
            <a:r>
              <a:rPr lang="en-US" altLang="en-US" dirty="0"/>
              <a:t> </a:t>
            </a:r>
            <a:r>
              <a:rPr lang="en-US" altLang="en-US" dirty="0" err="1"/>
              <a:t>berdasarkan</a:t>
            </a:r>
            <a:r>
              <a:rPr lang="en-US" altLang="en-US" dirty="0"/>
              <a:t> </a:t>
            </a:r>
            <a:r>
              <a:rPr lang="en-US" altLang="en-US" dirty="0" err="1"/>
              <a:t>struktur</a:t>
            </a:r>
            <a:r>
              <a:rPr lang="en-US" altLang="en-US" dirty="0"/>
              <a:t> </a:t>
            </a:r>
            <a:r>
              <a:rPr lang="en-US" altLang="en-US" dirty="0" err="1"/>
              <a:t>hirarki</a:t>
            </a:r>
            <a:endParaRPr lang="en-US" altLang="en-US" dirty="0"/>
          </a:p>
          <a:p>
            <a:pPr lvl="1"/>
            <a:r>
              <a:rPr lang="en-US" altLang="en-US" i="1" dirty="0"/>
              <a:t>Controlled Centralized</a:t>
            </a:r>
            <a:r>
              <a:rPr lang="en-US" altLang="en-US" dirty="0"/>
              <a:t> (CC): </a:t>
            </a:r>
            <a:r>
              <a:rPr lang="en-US" altLang="en-US" dirty="0" err="1"/>
              <a:t>penyelesaian</a:t>
            </a:r>
            <a:r>
              <a:rPr lang="en-US" altLang="en-US" dirty="0"/>
              <a:t> </a:t>
            </a:r>
            <a:r>
              <a:rPr lang="en-US" altLang="en-US" dirty="0" err="1"/>
              <a:t>masalah</a:t>
            </a:r>
            <a:r>
              <a:rPr lang="en-US" altLang="en-US" dirty="0"/>
              <a:t> </a:t>
            </a:r>
            <a:r>
              <a:rPr lang="en-US" altLang="en-US" dirty="0" err="1"/>
              <a:t>dikerjakan</a:t>
            </a:r>
            <a:r>
              <a:rPr lang="en-US" altLang="en-US" dirty="0"/>
              <a:t> </a:t>
            </a:r>
            <a:r>
              <a:rPr lang="en-US" altLang="en-US" dirty="0" err="1"/>
              <a:t>oleh</a:t>
            </a:r>
            <a:r>
              <a:rPr lang="en-US" altLang="en-US" dirty="0"/>
              <a:t> </a:t>
            </a:r>
            <a:r>
              <a:rPr lang="en-US" altLang="en-US" dirty="0" err="1"/>
              <a:t>pemimpin</a:t>
            </a:r>
            <a:r>
              <a:rPr lang="en-US" altLang="en-US" dirty="0"/>
              <a:t>, </a:t>
            </a:r>
            <a:r>
              <a:rPr lang="en-US" altLang="en-US" dirty="0" err="1"/>
              <a:t>pemimpin</a:t>
            </a:r>
            <a:r>
              <a:rPr lang="en-US" altLang="en-US" dirty="0"/>
              <a:t> </a:t>
            </a:r>
            <a:r>
              <a:rPr lang="en-US" altLang="en-US" dirty="0" err="1"/>
              <a:t>melakukan</a:t>
            </a:r>
            <a:r>
              <a:rPr lang="en-US" altLang="en-US" dirty="0"/>
              <a:t> </a:t>
            </a:r>
            <a:r>
              <a:rPr lang="en-US" altLang="en-US" dirty="0" err="1"/>
              <a:t>koordinasi</a:t>
            </a:r>
            <a:r>
              <a:rPr lang="en-US" altLang="en-US" dirty="0"/>
              <a:t> internal </a:t>
            </a:r>
            <a:r>
              <a:rPr lang="en-US" altLang="en-US" dirty="0" err="1"/>
              <a:t>tim</a:t>
            </a:r>
            <a:r>
              <a:rPr lang="en-US" altLang="en-US" dirty="0"/>
              <a:t>, </a:t>
            </a:r>
            <a:r>
              <a:rPr lang="en-US" altLang="en-US" dirty="0" err="1"/>
              <a:t>komunikasi</a:t>
            </a:r>
            <a:r>
              <a:rPr lang="en-US" altLang="en-US" dirty="0"/>
              <a:t> </a:t>
            </a:r>
            <a:r>
              <a:rPr lang="en-US" altLang="en-US" dirty="0" err="1"/>
              <a:t>lebih</a:t>
            </a:r>
            <a:r>
              <a:rPr lang="en-US" altLang="en-US" dirty="0"/>
              <a:t> </a:t>
            </a:r>
            <a:r>
              <a:rPr lang="en-US" altLang="en-US" dirty="0" err="1"/>
              <a:t>banyak</a:t>
            </a:r>
            <a:r>
              <a:rPr lang="en-US" altLang="en-US" dirty="0"/>
              <a:t> </a:t>
            </a:r>
            <a:r>
              <a:rPr lang="en-US" altLang="en-US" dirty="0" err="1"/>
              <a:t>vertikal</a:t>
            </a:r>
            <a:r>
              <a:rPr lang="en-US" altLang="en-US" dirty="0"/>
              <a:t> </a:t>
            </a:r>
            <a:r>
              <a:rPr lang="en-US" altLang="en-US" dirty="0" err="1"/>
              <a:t>antara</a:t>
            </a:r>
            <a:r>
              <a:rPr lang="en-US" altLang="en-US" dirty="0"/>
              <a:t> </a:t>
            </a:r>
            <a:r>
              <a:rPr lang="en-US" altLang="en-US" dirty="0" err="1"/>
              <a:t>pemimpin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anggota</a:t>
            </a:r>
            <a:r>
              <a:rPr lang="en-US" altLang="en-US" dirty="0"/>
              <a:t> </a:t>
            </a:r>
            <a:r>
              <a:rPr lang="en-US" altLang="en-US" dirty="0" err="1"/>
              <a:t>tim</a:t>
            </a:r>
            <a:endParaRPr lang="en-US" altLang="en-US" dirty="0"/>
          </a:p>
          <a:p>
            <a:pPr marL="457200" lvl="1" indent="0">
              <a:buNone/>
            </a:pPr>
            <a:endParaRPr lang="en-US" alt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996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SzPct val="75000"/>
              <a:defRPr/>
            </a:pPr>
            <a:r>
              <a:rPr lang="en-US" sz="36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Ruang</a:t>
            </a:r>
            <a:r>
              <a:rPr 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Lingkup</a:t>
            </a:r>
            <a:r>
              <a:rPr 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Konteks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sasaran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kinerja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SzPct val="75000"/>
              <a:defRPr/>
            </a:pPr>
            <a:endParaRPr lang="en-US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SzPct val="75000"/>
              <a:defRPr/>
            </a:pPr>
            <a:r>
              <a:rPr 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Dekomposisi</a:t>
            </a:r>
            <a:r>
              <a:rPr 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pembatasan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perincian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fokus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penggunaannya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69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Proses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Proses (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kerangka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tugas-tugas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pembangunan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Proses yang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dipilih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memenuhi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pembuatnya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karakteristik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software,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lingkungan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pembangunan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direkayasa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melewati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kerangka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aktivitas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ditentukan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organisasi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44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SzPct val="75000"/>
              <a:defRPr/>
            </a:pP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On The Right Foot</a:t>
            </a:r>
          </a:p>
          <a:p>
            <a:pPr>
              <a:lnSpc>
                <a:spcPct val="110000"/>
              </a:lnSpc>
              <a:spcBef>
                <a:spcPts val="0"/>
              </a:spcBef>
              <a:buSzPct val="75000"/>
              <a:defRPr/>
            </a:pPr>
            <a:endParaRPr 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SzPct val="75000"/>
              <a:defRPr/>
            </a:pP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Momentum</a:t>
            </a:r>
          </a:p>
          <a:p>
            <a:pPr>
              <a:lnSpc>
                <a:spcPct val="110000"/>
              </a:lnSpc>
              <a:spcBef>
                <a:spcPts val="0"/>
              </a:spcBef>
              <a:buSzPct val="75000"/>
              <a:defRPr/>
            </a:pPr>
            <a:endParaRPr 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SzPct val="75000"/>
              <a:defRPr/>
            </a:pP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Progress</a:t>
            </a:r>
          </a:p>
          <a:p>
            <a:pPr>
              <a:lnSpc>
                <a:spcPct val="110000"/>
              </a:lnSpc>
              <a:spcBef>
                <a:spcPts val="0"/>
              </a:spcBef>
              <a:buSzPct val="75000"/>
              <a:defRPr/>
            </a:pPr>
            <a:endParaRPr 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SzPct val="75000"/>
              <a:defRPr/>
            </a:pP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Smart Decision</a:t>
            </a:r>
          </a:p>
          <a:p>
            <a:pPr>
              <a:lnSpc>
                <a:spcPct val="110000"/>
              </a:lnSpc>
              <a:spcBef>
                <a:spcPts val="0"/>
              </a:spcBef>
              <a:buSzPct val="75000"/>
              <a:defRPr/>
            </a:pPr>
            <a:endParaRPr 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SzPct val="75000"/>
              <a:defRPr/>
            </a:pP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a postmortem analysis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menganalisis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977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Rangkuman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6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Manajemen</a:t>
            </a:r>
            <a:r>
              <a:rPr 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</a:t>
            </a:r>
            <a:r>
              <a:rPr lang="en-US" sz="36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aktivitas</a:t>
            </a:r>
            <a:r>
              <a:rPr 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pelindung</a:t>
            </a:r>
            <a:r>
              <a:rPr 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6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umbrella</a:t>
            </a:r>
            <a:r>
              <a:rPr 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6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rekayasa</a:t>
            </a:r>
            <a:r>
              <a:rPr 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6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Manajemen</a:t>
            </a:r>
            <a:r>
              <a:rPr 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dimulai</a:t>
            </a:r>
            <a:r>
              <a:rPr 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sebelum</a:t>
            </a:r>
            <a:r>
              <a:rPr 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aktivitas</a:t>
            </a:r>
            <a:r>
              <a:rPr 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teknis</a:t>
            </a:r>
            <a:r>
              <a:rPr 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dimulai</a:t>
            </a:r>
            <a:r>
              <a:rPr 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berlanjut</a:t>
            </a:r>
            <a:r>
              <a:rPr 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pemeliharaan</a:t>
            </a:r>
            <a:r>
              <a:rPr 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57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Sasaran</a:t>
            </a:r>
            <a:r>
              <a:rPr lang="en-US" sz="3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US" sz="3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3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36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Kendala</a:t>
            </a:r>
            <a:r>
              <a:rPr lang="en-US" sz="3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(Triple Constraint)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808" y="2107573"/>
            <a:ext cx="4808383" cy="371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7038134" y="2231466"/>
            <a:ext cx="3571875" cy="2632075"/>
            <a:chOff x="5195888" y="3213100"/>
            <a:chExt cx="3571875" cy="2632075"/>
          </a:xfrm>
        </p:grpSpPr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7069138" y="5445125"/>
              <a:ext cx="1698625" cy="4000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 dirty="0"/>
                <a:t>ANGGARAN</a:t>
              </a:r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5195888" y="3213100"/>
              <a:ext cx="927100" cy="4000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 dirty="0"/>
                <a:t>MUTU</a:t>
              </a:r>
            </a:p>
          </p:txBody>
        </p:sp>
      </p:grp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893327" y="4463491"/>
            <a:ext cx="12700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 dirty="0"/>
              <a:t>JADWAL</a:t>
            </a:r>
          </a:p>
        </p:txBody>
      </p:sp>
    </p:spTree>
    <p:extLst>
      <p:ext uri="{BB962C8B-B14F-4D97-AF65-F5344CB8AC3E}">
        <p14:creationId xmlns:p14="http://schemas.microsoft.com/office/powerpoint/2010/main" val="3186117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415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Menyeleksi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4978"/>
            <a:ext cx="10515600" cy="4351338"/>
          </a:xfrm>
        </p:spPr>
        <p:txBody>
          <a:bodyPr/>
          <a:lstStyle/>
          <a:p>
            <a:r>
              <a:rPr lang="en-US" altLang="en-US" dirty="0" err="1"/>
              <a:t>Proyek</a:t>
            </a:r>
            <a:r>
              <a:rPr lang="en-US" altLang="en-US" dirty="0"/>
              <a:t> </a:t>
            </a:r>
            <a:r>
              <a:rPr lang="en-US" altLang="en-US" dirty="0" err="1"/>
              <a:t>bisa</a:t>
            </a:r>
            <a:r>
              <a:rPr lang="en-US" altLang="en-US" dirty="0"/>
              <a:t> </a:t>
            </a:r>
            <a:r>
              <a:rPr lang="en-US" altLang="en-US" dirty="0" err="1"/>
              <a:t>datang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berbagai</a:t>
            </a:r>
            <a:r>
              <a:rPr lang="en-US" altLang="en-US" dirty="0"/>
              <a:t> </a:t>
            </a:r>
            <a:r>
              <a:rPr lang="en-US" altLang="en-US" dirty="0" err="1"/>
              <a:t>sumber</a:t>
            </a:r>
            <a:r>
              <a:rPr lang="en-US" altLang="en-US" dirty="0"/>
              <a:t> </a:t>
            </a:r>
            <a:r>
              <a:rPr lang="en-US" altLang="en-US" dirty="0" err="1"/>
              <a:t>serta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berbagai</a:t>
            </a:r>
            <a:r>
              <a:rPr lang="en-US" altLang="en-US" dirty="0"/>
              <a:t> </a:t>
            </a:r>
            <a:r>
              <a:rPr lang="en-US" altLang="en-US" dirty="0" err="1"/>
              <a:t>macam</a:t>
            </a:r>
            <a:r>
              <a:rPr lang="en-US" altLang="en-US" dirty="0"/>
              <a:t> </a:t>
            </a:r>
            <a:r>
              <a:rPr lang="en-US" altLang="en-US" dirty="0" err="1"/>
              <a:t>alasan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Kita </a:t>
            </a:r>
            <a:r>
              <a:rPr lang="en-US" altLang="en-US" dirty="0" err="1"/>
              <a:t>bisa</a:t>
            </a:r>
            <a:r>
              <a:rPr lang="en-US" altLang="en-US" dirty="0"/>
              <a:t> </a:t>
            </a:r>
            <a:r>
              <a:rPr lang="en-US" altLang="en-US" dirty="0" err="1"/>
              <a:t>mengindetifikasi</a:t>
            </a:r>
            <a:r>
              <a:rPr lang="en-US" altLang="en-US" dirty="0"/>
              <a:t> </a:t>
            </a:r>
            <a:r>
              <a:rPr lang="en-US" altLang="en-US" dirty="0" err="1"/>
              <a:t>masalah</a:t>
            </a:r>
            <a:r>
              <a:rPr lang="en-US" altLang="en-US" dirty="0"/>
              <a:t> yang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memunculkan</a:t>
            </a:r>
            <a:r>
              <a:rPr lang="en-US" altLang="en-US" dirty="0"/>
              <a:t> </a:t>
            </a:r>
            <a:r>
              <a:rPr lang="en-US" altLang="en-US" dirty="0" err="1"/>
              <a:t>suatu</a:t>
            </a:r>
            <a:r>
              <a:rPr lang="en-US" altLang="en-US" dirty="0"/>
              <a:t> </a:t>
            </a:r>
            <a:r>
              <a:rPr lang="en-US" altLang="en-US" dirty="0" err="1"/>
              <a:t>proyek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38863"/>
              </p:ext>
            </p:extLst>
          </p:nvPr>
        </p:nvGraphicFramePr>
        <p:xfrm>
          <a:off x="1466371" y="3093103"/>
          <a:ext cx="9667794" cy="261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3" imgW="5610153" imgH="2152498" progId="Excel.Sheet.8">
                  <p:embed/>
                </p:oleObj>
              </mc:Choice>
              <mc:Fallback>
                <p:oleObj name="Worksheet" r:id="rId3" imgW="5610153" imgH="2152498" progId="Excel.Sheet.8">
                  <p:embed/>
                  <p:pic>
                    <p:nvPicPr>
                      <p:cNvPr id="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371" y="3093103"/>
                        <a:ext cx="9667794" cy="261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5319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02"/>
            <a:ext cx="10515600" cy="858558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Pertimbangan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lain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Menyeleksi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8906"/>
            <a:ext cx="10515600" cy="5033496"/>
          </a:xfrm>
        </p:spPr>
        <p:txBody>
          <a:bodyPr>
            <a:noAutofit/>
          </a:bodyPr>
          <a:lstStyle/>
          <a:p>
            <a:pPr marL="609600" indent="-609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AutoNum type="arabicPeriod"/>
            </a:pP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Dukungan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pihak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manajemen</a:t>
            </a: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satupun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tercapai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persetujuan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orang-orang yang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membayar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segala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pembayaran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Pernyataan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sedikit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pengaruh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orang-orang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dibanding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manajemen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dukungan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pihak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manajemen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sangat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essensial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09600" indent="-609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AutoNum type="arabicPeriod" startAt="2"/>
            </a:pP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Penentuan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tepat</a:t>
            </a: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Pertanyakan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orang lain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siapa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terlibat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benar-benar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komitmen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instalasi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sistem-sistem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peningkatan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mencurahkan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sebagian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09600" indent="-609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AutoNum type="arabicPeriod" startAt="3"/>
            </a:pP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Kemungkinan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upaya-upaya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peningkatan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guna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mencapai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tujuan-tujuan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organisasional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09600" indent="-6096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menempatkan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organisasi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target,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justeru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menghalanginya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tujuan-tujuan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AutoNum type="arabicPeriod" startAt="4"/>
            </a:pP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dayanya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penganalisis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organisasi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09600" indent="-6096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dijalankan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berkaitan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dimiliki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kemampuan-kemampuan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menjalankan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gagal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bidang-bidang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keahlian-keahlian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mengenali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09600" indent="-609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AutoNum type="arabicPeriod" startAt="5"/>
            </a:pP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Proyeknya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bermanfaat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dibandingkan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organisasi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menginvestasikan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daya-sumber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dimiliki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lain.</a:t>
            </a:r>
          </a:p>
          <a:p>
            <a:pPr marL="609600" indent="-6096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kesepakatan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organisasi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mengenai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hubungannya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proyek-proyek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lain.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Ingat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komitmen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tersedia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proyek-proyek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lain. Hal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sangat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berguna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mengamati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bersaing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uang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orang.</a:t>
            </a:r>
          </a:p>
        </p:txBody>
      </p:sp>
    </p:spTree>
    <p:extLst>
      <p:ext uri="{BB962C8B-B14F-4D97-AF65-F5344CB8AC3E}">
        <p14:creationId xmlns:p14="http://schemas.microsoft.com/office/powerpoint/2010/main" val="257668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Manajemen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Dari Kata </a:t>
            </a: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Yang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Menata,Merencanakan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Mengatur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Mengendalikan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Mengelola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Orang yang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berkecimpung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manajemen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29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Why Projects Fail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Harapan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realistis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Kurangnya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dukungan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eksekutif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Kurangnya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pengelolaan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Kegagalan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menyelaraskan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organisasi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Ruang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lingkup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buruk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Politik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konflik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72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kelayakan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Kelayakan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operasional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0" lvl="1" indent="-609600">
              <a:lnSpc>
                <a:spcPct val="80000"/>
              </a:lnSpc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beroperasi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diinstall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0" lvl="1" indent="-609600">
              <a:lnSpc>
                <a:spcPct val="80000"/>
              </a:lnSpc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dipergunakan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Kelayakan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Teknis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66800" lvl="1" indent="-609600">
              <a:lnSpc>
                <a:spcPct val="80000"/>
              </a:lnSpc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tambah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66800" lvl="1" indent="-609600">
              <a:lnSpc>
                <a:spcPct val="80000"/>
              </a:lnSpc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tersedia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memenuhi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 startAt="3"/>
            </a:pP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Kelayakan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ekonomis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0" lvl="1" indent="-609600">
              <a:lnSpc>
                <a:spcPct val="80000"/>
              </a:lnSpc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dibutuhkan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penganalisis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66800" lvl="1" indent="-609600">
              <a:lnSpc>
                <a:spcPct val="80000"/>
              </a:lnSpc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0" lvl="1" indent="-609600">
              <a:lnSpc>
                <a:spcPct val="80000"/>
              </a:lnSpc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pekerja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0" lvl="1" indent="-609600">
              <a:lnSpc>
                <a:spcPct val="80000"/>
              </a:lnSpc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Perkiraan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66800" lvl="1" indent="-609600">
              <a:lnSpc>
                <a:spcPct val="80000"/>
              </a:lnSpc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paket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353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9977812"/>
              </p:ext>
            </p:extLst>
          </p:nvPr>
        </p:nvGraphicFramePr>
        <p:xfrm>
          <a:off x="2000250" y="623887"/>
          <a:ext cx="866775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72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392182"/>
              </p:ext>
            </p:extLst>
          </p:nvPr>
        </p:nvGraphicFramePr>
        <p:xfrm>
          <a:off x="1361115" y="150293"/>
          <a:ext cx="9125607" cy="55957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34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25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488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524">
                <a:tc>
                  <a:txBody>
                    <a:bodyPr/>
                    <a:lstStyle/>
                    <a:p>
                      <a:r>
                        <a:rPr lang="en-US" sz="2400" dirty="0" err="1"/>
                        <a:t>Elemen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Deskripsi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Contoh</a:t>
                      </a:r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3916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Business Need</a:t>
                      </a:r>
                      <a:endParaRPr lang="id-ID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business-related reason </a:t>
                      </a:r>
                      <a:r>
                        <a:rPr lang="en-US" dirty="0"/>
                        <a:t>for initiating</a:t>
                      </a:r>
                      <a:r>
                        <a:rPr lang="en-US" baseline="0" dirty="0"/>
                        <a:t> the software development project</a:t>
                      </a:r>
                      <a:endParaRPr lang="id-ID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D" dirty="0">
                          <a:solidFill>
                            <a:srgbClr val="C00000"/>
                          </a:solidFill>
                        </a:rPr>
                        <a:t>Reason</a:t>
                      </a:r>
                      <a:r>
                        <a:rPr lang="en-ID" dirty="0"/>
                        <a:t> prompting the project</a:t>
                      </a:r>
                      <a:r>
                        <a:rPr lang="id-ID" dirty="0"/>
                        <a:t>, </a:t>
                      </a:r>
                      <a:r>
                        <a:rPr lang="id-ID" dirty="0" err="1"/>
                        <a:t>and</a:t>
                      </a:r>
                      <a:r>
                        <a:rPr lang="id-ID" dirty="0"/>
                        <a:t> </a:t>
                      </a:r>
                      <a:r>
                        <a:rPr lang="id-ID" dirty="0">
                          <a:solidFill>
                            <a:srgbClr val="C00000"/>
                          </a:solidFill>
                        </a:rPr>
                        <a:t>w</a:t>
                      </a:r>
                      <a:r>
                        <a:rPr lang="en-ID" dirty="0" err="1">
                          <a:solidFill>
                            <a:srgbClr val="C00000"/>
                          </a:solidFill>
                        </a:rPr>
                        <a:t>hy</a:t>
                      </a:r>
                      <a:r>
                        <a:rPr lang="en-ID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ID" dirty="0"/>
                        <a:t>the project should be funded</a:t>
                      </a:r>
                      <a:r>
                        <a:rPr lang="id-ID" dirty="0"/>
                        <a:t>?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d-ID" sz="1800" dirty="0"/>
                        <a:t>Meningkatkan penjualan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d-ID" sz="1800" dirty="0"/>
                        <a:t>Mengurangi biaya operasional</a:t>
                      </a: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d-ID" sz="1800" dirty="0"/>
                        <a:t>Meningkatkan </a:t>
                      </a:r>
                      <a:r>
                        <a:rPr lang="id-ID" sz="1800" dirty="0" err="1"/>
                        <a:t>produktifitas</a:t>
                      </a:r>
                      <a:r>
                        <a:rPr lang="id-ID" sz="1800" dirty="0"/>
                        <a:t> pegawai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d-ID" sz="1800" dirty="0"/>
                        <a:t>Meningkatkan kualitas layanan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d-ID" sz="1800" dirty="0"/>
                        <a:t>Mengurangi kebocoran/kecurangan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M</a:t>
                      </a:r>
                      <a:r>
                        <a:rPr lang="id-ID" sz="1800" dirty="0" err="1"/>
                        <a:t>engurangi</a:t>
                      </a:r>
                      <a:r>
                        <a:rPr lang="id-ID" sz="1800" dirty="0"/>
                        <a:t> cacat produksi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d-ID" sz="1800" dirty="0"/>
                        <a:t>Meningkatkan efisiensi kerja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15959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Business Value</a:t>
                      </a:r>
                      <a:endParaRPr lang="id-ID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benefits that the software will create </a:t>
                      </a:r>
                      <a:r>
                        <a:rPr lang="en-US" dirty="0"/>
                        <a:t>for the organization</a:t>
                      </a:r>
                      <a:endParaRPr lang="id-ID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D" dirty="0">
                          <a:solidFill>
                            <a:srgbClr val="C00000"/>
                          </a:solidFill>
                        </a:rPr>
                        <a:t>Tangible value </a:t>
                      </a:r>
                      <a:r>
                        <a:rPr lang="en-ID" dirty="0"/>
                        <a:t>(a </a:t>
                      </a:r>
                      <a:r>
                        <a:rPr lang="en-ID" dirty="0" err="1"/>
                        <a:t>quantiable</a:t>
                      </a:r>
                      <a:r>
                        <a:rPr lang="en-ID" dirty="0"/>
                        <a:t> value) and </a:t>
                      </a:r>
                      <a:r>
                        <a:rPr lang="en-ID" dirty="0">
                          <a:solidFill>
                            <a:srgbClr val="C00000"/>
                          </a:solidFill>
                        </a:rPr>
                        <a:t>intangible value </a:t>
                      </a:r>
                      <a:r>
                        <a:rPr lang="en-ID" dirty="0"/>
                        <a:t>(intuitive believe)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d-ID" sz="1800" dirty="0"/>
                        <a:t>Peningkatan penjualan </a:t>
                      </a:r>
                      <a:r>
                        <a:rPr lang="en-US" sz="1800" dirty="0"/>
                        <a:t>3%</a:t>
                      </a:r>
                      <a:endParaRPr lang="id-ID" sz="1800" dirty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d-ID" sz="1800" dirty="0"/>
                        <a:t>Pengurangan biaya operasional 10%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d-ID" sz="1800" dirty="0"/>
                        <a:t>Peningkatan </a:t>
                      </a:r>
                      <a:r>
                        <a:rPr lang="id-ID" sz="1800" dirty="0" err="1"/>
                        <a:t>produktifitas</a:t>
                      </a:r>
                      <a:r>
                        <a:rPr lang="id-ID" sz="1800" dirty="0"/>
                        <a:t> pegawai 10% (dihitung rasio pekerjaan dan gaji)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d-ID" sz="1800" dirty="0"/>
                        <a:t>Pengurangan cacat produksi 20%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d-ID" sz="1800" dirty="0"/>
                        <a:t>Peningkatan efisiensi kerja 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32158">
                <a:tc>
                  <a:txBody>
                    <a:bodyPr/>
                    <a:lstStyle/>
                    <a:p>
                      <a:r>
                        <a:rPr lang="en-US" sz="2000" b="1" dirty="0"/>
                        <a:t>Business Requirements</a:t>
                      </a:r>
                      <a:endParaRPr lang="id-ID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business capabilities </a:t>
                      </a:r>
                      <a:r>
                        <a:rPr lang="en-US" dirty="0"/>
                        <a:t>that software will provide</a:t>
                      </a:r>
                      <a:endParaRPr lang="id-ID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D" dirty="0"/>
                        <a:t>Can be replaced by </a:t>
                      </a:r>
                      <a:r>
                        <a:rPr lang="en-ID" dirty="0">
                          <a:solidFill>
                            <a:srgbClr val="C00000"/>
                          </a:solidFill>
                        </a:rPr>
                        <a:t>Use Case </a:t>
                      </a:r>
                      <a:r>
                        <a:rPr lang="en-ID" dirty="0" err="1">
                          <a:solidFill>
                            <a:srgbClr val="C00000"/>
                          </a:solidFill>
                        </a:rPr>
                        <a:t>Diagr</a:t>
                      </a:r>
                      <a:r>
                        <a:rPr lang="id-ID" dirty="0" err="1">
                          <a:solidFill>
                            <a:srgbClr val="C00000"/>
                          </a:solidFill>
                        </a:rPr>
                        <a:t>am</a:t>
                      </a:r>
                      <a:endParaRPr lang="id-ID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d-ID" sz="1800" dirty="0"/>
                        <a:t>Fitur registrasi, </a:t>
                      </a:r>
                      <a:r>
                        <a:rPr lang="id-ID" sz="1800" dirty="0" err="1"/>
                        <a:t>login</a:t>
                      </a:r>
                      <a:r>
                        <a:rPr lang="id-ID" sz="1800" dirty="0"/>
                        <a:t>, dan </a:t>
                      </a:r>
                      <a:r>
                        <a:rPr lang="id-ID" sz="1800" dirty="0" err="1"/>
                        <a:t>logout</a:t>
                      </a:r>
                      <a:endParaRPr lang="id-ID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d-ID" sz="1800" dirty="0"/>
                        <a:t>Fitur pengelolaan data pengguna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d-ID" sz="1800" dirty="0"/>
                        <a:t>Fitur pengiriman notifikasi otomatis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d-ID" sz="1800" dirty="0"/>
                        <a:t>Fitur cetak laporan bulanan dan tahunan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2382305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14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62" y="925735"/>
            <a:ext cx="4724400" cy="502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Software quality </a:t>
            </a:r>
            <a:r>
              <a:rPr lang="en-US" sz="3200" dirty="0"/>
              <a:t>is </a:t>
            </a:r>
            <a:r>
              <a:rPr lang="en-US" sz="2000" i="1" dirty="0"/>
              <a:t>(IEEE, 1991)</a:t>
            </a:r>
            <a:r>
              <a:rPr lang="en-US" sz="3200" dirty="0"/>
              <a:t>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The degree to which a system, component, or process </a:t>
            </a:r>
            <a:r>
              <a:rPr lang="en-US" sz="2800" b="1" dirty="0">
                <a:solidFill>
                  <a:srgbClr val="00B050"/>
                </a:solidFill>
              </a:rPr>
              <a:t>meets specified requirements</a:t>
            </a:r>
            <a:endParaRPr lang="id-ID" sz="2800" b="1" dirty="0">
              <a:solidFill>
                <a:srgbClr val="00B05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800" dirty="0">
              <a:solidFill>
                <a:srgbClr val="0070C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The degree to which a system, component, or process meets customer or user needs or </a:t>
            </a:r>
            <a:r>
              <a:rPr lang="en-US" sz="2800" b="1" dirty="0">
                <a:solidFill>
                  <a:srgbClr val="0070C0"/>
                </a:solidFill>
              </a:rPr>
              <a:t>expectations</a:t>
            </a:r>
            <a:r>
              <a:rPr lang="id-ID" sz="2800" b="1" dirty="0">
                <a:solidFill>
                  <a:srgbClr val="0070C0"/>
                </a:solidFill>
              </a:rPr>
              <a:t> (</a:t>
            </a:r>
            <a:r>
              <a:rPr lang="id-ID" sz="2800" b="1" dirty="0" err="1">
                <a:solidFill>
                  <a:srgbClr val="0070C0"/>
                </a:solidFill>
              </a:rPr>
              <a:t>benefits</a:t>
            </a:r>
            <a:r>
              <a:rPr lang="id-ID" sz="2800" b="1" dirty="0">
                <a:solidFill>
                  <a:srgbClr val="0070C0"/>
                </a:solidFill>
              </a:rPr>
              <a:t>)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449" y="-30782"/>
            <a:ext cx="5208812" cy="1325563"/>
          </a:xfrm>
        </p:spPr>
        <p:txBody>
          <a:bodyPr/>
          <a:lstStyle/>
          <a:p>
            <a:r>
              <a:rPr lang="id-ID" dirty="0" err="1"/>
              <a:t>Software</a:t>
            </a:r>
            <a:r>
              <a:rPr lang="id-ID" dirty="0"/>
              <a:t> Berkualitas?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 descr="A picture containing text, map&#10;&#10;Description automatically generated">
            <a:extLst>
              <a:ext uri="{FF2B5EF4-FFF2-40B4-BE49-F238E27FC236}">
                <a16:creationId xmlns:a16="http://schemas.microsoft.com/office/drawing/2014/main" xmlns="" id="{CF6AD0BA-06F9-41BB-B0A0-8D15A1657C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85"/>
          <a:stretch/>
        </p:blipFill>
        <p:spPr>
          <a:xfrm>
            <a:off x="6136652" y="285750"/>
            <a:ext cx="3088178" cy="54510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ounded Rectangle 7">
            <a:extLst>
              <a:ext uri="{FF2B5EF4-FFF2-40B4-BE49-F238E27FC236}">
                <a16:creationId xmlns:a16="http://schemas.microsoft.com/office/drawing/2014/main" xmlns="" id="{ECC73FCE-BCD9-402D-9079-14ADEC5E319C}"/>
              </a:ext>
            </a:extLst>
          </p:cNvPr>
          <p:cNvSpPr/>
          <p:nvPr/>
        </p:nvSpPr>
        <p:spPr>
          <a:xfrm>
            <a:off x="580062" y="2269935"/>
            <a:ext cx="4340671" cy="914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4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4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4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4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>
                <a:solidFill>
                  <a:srgbClr val="00B050"/>
                </a:solidFill>
              </a:rPr>
              <a:t>Sesuai Kebutuhan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xmlns="" id="{62DC4742-1F0C-46A3-905A-D51D4F1D8FC2}"/>
              </a:ext>
            </a:extLst>
          </p:cNvPr>
          <p:cNvSpPr/>
          <p:nvPr/>
        </p:nvSpPr>
        <p:spPr>
          <a:xfrm>
            <a:off x="626323" y="4712500"/>
            <a:ext cx="4340671" cy="91440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4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4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4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4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>
                <a:solidFill>
                  <a:srgbClr val="C00000"/>
                </a:solidFill>
              </a:rPr>
              <a:t>Ada Keuntungan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3B9FD91-68AC-4A59-9D6E-98ABB707A155}"/>
              </a:ext>
            </a:extLst>
          </p:cNvPr>
          <p:cNvSpPr txBox="1"/>
          <p:nvPr/>
        </p:nvSpPr>
        <p:spPr>
          <a:xfrm flipH="1">
            <a:off x="6222549" y="4420957"/>
            <a:ext cx="3002281" cy="1077218"/>
          </a:xfrm>
          <a:prstGeom prst="rect">
            <a:avLst/>
          </a:prstGeom>
          <a:solidFill>
            <a:srgbClr val="FFABAB"/>
          </a:solidFill>
        </p:spPr>
        <p:txBody>
          <a:bodyPr wrap="square" rtlCol="0">
            <a:spAutoFit/>
          </a:bodyPr>
          <a:lstStyle/>
          <a:p>
            <a:r>
              <a:rPr lang="id-ID" sz="3200" dirty="0"/>
              <a:t>Business</a:t>
            </a:r>
          </a:p>
          <a:p>
            <a:r>
              <a:rPr lang="id-ID" sz="3200" dirty="0" err="1"/>
              <a:t>Value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359BD42-BAC2-4D99-965F-9AD4F2E03DB3}"/>
              </a:ext>
            </a:extLst>
          </p:cNvPr>
          <p:cNvSpPr txBox="1"/>
          <p:nvPr/>
        </p:nvSpPr>
        <p:spPr>
          <a:xfrm flipH="1">
            <a:off x="6222549" y="285750"/>
            <a:ext cx="3002281" cy="10772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sz="3200" dirty="0"/>
              <a:t>Business </a:t>
            </a:r>
            <a:r>
              <a:rPr lang="id-ID" sz="3200" dirty="0" err="1"/>
              <a:t>Requirements</a:t>
            </a:r>
            <a:endParaRPr lang="en-US" sz="3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9AAAA21B-FB98-44C6-B973-8EF815E858D4}"/>
              </a:ext>
            </a:extLst>
          </p:cNvPr>
          <p:cNvCxnSpPr>
            <a:cxnSpLocks/>
          </p:cNvCxnSpPr>
          <p:nvPr/>
        </p:nvCxnSpPr>
        <p:spPr>
          <a:xfrm flipV="1">
            <a:off x="4618529" y="1222576"/>
            <a:ext cx="1857224" cy="119177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293CF986-42A9-4756-A31D-9940496D5A72}"/>
              </a:ext>
            </a:extLst>
          </p:cNvPr>
          <p:cNvCxnSpPr>
            <a:cxnSpLocks/>
          </p:cNvCxnSpPr>
          <p:nvPr/>
        </p:nvCxnSpPr>
        <p:spPr>
          <a:xfrm flipV="1">
            <a:off x="4791623" y="5169701"/>
            <a:ext cx="1464761" cy="2781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28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600200" y="1"/>
          <a:ext cx="8991600" cy="6850998"/>
        </p:xfrm>
        <a:graphic>
          <a:graphicData uri="http://schemas.openxmlformats.org/drawingml/2006/table">
            <a:tbl>
              <a:tblPr/>
              <a:tblGrid>
                <a:gridCol w="16403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512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8919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System Request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: </a:t>
                      </a:r>
                      <a:r>
                        <a:rPr lang="id-ID" sz="2000" b="1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Sistem Penjualan Musik Online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4279" marR="4279" marT="42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891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Project Sponsor:</a:t>
                      </a:r>
                    </a:p>
                  </a:txBody>
                  <a:tcPr marL="4279" marR="4279" marT="42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Margaret Mooney, Vice President of Marketing</a:t>
                      </a:r>
                    </a:p>
                  </a:txBody>
                  <a:tcPr marL="4279" marR="4279" marT="42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0008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Business Needs:</a:t>
                      </a:r>
                    </a:p>
                  </a:txBody>
                  <a:tcPr marL="4279" marR="4279" marT="42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Project ini dibangun untuk:</a:t>
                      </a:r>
                    </a:p>
                    <a:p>
                      <a:pPr marL="342900" indent="-342900" algn="l" fontAlgn="t">
                        <a:buAutoNum type="arabicPeriod"/>
                      </a:pPr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Mendapatkan pelanggan baru lewat Internet</a:t>
                      </a:r>
                    </a:p>
                    <a:p>
                      <a:pPr marL="342900" indent="-342900" algn="l" fontAlgn="t">
                        <a:buAutoNum type="arabicPeriod"/>
                      </a:pPr>
                      <a:endParaRPr lang="id-ID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342900" indent="-342900" algn="l" fontAlgn="t">
                        <a:buAutoNum type="arabicPeriod"/>
                      </a:pPr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Meningkatkan efisiensi penanganan masalah pelanggan melalui internet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4279" marR="4279" marT="42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8919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Business Requirements:</a:t>
                      </a:r>
                    </a:p>
                  </a:txBody>
                  <a:tcPr marL="4279" marR="4279" marT="42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680469">
                <a:tc gridSpan="2">
                  <a:txBody>
                    <a:bodyPr/>
                    <a:lstStyle/>
                    <a:p>
                      <a:pPr algn="l" fontAlgn="t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Sistem yang mendukung penjualan musik secara </a:t>
                      </a:r>
                      <a:r>
                        <a:rPr lang="id-ID" sz="18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online</a:t>
                      </a:r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Fitur-fitur yang harus ada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:</a:t>
                      </a:r>
                    </a:p>
                    <a:p>
                      <a:pPr marL="228600" indent="-228600" algn="l" fontAlgn="t">
                        <a:buFont typeface="+mj-lt"/>
                        <a:buAutoNum type="arabicPeriod"/>
                      </a:pPr>
                      <a:r>
                        <a:rPr lang="id-ID" sz="1800" b="0" i="0" u="none" strike="noStrike" dirty="0" err="1">
                          <a:solidFill>
                            <a:srgbClr val="C00000"/>
                          </a:solidFill>
                          <a:latin typeface="+mn-lt"/>
                        </a:rPr>
                        <a:t>Fitur</a:t>
                      </a:r>
                      <a:r>
                        <a:rPr lang="id-ID" sz="1800" b="0" i="0" u="none" strike="noStrike" dirty="0">
                          <a:solidFill>
                            <a:srgbClr val="C00000"/>
                          </a:solidFill>
                          <a:latin typeface="+mn-lt"/>
                        </a:rPr>
                        <a:t> Pencarian Produk</a:t>
                      </a:r>
                    </a:p>
                    <a:p>
                      <a:pPr marL="228600" indent="-228600" algn="l" fontAlgn="t">
                        <a:buFont typeface="+mj-lt"/>
                        <a:buAutoNum type="arabicPeriod"/>
                      </a:pPr>
                      <a:r>
                        <a:rPr lang="id-ID" sz="1800" b="0" i="0" u="none" strike="noStrike" dirty="0" err="1">
                          <a:solidFill>
                            <a:srgbClr val="C00000"/>
                          </a:solidFill>
                          <a:latin typeface="+mn-lt"/>
                        </a:rPr>
                        <a:t>Fitur</a:t>
                      </a:r>
                      <a:r>
                        <a:rPr lang="id-ID" sz="1800" b="0" i="0" u="none" strike="noStrike" dirty="0">
                          <a:solidFill>
                            <a:srgbClr val="C00000"/>
                          </a:solidFill>
                          <a:latin typeface="+mn-lt"/>
                        </a:rPr>
                        <a:t> Pencarian Toko yang Menyediakan Stok Produk</a:t>
                      </a:r>
                      <a:endParaRPr lang="en-US" sz="1800" b="0" i="0" u="none" strike="noStrike" dirty="0">
                        <a:solidFill>
                          <a:srgbClr val="C00000"/>
                        </a:solidFill>
                        <a:latin typeface="+mn-lt"/>
                      </a:endParaRPr>
                    </a:p>
                    <a:p>
                      <a:pPr marL="228600" indent="-228600" algn="l" fontAlgn="t">
                        <a:buFont typeface="+mj-lt"/>
                        <a:buAutoNum type="arabicPeriod"/>
                      </a:pPr>
                      <a:r>
                        <a:rPr lang="id-ID" sz="1800" b="0" i="0" u="none" strike="noStrike" dirty="0" err="1">
                          <a:solidFill>
                            <a:srgbClr val="C00000"/>
                          </a:solidFill>
                          <a:latin typeface="+mn-lt"/>
                        </a:rPr>
                        <a:t>Fitur</a:t>
                      </a:r>
                      <a:r>
                        <a:rPr lang="id-ID" sz="1800" b="0" i="0" u="none" strike="noStrike" dirty="0">
                          <a:solidFill>
                            <a:srgbClr val="C00000"/>
                          </a:solidFill>
                          <a:latin typeface="+mn-lt"/>
                        </a:rPr>
                        <a:t> Pemesanan Produk Melalui Toko yang Menyediakan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28600" indent="-228600" algn="l" fontAlgn="t">
                        <a:buFont typeface="+mj-lt"/>
                        <a:buAutoNum type="arabicPeriod"/>
                      </a:pPr>
                      <a:r>
                        <a:rPr lang="id-ID" sz="1800" b="0" i="0" u="none" strike="noStrike" dirty="0" err="1">
                          <a:solidFill>
                            <a:srgbClr val="C00000"/>
                          </a:solidFill>
                          <a:latin typeface="+mn-lt"/>
                        </a:rPr>
                        <a:t>Fitur</a:t>
                      </a:r>
                      <a:r>
                        <a:rPr lang="id-ID" sz="1800" b="0" i="0" u="none" strike="noStrike" dirty="0">
                          <a:solidFill>
                            <a:srgbClr val="C00000"/>
                          </a:solidFill>
                          <a:latin typeface="+mn-lt"/>
                        </a:rPr>
                        <a:t> Pembayaran dengan Berbagai Pilihan Pembayaran</a:t>
                      </a:r>
                    </a:p>
                  </a:txBody>
                  <a:tcPr marL="4279" marR="4279" marT="42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8919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Business Value:</a:t>
                      </a:r>
                    </a:p>
                  </a:txBody>
                  <a:tcPr marL="4279" marR="4279" marT="42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25573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Intangible Value:</a:t>
                      </a:r>
                    </a:p>
                    <a:p>
                      <a:pPr marL="742950" lvl="1" indent="-285750" algn="l" fontAlgn="t">
                        <a:buFont typeface="Wingdings" panose="05000000000000000000" pitchFamily="2" charset="2"/>
                        <a:buChar char="§"/>
                      </a:pPr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Meningkatkan kenyamanan dan </a:t>
                      </a:r>
                      <a:r>
                        <a:rPr lang="id-ID" sz="1800" b="0" i="0" u="none" strike="noStrike" dirty="0">
                          <a:solidFill>
                            <a:srgbClr val="C00000"/>
                          </a:solidFill>
                          <a:latin typeface="+mn-lt"/>
                        </a:rPr>
                        <a:t>kepuasan pelanggan</a:t>
                      </a:r>
                      <a:endParaRPr lang="en-US" sz="1800" b="0" i="0" u="none" strike="noStrike" dirty="0">
                        <a:solidFill>
                          <a:srgbClr val="C00000"/>
                        </a:solidFill>
                        <a:latin typeface="+mn-lt"/>
                      </a:endParaRPr>
                    </a:p>
                    <a:p>
                      <a:pPr marL="742950" lvl="1" indent="-285750" algn="l" fontAlgn="t">
                        <a:buFont typeface="Wingdings" panose="05000000000000000000" pitchFamily="2" charset="2"/>
                        <a:buChar char="§"/>
                      </a:pPr>
                      <a:r>
                        <a:rPr lang="id-ID" sz="1800" b="0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Meningkatkan </a:t>
                      </a:r>
                      <a:r>
                        <a:rPr lang="id-ID" sz="1800" b="0" i="0" u="none" strike="noStrike" baseline="0" dirty="0" err="1">
                          <a:solidFill>
                            <a:srgbClr val="0070C0"/>
                          </a:solidFill>
                          <a:latin typeface="+mn-lt"/>
                        </a:rPr>
                        <a:t>brand</a:t>
                      </a:r>
                      <a:r>
                        <a:rPr lang="id-ID" sz="1800" b="0" i="0" u="none" strike="noStrike" baseline="0" dirty="0">
                          <a:solidFill>
                            <a:srgbClr val="0070C0"/>
                          </a:solidFill>
                          <a:latin typeface="+mn-lt"/>
                        </a:rPr>
                        <a:t> </a:t>
                      </a:r>
                      <a:r>
                        <a:rPr lang="id-ID" sz="1800" b="0" i="0" u="none" strike="noStrike" baseline="0" dirty="0" err="1">
                          <a:solidFill>
                            <a:srgbClr val="0070C0"/>
                          </a:solidFill>
                          <a:latin typeface="+mn-lt"/>
                        </a:rPr>
                        <a:t>recognition</a:t>
                      </a:r>
                      <a:r>
                        <a:rPr lang="id-ID" sz="1800" b="0" i="0" u="none" strike="noStrike" baseline="0" dirty="0">
                          <a:solidFill>
                            <a:srgbClr val="0070C0"/>
                          </a:solidFill>
                          <a:latin typeface="+mn-lt"/>
                        </a:rPr>
                        <a:t> </a:t>
                      </a:r>
                      <a:r>
                        <a:rPr lang="id-ID" sz="1800" b="0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tentang perusahaan di dunia Internet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t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Tangible Value: </a:t>
                      </a:r>
                    </a:p>
                    <a:p>
                      <a:pPr marL="457200" lvl="1" indent="0" algn="l" fontAlgn="t">
                        <a:buFont typeface="Wingdings" panose="05000000000000000000" pitchFamily="2" charset="2"/>
                        <a:buNone/>
                      </a:pPr>
                      <a:r>
                        <a:rPr lang="id-ID" sz="1800" b="0" i="0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1. Meningkatkan penjualan dari pelanggan baru lewat Internet:</a:t>
                      </a:r>
                      <a:endParaRPr lang="en-US" sz="1800" b="0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  <a:p>
                      <a:pPr marL="1257300" lvl="2" indent="-34290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Rp 400 juta </a:t>
                      </a:r>
                      <a:r>
                        <a:rPr lang="id-ID" sz="1800" b="0" i="0" u="none" strike="noStrike" dirty="0">
                          <a:solidFill>
                            <a:srgbClr val="00B050"/>
                          </a:solidFill>
                          <a:latin typeface="+mn-lt"/>
                        </a:rPr>
                        <a:t>peningkatan penjualan </a:t>
                      </a:r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dari pelanggan baru dan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R</a:t>
                      </a:r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 600 juta dari pelanggan lama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457200" lvl="1" indent="0" algn="l" fontAlgn="t">
                        <a:buFont typeface="Wingdings" panose="05000000000000000000" pitchFamily="2" charset="2"/>
                        <a:buNone/>
                      </a:pPr>
                      <a:r>
                        <a:rPr lang="id-ID" sz="1800" b="0" i="0" u="none" strike="noStrike" dirty="0">
                          <a:solidFill>
                            <a:srgbClr val="C00000"/>
                          </a:solidFill>
                          <a:latin typeface="+mn-lt"/>
                        </a:rPr>
                        <a:t>2. Mengurangi biaya operasional untuk menangani komplain dari pelanggan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1257300" lvl="2" indent="-34290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Rp 100 juta </a:t>
                      </a:r>
                      <a:r>
                        <a:rPr lang="id-ID" sz="1800" b="0" i="0" u="none" strike="noStrike" dirty="0">
                          <a:solidFill>
                            <a:srgbClr val="00B050"/>
                          </a:solidFill>
                          <a:latin typeface="+mn-lt"/>
                        </a:rPr>
                        <a:t>pengurangan</a:t>
                      </a:r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tahunan biaya telepon untuk menangani pelanggan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4279" marR="4279" marT="42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Rectangle: Rounded Corners 4"/>
          <p:cNvSpPr/>
          <p:nvPr/>
        </p:nvSpPr>
        <p:spPr>
          <a:xfrm>
            <a:off x="2286000" y="838200"/>
            <a:ext cx="5943600" cy="30480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2609850" y="1139798"/>
            <a:ext cx="457200" cy="427040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/>
          <p:cNvSpPr/>
          <p:nvPr/>
        </p:nvSpPr>
        <p:spPr>
          <a:xfrm>
            <a:off x="3067050" y="1368512"/>
            <a:ext cx="7296150" cy="46028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6172200" y="1828800"/>
            <a:ext cx="3276600" cy="4419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 flipH="1">
            <a:off x="5867401" y="1828800"/>
            <a:ext cx="2514601" cy="2590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3160538" y="1139798"/>
            <a:ext cx="878062" cy="358460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49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658663"/>
              </p:ext>
            </p:extLst>
          </p:nvPr>
        </p:nvGraphicFramePr>
        <p:xfrm>
          <a:off x="171450" y="0"/>
          <a:ext cx="10420350" cy="6522012"/>
        </p:xfrm>
        <a:graphic>
          <a:graphicData uri="http://schemas.openxmlformats.org/drawingml/2006/table">
            <a:tbl>
              <a:tblPr firstRow="1">
                <a:tableStyleId>{5DA37D80-6434-44D0-A028-1B22A696006F}</a:tableStyleId>
              </a:tblPr>
              <a:tblGrid>
                <a:gridCol w="104203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24779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Studi Kelayakan Sistem Penjualan Musik Online</a:t>
                      </a:r>
                      <a:endParaRPr lang="en-US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3203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Margaret Mooney </a:t>
                      </a:r>
                      <a:r>
                        <a:rPr lang="id-ID" sz="2000" dirty="0"/>
                        <a:t>dan</a:t>
                      </a:r>
                      <a:r>
                        <a:rPr lang="en-US" sz="2000" dirty="0"/>
                        <a:t> Alec Adams </a:t>
                      </a:r>
                      <a:r>
                        <a:rPr lang="id-ID" sz="2000" dirty="0"/>
                        <a:t>membuat studi</a:t>
                      </a:r>
                      <a:r>
                        <a:rPr lang="id-ID" sz="2000" baseline="0" dirty="0"/>
                        <a:t> kelayakan untuk pengembangan Sistem </a:t>
                      </a:r>
                      <a:r>
                        <a:rPr lang="id-ID" sz="2000" dirty="0"/>
                        <a:t>Penjualan Musik</a:t>
                      </a:r>
                      <a:r>
                        <a:rPr lang="en-US" sz="2000" dirty="0"/>
                        <a:t> </a:t>
                      </a:r>
                      <a:r>
                        <a:rPr lang="id-ID" sz="2000" dirty="0"/>
                        <a:t>Online</a:t>
                      </a:r>
                    </a:p>
                  </a:txBody>
                  <a:tcPr marL="14886" marR="14886" marT="7443" marB="744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45493">
                <a:tc>
                  <a:txBody>
                    <a:bodyPr/>
                    <a:lstStyle/>
                    <a:p>
                      <a:pPr algn="l"/>
                      <a:r>
                        <a:rPr lang="id-ID" sz="2400" b="1" dirty="0"/>
                        <a:t>Kelayakan Teknis</a:t>
                      </a:r>
                      <a:endParaRPr lang="en-US" sz="2400" b="1" dirty="0"/>
                    </a:p>
                    <a:p>
                      <a:pPr algn="l"/>
                      <a:endParaRPr lang="id-ID" sz="1100" dirty="0"/>
                    </a:p>
                    <a:p>
                      <a:pPr algn="l"/>
                      <a:r>
                        <a:rPr lang="en-ID" sz="2000" dirty="0" err="1"/>
                        <a:t>Sistem</a:t>
                      </a:r>
                      <a:r>
                        <a:rPr lang="en-ID" sz="2000" dirty="0"/>
                        <a:t> </a:t>
                      </a:r>
                      <a:r>
                        <a:rPr lang="id-ID" sz="2000" dirty="0"/>
                        <a:t>penjualan</a:t>
                      </a:r>
                      <a:r>
                        <a:rPr lang="id-ID" sz="2000" baseline="0" dirty="0"/>
                        <a:t> musik </a:t>
                      </a:r>
                      <a:r>
                        <a:rPr lang="id-ID" sz="2000" baseline="0" dirty="0" err="1"/>
                        <a:t>online</a:t>
                      </a:r>
                      <a:r>
                        <a:rPr lang="id-ID" sz="2000" baseline="0" dirty="0"/>
                        <a:t> </a:t>
                      </a:r>
                      <a:r>
                        <a:rPr lang="id-ID" sz="2000" dirty="0"/>
                        <a:t>layak secara</a:t>
                      </a:r>
                      <a:r>
                        <a:rPr lang="id-ID" sz="2000" baseline="0" dirty="0"/>
                        <a:t> teknis, meskipun memiliki beberapa risiko.</a:t>
                      </a:r>
                      <a:r>
                        <a:rPr lang="en-US" sz="2000" dirty="0"/>
                        <a:t> </a:t>
                      </a:r>
                    </a:p>
                    <a:p>
                      <a:pPr algn="l"/>
                      <a:endParaRPr lang="en-US" sz="1050" dirty="0"/>
                    </a:p>
                    <a:p>
                      <a:pPr algn="l"/>
                      <a:r>
                        <a:rPr lang="id-ID" sz="2000" dirty="0"/>
                        <a:t>Risiko Berhubungan dengan </a:t>
                      </a:r>
                      <a:r>
                        <a:rPr lang="id-ID" sz="2000" b="1" dirty="0" err="1">
                          <a:solidFill>
                            <a:srgbClr val="C00000"/>
                          </a:solidFill>
                        </a:rPr>
                        <a:t>Kefamilieran</a:t>
                      </a:r>
                      <a:r>
                        <a:rPr lang="id-ID" sz="2000" b="1" dirty="0">
                          <a:solidFill>
                            <a:srgbClr val="C00000"/>
                          </a:solidFill>
                        </a:rPr>
                        <a:t> dengan Aplikasi</a:t>
                      </a:r>
                      <a:r>
                        <a:rPr lang="id-ID" sz="2000" baseline="0" dirty="0"/>
                        <a:t>: </a:t>
                      </a:r>
                      <a:r>
                        <a:rPr lang="id-ID" sz="2000" baseline="0" dirty="0" err="1"/>
                        <a:t>Resiko</a:t>
                      </a:r>
                      <a:r>
                        <a:rPr lang="id-ID" sz="2000" baseline="0" dirty="0"/>
                        <a:t> </a:t>
                      </a:r>
                      <a:r>
                        <a:rPr lang="id-ID" sz="2000" baseline="0" dirty="0">
                          <a:solidFill>
                            <a:srgbClr val="0070C0"/>
                          </a:solidFill>
                        </a:rPr>
                        <a:t>Tinggi</a:t>
                      </a:r>
                      <a:endParaRPr lang="en-US" sz="2000" b="1" dirty="0">
                        <a:solidFill>
                          <a:srgbClr val="0070C0"/>
                        </a:solidFill>
                      </a:endParaRP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id-ID" sz="1800" dirty="0"/>
                        <a:t>Divisi </a:t>
                      </a:r>
                      <a:r>
                        <a:rPr lang="id-ID" sz="1800" dirty="0" err="1"/>
                        <a:t>Marketing</a:t>
                      </a:r>
                      <a:r>
                        <a:rPr lang="id-ID" sz="1800" dirty="0"/>
                        <a:t> </a:t>
                      </a:r>
                      <a:r>
                        <a:rPr lang="id-ID" sz="1800" dirty="0">
                          <a:solidFill>
                            <a:srgbClr val="00B050"/>
                          </a:solidFill>
                        </a:rPr>
                        <a:t>tidak</a:t>
                      </a:r>
                      <a:r>
                        <a:rPr lang="id-ID" sz="1800" baseline="0" dirty="0">
                          <a:solidFill>
                            <a:srgbClr val="00B050"/>
                          </a:solidFill>
                        </a:rPr>
                        <a:t> memiliki pengalaman </a:t>
                      </a:r>
                      <a:r>
                        <a:rPr lang="id-ID" sz="1800" baseline="0" dirty="0"/>
                        <a:t>menggunakan sistem penjualan </a:t>
                      </a:r>
                      <a:r>
                        <a:rPr lang="id-ID" sz="1800" baseline="0" dirty="0" err="1"/>
                        <a:t>online</a:t>
                      </a:r>
                      <a:endParaRPr lang="en-US" sz="1800" dirty="0"/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id-ID" sz="1800" dirty="0"/>
                        <a:t>Divisi IT memiliki pemahaman yang baik tentang sistem penjualan </a:t>
                      </a:r>
                      <a:r>
                        <a:rPr lang="id-ID" sz="1800" dirty="0" err="1"/>
                        <a:t>offline</a:t>
                      </a:r>
                      <a:r>
                        <a:rPr lang="id-ID" sz="1800" baseline="0" dirty="0"/>
                        <a:t>, akan tetapi </a:t>
                      </a:r>
                      <a:r>
                        <a:rPr lang="id-ID" sz="1800" baseline="0" dirty="0">
                          <a:solidFill>
                            <a:srgbClr val="00B050"/>
                          </a:solidFill>
                        </a:rPr>
                        <a:t>tidak berpengalaman </a:t>
                      </a:r>
                      <a:r>
                        <a:rPr lang="id-ID" sz="1800" baseline="0" dirty="0"/>
                        <a:t>mengembangkan sistem penjualan musik </a:t>
                      </a:r>
                      <a:r>
                        <a:rPr lang="id-ID" sz="1800" baseline="0" dirty="0" err="1"/>
                        <a:t>online</a:t>
                      </a:r>
                      <a:endParaRPr lang="id-ID" sz="1800" baseline="0" dirty="0"/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endParaRPr lang="en-US" sz="1050" dirty="0">
                        <a:solidFill>
                          <a:srgbClr val="0070C0"/>
                        </a:solidFill>
                      </a:endParaRPr>
                    </a:p>
                    <a:p>
                      <a:pPr algn="l"/>
                      <a:r>
                        <a:rPr lang="en-US" sz="2000" dirty="0" err="1"/>
                        <a:t>Risiko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Berhubungan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dengan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C00000"/>
                          </a:solidFill>
                        </a:rPr>
                        <a:t>Kefamili</a:t>
                      </a:r>
                      <a:r>
                        <a:rPr lang="id-ID" sz="2000" b="1" dirty="0">
                          <a:solidFill>
                            <a:srgbClr val="C00000"/>
                          </a:solidFill>
                        </a:rPr>
                        <a:t>e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ran </a:t>
                      </a:r>
                      <a:r>
                        <a:rPr lang="en-US" sz="2000" b="1" dirty="0" err="1">
                          <a:solidFill>
                            <a:srgbClr val="C00000"/>
                          </a:solidFill>
                        </a:rPr>
                        <a:t>dengan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id-ID" sz="2000" b="1" dirty="0">
                          <a:solidFill>
                            <a:srgbClr val="C00000"/>
                          </a:solidFill>
                        </a:rPr>
                        <a:t>Teknologi</a:t>
                      </a:r>
                      <a:r>
                        <a:rPr lang="en-US" sz="2000" dirty="0"/>
                        <a:t>: </a:t>
                      </a:r>
                      <a:r>
                        <a:rPr lang="en-US" sz="2000" dirty="0" err="1"/>
                        <a:t>Resiko</a:t>
                      </a:r>
                      <a:r>
                        <a:rPr lang="en-US" sz="2000" dirty="0"/>
                        <a:t> </a:t>
                      </a:r>
                      <a:r>
                        <a:rPr lang="id-ID" sz="2000" dirty="0">
                          <a:solidFill>
                            <a:srgbClr val="0070C0"/>
                          </a:solidFill>
                        </a:rPr>
                        <a:t>Sedang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 </a:t>
                      </a:r>
                    </a:p>
                    <a:p>
                      <a:pPr marL="800100" lvl="1" indent="-342900" algn="l">
                        <a:buFont typeface="Arial" pitchFamily="34" charset="0"/>
                        <a:buChar char="•"/>
                      </a:pPr>
                      <a:r>
                        <a:rPr lang="id-ID" sz="1800" dirty="0"/>
                        <a:t>Divisi IT tidak menguasai </a:t>
                      </a:r>
                      <a:r>
                        <a:rPr lang="id-ID" sz="1800" baseline="0" dirty="0"/>
                        <a:t>masalah infrastruktur dan ISP, tetapi </a:t>
                      </a:r>
                      <a:r>
                        <a:rPr lang="id-ID" sz="1800" dirty="0"/>
                        <a:t>akan menyewa konsultan</a:t>
                      </a:r>
                      <a:r>
                        <a:rPr lang="id-ID" sz="1800" baseline="0" dirty="0"/>
                        <a:t>  </a:t>
                      </a:r>
                      <a:endParaRPr lang="en-US" sz="1800" dirty="0"/>
                    </a:p>
                    <a:p>
                      <a:pPr marL="800100" lvl="1" indent="-342900" algn="l">
                        <a:buFont typeface="Arial" pitchFamily="34" charset="0"/>
                        <a:buChar char="•"/>
                      </a:pPr>
                      <a:r>
                        <a:rPr lang="id-ID" sz="1800" dirty="0"/>
                        <a:t>Divisi IT cukup familier dengan </a:t>
                      </a:r>
                      <a:r>
                        <a:rPr lang="id-ID" sz="1800" dirty="0" err="1"/>
                        <a:t>framework</a:t>
                      </a:r>
                      <a:r>
                        <a:rPr lang="id-ID" sz="1800" dirty="0"/>
                        <a:t> dan IDE yang akan digunakan</a:t>
                      </a:r>
                    </a:p>
                    <a:p>
                      <a:pPr marL="800100" lvl="1" indent="-342900" algn="l">
                        <a:buFont typeface="Arial" pitchFamily="34" charset="0"/>
                        <a:buChar char="•"/>
                      </a:pPr>
                      <a:r>
                        <a:rPr lang="id-ID" sz="1800" dirty="0"/>
                        <a:t>Divisi </a:t>
                      </a:r>
                      <a:r>
                        <a:rPr lang="id-ID" sz="1800" dirty="0" err="1"/>
                        <a:t>Marketing</a:t>
                      </a:r>
                      <a:r>
                        <a:rPr lang="id-ID" sz="1800" baseline="0" dirty="0"/>
                        <a:t> tidak memiliki pengalaman menggunakan teknologi Web</a:t>
                      </a:r>
                    </a:p>
                    <a:p>
                      <a:pPr marL="800100" lvl="1" indent="-342900" algn="l">
                        <a:buFont typeface="Arial" pitchFamily="34" charset="0"/>
                        <a:buChar char="•"/>
                      </a:pPr>
                      <a:endParaRPr lang="id-ID" sz="1100" dirty="0"/>
                    </a:p>
                    <a:p>
                      <a:pPr algn="l"/>
                      <a:r>
                        <a:rPr lang="id-ID" sz="2000" dirty="0"/>
                        <a:t>Risiko berhubungan dengan</a:t>
                      </a:r>
                      <a:r>
                        <a:rPr lang="id-ID" sz="2000" baseline="0" dirty="0"/>
                        <a:t> </a:t>
                      </a:r>
                      <a:r>
                        <a:rPr lang="id-ID" sz="2000" b="1" baseline="0" dirty="0">
                          <a:solidFill>
                            <a:srgbClr val="C00000"/>
                          </a:solidFill>
                        </a:rPr>
                        <a:t>Ukuran Project</a:t>
                      </a:r>
                      <a:r>
                        <a:rPr lang="id-ID" sz="2000" baseline="0" dirty="0"/>
                        <a:t>: Risiko </a:t>
                      </a:r>
                      <a:r>
                        <a:rPr lang="id-ID" sz="2000" baseline="0" dirty="0">
                          <a:solidFill>
                            <a:srgbClr val="0070C0"/>
                          </a:solidFill>
                        </a:rPr>
                        <a:t>Rendah</a:t>
                      </a:r>
                      <a:endParaRPr lang="id-ID" sz="2000" dirty="0">
                        <a:solidFill>
                          <a:srgbClr val="0070C0"/>
                        </a:solidFill>
                      </a:endParaRPr>
                    </a:p>
                    <a:p>
                      <a:pPr marL="800100" lvl="1" indent="-342900" algn="l">
                        <a:buFont typeface="Arial" pitchFamily="34" charset="0"/>
                        <a:buChar char="•"/>
                      </a:pPr>
                      <a:r>
                        <a:rPr lang="id-ID" sz="1800" dirty="0"/>
                        <a:t>Perusahaan memiliki total </a:t>
                      </a:r>
                      <a:r>
                        <a:rPr lang="id-ID" sz="1800" dirty="0">
                          <a:solidFill>
                            <a:srgbClr val="00B050"/>
                          </a:solidFill>
                        </a:rPr>
                        <a:t>30 orang pengembang </a:t>
                      </a:r>
                    </a:p>
                    <a:p>
                      <a:pPr marL="800100" lvl="1" indent="-342900" algn="l">
                        <a:buFont typeface="Arial" pitchFamily="34" charset="0"/>
                        <a:buChar char="•"/>
                      </a:pPr>
                      <a:r>
                        <a:rPr lang="id-ID" sz="1800" dirty="0"/>
                        <a:t>Project dikerjakan oleh </a:t>
                      </a:r>
                      <a:r>
                        <a:rPr lang="id-ID" sz="1800" dirty="0">
                          <a:solidFill>
                            <a:srgbClr val="00B050"/>
                          </a:solidFill>
                        </a:rPr>
                        <a:t>5 orang pengembang </a:t>
                      </a:r>
                      <a:r>
                        <a:rPr lang="id-ID" sz="1800" dirty="0"/>
                        <a:t>dengan</a:t>
                      </a:r>
                      <a:r>
                        <a:rPr lang="id-ID" sz="1800" baseline="0" dirty="0"/>
                        <a:t> estimasi waktu </a:t>
                      </a:r>
                      <a:r>
                        <a:rPr lang="id-ID" sz="1800" baseline="0" dirty="0">
                          <a:solidFill>
                            <a:srgbClr val="00B050"/>
                          </a:solidFill>
                        </a:rPr>
                        <a:t>6 bulan</a:t>
                      </a:r>
                    </a:p>
                    <a:p>
                      <a:pPr marL="800100" lvl="1" indent="-342900" algn="l">
                        <a:buFont typeface="Arial" pitchFamily="34" charset="0"/>
                        <a:buChar char="•"/>
                      </a:pPr>
                      <a:endParaRPr lang="en-US" sz="1100" b="0" dirty="0">
                        <a:solidFill>
                          <a:srgbClr val="0070C0"/>
                        </a:solidFill>
                      </a:endParaRPr>
                    </a:p>
                    <a:p>
                      <a:pPr algn="l"/>
                      <a:r>
                        <a:rPr lang="id-ID" sz="2000" b="1" dirty="0">
                          <a:solidFill>
                            <a:srgbClr val="C00000"/>
                          </a:solidFill>
                        </a:rPr>
                        <a:t>Kompatibilitas</a:t>
                      </a:r>
                      <a:r>
                        <a:rPr lang="id-ID" sz="2000" baseline="0" dirty="0"/>
                        <a:t> dengan sistem dan infrastruktur yang ada: Risiko </a:t>
                      </a:r>
                      <a:r>
                        <a:rPr lang="id-ID" sz="2000" baseline="0" dirty="0">
                          <a:solidFill>
                            <a:srgbClr val="0070C0"/>
                          </a:solidFill>
                        </a:rPr>
                        <a:t>Rendah</a:t>
                      </a:r>
                    </a:p>
                    <a:p>
                      <a:pPr marL="800100" lvl="1" indent="-342900" algn="l">
                        <a:buFont typeface="Arial" pitchFamily="34" charset="0"/>
                        <a:buChar char="•"/>
                      </a:pPr>
                      <a:r>
                        <a:rPr lang="id-ID" sz="1800" dirty="0"/>
                        <a:t>Sistem pemesanan yang ada sekarang menggunakan </a:t>
                      </a:r>
                      <a:r>
                        <a:rPr lang="id-ID" sz="1800" i="1" dirty="0"/>
                        <a:t>open </a:t>
                      </a:r>
                      <a:r>
                        <a:rPr lang="id-ID" sz="1800" i="1" dirty="0" err="1"/>
                        <a:t>standard</a:t>
                      </a:r>
                      <a:r>
                        <a:rPr lang="id-ID" sz="1800" dirty="0"/>
                        <a:t>, jadi sangat </a:t>
                      </a:r>
                      <a:r>
                        <a:rPr lang="id-ID" sz="1800" dirty="0">
                          <a:solidFill>
                            <a:srgbClr val="00B050"/>
                          </a:solidFill>
                        </a:rPr>
                        <a:t>kompatibel</a:t>
                      </a:r>
                      <a:r>
                        <a:rPr lang="id-ID" sz="1800" baseline="0" dirty="0"/>
                        <a:t> dengan sistem penjualan berbasis web yang akan dibangun</a:t>
                      </a:r>
                      <a:endParaRPr lang="en-US" sz="1800" dirty="0"/>
                    </a:p>
                  </a:txBody>
                  <a:tcPr marL="14886" marR="14886" marT="7443" marB="744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31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76200"/>
          <a:ext cx="8991600" cy="6692932"/>
        </p:xfrm>
        <a:graphic>
          <a:graphicData uri="http://schemas.openxmlformats.org/drawingml/2006/table">
            <a:tbl>
              <a:tblPr firstRow="1">
                <a:tableStyleId>{5DA37D80-6434-44D0-A028-1B22A696006F}</a:tableStyleId>
              </a:tblPr>
              <a:tblGrid>
                <a:gridCol w="899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0439">
                <a:tc>
                  <a:txBody>
                    <a:bodyPr/>
                    <a:lstStyle/>
                    <a:p>
                      <a:pPr algn="l"/>
                      <a:r>
                        <a:rPr lang="id-ID" sz="2400" b="1" i="0" dirty="0">
                          <a:latin typeface="+mn-lt"/>
                          <a:cs typeface="+mn-cs"/>
                        </a:rPr>
                        <a:t>Kelayakan</a:t>
                      </a:r>
                      <a:r>
                        <a:rPr lang="id-ID" sz="2400" b="1" i="0" baseline="0" dirty="0">
                          <a:latin typeface="+mn-lt"/>
                          <a:cs typeface="+mn-cs"/>
                        </a:rPr>
                        <a:t> Ekonomi</a:t>
                      </a:r>
                      <a:endParaRPr lang="en-US" sz="2400" b="1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7451">
                <a:tc>
                  <a:txBody>
                    <a:bodyPr/>
                    <a:lstStyle/>
                    <a:p>
                      <a:pPr algn="l"/>
                      <a:r>
                        <a:rPr lang="id-ID" sz="2400" dirty="0" err="1"/>
                        <a:t>Cost</a:t>
                      </a:r>
                      <a:r>
                        <a:rPr lang="id-ID" sz="2400" dirty="0"/>
                        <a:t> </a:t>
                      </a:r>
                      <a:r>
                        <a:rPr lang="id-ID" sz="2400" dirty="0" err="1"/>
                        <a:t>benefit</a:t>
                      </a:r>
                      <a:r>
                        <a:rPr lang="id-ID" sz="2400" dirty="0"/>
                        <a:t> </a:t>
                      </a:r>
                      <a:r>
                        <a:rPr lang="id-ID" sz="2400" dirty="0" err="1"/>
                        <a:t>analysis</a:t>
                      </a:r>
                      <a:r>
                        <a:rPr lang="id-ID" sz="2400" dirty="0"/>
                        <a:t> telah</a:t>
                      </a:r>
                      <a:r>
                        <a:rPr lang="id-ID" sz="2400" baseline="0" dirty="0"/>
                        <a:t> dilakukan. Sistem </a:t>
                      </a:r>
                      <a:r>
                        <a:rPr lang="id-ID" sz="2400" dirty="0"/>
                        <a:t>Penjualan</a:t>
                      </a:r>
                      <a:r>
                        <a:rPr lang="id-ID" sz="2400" baseline="0" dirty="0"/>
                        <a:t> musik </a:t>
                      </a:r>
                      <a:r>
                        <a:rPr lang="id-ID" sz="2400" baseline="0" dirty="0" err="1"/>
                        <a:t>online</a:t>
                      </a:r>
                      <a:r>
                        <a:rPr lang="id-ID" sz="2400" baseline="0" dirty="0"/>
                        <a:t> memiliki peluang yang baik untuk bisa </a:t>
                      </a:r>
                      <a:r>
                        <a:rPr lang="id-ID" sz="2400" baseline="0" dirty="0">
                          <a:solidFill>
                            <a:srgbClr val="C00000"/>
                          </a:solidFill>
                        </a:rPr>
                        <a:t>meningkatkan pendapatan perusahaan</a:t>
                      </a:r>
                      <a:r>
                        <a:rPr lang="id-ID" sz="2400" baseline="0" dirty="0"/>
                        <a:t>.</a:t>
                      </a:r>
                    </a:p>
                    <a:p>
                      <a:pPr algn="l"/>
                      <a:endParaRPr lang="en-US" sz="2400" dirty="0"/>
                    </a:p>
                    <a:p>
                      <a:pPr marL="742950" lvl="1" indent="-285750" algn="l"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</a:rPr>
                        <a:t>Return</a:t>
                      </a:r>
                      <a:r>
                        <a:rPr lang="en-US" sz="2400" b="0" baseline="0" dirty="0">
                          <a:solidFill>
                            <a:srgbClr val="C00000"/>
                          </a:solidFill>
                        </a:rPr>
                        <a:t> on Investment (R</a:t>
                      </a:r>
                      <a:r>
                        <a:rPr lang="en-US" sz="2400" b="0" dirty="0">
                          <a:solidFill>
                            <a:srgbClr val="C00000"/>
                          </a:solidFill>
                        </a:rPr>
                        <a:t>OI) </a:t>
                      </a:r>
                      <a:r>
                        <a:rPr lang="id-ID" sz="2400" b="0" dirty="0">
                          <a:solidFill>
                            <a:srgbClr val="C00000"/>
                          </a:solidFill>
                        </a:rPr>
                        <a:t>setelah</a:t>
                      </a:r>
                      <a:r>
                        <a:rPr lang="en-US" sz="2400" b="0" dirty="0">
                          <a:solidFill>
                            <a:srgbClr val="C00000"/>
                          </a:solidFill>
                        </a:rPr>
                        <a:t> 3 </a:t>
                      </a:r>
                      <a:r>
                        <a:rPr lang="id-ID" sz="2400" b="0" dirty="0">
                          <a:solidFill>
                            <a:srgbClr val="C00000"/>
                          </a:solidFill>
                        </a:rPr>
                        <a:t>tahun</a:t>
                      </a:r>
                      <a:r>
                        <a:rPr lang="en-US" sz="2400" dirty="0"/>
                        <a:t>: </a:t>
                      </a:r>
                      <a:r>
                        <a:rPr lang="id-ID" sz="2400" b="1" dirty="0">
                          <a:solidFill>
                            <a:srgbClr val="0070C0"/>
                          </a:solidFill>
                        </a:rPr>
                        <a:t>31%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  <a:p>
                      <a:pPr marL="742950" lvl="1" indent="-285750" algn="l"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</a:rPr>
                        <a:t>Break-even point (BEP)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id-ID" sz="2400" b="1" dirty="0">
                          <a:solidFill>
                            <a:srgbClr val="0070C0"/>
                          </a:solidFill>
                        </a:rPr>
                        <a:t>2.25</a:t>
                      </a:r>
                      <a:r>
                        <a:rPr lang="id-ID" sz="2400" b="1" baseline="0" dirty="0">
                          <a:solidFill>
                            <a:srgbClr val="0070C0"/>
                          </a:solidFill>
                        </a:rPr>
                        <a:t> tahun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id-ID" sz="2400" dirty="0"/>
                        <a:t>Total keuntungan</a:t>
                      </a:r>
                      <a:r>
                        <a:rPr lang="id-ID" sz="2400" baseline="0" dirty="0"/>
                        <a:t> setelah 3 tahun: </a:t>
                      </a:r>
                      <a:r>
                        <a:rPr lang="id-ID" sz="2400" b="1" baseline="0" dirty="0">
                          <a:solidFill>
                            <a:srgbClr val="0070C0"/>
                          </a:solidFill>
                        </a:rPr>
                        <a:t>Rp. 503.559.986,-</a:t>
                      </a:r>
                      <a:endParaRPr lang="id-ID" sz="2400" b="1" dirty="0">
                        <a:solidFill>
                          <a:srgbClr val="0070C0"/>
                        </a:solidFill>
                      </a:endParaRPr>
                    </a:p>
                    <a:p>
                      <a:pPr algn="l"/>
                      <a:endParaRPr lang="en-US" sz="2000" dirty="0"/>
                    </a:p>
                    <a:p>
                      <a:pPr marL="457200" lvl="1" indent="0" algn="l">
                        <a:buFont typeface="Arial" pitchFamily="34" charset="0"/>
                        <a:buNone/>
                      </a:pPr>
                      <a:endParaRPr lang="id-ID" sz="2000" baseline="0" dirty="0"/>
                    </a:p>
                    <a:p>
                      <a:pPr marL="457200" lvl="1" indent="0" algn="l">
                        <a:buFont typeface="Arial" pitchFamily="34" charset="0"/>
                        <a:buNone/>
                      </a:pP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4886" marR="14886" marT="7443" marB="744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0081">
                <a:tc>
                  <a:txBody>
                    <a:bodyPr/>
                    <a:lstStyle/>
                    <a:p>
                      <a:pPr algn="l"/>
                      <a:r>
                        <a:rPr lang="id-ID" sz="2400" b="1" dirty="0"/>
                        <a:t>Kelayakan Organisasi</a:t>
                      </a:r>
                      <a:endParaRPr 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4886" marR="14886" marT="7443" marB="744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577029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id-ID" sz="2400" dirty="0"/>
                        <a:t>Secara organisasi, </a:t>
                      </a:r>
                      <a:r>
                        <a:rPr lang="id-ID" sz="2400" dirty="0" err="1">
                          <a:solidFill>
                            <a:srgbClr val="C00000"/>
                          </a:solidFill>
                        </a:rPr>
                        <a:t>resikonya</a:t>
                      </a:r>
                      <a:r>
                        <a:rPr lang="id-ID" sz="2400" dirty="0">
                          <a:solidFill>
                            <a:srgbClr val="C00000"/>
                          </a:solidFill>
                        </a:rPr>
                        <a:t> rendah</a:t>
                      </a:r>
                      <a:r>
                        <a:rPr lang="id-ID" sz="2400" dirty="0"/>
                        <a:t>. Tujuan dari pengembangan</a:t>
                      </a:r>
                      <a:r>
                        <a:rPr lang="id-ID" sz="2400" baseline="0" dirty="0"/>
                        <a:t> </a:t>
                      </a:r>
                      <a:r>
                        <a:rPr lang="id-ID" sz="2400" dirty="0"/>
                        <a:t>sistem penjualan</a:t>
                      </a:r>
                      <a:r>
                        <a:rPr lang="id-ID" sz="2400" baseline="0" dirty="0"/>
                        <a:t> musik </a:t>
                      </a:r>
                      <a:r>
                        <a:rPr lang="id-ID" sz="2400" baseline="0" dirty="0" err="1"/>
                        <a:t>online</a:t>
                      </a:r>
                      <a:r>
                        <a:rPr lang="id-ID" sz="2400" baseline="0" dirty="0"/>
                        <a:t> </a:t>
                      </a:r>
                      <a:r>
                        <a:rPr lang="id-ID" sz="2400" dirty="0"/>
                        <a:t>adalah meningkatkan penjualan perusahaan.</a:t>
                      </a:r>
                      <a:r>
                        <a:rPr lang="id-ID" sz="2400" baseline="0" dirty="0"/>
                        <a:t> D</a:t>
                      </a:r>
                      <a:r>
                        <a:rPr lang="id-ID" sz="2400" dirty="0"/>
                        <a:t>an ini selaras dengan KPI </a:t>
                      </a:r>
                      <a:r>
                        <a:rPr lang="id-ID" sz="2400" dirty="0" err="1"/>
                        <a:t>marketing</a:t>
                      </a:r>
                      <a:r>
                        <a:rPr lang="id-ID" sz="2400" dirty="0"/>
                        <a:t> yang ke arah peningkatan kuantitas</a:t>
                      </a:r>
                      <a:r>
                        <a:rPr lang="id-ID" sz="2400" baseline="0" dirty="0"/>
                        <a:t> penjualan</a:t>
                      </a:r>
                      <a:endParaRPr lang="en-US" sz="24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id-ID" sz="2400" dirty="0"/>
                        <a:t>Project </a:t>
                      </a:r>
                      <a:r>
                        <a:rPr lang="id-ID" sz="2400" dirty="0" err="1"/>
                        <a:t>champion</a:t>
                      </a:r>
                      <a:r>
                        <a:rPr lang="id-ID" sz="2400" dirty="0"/>
                        <a:t> dari pengembangan</a:t>
                      </a:r>
                      <a:r>
                        <a:rPr lang="id-ID" sz="2400" baseline="0" dirty="0"/>
                        <a:t> sistem p</a:t>
                      </a:r>
                      <a:r>
                        <a:rPr lang="id-ID" sz="2400" dirty="0"/>
                        <a:t>enjualan</a:t>
                      </a:r>
                      <a:r>
                        <a:rPr lang="id-ID" sz="2400" baseline="0" dirty="0"/>
                        <a:t> musik </a:t>
                      </a:r>
                      <a:r>
                        <a:rPr lang="id-ID" sz="2400" baseline="0" dirty="0" err="1"/>
                        <a:t>online</a:t>
                      </a:r>
                      <a:r>
                        <a:rPr lang="id-ID" sz="2400" baseline="0" dirty="0"/>
                        <a:t> ini adalah </a:t>
                      </a:r>
                      <a:r>
                        <a:rPr lang="en-US" sz="2400" dirty="0"/>
                        <a:t>Margaret Mooney, Vice President of Marketing</a:t>
                      </a:r>
                      <a:endParaRPr lang="id-ID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2000" dirty="0"/>
                    </a:p>
                  </a:txBody>
                  <a:tcPr marL="14886" marR="14886" marT="7443" marB="744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Content Placeholder 23"/>
          <p:cNvGraphicFramePr>
            <a:graphicFrameLocks noGrp="1"/>
          </p:cNvGraphicFramePr>
          <p:nvPr>
            <p:ph idx="1"/>
          </p:nvPr>
        </p:nvGraphicFramePr>
        <p:xfrm>
          <a:off x="1524000" y="2"/>
          <a:ext cx="9143998" cy="6857991"/>
        </p:xfrm>
        <a:graphic>
          <a:graphicData uri="http://schemas.openxmlformats.org/drawingml/2006/table">
            <a:tbl>
              <a:tblPr firstRow="1"/>
              <a:tblGrid>
                <a:gridCol w="4395859">
                  <a:extLst>
                    <a:ext uri="{9D8B030D-6E8A-4147-A177-3AD203B41FA5}">
                      <a16:colId xmlns:a16="http://schemas.microsoft.com/office/drawing/2014/main" xmlns="" val="2766120151"/>
                    </a:ext>
                  </a:extLst>
                </a:gridCol>
                <a:gridCol w="1516341">
                  <a:extLst>
                    <a:ext uri="{9D8B030D-6E8A-4147-A177-3AD203B41FA5}">
                      <a16:colId xmlns:a16="http://schemas.microsoft.com/office/drawing/2014/main" xmlns="" val="3684099855"/>
                    </a:ext>
                  </a:extLst>
                </a:gridCol>
                <a:gridCol w="1638874">
                  <a:extLst>
                    <a:ext uri="{9D8B030D-6E8A-4147-A177-3AD203B41FA5}">
                      <a16:colId xmlns:a16="http://schemas.microsoft.com/office/drawing/2014/main" xmlns="" val="3520705213"/>
                    </a:ext>
                  </a:extLst>
                </a:gridCol>
                <a:gridCol w="1592924">
                  <a:extLst>
                    <a:ext uri="{9D8B030D-6E8A-4147-A177-3AD203B41FA5}">
                      <a16:colId xmlns:a16="http://schemas.microsoft.com/office/drawing/2014/main" xmlns="" val="1056853858"/>
                    </a:ext>
                  </a:extLst>
                </a:gridCol>
              </a:tblGrid>
              <a:tr h="2638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 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201</a:t>
                      </a:r>
                      <a:r>
                        <a:rPr lang="id-ID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9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rial Narror"/>
                      </a:endParaRP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20</a:t>
                      </a:r>
                      <a:r>
                        <a:rPr lang="id-ID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20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rial Narror"/>
                      </a:endParaRP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20</a:t>
                      </a:r>
                      <a:r>
                        <a:rPr lang="id-ID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21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rial Narror"/>
                      </a:endParaRP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9806936"/>
                  </a:ext>
                </a:extLst>
              </a:tr>
              <a:tr h="263822">
                <a:tc>
                  <a:txBody>
                    <a:bodyPr/>
                    <a:lstStyle/>
                    <a:p>
                      <a:pPr algn="l" rtl="0" fontAlgn="ctr"/>
                      <a:r>
                        <a:rPr lang="sv-SE" sz="1500" b="0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Peningkatan penjualan dari pelanggan baru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0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400,000,000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500,000,000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0910381"/>
                  </a:ext>
                </a:extLst>
              </a:tr>
              <a:tr h="26382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Peningkatan penjualan dari pelanggan lama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0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600,000,000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700,000,000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7148974"/>
                  </a:ext>
                </a:extLst>
              </a:tr>
              <a:tr h="263822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500" b="0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Pengurangan biaya operasional dan telepon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0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100,000,000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100,000,000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513300"/>
                  </a:ext>
                </a:extLst>
              </a:tr>
              <a:tr h="26382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Total Benefits: 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0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1,100,000,000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1,300,000,000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7695741"/>
                  </a:ext>
                </a:extLst>
              </a:tr>
              <a:tr h="26382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PV of Benefits: 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0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978,996,084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1,091,505,068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64263081"/>
                  </a:ext>
                </a:extLst>
              </a:tr>
              <a:tr h="26382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PV of All Benefits: 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0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978,996,084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2,070,501,152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78706131"/>
                  </a:ext>
                </a:extLst>
              </a:tr>
              <a:tr h="263822"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Honor Tim (Analysis, Design and Implementation)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360,000,000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0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0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615687"/>
                  </a:ext>
                </a:extLst>
              </a:tr>
              <a:tr h="26382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Honor Konsultan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90,000,000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0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0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03453292"/>
                  </a:ext>
                </a:extLst>
              </a:tr>
              <a:tr h="26382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Total Development Costs: 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450,000,000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0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0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53895787"/>
                  </a:ext>
                </a:extLst>
              </a:tr>
              <a:tr h="26382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Honor Pengelola Web 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60,000,000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70,000,000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80,000,000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8553600"/>
                  </a:ext>
                </a:extLst>
              </a:tr>
              <a:tr h="26382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Biaya Lisensi Software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50,000,000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60,000,000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70,000,000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1301489"/>
                  </a:ext>
                </a:extLst>
              </a:tr>
              <a:tr h="26382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Hardware upgrades 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100,000,000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100,000,000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100,000,000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615638"/>
                  </a:ext>
                </a:extLst>
              </a:tr>
              <a:tr h="26382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Biaya Komunikasi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20,000,000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30,000,000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40,000,000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9477085"/>
                  </a:ext>
                </a:extLst>
              </a:tr>
              <a:tr h="26382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Biaya Marketing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100,000,000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200,000,000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300,000,000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90259698"/>
                  </a:ext>
                </a:extLst>
              </a:tr>
              <a:tr h="26382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Total Operational Costs: 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330,000,000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460,000,000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590,000,000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898043"/>
                  </a:ext>
                </a:extLst>
              </a:tr>
              <a:tr h="26382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Total Costs: 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780,000,000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460,000,000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590,000,000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07825397"/>
                  </a:ext>
                </a:extLst>
              </a:tr>
              <a:tr h="46823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PV of Costs: 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735,849,057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409,398,362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495,375,377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3977670"/>
                  </a:ext>
                </a:extLst>
              </a:tr>
              <a:tr h="26382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PV of all Costs: 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735,849,057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1,145,247,419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1,640,622,796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9229878"/>
                  </a:ext>
                </a:extLst>
              </a:tr>
              <a:tr h="263822"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Total Project Costs Less Benefits: 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-780,000,000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640,000,000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710,000,000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96559616"/>
                  </a:ext>
                </a:extLst>
              </a:tr>
              <a:tr h="26382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Yearly NPV: 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-735,849,057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569,597,722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669,811,321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23179837"/>
                  </a:ext>
                </a:extLst>
              </a:tr>
              <a:tr h="26382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Cumulative NPV: 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-735,849,057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-166,251,335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503,559,986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57591436"/>
                  </a:ext>
                </a:extLst>
              </a:tr>
              <a:tr h="4448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Return on Investment (ROI) di </a:t>
                      </a:r>
                      <a:r>
                        <a:rPr lang="en-ID" sz="1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Tahun</a:t>
                      </a:r>
                      <a:r>
                        <a:rPr lang="en-ID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 3: </a:t>
                      </a:r>
                      <a:r>
                        <a:rPr lang="en-ID" sz="15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 Narror"/>
                        </a:rPr>
                        <a:t>30.70%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-100.00%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-0.145166304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1" i="0" u="none" strike="noStrike">
                          <a:solidFill>
                            <a:srgbClr val="FF0000"/>
                          </a:solidFill>
                          <a:effectLst/>
                          <a:latin typeface="Arial Narror"/>
                        </a:rPr>
                        <a:t>0.306932213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29536042"/>
                  </a:ext>
                </a:extLst>
              </a:tr>
              <a:tr h="404630"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Break-even Point (BEP): </a:t>
                      </a:r>
                      <a:r>
                        <a:rPr lang="en-ID" sz="15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 Narror"/>
                        </a:rPr>
                        <a:t>2.25 </a:t>
                      </a:r>
                      <a:r>
                        <a:rPr lang="en-ID" sz="15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Arial Narror"/>
                        </a:rPr>
                        <a:t>tahun</a:t>
                      </a:r>
                      <a:endParaRPr lang="en-ID" sz="1500" b="1" i="0" u="none" strike="noStrike" dirty="0">
                        <a:solidFill>
                          <a:srgbClr val="FF0000"/>
                        </a:solidFill>
                        <a:effectLst/>
                        <a:latin typeface="Arial Narror"/>
                      </a:endParaRP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 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r"/>
                        </a:rPr>
                        <a:t> 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 Narror"/>
                        </a:rPr>
                        <a:t>2.248206218</a:t>
                      </a:r>
                    </a:p>
                  </a:txBody>
                  <a:tcPr marL="5316" marR="5316" marT="5316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04999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83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7506"/>
            <a:ext cx="10515600" cy="5289457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80000"/>
              </a:lnSpc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Penganalisis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bertindak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katalisator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ahli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pendukung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Utamanya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proses-proses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ditingkatkan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Peluang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diperoleh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mengobservasi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orang-orang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krisis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peluang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seorang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penganalisis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problem yang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menggangu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seorang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manajer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diubah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peluang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kemajuan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80000"/>
              </a:lnSpc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Kemajuan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didefinisikan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perubahan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keuntungan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bermanfaat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kemungkinan-kemungkinan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upaya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peningkatan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diantaranya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914400" lvl="1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Mempercepat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</a:t>
            </a:r>
          </a:p>
          <a:p>
            <a:pPr marL="914400" lvl="1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Mempersingkat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mengurangi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tahap-tahap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diperlukan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Menggabungkan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macam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proses.</a:t>
            </a:r>
          </a:p>
          <a:p>
            <a:pPr marL="914400" lvl="1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Mengurangi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mengubah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Mengurangi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penyimpanan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berlebihan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Mengurangi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yang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berlebihan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integrasi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7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Definisi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Aktivitas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direncanakan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diselesaikan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ditentukan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didalamnya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dialokasikan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budgetnya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berhubungan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51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err="1"/>
              <a:t>Menentukan</a:t>
            </a:r>
            <a:r>
              <a:rPr lang="en-US" altLang="en-US" b="1" dirty="0"/>
              <a:t> </a:t>
            </a:r>
            <a:r>
              <a:rPr lang="en-US" altLang="en-US" b="1" dirty="0" err="1"/>
              <a:t>tujuan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0" lvl="1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Upaya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keuntungan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66800" lvl="1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Mendukung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kompetitif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organisasi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66800" lvl="1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kerjasama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vendor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patner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66800" lvl="1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dukungan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operasi-operasi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internal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barang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jasa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diproduksi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efektif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efisien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66800" lvl="1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dukungan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keputusan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internal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keputusan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dihasilkan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efektif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0" lvl="1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konsumen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66800" lvl="1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moral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pegawai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09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52800" y="0"/>
            <a:ext cx="70191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TEKNIK PENJADWALAN PROYEK 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3505200" y="685800"/>
            <a:ext cx="6248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A.  </a:t>
            </a:r>
            <a:r>
              <a:rPr lang="en-US" b="1" dirty="0" err="1"/>
              <a:t>Bagan</a:t>
            </a:r>
            <a:r>
              <a:rPr lang="en-US" b="1" dirty="0"/>
              <a:t> Gantt Chart </a:t>
            </a:r>
          </a:p>
          <a:p>
            <a:r>
              <a:rPr lang="en-US" dirty="0" err="1"/>
              <a:t>Proyek</a:t>
            </a:r>
            <a:r>
              <a:rPr lang="en-US" dirty="0"/>
              <a:t> yang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Bagan</a:t>
            </a:r>
            <a:r>
              <a:rPr lang="en-US" dirty="0"/>
              <a:t> Gantt Chart </a:t>
            </a:r>
          </a:p>
          <a:p>
            <a:r>
              <a:rPr lang="en-US" dirty="0" err="1"/>
              <a:t>Contoh</a:t>
            </a:r>
            <a:r>
              <a:rPr lang="en-US" dirty="0"/>
              <a:t> :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1366" y="1534701"/>
            <a:ext cx="8610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1366" y="3670072"/>
            <a:ext cx="8610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52800" y="0"/>
            <a:ext cx="70191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TEKNIK PENJADWALAN PROYEK </a:t>
            </a:r>
            <a:endParaRPr lang="en-US" sz="40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5925" y="849966"/>
            <a:ext cx="8305800" cy="5042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52800" y="0"/>
            <a:ext cx="70191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TEKNIK PENJADWALAN PROYEK </a:t>
            </a:r>
            <a:endParaRPr 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609600"/>
            <a:ext cx="8610600" cy="608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52800" y="0"/>
            <a:ext cx="70191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TEKNIK PENJADWALAN PROYEK </a:t>
            </a:r>
            <a:endParaRPr lang="en-US" sz="4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85732" y="747885"/>
            <a:ext cx="7353301" cy="4902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52800" y="0"/>
            <a:ext cx="70191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TEKNIK PENJADWALAN PROYEK </a:t>
            </a:r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3352800" y="762001"/>
            <a:ext cx="7010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B.  </a:t>
            </a:r>
            <a:r>
              <a:rPr lang="en-US" sz="2800" b="1" dirty="0" err="1"/>
              <a:t>Metode</a:t>
            </a:r>
            <a:r>
              <a:rPr lang="en-US" sz="2800" b="1" dirty="0"/>
              <a:t> PERT </a:t>
            </a:r>
          </a:p>
          <a:p>
            <a:r>
              <a:rPr lang="en-US" sz="2800" dirty="0" err="1"/>
              <a:t>Proyek</a:t>
            </a:r>
            <a:r>
              <a:rPr lang="en-US" sz="2800" dirty="0"/>
              <a:t> yang </a:t>
            </a:r>
            <a:r>
              <a:rPr lang="en-US" sz="2800" dirty="0" err="1"/>
              <a:t>kompleks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PERT (Program Evaluation Review Technical),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diketahui</a:t>
            </a:r>
            <a:r>
              <a:rPr lang="en-US" sz="2800" dirty="0"/>
              <a:t> : </a:t>
            </a:r>
          </a:p>
          <a:p>
            <a:r>
              <a:rPr lang="en-US" sz="2800" dirty="0"/>
              <a:t>- </a:t>
            </a:r>
            <a:r>
              <a:rPr lang="en-US" sz="2800" dirty="0" err="1"/>
              <a:t>Kapan</a:t>
            </a:r>
            <a:r>
              <a:rPr lang="en-US" sz="2800" dirty="0"/>
              <a:t> </a:t>
            </a:r>
            <a:r>
              <a:rPr lang="en-US" sz="2800" dirty="0" err="1"/>
              <a:t>proyek</a:t>
            </a:r>
            <a:r>
              <a:rPr lang="en-US" sz="2800" dirty="0"/>
              <a:t> </a:t>
            </a:r>
            <a:r>
              <a:rPr lang="en-US" sz="2800" dirty="0" err="1"/>
              <a:t>selesai</a:t>
            </a:r>
            <a:r>
              <a:rPr lang="en-US" sz="2800" dirty="0"/>
              <a:t> </a:t>
            </a:r>
          </a:p>
          <a:p>
            <a:pPr>
              <a:buFontTx/>
              <a:buChar char="-"/>
            </a:pPr>
            <a:r>
              <a:rPr lang="fi-FI" sz="2800" dirty="0"/>
              <a:t>Bagaimana urut-urutan pekerjaan, kapan</a:t>
            </a:r>
          </a:p>
          <a:p>
            <a:r>
              <a:rPr lang="fi-FI" sz="2800" dirty="0"/>
              <a:t>  mulainya dan kapan selesainya </a:t>
            </a:r>
          </a:p>
          <a:p>
            <a:r>
              <a:rPr lang="fi-FI" sz="2800" dirty="0"/>
              <a:t>- Pekerjaan mana yang paling lama </a:t>
            </a:r>
          </a:p>
          <a:p>
            <a:r>
              <a:rPr lang="en-US" sz="2800" dirty="0"/>
              <a:t>- </a:t>
            </a:r>
            <a:r>
              <a:rPr lang="en-US" sz="2800" dirty="0" err="1"/>
              <a:t>Pekerjaan</a:t>
            </a:r>
            <a:r>
              <a:rPr lang="en-US" sz="2800" dirty="0"/>
              <a:t> </a:t>
            </a:r>
            <a:r>
              <a:rPr lang="en-US" sz="2800" dirty="0" err="1"/>
              <a:t>mana</a:t>
            </a:r>
            <a:r>
              <a:rPr lang="en-US" sz="2800" dirty="0"/>
              <a:t> yang </a:t>
            </a:r>
            <a:r>
              <a:rPr lang="en-US" sz="2800" dirty="0" err="1"/>
              <a:t>tertunda</a:t>
            </a:r>
            <a:r>
              <a:rPr lang="en-US" sz="2800" dirty="0"/>
              <a:t> </a:t>
            </a:r>
          </a:p>
          <a:p>
            <a:r>
              <a:rPr lang="fi-FI" sz="2800" dirty="0"/>
              <a:t>- Pekerjaan mana yang dapat perhatian khusus </a:t>
            </a:r>
            <a:endParaRPr lang="en-US" sz="28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52800" y="0"/>
            <a:ext cx="70191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TEKNIK PENJADWALAN PROYEK 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3352800" y="685800"/>
            <a:ext cx="701040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1.  </a:t>
            </a:r>
            <a:r>
              <a:rPr lang="en-US" sz="2800" b="1" dirty="0" err="1"/>
              <a:t>Bagan</a:t>
            </a:r>
            <a:r>
              <a:rPr lang="en-US" sz="2800" b="1" dirty="0"/>
              <a:t> </a:t>
            </a:r>
            <a:r>
              <a:rPr lang="en-US" sz="2800" b="1" dirty="0" err="1"/>
              <a:t>Jaringan</a:t>
            </a:r>
            <a:r>
              <a:rPr lang="en-US" sz="2800" b="1" dirty="0"/>
              <a:t> </a:t>
            </a:r>
          </a:p>
          <a:p>
            <a:pPr>
              <a:buFontTx/>
              <a:buChar char="-"/>
            </a:pPr>
            <a:r>
              <a:rPr lang="en-US" sz="2800" dirty="0" err="1"/>
              <a:t>Panah</a:t>
            </a:r>
            <a:r>
              <a:rPr lang="en-US" sz="2800" dirty="0"/>
              <a:t> (arrow) yang </a:t>
            </a:r>
            <a:r>
              <a:rPr lang="en-US" sz="2800" dirty="0" err="1"/>
              <a:t>diggunakan</a:t>
            </a:r>
            <a:r>
              <a:rPr lang="en-US" sz="2800" dirty="0"/>
              <a:t>  </a:t>
            </a:r>
            <a:r>
              <a:rPr lang="en-US" sz="2800" dirty="0" err="1"/>
              <a:t>untuk</a:t>
            </a:r>
            <a:endParaRPr lang="en-US" sz="2800" dirty="0"/>
          </a:p>
          <a:p>
            <a:r>
              <a:rPr lang="en-US" sz="2800" dirty="0"/>
              <a:t>  </a:t>
            </a:r>
            <a:r>
              <a:rPr lang="en-US" sz="2800" dirty="0" err="1"/>
              <a:t>mewakili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kegiatan</a:t>
            </a:r>
            <a:r>
              <a:rPr lang="en-US" sz="2800" dirty="0"/>
              <a:t>  </a:t>
            </a:r>
          </a:p>
          <a:p>
            <a:pPr>
              <a:buFontTx/>
              <a:buChar char="-"/>
            </a:pPr>
            <a:r>
              <a:rPr lang="en-US" sz="2800" dirty="0" err="1"/>
              <a:t>Simpul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(</a:t>
            </a:r>
            <a:r>
              <a:rPr lang="en-US" sz="2800" dirty="0" err="1"/>
              <a:t>kode</a:t>
            </a:r>
            <a:r>
              <a:rPr lang="en-US" sz="2800" dirty="0"/>
              <a:t>)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mewakili</a:t>
            </a:r>
            <a:endParaRPr lang="en-US" sz="2800" dirty="0"/>
          </a:p>
          <a:p>
            <a:r>
              <a:rPr lang="en-US" sz="2800" dirty="0"/>
              <a:t> 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kejadian</a:t>
            </a:r>
            <a:r>
              <a:rPr lang="en-US" sz="2800" dirty="0"/>
              <a:t>.  </a:t>
            </a:r>
            <a:r>
              <a:rPr lang="en-US" sz="2800" dirty="0" err="1"/>
              <a:t>Contoh</a:t>
            </a:r>
            <a:r>
              <a:rPr lang="en-US" sz="2800" dirty="0"/>
              <a:t>  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8004" y="4119420"/>
            <a:ext cx="73424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Aturan</a:t>
            </a:r>
            <a:r>
              <a:rPr lang="en-US" sz="2400" dirty="0"/>
              <a:t> :  </a:t>
            </a:r>
          </a:p>
          <a:p>
            <a:r>
              <a:rPr lang="en-US" sz="2400" dirty="0" err="1"/>
              <a:t>Keterangan</a:t>
            </a:r>
            <a:r>
              <a:rPr lang="en-US" sz="2400" dirty="0"/>
              <a:t>: 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Kegiatan</a:t>
            </a:r>
            <a:r>
              <a:rPr lang="en-US" sz="2400" dirty="0"/>
              <a:t> A </a:t>
            </a:r>
            <a:r>
              <a:rPr lang="en-US" sz="2400" dirty="0" err="1"/>
              <a:t>dan</a:t>
            </a:r>
            <a:r>
              <a:rPr lang="en-US" sz="2400" dirty="0"/>
              <a:t> B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kegiatan</a:t>
            </a:r>
            <a:r>
              <a:rPr lang="en-US" sz="2400" dirty="0"/>
              <a:t> </a:t>
            </a:r>
            <a:r>
              <a:rPr lang="en-US" sz="2400" dirty="0" err="1"/>
              <a:t>Pendahuluan</a:t>
            </a:r>
            <a:r>
              <a:rPr lang="en-US" sz="2400" dirty="0"/>
              <a:t> 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Kegiatan</a:t>
            </a:r>
            <a:r>
              <a:rPr lang="en-US" sz="2400" dirty="0"/>
              <a:t> C </a:t>
            </a:r>
            <a:r>
              <a:rPr lang="en-US" sz="2400" dirty="0" err="1"/>
              <a:t>dikerjakan</a:t>
            </a:r>
            <a:r>
              <a:rPr lang="en-US" sz="2400" dirty="0"/>
              <a:t> </a:t>
            </a:r>
            <a:r>
              <a:rPr lang="en-US" sz="2400" dirty="0" err="1"/>
              <a:t>setelah</a:t>
            </a:r>
            <a:r>
              <a:rPr lang="en-US" sz="2400" dirty="0"/>
              <a:t> </a:t>
            </a:r>
            <a:r>
              <a:rPr lang="en-US" sz="2400" dirty="0" err="1"/>
              <a:t>kegiatan</a:t>
            </a:r>
            <a:r>
              <a:rPr lang="en-US" sz="2400" dirty="0"/>
              <a:t> A </a:t>
            </a:r>
            <a:r>
              <a:rPr lang="en-US" sz="2400" dirty="0" err="1"/>
              <a:t>Kegiatan</a:t>
            </a:r>
            <a:r>
              <a:rPr lang="en-US" sz="2400" dirty="0"/>
              <a:t> D </a:t>
            </a:r>
            <a:r>
              <a:rPr lang="en-US" sz="2400" dirty="0" err="1"/>
              <a:t>dikerjakan</a:t>
            </a:r>
            <a:r>
              <a:rPr lang="en-US" sz="2400" dirty="0"/>
              <a:t> </a:t>
            </a:r>
            <a:r>
              <a:rPr lang="en-US" sz="2400" dirty="0" err="1"/>
              <a:t>setelah</a:t>
            </a:r>
            <a:r>
              <a:rPr lang="en-US" sz="2400" dirty="0"/>
              <a:t> </a:t>
            </a:r>
            <a:r>
              <a:rPr lang="en-US" sz="2400" dirty="0" err="1"/>
              <a:t>kegiatan</a:t>
            </a:r>
            <a:r>
              <a:rPr lang="en-US" sz="2400" dirty="0"/>
              <a:t> </a:t>
            </a:r>
            <a:r>
              <a:rPr lang="en-US" sz="2400" dirty="0" err="1"/>
              <a:t>B.Kegiatan</a:t>
            </a:r>
            <a:r>
              <a:rPr lang="en-US" sz="2400" dirty="0"/>
              <a:t> E </a:t>
            </a:r>
            <a:r>
              <a:rPr lang="en-US" sz="2400" dirty="0" err="1"/>
              <a:t>dikerjakan</a:t>
            </a:r>
            <a:r>
              <a:rPr lang="en-US" sz="2400" dirty="0"/>
              <a:t> </a:t>
            </a:r>
            <a:r>
              <a:rPr lang="en-US" sz="2400" dirty="0" err="1"/>
              <a:t>setelah</a:t>
            </a:r>
            <a:r>
              <a:rPr lang="en-US" sz="2400" dirty="0"/>
              <a:t> </a:t>
            </a:r>
            <a:r>
              <a:rPr lang="en-US" sz="2400" dirty="0" err="1"/>
              <a:t>kegiatan</a:t>
            </a:r>
            <a:r>
              <a:rPr lang="en-US" sz="2400" dirty="0"/>
              <a:t> C </a:t>
            </a:r>
            <a:r>
              <a:rPr lang="en-US" sz="2400" dirty="0" err="1"/>
              <a:t>dan</a:t>
            </a:r>
            <a:r>
              <a:rPr lang="en-US" sz="2400" dirty="0"/>
              <a:t> D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81800" y="2590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91200" y="310509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67600" y="330514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707287" y="2980968"/>
            <a:ext cx="5705475" cy="1828800"/>
            <a:chOff x="1719262" y="2895600"/>
            <a:chExt cx="5705475" cy="1828800"/>
          </a:xfrm>
        </p:grpSpPr>
        <p:grpSp>
          <p:nvGrpSpPr>
            <p:cNvPr id="9" name="Group 8"/>
            <p:cNvGrpSpPr/>
            <p:nvPr/>
          </p:nvGrpSpPr>
          <p:grpSpPr>
            <a:xfrm>
              <a:off x="1719262" y="2895600"/>
              <a:ext cx="5705475" cy="1828800"/>
              <a:chOff x="1905000" y="1828800"/>
              <a:chExt cx="5705475" cy="1828800"/>
            </a:xfrm>
          </p:grpSpPr>
          <p:pic>
            <p:nvPicPr>
              <p:cNvPr id="2" name="Picture 2" descr="C:\Documents and Settings\Refirman\My Documents\My Pictures\untitled.JP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905000" y="1828800"/>
                <a:ext cx="5705475" cy="1828800"/>
              </a:xfrm>
              <a:prstGeom prst="rect">
                <a:avLst/>
              </a:prstGeom>
              <a:noFill/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3581400" y="2057400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2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2590800" y="330514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A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05400" y="366926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34200" y="366926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055838" y="3351757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00" y="3505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52800" y="0"/>
            <a:ext cx="70191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TEKNIK PENJADWALAN PROYEK 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3352800" y="685801"/>
            <a:ext cx="701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Aturan</a:t>
            </a:r>
            <a:r>
              <a:rPr lang="en-US" sz="2400" dirty="0"/>
              <a:t> :  </a:t>
            </a:r>
          </a:p>
          <a:p>
            <a:r>
              <a:rPr lang="en-US" sz="2400" dirty="0"/>
              <a:t>1. 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kegiatan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boleh</a:t>
            </a:r>
            <a:r>
              <a:rPr lang="en-US" sz="2400" dirty="0"/>
              <a:t> </a:t>
            </a:r>
            <a:r>
              <a:rPr lang="en-US" sz="2400" dirty="0" err="1"/>
              <a:t>diwakili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anak</a:t>
            </a:r>
            <a:r>
              <a:rPr lang="en-US" sz="2400" dirty="0"/>
              <a:t> </a:t>
            </a:r>
            <a:r>
              <a:rPr lang="en-US" sz="2400" dirty="0" err="1"/>
              <a:t>panah</a:t>
            </a:r>
            <a:r>
              <a:rPr lang="en-US" sz="2400" dirty="0"/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1524000"/>
            <a:ext cx="48006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1" y="2590800"/>
            <a:ext cx="48672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848600" y="2057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(BETUL)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01000" y="3581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(BETUL)</a:t>
            </a:r>
          </a:p>
        </p:txBody>
      </p:sp>
      <p:sp>
        <p:nvSpPr>
          <p:cNvPr id="9" name="Rectangle 8"/>
          <p:cNvSpPr/>
          <p:nvPr/>
        </p:nvSpPr>
        <p:spPr>
          <a:xfrm>
            <a:off x="1752600" y="4343400"/>
            <a:ext cx="868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Untuk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mengatasi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masalah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seperti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di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atas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dibuat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kegiatan</a:t>
            </a:r>
            <a:r>
              <a:rPr lang="en-US" b="1" dirty="0">
                <a:solidFill>
                  <a:srgbClr val="0070C0"/>
                </a:solidFill>
              </a:rPr>
              <a:t> dummy : (</a:t>
            </a:r>
            <a:r>
              <a:rPr lang="en-US" b="1" dirty="0" err="1">
                <a:solidFill>
                  <a:srgbClr val="0070C0"/>
                </a:solidFill>
              </a:rPr>
              <a:t>tidak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ada</a:t>
            </a:r>
            <a:r>
              <a:rPr lang="en-US" b="1" dirty="0">
                <a:solidFill>
                  <a:srgbClr val="0070C0"/>
                </a:solidFill>
              </a:rPr>
              <a:t>)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8600" y="4724401"/>
            <a:ext cx="34480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52800" y="0"/>
            <a:ext cx="70191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TEKNIK PENJADWALAN PROYEK 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3200400" y="762000"/>
            <a:ext cx="7239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indent="-236538"/>
            <a:r>
              <a:rPr lang="en-US" sz="2400" dirty="0"/>
              <a:t>3.  </a:t>
            </a:r>
            <a:r>
              <a:rPr lang="en-US" sz="2400" dirty="0" err="1"/>
              <a:t>Untuk</a:t>
            </a:r>
            <a:r>
              <a:rPr lang="en-US" sz="2400" dirty="0"/>
              <a:t>  </a:t>
            </a:r>
            <a:r>
              <a:rPr lang="en-US" sz="2400" dirty="0" err="1"/>
              <a:t>menyakinkan</a:t>
            </a:r>
            <a:r>
              <a:rPr lang="en-US" sz="2400" dirty="0"/>
              <a:t> </a:t>
            </a:r>
            <a:r>
              <a:rPr lang="en-US" sz="2400" dirty="0" err="1"/>
              <a:t>hubungan</a:t>
            </a:r>
            <a:r>
              <a:rPr lang="en-US" sz="2400" dirty="0"/>
              <a:t> </a:t>
            </a:r>
            <a:r>
              <a:rPr lang="en-US" sz="2400" dirty="0" err="1"/>
              <a:t>urutan</a:t>
            </a:r>
            <a:r>
              <a:rPr lang="en-US" sz="2400" dirty="0"/>
              <a:t> yang </a:t>
            </a:r>
            <a:r>
              <a:rPr lang="en-US" sz="2400" dirty="0" err="1"/>
              <a:t>benar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buat</a:t>
            </a:r>
            <a:r>
              <a:rPr lang="en-US" sz="2400" dirty="0"/>
              <a:t> </a:t>
            </a:r>
            <a:r>
              <a:rPr lang="en-US" sz="2400" dirty="0" err="1"/>
              <a:t>daftar</a:t>
            </a:r>
            <a:r>
              <a:rPr lang="en-US" sz="2400" dirty="0"/>
              <a:t> </a:t>
            </a:r>
            <a:r>
              <a:rPr lang="en-US" sz="2400" dirty="0" err="1"/>
              <a:t>pertanyaan</a:t>
            </a:r>
            <a:r>
              <a:rPr lang="en-US" sz="2400" dirty="0"/>
              <a:t> : </a:t>
            </a:r>
          </a:p>
          <a:p>
            <a:pPr marL="280988" indent="-280988"/>
            <a:r>
              <a:rPr lang="en-US" sz="2400" dirty="0"/>
              <a:t>a.  </a:t>
            </a:r>
            <a:r>
              <a:rPr lang="en-US" sz="2400" dirty="0" err="1"/>
              <a:t>Kegiatan</a:t>
            </a:r>
            <a:r>
              <a:rPr lang="en-US" sz="2400" dirty="0"/>
              <a:t>  </a:t>
            </a:r>
            <a:r>
              <a:rPr lang="en-US" sz="2400" dirty="0" err="1"/>
              <a:t>apa</a:t>
            </a:r>
            <a:r>
              <a:rPr lang="en-US" sz="2400" dirty="0"/>
              <a:t>  yang  </a:t>
            </a:r>
            <a:r>
              <a:rPr lang="en-US" sz="2400" dirty="0" err="1"/>
              <a:t>harus</a:t>
            </a:r>
            <a:r>
              <a:rPr lang="en-US" sz="2400" dirty="0"/>
              <a:t>  </a:t>
            </a:r>
            <a:r>
              <a:rPr lang="en-US" sz="2400" dirty="0" err="1"/>
              <a:t>selesai</a:t>
            </a:r>
            <a:r>
              <a:rPr lang="en-US" sz="2400" dirty="0"/>
              <a:t>  </a:t>
            </a:r>
            <a:r>
              <a:rPr lang="en-US" sz="2400" dirty="0" err="1"/>
              <a:t>terlebih</a:t>
            </a:r>
            <a:r>
              <a:rPr lang="en-US" sz="2400" dirty="0"/>
              <a:t>  </a:t>
            </a:r>
            <a:r>
              <a:rPr lang="en-US" sz="2400" dirty="0" err="1"/>
              <a:t>dahulu</a:t>
            </a:r>
            <a:r>
              <a:rPr lang="en-US" sz="2400" dirty="0"/>
              <a:t>  </a:t>
            </a:r>
            <a:r>
              <a:rPr lang="en-US" sz="2400" dirty="0" err="1"/>
              <a:t>sebelum</a:t>
            </a:r>
            <a:r>
              <a:rPr lang="en-US" sz="2400" dirty="0"/>
              <a:t>  </a:t>
            </a:r>
            <a:r>
              <a:rPr lang="en-US" sz="2400" dirty="0" err="1"/>
              <a:t>kegiatan</a:t>
            </a:r>
            <a:r>
              <a:rPr lang="en-US" sz="2400" dirty="0"/>
              <a:t> 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? </a:t>
            </a:r>
          </a:p>
          <a:p>
            <a:pPr marL="457200" indent="-457200"/>
            <a:r>
              <a:rPr lang="en-US" sz="2400" dirty="0"/>
              <a:t>b. </a:t>
            </a:r>
            <a:r>
              <a:rPr lang="en-US" sz="2400" dirty="0" err="1"/>
              <a:t>Kegiatan</a:t>
            </a:r>
            <a:r>
              <a:rPr lang="en-US" sz="2400" dirty="0"/>
              <a:t> </a:t>
            </a:r>
            <a:r>
              <a:rPr lang="en-US" sz="2400" dirty="0" err="1"/>
              <a:t>apa</a:t>
            </a:r>
            <a:r>
              <a:rPr lang="en-US" sz="2400" dirty="0"/>
              <a:t> yang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mengikuti</a:t>
            </a:r>
            <a:r>
              <a:rPr lang="en-US" sz="2400" dirty="0"/>
              <a:t> </a:t>
            </a:r>
            <a:r>
              <a:rPr lang="en-US" sz="2400" dirty="0" err="1"/>
              <a:t>kegiatan-kegiatan</a:t>
            </a:r>
            <a:endParaRPr lang="en-US" sz="2400" dirty="0"/>
          </a:p>
          <a:p>
            <a:pPr marL="457200" indent="-457200"/>
            <a:r>
              <a:rPr lang="en-US" sz="2400" dirty="0"/>
              <a:t>     </a:t>
            </a:r>
            <a:r>
              <a:rPr lang="en-US" sz="2400" dirty="0" err="1"/>
              <a:t>ini</a:t>
            </a:r>
            <a:r>
              <a:rPr lang="en-US" sz="2400" dirty="0"/>
              <a:t> ? </a:t>
            </a:r>
          </a:p>
          <a:p>
            <a:r>
              <a:rPr lang="en-US" sz="2400" dirty="0"/>
              <a:t>c.  </a:t>
            </a:r>
            <a:r>
              <a:rPr lang="en-US" sz="2400" dirty="0" err="1"/>
              <a:t>Kegiatan</a:t>
            </a:r>
            <a:r>
              <a:rPr lang="en-US" sz="2400" dirty="0"/>
              <a:t> </a:t>
            </a:r>
            <a:r>
              <a:rPr lang="en-US" sz="2400" dirty="0" err="1"/>
              <a:t>apa</a:t>
            </a:r>
            <a:r>
              <a:rPr lang="en-US" sz="2400" dirty="0"/>
              <a:t> yang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dikerjakan</a:t>
            </a:r>
            <a:r>
              <a:rPr lang="en-US" sz="2400" dirty="0"/>
              <a:t> </a:t>
            </a:r>
            <a:r>
              <a:rPr lang="en-US" sz="2400" dirty="0" err="1"/>
              <a:t>serentak</a:t>
            </a:r>
            <a:r>
              <a:rPr lang="en-US" sz="2400" dirty="0"/>
              <a:t> ? </a:t>
            </a:r>
          </a:p>
        </p:txBody>
      </p:sp>
      <p:sp>
        <p:nvSpPr>
          <p:cNvPr id="6" name="Rectangle 5"/>
          <p:cNvSpPr/>
          <p:nvPr/>
        </p:nvSpPr>
        <p:spPr>
          <a:xfrm>
            <a:off x="1866900" y="3429000"/>
            <a:ext cx="8458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Contoh</a:t>
            </a:r>
            <a:r>
              <a:rPr lang="en-US" sz="2400" b="1" dirty="0"/>
              <a:t> : </a:t>
            </a:r>
          </a:p>
          <a:p>
            <a:pPr marL="515938" indent="-515938"/>
            <a:r>
              <a:rPr lang="en-US" sz="2400" dirty="0"/>
              <a:t>a.  - </a:t>
            </a:r>
            <a:r>
              <a:rPr lang="en-US" sz="2400" dirty="0" err="1"/>
              <a:t>Kegiatan</a:t>
            </a:r>
            <a:r>
              <a:rPr lang="en-US" sz="2400" dirty="0"/>
              <a:t> A,B, C </a:t>
            </a:r>
            <a:r>
              <a:rPr lang="en-US" sz="2400" dirty="0" err="1"/>
              <a:t>kegiatan</a:t>
            </a:r>
            <a:r>
              <a:rPr lang="en-US" sz="2400" dirty="0"/>
              <a:t> </a:t>
            </a:r>
            <a:r>
              <a:rPr lang="en-US" sz="2400" dirty="0" err="1"/>
              <a:t>bersama</a:t>
            </a:r>
            <a:r>
              <a:rPr lang="en-US" sz="2400" dirty="0"/>
              <a:t> - </a:t>
            </a:r>
            <a:r>
              <a:rPr lang="en-US" sz="2400" dirty="0" err="1"/>
              <a:t>Kegiatan</a:t>
            </a:r>
            <a:r>
              <a:rPr lang="en-US" sz="2400" dirty="0"/>
              <a:t> A </a:t>
            </a:r>
            <a:r>
              <a:rPr lang="en-US" sz="2400" dirty="0" err="1"/>
              <a:t>mendahului</a:t>
            </a:r>
            <a:r>
              <a:rPr lang="en-US" sz="2400" dirty="0"/>
              <a:t>   </a:t>
            </a:r>
            <a:r>
              <a:rPr lang="en-US" sz="2400" dirty="0" err="1"/>
              <a:t>kegiatan</a:t>
            </a:r>
            <a:r>
              <a:rPr lang="en-US" sz="2400" dirty="0"/>
              <a:t> D </a:t>
            </a:r>
          </a:p>
          <a:p>
            <a:pPr indent="280988"/>
            <a:r>
              <a:rPr lang="en-US" sz="2400" dirty="0"/>
              <a:t>  - </a:t>
            </a:r>
            <a:r>
              <a:rPr lang="en-US" sz="2400" dirty="0" err="1"/>
              <a:t>Kegiatan</a:t>
            </a:r>
            <a:r>
              <a:rPr lang="en-US" sz="2400" dirty="0"/>
              <a:t> B </a:t>
            </a:r>
            <a:r>
              <a:rPr lang="en-US" sz="2400" dirty="0" err="1"/>
              <a:t>mendahului</a:t>
            </a:r>
            <a:r>
              <a:rPr lang="en-US" sz="2400" dirty="0"/>
              <a:t> </a:t>
            </a:r>
            <a:r>
              <a:rPr lang="en-US" sz="2400" dirty="0" err="1"/>
              <a:t>kegiatan</a:t>
            </a:r>
            <a:r>
              <a:rPr lang="en-US" sz="2400" dirty="0"/>
              <a:t> E, F </a:t>
            </a:r>
            <a:r>
              <a:rPr lang="en-US" sz="2400" dirty="0" err="1"/>
              <a:t>dan</a:t>
            </a:r>
            <a:r>
              <a:rPr lang="en-US" sz="2400" dirty="0"/>
              <a:t> G </a:t>
            </a:r>
          </a:p>
          <a:p>
            <a:pPr indent="280988"/>
            <a:r>
              <a:rPr lang="en-US" sz="2400" dirty="0"/>
              <a:t>  - </a:t>
            </a:r>
            <a:r>
              <a:rPr lang="en-US" sz="2400" dirty="0" err="1"/>
              <a:t>Kegiatan</a:t>
            </a:r>
            <a:r>
              <a:rPr lang="en-US" sz="2400" dirty="0"/>
              <a:t> C </a:t>
            </a:r>
            <a:r>
              <a:rPr lang="en-US" sz="2400" dirty="0" err="1"/>
              <a:t>mendahului</a:t>
            </a:r>
            <a:r>
              <a:rPr lang="en-US" sz="2400" dirty="0"/>
              <a:t> </a:t>
            </a:r>
            <a:r>
              <a:rPr lang="en-US" sz="2400" dirty="0" err="1"/>
              <a:t>kegiatan</a:t>
            </a:r>
            <a:r>
              <a:rPr lang="en-US" sz="2400" dirty="0"/>
              <a:t> G </a:t>
            </a:r>
          </a:p>
          <a:p>
            <a:r>
              <a:rPr lang="en-US" sz="2400" dirty="0"/>
              <a:t>b.  </a:t>
            </a:r>
            <a:r>
              <a:rPr lang="en-US" sz="2400" dirty="0" err="1"/>
              <a:t>Kegiatan</a:t>
            </a:r>
            <a:r>
              <a:rPr lang="en-US" sz="2400" dirty="0"/>
              <a:t> D </a:t>
            </a:r>
            <a:r>
              <a:rPr lang="en-US" sz="2400" dirty="0" err="1"/>
              <a:t>dan</a:t>
            </a:r>
            <a:r>
              <a:rPr lang="en-US" sz="2400" dirty="0"/>
              <a:t> E </a:t>
            </a:r>
            <a:r>
              <a:rPr lang="en-US" sz="2400" dirty="0" err="1"/>
              <a:t>mendahului</a:t>
            </a:r>
            <a:r>
              <a:rPr lang="en-US" sz="2400" dirty="0"/>
              <a:t> </a:t>
            </a:r>
            <a:r>
              <a:rPr lang="en-US" sz="2400" dirty="0" err="1"/>
              <a:t>kegiatan</a:t>
            </a:r>
            <a:r>
              <a:rPr lang="en-US" sz="2400" dirty="0"/>
              <a:t> H </a:t>
            </a:r>
            <a:r>
              <a:rPr lang="en-US" sz="2400" dirty="0" err="1"/>
              <a:t>dan</a:t>
            </a:r>
            <a:r>
              <a:rPr lang="en-US" sz="2400" dirty="0"/>
              <a:t> J </a:t>
            </a:r>
          </a:p>
          <a:p>
            <a:r>
              <a:rPr lang="en-US" sz="2400" dirty="0"/>
              <a:t>c.  </a:t>
            </a:r>
            <a:r>
              <a:rPr lang="en-US" sz="2400" dirty="0" err="1"/>
              <a:t>Kegiatan</a:t>
            </a:r>
            <a:r>
              <a:rPr lang="en-US" sz="2400" dirty="0"/>
              <a:t> F </a:t>
            </a:r>
            <a:r>
              <a:rPr lang="en-US" sz="2400" dirty="0" err="1"/>
              <a:t>mendahului</a:t>
            </a:r>
            <a:r>
              <a:rPr lang="en-US" sz="2400" dirty="0"/>
              <a:t> </a:t>
            </a:r>
            <a:r>
              <a:rPr lang="en-US" sz="2400" dirty="0" err="1"/>
              <a:t>kegiatan</a:t>
            </a:r>
            <a:r>
              <a:rPr lang="en-US" sz="2400" dirty="0"/>
              <a:t> I, G </a:t>
            </a:r>
            <a:r>
              <a:rPr lang="en-US" sz="2400" dirty="0" err="1"/>
              <a:t>mendahului</a:t>
            </a:r>
            <a:r>
              <a:rPr lang="en-US" sz="2400" dirty="0"/>
              <a:t> J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52800" y="0"/>
            <a:ext cx="70191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TEKNIK PENJADWALAN PROYEK </a:t>
            </a:r>
            <a:endParaRPr lang="en-US" sz="4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0076" y="3505201"/>
            <a:ext cx="625792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962400" y="609600"/>
            <a:ext cx="6400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Contoh</a:t>
            </a:r>
            <a:r>
              <a:rPr lang="en-US" sz="2400" b="1" dirty="0"/>
              <a:t> : </a:t>
            </a:r>
          </a:p>
          <a:p>
            <a:pPr marL="515938" indent="-515938">
              <a:buAutoNum type="alphaLcPeriod"/>
            </a:pPr>
            <a:r>
              <a:rPr lang="en-US" sz="2400" dirty="0"/>
              <a:t>- </a:t>
            </a:r>
            <a:r>
              <a:rPr lang="en-US" sz="2400" dirty="0" err="1"/>
              <a:t>Kegiatan</a:t>
            </a:r>
            <a:r>
              <a:rPr lang="en-US" sz="2400" dirty="0"/>
              <a:t> A,B, C </a:t>
            </a:r>
            <a:r>
              <a:rPr lang="en-US" sz="2400" dirty="0" err="1"/>
              <a:t>kegiatan</a:t>
            </a:r>
            <a:r>
              <a:rPr lang="en-US" sz="2400" dirty="0"/>
              <a:t> </a:t>
            </a:r>
            <a:r>
              <a:rPr lang="en-US" sz="2400" dirty="0" err="1"/>
              <a:t>bersama</a:t>
            </a:r>
            <a:r>
              <a:rPr lang="en-US" sz="2400" dirty="0"/>
              <a:t> – </a:t>
            </a:r>
          </a:p>
          <a:p>
            <a:pPr marL="515938" indent="-515938"/>
            <a:r>
              <a:rPr lang="en-US" sz="2400" dirty="0"/>
              <a:t>                </a:t>
            </a:r>
            <a:r>
              <a:rPr lang="en-US" sz="2400" dirty="0" err="1"/>
              <a:t>Kegiatan</a:t>
            </a:r>
            <a:r>
              <a:rPr lang="en-US" sz="2400" dirty="0"/>
              <a:t> A </a:t>
            </a:r>
            <a:r>
              <a:rPr lang="en-US" sz="2400" dirty="0" err="1"/>
              <a:t>mendahului</a:t>
            </a:r>
            <a:r>
              <a:rPr lang="en-US" sz="2400" dirty="0"/>
              <a:t>   </a:t>
            </a:r>
            <a:r>
              <a:rPr lang="en-US" sz="2400" dirty="0" err="1"/>
              <a:t>kegiatan</a:t>
            </a:r>
            <a:r>
              <a:rPr lang="en-US" sz="2400" dirty="0"/>
              <a:t> D </a:t>
            </a:r>
          </a:p>
          <a:p>
            <a:pPr indent="280988"/>
            <a:r>
              <a:rPr lang="en-US" sz="2400" dirty="0"/>
              <a:t>  - </a:t>
            </a:r>
            <a:r>
              <a:rPr lang="en-US" sz="2400" dirty="0" err="1"/>
              <a:t>Kegiatan</a:t>
            </a:r>
            <a:r>
              <a:rPr lang="en-US" sz="2400" dirty="0"/>
              <a:t> B </a:t>
            </a:r>
            <a:r>
              <a:rPr lang="en-US" sz="2400" dirty="0" err="1"/>
              <a:t>mendahului</a:t>
            </a:r>
            <a:r>
              <a:rPr lang="en-US" sz="2400" dirty="0"/>
              <a:t> </a:t>
            </a:r>
            <a:r>
              <a:rPr lang="en-US" sz="2400" dirty="0" err="1"/>
              <a:t>kegiatan</a:t>
            </a:r>
            <a:r>
              <a:rPr lang="en-US" sz="2400" dirty="0"/>
              <a:t> E, F </a:t>
            </a:r>
            <a:r>
              <a:rPr lang="en-US" sz="2400" dirty="0" err="1"/>
              <a:t>dan</a:t>
            </a:r>
            <a:r>
              <a:rPr lang="en-US" sz="2400" dirty="0"/>
              <a:t> G </a:t>
            </a:r>
          </a:p>
          <a:p>
            <a:pPr indent="280988"/>
            <a:r>
              <a:rPr lang="en-US" sz="2400" dirty="0"/>
              <a:t>  - </a:t>
            </a:r>
            <a:r>
              <a:rPr lang="en-US" sz="2400" dirty="0" err="1"/>
              <a:t>Kegiatan</a:t>
            </a:r>
            <a:r>
              <a:rPr lang="en-US" sz="2400" dirty="0"/>
              <a:t> C </a:t>
            </a:r>
            <a:r>
              <a:rPr lang="en-US" sz="2400" dirty="0" err="1"/>
              <a:t>mendahului</a:t>
            </a:r>
            <a:r>
              <a:rPr lang="en-US" sz="2400" dirty="0"/>
              <a:t> </a:t>
            </a:r>
            <a:r>
              <a:rPr lang="en-US" sz="2400" dirty="0" err="1"/>
              <a:t>kegiatan</a:t>
            </a:r>
            <a:r>
              <a:rPr lang="en-US" sz="2400" dirty="0"/>
              <a:t> G </a:t>
            </a:r>
          </a:p>
          <a:p>
            <a:r>
              <a:rPr lang="en-US" sz="2400" dirty="0"/>
              <a:t>b.  </a:t>
            </a:r>
            <a:r>
              <a:rPr lang="en-US" sz="2400" dirty="0" err="1"/>
              <a:t>Kegiatan</a:t>
            </a:r>
            <a:r>
              <a:rPr lang="en-US" sz="2400" dirty="0"/>
              <a:t> D </a:t>
            </a:r>
            <a:r>
              <a:rPr lang="en-US" sz="2400" dirty="0" err="1"/>
              <a:t>dan</a:t>
            </a:r>
            <a:r>
              <a:rPr lang="en-US" sz="2400" dirty="0"/>
              <a:t> E </a:t>
            </a:r>
            <a:r>
              <a:rPr lang="en-US" sz="2400" dirty="0" err="1"/>
              <a:t>mendahului</a:t>
            </a:r>
            <a:r>
              <a:rPr lang="en-US" sz="2400" dirty="0"/>
              <a:t> </a:t>
            </a:r>
            <a:r>
              <a:rPr lang="en-US" sz="2400" dirty="0" err="1"/>
              <a:t>kegiatan</a:t>
            </a:r>
            <a:r>
              <a:rPr lang="en-US" sz="2400" dirty="0"/>
              <a:t> H </a:t>
            </a:r>
            <a:r>
              <a:rPr lang="en-US" sz="2400" dirty="0" err="1"/>
              <a:t>dan</a:t>
            </a:r>
            <a:r>
              <a:rPr lang="en-US" sz="2400" dirty="0"/>
              <a:t> J </a:t>
            </a:r>
          </a:p>
          <a:p>
            <a:pPr marL="457200" indent="-457200">
              <a:buAutoNum type="alphaLcPeriod" startAt="3"/>
            </a:pPr>
            <a:r>
              <a:rPr lang="en-US" sz="2400" dirty="0" err="1"/>
              <a:t>Kegiatan</a:t>
            </a:r>
            <a:r>
              <a:rPr lang="en-US" sz="2400" dirty="0"/>
              <a:t> F </a:t>
            </a:r>
            <a:r>
              <a:rPr lang="en-US" sz="2400" dirty="0" err="1"/>
              <a:t>mendahului</a:t>
            </a:r>
            <a:r>
              <a:rPr lang="en-US" sz="2400" dirty="0"/>
              <a:t> </a:t>
            </a:r>
            <a:r>
              <a:rPr lang="en-US" sz="2400" dirty="0" err="1"/>
              <a:t>kegiatan</a:t>
            </a:r>
            <a:r>
              <a:rPr lang="en-US" sz="2400" dirty="0"/>
              <a:t> I</a:t>
            </a:r>
          </a:p>
          <a:p>
            <a:pPr marL="457200" indent="-457200">
              <a:buAutoNum type="alphaLcPeriod" startAt="3"/>
            </a:pPr>
            <a:r>
              <a:rPr lang="en-US" sz="2400" dirty="0" err="1"/>
              <a:t>Kegiatan</a:t>
            </a:r>
            <a:r>
              <a:rPr lang="en-US" sz="2400" dirty="0"/>
              <a:t> G </a:t>
            </a:r>
            <a:r>
              <a:rPr lang="en-US" sz="2400" dirty="0" err="1"/>
              <a:t>Mendahului</a:t>
            </a:r>
            <a:r>
              <a:rPr lang="en-US" sz="2400" dirty="0"/>
              <a:t> J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28299" y="878523"/>
          <a:ext cx="2581701" cy="5323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9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837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53627">
                <a:tc>
                  <a:txBody>
                    <a:bodyPr/>
                    <a:lstStyle/>
                    <a:p>
                      <a:r>
                        <a:rPr lang="en-US" dirty="0" err="1"/>
                        <a:t>Kod</a:t>
                      </a:r>
                      <a:r>
                        <a:rPr lang="en-US" baseline="0" dirty="0"/>
                        <a:t> 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predecence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662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662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6625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6625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6625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6625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6625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36625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36625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36625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</a:t>
                      </a:r>
                    </a:p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</a:t>
            </a:r>
            <a:r>
              <a:rPr lang="en-US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è"/>
            </a:pP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software/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dimulai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US" altLang="en-US" sz="3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altLang="en-US" sz="3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peluang-peluang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sering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muncul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organisasi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berdaptasi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perubahan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è"/>
            </a:pP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Semisal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adaptasi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e-commerce,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mengharuskan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mengikuti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 marketing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masa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kini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dikembangkan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diseluruh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dunia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è"/>
            </a:pP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Fasilitas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e-banking, </a:t>
            </a:r>
            <a:r>
              <a:rPr lang="en-US" altLang="en-US" sz="3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persaingan</a:t>
            </a:r>
            <a:r>
              <a:rPr lang="en-US" altLang="en-US" sz="3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altLang="en-US" sz="3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dunia</a:t>
            </a:r>
            <a:r>
              <a:rPr lang="en-US" altLang="en-US" sz="3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perbankan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pelayanan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jasa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nasabahnya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è"/>
            </a:pP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Sekali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diajukan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penganalisis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bekerja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cepat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pembuat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keputusan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layak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è"/>
            </a:pP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disetujui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jadwal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perangkat-perangkat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grafik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gantt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 Program Evaluation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Review Techniques (PERT)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diselesaikan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tepat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4393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52800" y="0"/>
            <a:ext cx="70191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TEKNIK PENJADWALAN PROYEK 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3352801" y="762001"/>
            <a:ext cx="18710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2.  </a:t>
            </a:r>
            <a:r>
              <a:rPr lang="en-US" sz="2400" b="1" dirty="0" err="1"/>
              <a:t>Jalur</a:t>
            </a:r>
            <a:r>
              <a:rPr lang="en-US" sz="2400" b="1" dirty="0"/>
              <a:t> </a:t>
            </a:r>
            <a:r>
              <a:rPr lang="en-US" sz="2400" b="1" dirty="0" err="1"/>
              <a:t>kritis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352800" y="1143000"/>
            <a:ext cx="7086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-176213"/>
            <a:r>
              <a:rPr lang="en-US" sz="2000" dirty="0"/>
              <a:t>- </a:t>
            </a:r>
            <a:r>
              <a:rPr lang="en-US" sz="2000" dirty="0" err="1"/>
              <a:t>Jalur</a:t>
            </a:r>
            <a:r>
              <a:rPr lang="en-US" sz="2000" dirty="0"/>
              <a:t> </a:t>
            </a:r>
            <a:r>
              <a:rPr lang="en-US" sz="2000" dirty="0" err="1"/>
              <a:t>kritis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jalur</a:t>
            </a:r>
            <a:r>
              <a:rPr lang="en-US" sz="2000" dirty="0"/>
              <a:t> yang </a:t>
            </a:r>
            <a:r>
              <a:rPr lang="en-US" sz="2000" dirty="0" err="1"/>
              <a:t>menunjukkan</a:t>
            </a:r>
            <a:r>
              <a:rPr lang="en-US" sz="2000" dirty="0"/>
              <a:t> </a:t>
            </a:r>
            <a:r>
              <a:rPr lang="en-US" sz="2000" dirty="0" err="1"/>
              <a:t>kegiatan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awal</a:t>
            </a:r>
            <a:r>
              <a:rPr lang="en-US" sz="2000" dirty="0"/>
              <a:t> </a:t>
            </a:r>
            <a:r>
              <a:rPr lang="en-US" sz="2000" dirty="0" err="1"/>
              <a:t>sampai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akhir</a:t>
            </a:r>
            <a:r>
              <a:rPr lang="en-US" sz="2000" dirty="0"/>
              <a:t> </a:t>
            </a:r>
            <a:r>
              <a:rPr lang="en-US" sz="2000" dirty="0" err="1"/>
              <a:t>kegiatan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diagram </a:t>
            </a:r>
            <a:r>
              <a:rPr lang="en-US" sz="2000" dirty="0" err="1"/>
              <a:t>jaringan</a:t>
            </a:r>
            <a:r>
              <a:rPr lang="en-US" sz="2000" dirty="0"/>
              <a:t> </a:t>
            </a:r>
          </a:p>
          <a:p>
            <a:pPr marL="176213" indent="-176213"/>
            <a:r>
              <a:rPr lang="en-US" sz="2000" dirty="0"/>
              <a:t>- </a:t>
            </a:r>
            <a:r>
              <a:rPr lang="en-US" sz="2000" dirty="0" err="1"/>
              <a:t>Kegiatan</a:t>
            </a:r>
            <a:r>
              <a:rPr lang="en-US" sz="2000" dirty="0"/>
              <a:t> </a:t>
            </a:r>
            <a:r>
              <a:rPr lang="en-US" sz="2000" dirty="0" err="1"/>
              <a:t>kritis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 </a:t>
            </a:r>
            <a:r>
              <a:rPr lang="en-US" sz="2000" dirty="0" err="1"/>
              <a:t>kegiatan</a:t>
            </a:r>
            <a:r>
              <a:rPr lang="en-US" sz="2000" dirty="0"/>
              <a:t> yang </a:t>
            </a:r>
            <a:r>
              <a:rPr lang="en-US" sz="2000" dirty="0" err="1"/>
              <a:t>apabila</a:t>
            </a:r>
            <a:r>
              <a:rPr lang="en-US" sz="2000" dirty="0"/>
              <a:t> </a:t>
            </a:r>
            <a:r>
              <a:rPr lang="en-US" sz="2000" dirty="0" err="1"/>
              <a:t>ditunda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mempengaruhi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penyelesaian</a:t>
            </a:r>
            <a:r>
              <a:rPr lang="en-US" sz="2000" dirty="0"/>
              <a:t> </a:t>
            </a:r>
            <a:r>
              <a:rPr lang="en-US" sz="2000" dirty="0" err="1"/>
              <a:t>proyek</a:t>
            </a:r>
            <a:r>
              <a:rPr lang="en-US" sz="2000" dirty="0"/>
              <a:t>. </a:t>
            </a:r>
            <a:endParaRPr lang="en-US" sz="2000" b="1" dirty="0"/>
          </a:p>
          <a:p>
            <a:r>
              <a:rPr lang="en-US" sz="2000" b="1" dirty="0"/>
              <a:t>  </a:t>
            </a:r>
            <a:r>
              <a:rPr lang="en-US" sz="2000" b="1" dirty="0" err="1"/>
              <a:t>Contoh</a:t>
            </a:r>
            <a:r>
              <a:rPr lang="en-US" sz="2000" b="1" dirty="0"/>
              <a:t> : </a:t>
            </a:r>
            <a:endParaRPr lang="en-US" sz="20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8101" y="992833"/>
            <a:ext cx="33909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4459" y="2671482"/>
            <a:ext cx="6364941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82" y="1395667"/>
            <a:ext cx="3505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352800" y="0"/>
            <a:ext cx="70191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TEKNIK PENJADWALAN PROYEK </a:t>
            </a:r>
            <a:endParaRPr lang="en-US" sz="4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1102660"/>
            <a:ext cx="604837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2286000" y="3019925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52800" y="0"/>
            <a:ext cx="70191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TEKNIK PENJADWALAN PROYEK </a:t>
            </a:r>
            <a:endParaRPr lang="en-US" sz="4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685801"/>
            <a:ext cx="70866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Group 10"/>
          <p:cNvGrpSpPr/>
          <p:nvPr/>
        </p:nvGrpSpPr>
        <p:grpSpPr>
          <a:xfrm>
            <a:off x="2954004" y="2295526"/>
            <a:ext cx="6462713" cy="1438275"/>
            <a:chOff x="1766887" y="2438400"/>
            <a:chExt cx="6462713" cy="1438275"/>
          </a:xfrm>
        </p:grpSpPr>
        <p:pic>
          <p:nvPicPr>
            <p:cNvPr id="3075" name="Picture 3" descr="C:\Documents and Settings\Refirman\My Documents\My Pictures\ghan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66887" y="2438400"/>
              <a:ext cx="5610225" cy="1438275"/>
            </a:xfrm>
            <a:prstGeom prst="rect">
              <a:avLst/>
            </a:prstGeom>
            <a:noFill/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400300" y="2943225"/>
              <a:ext cx="342900" cy="257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267200" y="2895600"/>
              <a:ext cx="2362200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4267200" y="3352800"/>
              <a:ext cx="3962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/>
                <a:t>Waktu</a:t>
              </a:r>
              <a:r>
                <a:rPr lang="en-US" sz="2000" b="1" dirty="0"/>
                <a:t> </a:t>
              </a:r>
              <a:r>
                <a:rPr lang="en-US" sz="2000" b="1" dirty="0" err="1"/>
                <a:t>selesai</a:t>
              </a:r>
              <a:r>
                <a:rPr lang="en-US" sz="2000" b="1" dirty="0"/>
                <a:t> </a:t>
              </a:r>
              <a:r>
                <a:rPr lang="en-US" sz="2000" b="1" dirty="0" err="1"/>
                <a:t>terlama</a:t>
              </a:r>
              <a:endParaRPr lang="en-US" sz="20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62200" y="3210580"/>
              <a:ext cx="533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LF</a:t>
              </a:r>
            </a:p>
          </p:txBody>
        </p:sp>
      </p:grp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61766" y="3577953"/>
            <a:ext cx="54102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6413" y="484746"/>
            <a:ext cx="1956288" cy="4544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52800" y="0"/>
            <a:ext cx="70191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TEKNIK PENJADWALAN PROYEK </a:t>
            </a:r>
            <a:endParaRPr lang="en-US" sz="40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565956"/>
            <a:ext cx="4876800" cy="2329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600200"/>
            <a:ext cx="3962400" cy="67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2" y="2286001"/>
            <a:ext cx="4038599" cy="2653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0" y="5029200"/>
            <a:ext cx="425115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48350" y="2952750"/>
            <a:ext cx="451485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52800" y="0"/>
            <a:ext cx="70191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TEKNIK PENJADWALAN PROYEK </a:t>
            </a:r>
            <a:endParaRPr lang="en-US" sz="4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609600"/>
            <a:ext cx="7315200" cy="306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3657600"/>
            <a:ext cx="6324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3962401"/>
            <a:ext cx="7924800" cy="253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52800" y="0"/>
            <a:ext cx="70191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TEKNIK PENJADWALAN PROYEK </a:t>
            </a:r>
            <a:endParaRPr lang="en-US" sz="4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609601"/>
            <a:ext cx="4419600" cy="3519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4832" y="1406342"/>
            <a:ext cx="4572000" cy="2329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041457" y="4081826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LS = LF – WAKTU(DURASI)</a:t>
            </a:r>
          </a:p>
          <a:p>
            <a:r>
              <a:rPr lang="en-US" b="1" dirty="0"/>
              <a:t>EF = ES + WAKTU(DURASI)</a:t>
            </a:r>
          </a:p>
          <a:p>
            <a:r>
              <a:rPr lang="en-US" b="1" dirty="0"/>
              <a:t>SLACK = LS – ES</a:t>
            </a:r>
          </a:p>
          <a:p>
            <a:r>
              <a:rPr lang="en-US" b="1" dirty="0"/>
              <a:t>             = LF – WAKTU(DURASI) - 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57225" y="4258983"/>
            <a:ext cx="7072313" cy="1524000"/>
            <a:chOff x="1766887" y="2438400"/>
            <a:chExt cx="6462713" cy="1438275"/>
          </a:xfrm>
        </p:grpSpPr>
        <p:pic>
          <p:nvPicPr>
            <p:cNvPr id="9" name="Picture 3" descr="C:\Documents and Settings\Refirman\My Documents\My Pictures\ghan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766887" y="2438400"/>
              <a:ext cx="5610225" cy="1438275"/>
            </a:xfrm>
            <a:prstGeom prst="rect">
              <a:avLst/>
            </a:prstGeom>
            <a:noFill/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400300" y="2943225"/>
              <a:ext cx="342900" cy="257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267200" y="2895600"/>
              <a:ext cx="2362200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TextBox 11"/>
            <p:cNvSpPr txBox="1"/>
            <p:nvPr/>
          </p:nvSpPr>
          <p:spPr>
            <a:xfrm>
              <a:off x="4267200" y="3352800"/>
              <a:ext cx="3962400" cy="377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/>
                <a:t>Waktu</a:t>
              </a:r>
              <a:r>
                <a:rPr lang="en-US" sz="2000" b="1" dirty="0"/>
                <a:t> </a:t>
              </a:r>
              <a:r>
                <a:rPr lang="en-US" sz="2000" b="1" dirty="0" err="1"/>
                <a:t>selesai</a:t>
              </a:r>
              <a:r>
                <a:rPr lang="en-US" sz="2000" b="1" dirty="0"/>
                <a:t> </a:t>
              </a:r>
              <a:r>
                <a:rPr lang="en-US" sz="2000" b="1" dirty="0" err="1"/>
                <a:t>terlama</a:t>
              </a:r>
              <a:endParaRPr lang="en-US" sz="20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62200" y="3210580"/>
              <a:ext cx="533400" cy="493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LF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52800" y="0"/>
            <a:ext cx="70191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TEKNIK PENJADWALAN PROYEK </a:t>
            </a:r>
            <a:endParaRPr lang="en-US" sz="4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685800"/>
            <a:ext cx="8534400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52800" y="0"/>
            <a:ext cx="70191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TEKNIK PENJADWALAN PROYEK </a:t>
            </a:r>
            <a:endParaRPr lang="en-US" sz="40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52800" y="0"/>
            <a:ext cx="70191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TEKNIK PENJADWALAN PROYEK </a:t>
            </a:r>
            <a:endParaRPr lang="en-US" sz="4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609601"/>
            <a:ext cx="4419600" cy="3519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838201"/>
            <a:ext cx="4572000" cy="2329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781800" y="3276601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LS = LF – WAKTU(DURASI)</a:t>
            </a:r>
          </a:p>
          <a:p>
            <a:r>
              <a:rPr lang="en-US" b="1" dirty="0"/>
              <a:t>EF = ES + WAKTU(DURASI)</a:t>
            </a:r>
          </a:p>
          <a:p>
            <a:r>
              <a:rPr lang="en-US" b="1" dirty="0"/>
              <a:t>SLACK = LS – ES</a:t>
            </a:r>
          </a:p>
          <a:p>
            <a:r>
              <a:rPr lang="en-US" b="1" dirty="0"/>
              <a:t>             = LF – WAKTU(DURASI) - 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752600" y="4724400"/>
            <a:ext cx="8686800" cy="1524000"/>
            <a:chOff x="1766887" y="2438400"/>
            <a:chExt cx="6462713" cy="1438275"/>
          </a:xfrm>
        </p:grpSpPr>
        <p:pic>
          <p:nvPicPr>
            <p:cNvPr id="9" name="Picture 3" descr="C:\Documents and Settings\Refirman\My Documents\My Pictures\ghan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766887" y="2438400"/>
              <a:ext cx="5610225" cy="1438275"/>
            </a:xfrm>
            <a:prstGeom prst="rect">
              <a:avLst/>
            </a:prstGeom>
            <a:noFill/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400300" y="2943225"/>
              <a:ext cx="342900" cy="257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267200" y="2895600"/>
              <a:ext cx="2362200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TextBox 11"/>
            <p:cNvSpPr txBox="1"/>
            <p:nvPr/>
          </p:nvSpPr>
          <p:spPr>
            <a:xfrm>
              <a:off x="4267200" y="3352800"/>
              <a:ext cx="3962400" cy="377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/>
                <a:t>Waktu</a:t>
              </a:r>
              <a:r>
                <a:rPr lang="en-US" sz="2000" b="1" dirty="0"/>
                <a:t> </a:t>
              </a:r>
              <a:r>
                <a:rPr lang="en-US" sz="2000" b="1" dirty="0" err="1"/>
                <a:t>selesai</a:t>
              </a:r>
              <a:r>
                <a:rPr lang="en-US" sz="2000" b="1" dirty="0"/>
                <a:t> </a:t>
              </a:r>
              <a:r>
                <a:rPr lang="en-US" sz="2000" b="1" dirty="0" err="1"/>
                <a:t>terlama</a:t>
              </a:r>
              <a:endParaRPr lang="en-US" sz="20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62200" y="3210580"/>
              <a:ext cx="533400" cy="493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LF</a:t>
              </a: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52800" y="0"/>
            <a:ext cx="70191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TEKNIK PENJADWALAN PROYEK </a:t>
            </a:r>
            <a:endParaRPr lang="en-US" sz="4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95614" y="1881189"/>
            <a:ext cx="620077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756" y="-19890"/>
            <a:ext cx="10515600" cy="1325563"/>
          </a:xfrm>
        </p:spPr>
        <p:txBody>
          <a:bodyPr/>
          <a:lstStyle/>
          <a:p>
            <a:pPr algn="ctr"/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DASAR-DASAR PROYEK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743200" y="856410"/>
            <a:ext cx="6380163" cy="4994275"/>
            <a:chOff x="147918" y="1313610"/>
            <a:chExt cx="6380163" cy="4994275"/>
          </a:xfrm>
        </p:grpSpPr>
        <p:grpSp>
          <p:nvGrpSpPr>
            <p:cNvPr id="6" name="Group 5"/>
            <p:cNvGrpSpPr/>
            <p:nvPr/>
          </p:nvGrpSpPr>
          <p:grpSpPr>
            <a:xfrm>
              <a:off x="147918" y="1313610"/>
              <a:ext cx="6380163" cy="4994275"/>
              <a:chOff x="1676400" y="1528763"/>
              <a:chExt cx="6380163" cy="4994275"/>
            </a:xfrm>
          </p:grpSpPr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2876550" y="4116388"/>
                <a:ext cx="4135438" cy="11414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30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Menjadwalkan</a:t>
                </a:r>
                <a:r>
                  <a:rPr lang="en-US" altLang="en-US" sz="3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&amp; </a:t>
                </a:r>
                <a:r>
                  <a:rPr lang="en-US" altLang="en-US" sz="30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Merencanakan</a:t>
                </a:r>
                <a:r>
                  <a:rPr lang="en-US" altLang="en-US" sz="3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altLang="en-US" sz="30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Proyek</a:t>
                </a:r>
                <a:endParaRPr lang="en-US" altLang="en-US" sz="3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" name="Rectangle 5"/>
              <p:cNvSpPr txBox="1">
                <a:spLocks noChangeArrowheads="1"/>
              </p:cNvSpPr>
              <p:nvPr/>
            </p:nvSpPr>
            <p:spPr bwMode="auto">
              <a:xfrm>
                <a:off x="2938463" y="1528763"/>
                <a:ext cx="4011612" cy="503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defRPr/>
                </a:pPr>
                <a:r>
                  <a:rPr lang="en-US" sz="3000" kern="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lt"/>
                  </a:rPr>
                  <a:t>Memulai</a:t>
                </a:r>
                <a:r>
                  <a:rPr lang="en-US" sz="3000" kern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lt"/>
                  </a:rPr>
                  <a:t> </a:t>
                </a:r>
                <a:r>
                  <a:rPr lang="en-US" sz="3000" kern="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lt"/>
                  </a:rPr>
                  <a:t>Proyek</a:t>
                </a:r>
                <a:endParaRPr lang="en-US" sz="3000" kern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</a:endParaRPr>
              </a:p>
            </p:txBody>
          </p:sp>
          <p:sp>
            <p:nvSpPr>
              <p:cNvPr id="9" name="Rectangle 6"/>
              <p:cNvSpPr>
                <a:spLocks noChangeArrowheads="1"/>
              </p:cNvSpPr>
              <p:nvPr/>
            </p:nvSpPr>
            <p:spPr bwMode="auto">
              <a:xfrm>
                <a:off x="2878138" y="2608263"/>
                <a:ext cx="4135437" cy="11128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30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Menentukan</a:t>
                </a:r>
                <a:r>
                  <a:rPr lang="en-US" altLang="en-US" sz="3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altLang="en-US" sz="30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Kelayakan</a:t>
                </a:r>
                <a:r>
                  <a:rPr lang="en-US" altLang="en-US" sz="3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altLang="en-US" sz="30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Proyek</a:t>
                </a:r>
                <a:endParaRPr lang="en-US" altLang="en-US" sz="3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2860675" y="5586413"/>
                <a:ext cx="4198938" cy="9366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30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Mengelola</a:t>
                </a:r>
                <a:r>
                  <a:rPr lang="en-US" altLang="en-US" sz="3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altLang="en-US" sz="30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Kegiatan</a:t>
                </a:r>
                <a:r>
                  <a:rPr lang="en-US" altLang="en-US" sz="3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&amp; </a:t>
                </a:r>
                <a:r>
                  <a:rPr lang="en-US" altLang="en-US" sz="30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Anggota</a:t>
                </a:r>
                <a:r>
                  <a:rPr lang="en-US" altLang="en-US" sz="3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altLang="en-US" sz="30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Proyek</a:t>
                </a:r>
                <a:endParaRPr lang="en-US" altLang="en-US" sz="3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>
                <a:off x="1676400" y="1600200"/>
                <a:ext cx="858838" cy="1800225"/>
              </a:xfrm>
              <a:prstGeom prst="curvedRightArrow">
                <a:avLst>
                  <a:gd name="adj1" fmla="val 45416"/>
                  <a:gd name="adj2" fmla="val 90832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id-ID" alt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>
                <a:off x="7277100" y="2752725"/>
                <a:ext cx="779463" cy="2087563"/>
              </a:xfrm>
              <a:prstGeom prst="curvedLeftArrow">
                <a:avLst>
                  <a:gd name="adj1" fmla="val 58028"/>
                  <a:gd name="adj2" fmla="val 116056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id-ID" altLang="en-US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>
              <a:off x="340800" y="4034584"/>
              <a:ext cx="858837" cy="2016125"/>
            </a:xfrm>
            <a:prstGeom prst="curvedRightArrow">
              <a:avLst>
                <a:gd name="adj1" fmla="val 50863"/>
                <a:gd name="adj2" fmla="val 101725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en-US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602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Memulai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diawali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macam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alasan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diajukan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mengalami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tahap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evaluasi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Sedangkan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pelaku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mengajukan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alasan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mengatasi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problem.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mengenali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peluang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peningkatan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upaya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peningkatan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perubahan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penginstalan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sistem-sistem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216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Empat</a:t>
            </a:r>
            <a:r>
              <a:rPr lang="en-US" sz="5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SzPct val="75000"/>
              <a:defRPr/>
            </a:pPr>
            <a:r>
              <a:rPr 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— </a:t>
            </a:r>
            <a:r>
              <a:rPr lang="id-ID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 </a:t>
            </a:r>
            <a:r>
              <a:rPr 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d-ID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erpenting dari kesuksesan suatu proyek</a:t>
            </a:r>
            <a:endParaRPr lang="en-US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SzPct val="75000"/>
              <a:defRPr/>
            </a:pPr>
            <a:r>
              <a:rPr 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— </a:t>
            </a:r>
            <a:r>
              <a:rPr lang="id-ID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 yang akan dibangun</a:t>
            </a:r>
            <a:endParaRPr lang="en-US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SzPct val="75000"/>
              <a:defRPr/>
            </a:pPr>
            <a:r>
              <a:rPr 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— </a:t>
            </a:r>
            <a:r>
              <a:rPr lang="id-ID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Sekumpulan </a:t>
            </a:r>
            <a:r>
              <a:rPr lang="en-US" sz="36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activities</a:t>
            </a:r>
            <a:r>
              <a:rPr 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36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tasks</a:t>
            </a:r>
            <a:r>
              <a:rPr 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agar proyek berjalan</a:t>
            </a:r>
            <a:endParaRPr lang="en-US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SzPct val="75000"/>
              <a:defRPr/>
            </a:pPr>
            <a:r>
              <a:rPr 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— </a:t>
            </a:r>
            <a:r>
              <a:rPr lang="id-ID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Seluruh kerja/usaha yang dibutuhkan untuk mewujudkan suatu produk</a:t>
            </a:r>
            <a:endParaRPr lang="en-US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39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People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SzPct val="75000"/>
              <a:defRPr/>
            </a:pPr>
            <a:r>
              <a:rPr lang="en-US" kern="0" dirty="0" err="1"/>
              <a:t>Pemain</a:t>
            </a:r>
            <a:r>
              <a:rPr lang="en-US" kern="0" dirty="0"/>
              <a:t> : </a:t>
            </a:r>
            <a:r>
              <a:rPr lang="en-US" kern="0" dirty="0" err="1"/>
              <a:t>Manajer</a:t>
            </a:r>
            <a:r>
              <a:rPr lang="en-US" kern="0" dirty="0"/>
              <a:t> Senior, </a:t>
            </a:r>
            <a:r>
              <a:rPr lang="en-US" kern="0" dirty="0" err="1"/>
              <a:t>Manajer</a:t>
            </a:r>
            <a:r>
              <a:rPr lang="en-US" kern="0" dirty="0"/>
              <a:t> </a:t>
            </a:r>
            <a:r>
              <a:rPr lang="en-US" kern="0" dirty="0" err="1"/>
              <a:t>Teknis</a:t>
            </a:r>
            <a:r>
              <a:rPr lang="en-US" kern="0" dirty="0"/>
              <a:t>,   </a:t>
            </a:r>
            <a:r>
              <a:rPr lang="en-US" kern="0" dirty="0" err="1"/>
              <a:t>Praktisi</a:t>
            </a:r>
            <a:r>
              <a:rPr lang="en-US" kern="0" dirty="0"/>
              <a:t>, </a:t>
            </a:r>
            <a:r>
              <a:rPr lang="en-US" kern="0" dirty="0" err="1"/>
              <a:t>Konsumen</a:t>
            </a:r>
            <a:r>
              <a:rPr lang="en-US" kern="0" dirty="0"/>
              <a:t>, end user</a:t>
            </a:r>
          </a:p>
          <a:p>
            <a:pPr>
              <a:spcBef>
                <a:spcPct val="20000"/>
              </a:spcBef>
              <a:buSzPct val="75000"/>
              <a:defRPr/>
            </a:pPr>
            <a:r>
              <a:rPr lang="en-US" kern="0" dirty="0"/>
              <a:t> Tim </a:t>
            </a:r>
            <a:r>
              <a:rPr lang="en-US" kern="0" dirty="0" err="1"/>
              <a:t>Pemimpin</a:t>
            </a:r>
            <a:endParaRPr lang="en-US" kern="0" dirty="0"/>
          </a:p>
          <a:p>
            <a:pPr>
              <a:spcBef>
                <a:spcPct val="20000"/>
              </a:spcBef>
              <a:buSzPct val="75000"/>
              <a:defRPr/>
            </a:pPr>
            <a:r>
              <a:rPr lang="en-US" kern="0" dirty="0"/>
              <a:t> Tim </a:t>
            </a:r>
            <a:r>
              <a:rPr lang="en-US" kern="0" dirty="0" err="1"/>
              <a:t>Perangkat</a:t>
            </a:r>
            <a:r>
              <a:rPr lang="en-US" kern="0" dirty="0"/>
              <a:t> </a:t>
            </a:r>
            <a:r>
              <a:rPr lang="en-US" kern="0" dirty="0" err="1"/>
              <a:t>Lunak</a:t>
            </a:r>
            <a:endParaRPr lang="en-US" kern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73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Proses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pembangunan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melibatkan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personel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dikategorikan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manajer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senior : yang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usaha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dikerjakan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pemegang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keputusan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manajer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teknis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)–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pemimpin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yang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rencana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memotivasi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mengatur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mengendalikan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praktisi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mengerjakan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praktisi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yang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mengerjakan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klien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yang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pihak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lain yang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berkaitan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0600" lvl="1" indent="-533400">
              <a:buFontTx/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 : yang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berinteraksi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 yang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dibangun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331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D7016D51814348B2BE8A5AB783175B" ma:contentTypeVersion="10" ma:contentTypeDescription="Create a new document." ma:contentTypeScope="" ma:versionID="5387663db2e8b0bab0b5d1bd767f8c30">
  <xsd:schema xmlns:xsd="http://www.w3.org/2001/XMLSchema" xmlns:xs="http://www.w3.org/2001/XMLSchema" xmlns:p="http://schemas.microsoft.com/office/2006/metadata/properties" xmlns:ns2="1d6f5447-cc9c-4f5d-8212-abe2b6ccb6f6" xmlns:ns3="918268d5-6d76-4a48-8fa7-7fe56efe3808" targetNamespace="http://schemas.microsoft.com/office/2006/metadata/properties" ma:root="true" ma:fieldsID="8fdc0a7acd4246a084a667e6623617b8" ns2:_="" ns3:_="">
    <xsd:import namespace="1d6f5447-cc9c-4f5d-8212-abe2b6ccb6f6"/>
    <xsd:import namespace="918268d5-6d76-4a48-8fa7-7fe56efe38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f5447-cc9c-4f5d-8212-abe2b6ccb6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8268d5-6d76-4a48-8fa7-7fe56efe380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6152D5-3734-49B1-A102-76B6B7425BBA}"/>
</file>

<file path=customXml/itemProps2.xml><?xml version="1.0" encoding="utf-8"?>
<ds:datastoreItem xmlns:ds="http://schemas.openxmlformats.org/officeDocument/2006/customXml" ds:itemID="{03D9C396-E46F-42DB-B49D-DEE41F8B3BA9}"/>
</file>

<file path=customXml/itemProps3.xml><?xml version="1.0" encoding="utf-8"?>
<ds:datastoreItem xmlns:ds="http://schemas.openxmlformats.org/officeDocument/2006/customXml" ds:itemID="{2762AF49-BA6C-48F9-8B90-71052956717C}"/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2494</Words>
  <Application>Microsoft Office PowerPoint</Application>
  <PresentationFormat>Widescreen</PresentationFormat>
  <Paragraphs>470</Paragraphs>
  <Slides>49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ＭＳ Ｐゴシック</vt:lpstr>
      <vt:lpstr>Arial</vt:lpstr>
      <vt:lpstr>Arial Narror</vt:lpstr>
      <vt:lpstr>Calibri</vt:lpstr>
      <vt:lpstr>Calibri Light</vt:lpstr>
      <vt:lpstr>Times New Roman</vt:lpstr>
      <vt:lpstr>Wingdings</vt:lpstr>
      <vt:lpstr>Office Theme</vt:lpstr>
      <vt:lpstr>Worksheet</vt:lpstr>
      <vt:lpstr>Software Development</vt:lpstr>
      <vt:lpstr>Manajemen</vt:lpstr>
      <vt:lpstr>Proyek Perangkat Lunak</vt:lpstr>
      <vt:lpstr>Pra Proyek</vt:lpstr>
      <vt:lpstr>DASAR-DASAR PROYEK</vt:lpstr>
      <vt:lpstr>1. Memulai Proyek</vt:lpstr>
      <vt:lpstr>Empat P</vt:lpstr>
      <vt:lpstr>1. People</vt:lpstr>
      <vt:lpstr>1.1. Kategori Personel</vt:lpstr>
      <vt:lpstr>1.2. Pemimpin Tim</vt:lpstr>
      <vt:lpstr>1.3. Tim Perangkat Lunak (Software Team)</vt:lpstr>
      <vt:lpstr>1.3. Tim Perangkat (lanjt..)</vt:lpstr>
      <vt:lpstr>2. Produk</vt:lpstr>
      <vt:lpstr>3. Proses</vt:lpstr>
      <vt:lpstr>4. Proyek</vt:lpstr>
      <vt:lpstr>Rangkuman</vt:lpstr>
      <vt:lpstr>Sasaran Proyek dan 3 Kendala (Triple Constraint)</vt:lpstr>
      <vt:lpstr>Menyeleksi Proyek</vt:lpstr>
      <vt:lpstr>Pertimbangan lain untuk Menyeleksi Proyek</vt:lpstr>
      <vt:lpstr>Why Projects Fail</vt:lpstr>
      <vt:lpstr>Menentukan kelayakan</vt:lpstr>
      <vt:lpstr>PowerPoint Presentation</vt:lpstr>
      <vt:lpstr>PowerPoint Presentation</vt:lpstr>
      <vt:lpstr>Software Berkualitas?</vt:lpstr>
      <vt:lpstr>PowerPoint Presentation</vt:lpstr>
      <vt:lpstr>PowerPoint Presentation</vt:lpstr>
      <vt:lpstr>PowerPoint Presentation</vt:lpstr>
      <vt:lpstr>PowerPoint Presentation</vt:lpstr>
      <vt:lpstr>Menentukan tujuan</vt:lpstr>
      <vt:lpstr>Menentukan tujuan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lastModifiedBy>OWNER</cp:lastModifiedBy>
  <cp:revision>16</cp:revision>
  <dcterms:created xsi:type="dcterms:W3CDTF">2020-06-08T01:30:48Z</dcterms:created>
  <dcterms:modified xsi:type="dcterms:W3CDTF">2022-02-17T06:29:08Z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0x01010084D7016D51814348B2BE8A5AB783175B</vt:lpwstr>
  </property>
</Properties>
</file>