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044FDC-E93C-4E1C-BCCD-6D6CB4518982}" v="1" dt="2021-02-07T02:14:42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tap" userId="917c9600df60b3e3" providerId="LiveId" clId="{D3044FDC-E93C-4E1C-BCCD-6D6CB4518982}"/>
    <pc:docChg chg="delSld modSld">
      <pc:chgData name="Manatap" userId="917c9600df60b3e3" providerId="LiveId" clId="{D3044FDC-E93C-4E1C-BCCD-6D6CB4518982}" dt="2021-02-07T02:14:52.083" v="24" actId="20577"/>
      <pc:docMkLst>
        <pc:docMk/>
      </pc:docMkLst>
      <pc:sldChg chg="modSp del mod">
        <pc:chgData name="Manatap" userId="917c9600df60b3e3" providerId="LiveId" clId="{D3044FDC-E93C-4E1C-BCCD-6D6CB4518982}" dt="2021-02-07T02:14:52.083" v="24" actId="20577"/>
        <pc:sldMkLst>
          <pc:docMk/>
          <pc:sldMk cId="99508865" sldId="256"/>
        </pc:sldMkLst>
        <pc:spChg chg="mod">
          <ac:chgData name="Manatap" userId="917c9600df60b3e3" providerId="LiveId" clId="{D3044FDC-E93C-4E1C-BCCD-6D6CB4518982}" dt="2021-02-07T02:14:52.083" v="24" actId="20577"/>
          <ac:spMkLst>
            <pc:docMk/>
            <pc:sldMk cId="99508865" sldId="256"/>
            <ac:spMk id="17" creationId="{941E02D2-48C0-448A-BBA2-A7F9A1B25B41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xmlns="" id="{9E88FF8D-91E5-496A-905D-47B18F1C4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Software Development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xmlns="" id="{941E02D2-48C0-448A-BBA2-A7F9A1B25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06 </a:t>
            </a:r>
            <a:r>
              <a:rPr lang="en-US" sz="2800" dirty="0" err="1">
                <a:solidFill>
                  <a:schemeClr val="bg1"/>
                </a:solidFill>
              </a:rPr>
              <a:t>Penjadwalan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Proyek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Zyad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Rusdi</a:t>
            </a:r>
            <a:r>
              <a:rPr lang="en-US" sz="2200" dirty="0">
                <a:solidFill>
                  <a:schemeClr val="bg1"/>
                </a:solidFill>
              </a:rPr>
              <a:t>, S.T., </a:t>
            </a:r>
            <a:r>
              <a:rPr lang="en-US" sz="2200" dirty="0" err="1" smtClean="0">
                <a:solidFill>
                  <a:schemeClr val="bg1"/>
                </a:solidFill>
              </a:rPr>
              <a:t>M.Kom</a:t>
            </a:r>
            <a:r>
              <a:rPr lang="en-US" sz="2200" dirty="0" smtClean="0">
                <a:solidFill>
                  <a:schemeClr val="bg1"/>
                </a:solidFill>
              </a:rPr>
              <a:t>.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026"/>
          <p:cNvSpPr txBox="1">
            <a:spLocks noChangeArrowheads="1"/>
          </p:cNvSpPr>
          <p:nvPr/>
        </p:nvSpPr>
        <p:spPr bwMode="auto">
          <a:xfrm>
            <a:off x="1905000" y="533401"/>
            <a:ext cx="83058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Misal 2 bulan sebelum batas waktu, 2 orang SE lagi ditambahkan.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Dengan penambahan ini, jalur komunikasi juga bertambah; dst.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Jadi hubungan antara jumlah orang yang bekerja pada proyek P/L dn produktivitas keseluruhan adalah tidak linier.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Suatu hubungan empirik yang menyatakan jumlah LOC (L) dengan effort (E) dan waktu pengembangan (t), adalah;</a:t>
            </a:r>
          </a:p>
          <a:p>
            <a:pPr>
              <a:spcBef>
                <a:spcPct val="50000"/>
              </a:spcBef>
            </a:pPr>
            <a:r>
              <a:rPr lang="en-US" altLang="en-US" sz="2000" b="1"/>
              <a:t>		L = P x (E/B)</a:t>
            </a:r>
            <a:r>
              <a:rPr lang="en-US" altLang="en-US" sz="2000" b="1" baseline="30000"/>
              <a:t>1/3 </a:t>
            </a:r>
            <a:r>
              <a:rPr lang="en-US" altLang="en-US" sz="2000" b="1"/>
              <a:t>t</a:t>
            </a:r>
            <a:r>
              <a:rPr lang="en-US" altLang="en-US" sz="2000" b="1" baseline="30000"/>
              <a:t>4/3</a:t>
            </a:r>
            <a:endParaRPr lang="en-US" altLang="en-US" sz="2000" b="1"/>
          </a:p>
          <a:p>
            <a:pPr>
              <a:spcBef>
                <a:spcPct val="50000"/>
              </a:spcBef>
            </a:pPr>
            <a:r>
              <a:rPr lang="en-US" altLang="en-US" sz="2000" b="1"/>
              <a:t>	dengan P adalah parameter produktivitas, B adalah faktor keahlian khusus.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sz="20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026"/>
          <p:cNvSpPr txBox="1">
            <a:spLocks noChangeArrowheads="1"/>
          </p:cNvSpPr>
          <p:nvPr/>
        </p:nvSpPr>
        <p:spPr bwMode="auto">
          <a:xfrm>
            <a:off x="1981200" y="304800"/>
            <a:ext cx="8305800" cy="628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b="1"/>
              <a:t>Distribusi effort</a:t>
            </a:r>
            <a:endParaRPr lang="en-US" altLang="en-US" sz="260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Distribusi beban kerja yang dianjurkan dalam phase-phase definisi &amp; pengembangan adalah 40 - 20 - 40; 40% atau lebih beban kerja dialokasikan untuk tugas-tugas front-end (analisis &amp; design).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Persentase yang sama dipakai dalam back-end testing Coding 20%.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Distribusi effort tergantung pada karakteristik proyek.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Effort yang dihabiskan dalam perencanaan proyek jarang mencapai lebih dari 2% atau 3%.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Analisis persyaratan-persyaratan dapat menghabiskan 10% sampai 25% effort.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Sedangkan effort yang dihabiskan dalam analisis atau pembuatan prototype tergantung pada ukuran dan kompleksitas proyek 20% s/d 25% biasanya dihabiskan untuk perancangan P/L.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Waktu yang diperlukan untuk design review &amp; iterasi selanjutnya juga harus dipertimbangkan.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sz="20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026"/>
          <p:cNvSpPr txBox="1">
            <a:spLocks noChangeArrowheads="1"/>
          </p:cNvSpPr>
          <p:nvPr/>
        </p:nvSpPr>
        <p:spPr bwMode="auto">
          <a:xfrm>
            <a:off x="1828800" y="457200"/>
            <a:ext cx="8458200" cy="262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b="1"/>
              <a:t>Distribusi effort (Lanjutan)</a:t>
            </a:r>
            <a:endParaRPr lang="en-US" altLang="en-US" sz="2000" b="1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Karena effort yang diberikan dalam software design, kesulitankesulitan yang akan dihadapi dalam coding juga akan berkurang; kisaran antara 15% s/d 20% dari effort keseluruhan dapat dicapai.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Testing dilanjutkan dengan debugging dapat mencapai 30% s/d 40%. Kekritisan P/L sering dipengaruhi oleh jumlah testing yang diperlukan. Untuk P/L yang human-rated persentasenya bahkan lebih tinggi.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042989" y="228600"/>
            <a:ext cx="10587036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b="1" dirty="0" err="1"/>
              <a:t>Penentuan</a:t>
            </a:r>
            <a:r>
              <a:rPr lang="en-US" altLang="en-US" sz="2600" b="1" dirty="0"/>
              <a:t> task set </a:t>
            </a:r>
            <a:r>
              <a:rPr lang="en-US" altLang="en-US" sz="2600" b="1" dirty="0" err="1"/>
              <a:t>proyek</a:t>
            </a:r>
            <a:r>
              <a:rPr lang="en-US" altLang="en-US" sz="2600" b="1" dirty="0"/>
              <a:t> P/L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 dirty="0" err="1"/>
              <a:t>Sejumlah</a:t>
            </a:r>
            <a:r>
              <a:rPr lang="en-US" altLang="en-US" sz="2000" b="1" dirty="0"/>
              <a:t> model proses: linier </a:t>
            </a:r>
            <a:r>
              <a:rPr lang="en-US" altLang="en-US" sz="2000" b="1" dirty="0" err="1"/>
              <a:t>sequensial</a:t>
            </a:r>
            <a:r>
              <a:rPr lang="en-US" altLang="en-US" sz="2000" b="1" dirty="0"/>
              <a:t>, iterative, evolutionary, </a:t>
            </a:r>
            <a:r>
              <a:rPr lang="en-US" altLang="en-US" sz="2000" b="1" dirty="0" err="1"/>
              <a:t>dsb</a:t>
            </a:r>
            <a:r>
              <a:rPr lang="en-US" altLang="en-US" sz="2000" b="1" dirty="0"/>
              <a:t>, </a:t>
            </a:r>
            <a:r>
              <a:rPr lang="en-US" altLang="en-US" sz="2000" b="1" dirty="0" err="1"/>
              <a:t>penuh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dengan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sekumpulan</a:t>
            </a:r>
            <a:r>
              <a:rPr lang="en-US" altLang="en-US" sz="2000" b="1" dirty="0"/>
              <a:t> task yang </a:t>
            </a:r>
            <a:r>
              <a:rPr lang="en-US" altLang="en-US" sz="2000" b="1" dirty="0" err="1"/>
              <a:t>memungkinkan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tim</a:t>
            </a:r>
            <a:r>
              <a:rPr lang="en-US" altLang="en-US" sz="2000" b="1" dirty="0"/>
              <a:t> P/L </a:t>
            </a:r>
            <a:r>
              <a:rPr lang="en-US" altLang="en-US" sz="2000" b="1" dirty="0" err="1"/>
              <a:t>menentukan</a:t>
            </a:r>
            <a:r>
              <a:rPr lang="en-US" altLang="en-US" sz="2000" b="1" dirty="0"/>
              <a:t>, </a:t>
            </a:r>
            <a:r>
              <a:rPr lang="en-US" altLang="en-US" sz="2000" b="1" dirty="0" err="1"/>
              <a:t>mengembangkan</a:t>
            </a:r>
            <a:r>
              <a:rPr lang="en-US" altLang="en-US" sz="2000" b="1" dirty="0"/>
              <a:t>, </a:t>
            </a:r>
            <a:r>
              <a:rPr lang="en-US" altLang="en-US" sz="2000" b="1" dirty="0" err="1"/>
              <a:t>dan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pada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akhirnya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memelihara</a:t>
            </a:r>
            <a:r>
              <a:rPr lang="en-US" altLang="en-US" sz="2000" b="1" dirty="0"/>
              <a:t> P/L </a:t>
            </a:r>
            <a:r>
              <a:rPr lang="en-US" altLang="en-US" sz="2000" b="1" dirty="0" err="1"/>
              <a:t>komputer</a:t>
            </a:r>
            <a:endParaRPr lang="en-US" altLang="en-US" sz="2000" b="1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 dirty="0" err="1"/>
              <a:t>Tidak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ada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satu</a:t>
            </a:r>
            <a:r>
              <a:rPr lang="en-US" altLang="en-US" sz="2000" b="1" dirty="0"/>
              <a:t> set </a:t>
            </a:r>
            <a:r>
              <a:rPr lang="en-US" altLang="en-US" sz="2000" b="1" dirty="0" err="1"/>
              <a:t>tunggal</a:t>
            </a:r>
            <a:r>
              <a:rPr lang="en-US" altLang="en-US" sz="2000" b="1" dirty="0"/>
              <a:t> yang </a:t>
            </a:r>
            <a:r>
              <a:rPr lang="en-US" altLang="en-US" sz="2000" b="1" dirty="0" err="1"/>
              <a:t>cocok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untuk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semua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proyek</a:t>
            </a:r>
            <a:r>
              <a:rPr lang="en-US" altLang="en-US" sz="2000" b="1" dirty="0"/>
              <a:t>. </a:t>
            </a:r>
            <a:r>
              <a:rPr lang="en-US" altLang="en-US" sz="2000" b="1" dirty="0" err="1"/>
              <a:t>Oleh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karena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itu</a:t>
            </a:r>
            <a:r>
              <a:rPr lang="en-US" altLang="en-US" sz="2000" b="1" dirty="0"/>
              <a:t> proses P/L yang </a:t>
            </a:r>
            <a:r>
              <a:rPr lang="en-US" altLang="en-US" sz="2000" b="1" dirty="0" err="1"/>
              <a:t>efektif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harus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menentukan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sekumpulan</a:t>
            </a:r>
            <a:r>
              <a:rPr lang="en-US" altLang="en-US" sz="2000" b="1" dirty="0"/>
              <a:t> task set, </a:t>
            </a:r>
            <a:r>
              <a:rPr lang="en-US" altLang="en-US" sz="2000" b="1" dirty="0" err="1"/>
              <a:t>masing-masing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dirancang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untuk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memenuhi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kebutuhan-kebutuhan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tipe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proyek</a:t>
            </a:r>
            <a:r>
              <a:rPr lang="en-US" altLang="en-US" sz="2000" b="1" dirty="0"/>
              <a:t> yang </a:t>
            </a:r>
            <a:r>
              <a:rPr lang="en-US" altLang="en-US" sz="2000" b="1" dirty="0" err="1"/>
              <a:t>berbeda</a:t>
            </a:r>
            <a:r>
              <a:rPr lang="en-US" altLang="en-US" sz="2000" b="1" dirty="0"/>
              <a:t>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 dirty="0"/>
              <a:t>Task set </a:t>
            </a:r>
            <a:r>
              <a:rPr lang="en-US" altLang="en-US" sz="2000" b="1" dirty="0" err="1"/>
              <a:t>adalah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sekumpulan</a:t>
            </a:r>
            <a:r>
              <a:rPr lang="en-US" altLang="en-US" sz="2000" b="1" dirty="0"/>
              <a:t> task-task </a:t>
            </a:r>
            <a:r>
              <a:rPr lang="en-US" altLang="en-US" sz="2000" b="1" dirty="0" err="1"/>
              <a:t>pekertjaan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rekayasa</a:t>
            </a:r>
            <a:r>
              <a:rPr lang="en-US" altLang="en-US" sz="2000" b="1" dirty="0"/>
              <a:t> P/L, milestones, </a:t>
            </a:r>
            <a:r>
              <a:rPr lang="en-US" altLang="en-US" sz="2000" b="1" dirty="0" err="1"/>
              <a:t>dan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diliverables</a:t>
            </a:r>
            <a:r>
              <a:rPr lang="en-US" altLang="en-US" sz="2000" b="1" dirty="0"/>
              <a:t> yang </a:t>
            </a:r>
            <a:r>
              <a:rPr lang="en-US" altLang="en-US" sz="2000" b="1" dirty="0" err="1"/>
              <a:t>harus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dipenuhi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untuk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menyelesaikan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proyek</a:t>
            </a:r>
            <a:r>
              <a:rPr lang="en-US" altLang="en-US" sz="2000" b="1" dirty="0"/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 dirty="0"/>
              <a:t>Task set yang </a:t>
            </a:r>
            <a:r>
              <a:rPr lang="en-US" altLang="en-US" sz="2000" b="1" dirty="0" err="1"/>
              <a:t>dipilih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harus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memberikan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disiplin</a:t>
            </a:r>
            <a:r>
              <a:rPr lang="en-US" altLang="en-US" sz="2000" b="1" dirty="0"/>
              <a:t> yang </a:t>
            </a:r>
            <a:r>
              <a:rPr lang="en-US" altLang="en-US" sz="2000" b="1" dirty="0" err="1"/>
              <a:t>cukup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untuk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mencapai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kualitas</a:t>
            </a:r>
            <a:r>
              <a:rPr lang="en-US" altLang="en-US" sz="2000" b="1" dirty="0"/>
              <a:t> P/L yang </a:t>
            </a:r>
            <a:r>
              <a:rPr lang="en-US" altLang="en-US" sz="2000" b="1" dirty="0" err="1"/>
              <a:t>tinggi</a:t>
            </a:r>
            <a:r>
              <a:rPr lang="en-US" altLang="en-US" sz="2000" b="1" dirty="0"/>
              <a:t>, </a:t>
            </a:r>
            <a:r>
              <a:rPr lang="en-US" altLang="en-US" sz="2000" b="1" dirty="0" err="1"/>
              <a:t>tetapi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harus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tidak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membanjiri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tim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proyek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dengan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kerja</a:t>
            </a:r>
            <a:r>
              <a:rPr lang="en-US" altLang="en-US" sz="2000" b="1" dirty="0"/>
              <a:t> yang </a:t>
            </a:r>
            <a:r>
              <a:rPr lang="en-US" altLang="en-US" sz="2000" b="1" dirty="0" err="1"/>
              <a:t>tidak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perlu</a:t>
            </a:r>
            <a:r>
              <a:rPr lang="en-US" altLang="en-US" sz="2000" b="1" dirty="0"/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 dirty="0"/>
              <a:t>Task set </a:t>
            </a:r>
            <a:r>
              <a:rPr lang="en-US" altLang="en-US" sz="2000" b="1" dirty="0" err="1"/>
              <a:t>dirancang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untuk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mengakomodasi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berbagai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tipe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proyek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tingkat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kesulitan</a:t>
            </a:r>
            <a:r>
              <a:rPr lang="en-US" altLang="en-US" sz="2000" b="1" dirty="0"/>
              <a:t> (degree of rigor) yang </a:t>
            </a:r>
            <a:r>
              <a:rPr lang="en-US" altLang="en-US" sz="2000" b="1" dirty="0" err="1"/>
              <a:t>berbeda</a:t>
            </a:r>
            <a:r>
              <a:rPr lang="en-US" altLang="en-US" sz="2000" b="1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981200" y="609600"/>
            <a:ext cx="8229600" cy="506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b="1"/>
              <a:t>Penentuan task set proyek P/L (lanjutan)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Beberapa tipe proyek, yaitu proyek pengembangan konsep, proyek pengembangan aplikasi baru, peningkatan kemampuan aplikasi yang sudah ada, proyek perawatan aplikasi dan proyek reengineering.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Degree of rigor adalah suatu fungsi dari berbagai karakteristik proyek, terdapat 4 degree of rigor, yaitu Casual, structured, strict, quick dan reaction.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Manajer proyek harus mengembangkan suatu cara yang sistematis untuk pemilihan degree of rigor yang sesuai untuk suatu proyek.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Untuk memenuhi hal tersebut, kriteria adaptasi proyek didefinisikan dan nilai task set selector dihitung.</a:t>
            </a:r>
          </a:p>
          <a:p>
            <a:pPr>
              <a:spcBef>
                <a:spcPct val="50000"/>
              </a:spcBef>
            </a:pPr>
            <a:endParaRPr lang="en-US" altLang="en-US" sz="2000" b="1"/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sz="20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676400" y="120650"/>
            <a:ext cx="8991600" cy="536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b="1"/>
              <a:t>Penentuan Kriteria Adaptasi</a:t>
            </a:r>
            <a:endParaRPr lang="en-US" altLang="en-US" sz="260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Kriteria adaptasi dipakai untuk menentukan degree of rigor dengan mana proses P/L akan dipakai pada proyek.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Sebelas kriteria adaptasi didefinisikan untuk proyek P/L; yaitu</a:t>
            </a:r>
          </a:p>
          <a:p>
            <a:pPr lvl="1">
              <a:spcBef>
                <a:spcPct val="50000"/>
              </a:spcBef>
              <a:buFontTx/>
              <a:buChar char="o"/>
            </a:pPr>
            <a:r>
              <a:rPr lang="en-US" altLang="en-US" sz="2000"/>
              <a:t>ukuran proyek,</a:t>
            </a:r>
          </a:p>
          <a:p>
            <a:pPr lvl="1">
              <a:spcBef>
                <a:spcPct val="50000"/>
              </a:spcBef>
              <a:buFontTx/>
              <a:buChar char="o"/>
            </a:pPr>
            <a:r>
              <a:rPr lang="en-US" altLang="en-US" sz="2000"/>
              <a:t>jumlah user,</a:t>
            </a:r>
          </a:p>
          <a:p>
            <a:pPr lvl="1">
              <a:spcBef>
                <a:spcPct val="50000"/>
              </a:spcBef>
              <a:buFontTx/>
              <a:buChar char="o"/>
            </a:pPr>
            <a:r>
              <a:rPr lang="en-US" altLang="en-US" sz="2000"/>
              <a:t>kekritisan misi yang diemban,</a:t>
            </a:r>
          </a:p>
          <a:p>
            <a:pPr lvl="1">
              <a:spcBef>
                <a:spcPct val="50000"/>
              </a:spcBef>
              <a:buFontTx/>
              <a:buChar char="o"/>
            </a:pPr>
            <a:r>
              <a:rPr lang="en-US" altLang="en-US" sz="2000"/>
              <a:t>umur (lamanya) aplikasi tersebut akan dipakai,</a:t>
            </a:r>
          </a:p>
          <a:p>
            <a:pPr lvl="1">
              <a:spcBef>
                <a:spcPct val="50000"/>
              </a:spcBef>
              <a:buFontTx/>
              <a:buChar char="o"/>
            </a:pPr>
            <a:r>
              <a:rPr lang="en-US" altLang="en-US" sz="2000"/>
              <a:t>kestabilan dalam persyaratan,</a:t>
            </a:r>
          </a:p>
          <a:p>
            <a:pPr lvl="1">
              <a:spcBef>
                <a:spcPct val="50000"/>
              </a:spcBef>
              <a:buFontTx/>
              <a:buChar char="o"/>
            </a:pPr>
            <a:r>
              <a:rPr lang="en-US" altLang="en-US" sz="2000"/>
              <a:t>kemudahan komunikasi customer/developer,</a:t>
            </a:r>
          </a:p>
          <a:p>
            <a:pPr lvl="1">
              <a:spcBef>
                <a:spcPct val="50000"/>
              </a:spcBef>
              <a:buFontTx/>
              <a:buChar char="o"/>
            </a:pPr>
            <a:r>
              <a:rPr lang="en-US" altLang="en-US" sz="2000"/>
              <a:t>kemapanan (maturity) teknologi yang dipakai,</a:t>
            </a:r>
          </a:p>
          <a:p>
            <a:pPr lvl="1">
              <a:spcBef>
                <a:spcPct val="50000"/>
              </a:spcBef>
              <a:buFontTx/>
              <a:buChar char="o"/>
            </a:pPr>
            <a:r>
              <a:rPr lang="en-US" altLang="en-US" sz="2000"/>
              <a:t>kendala-kendala pada kinerja,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981200" y="685801"/>
            <a:ext cx="82296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50000"/>
              </a:spcBef>
              <a:buFontTx/>
              <a:buChar char="o"/>
            </a:pPr>
            <a:r>
              <a:rPr lang="en-US" altLang="en-US" sz="2000"/>
              <a:t>karakteristik embedded/nonembedded,</a:t>
            </a:r>
          </a:p>
          <a:p>
            <a:pPr lvl="1">
              <a:spcBef>
                <a:spcPct val="50000"/>
              </a:spcBef>
              <a:buFontTx/>
              <a:buChar char="o"/>
            </a:pPr>
            <a:r>
              <a:rPr lang="en-US" altLang="en-US" sz="2000"/>
              <a:t>project staffing, dan</a:t>
            </a:r>
          </a:p>
          <a:p>
            <a:pPr lvl="1">
              <a:spcBef>
                <a:spcPct val="50000"/>
              </a:spcBef>
              <a:buFontTx/>
              <a:buChar char="o"/>
            </a:pPr>
            <a:r>
              <a:rPr lang="en-US" altLang="en-US" sz="2000"/>
              <a:t>reengineering factors.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Masing-masing kriteria adaptasi diberi grade antara 1 s/d 5, dengan 1 merepresentasikan suatu proyek yang membutuhkan subset yang kecil pada task-task proses dan persyaratan-persyaratan metodologi dan dokumentasi adalah minimal.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Grade 5 merepresentasikan merepresentasikan suatu proyek dimana satu set task-task proses lengkap harus dipergunakan dan seluruh persyaratan-persyaratan metodologi dan dokumentasi adalah substansial.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981200" y="304800"/>
            <a:ext cx="8382000" cy="582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b="1"/>
              <a:t>Menghitung Nilai Task Set Selector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Memilih task set yang sesuai untuk sebuah proyek, langkah-langkah berikut harus dikerjakan,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Periksa masing-masing kriteria adaptasi dan beri grade yang sesuai berdasarkan karakteristik proyek.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Periksa faktor bobot (nilai berkisar antara 0.8 s/d 1.2) yang diberikan pada masing-masing kriteria. Faktor bobot menunjukkan tingkat pentingnya (relatif) dari kriteria adaptasi tertentu pada tipe P/L yang dibuat thd lingkungan lokal.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Kalikan grade dengan faktor bobot dan dengan entry point multiplier (bernilai 0 atau 1; yang menunjukkan relevansi kriteria adaptasi dengan tipe proyek) untuk tipe proyek yang sedang dikerjakan</a:t>
            </a:r>
          </a:p>
          <a:p>
            <a:pPr>
              <a:spcBef>
                <a:spcPct val="50000"/>
              </a:spcBef>
            </a:pPr>
            <a:r>
              <a:rPr lang="en-US" altLang="en-US" sz="2000" b="1"/>
              <a:t>		      Grade x weighting_factor x entry_point_multiplier</a:t>
            </a:r>
          </a:p>
          <a:p>
            <a:pPr algn="ctr"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Hitung task set selector dengan mengambil nilai rata-rata dari product.</a:t>
            </a:r>
          </a:p>
          <a:p>
            <a:pPr algn="ctr">
              <a:spcBef>
                <a:spcPct val="50000"/>
              </a:spcBef>
            </a:pPr>
            <a:endParaRPr lang="en-US" altLang="en-US" sz="2000" b="1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200400" y="4800600"/>
            <a:ext cx="5791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981200" y="609600"/>
            <a:ext cx="822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1998663" y="1803401"/>
            <a:ext cx="15052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 u="sng">
                <a:solidFill>
                  <a:srgbClr val="000000"/>
                </a:solidFill>
                <a:latin typeface="Arial" panose="020B0604020202020204" pitchFamily="34" charset="0"/>
              </a:rPr>
              <a:t>Adaptation Criteria</a:t>
            </a:r>
            <a:endParaRPr lang="en-US" altLang="en-U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1998664" y="2241551"/>
            <a:ext cx="89287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Size of project</a:t>
            </a:r>
            <a:endParaRPr lang="en-US" altLang="en-US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1998664" y="2451101"/>
            <a:ext cx="104034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Number of users</a:t>
            </a:r>
            <a:endParaRPr lang="en-US" altLang="en-US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1998663" y="2660651"/>
            <a:ext cx="115416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Business criticality</a:t>
            </a:r>
            <a:endParaRPr lang="en-US" altLang="en-US"/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1998664" y="2870201"/>
            <a:ext cx="60433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Longevity</a:t>
            </a:r>
            <a:endParaRPr lang="en-US" altLang="en-US"/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1998663" y="3078164"/>
            <a:ext cx="151163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Stability of requirements</a:t>
            </a:r>
            <a:endParaRPr lang="en-US" altLang="en-US"/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1998664" y="3287714"/>
            <a:ext cx="146514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Ease of communication</a:t>
            </a:r>
            <a:endParaRPr lang="en-US" altLang="en-US"/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1998663" y="3497264"/>
            <a:ext cx="137698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Maturity of technology</a:t>
            </a:r>
            <a:endParaRPr lang="en-US" altLang="en-US"/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1998664" y="3706814"/>
            <a:ext cx="152605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Performance constraints</a:t>
            </a:r>
            <a:endParaRPr lang="en-US" altLang="en-US"/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1998663" y="3916364"/>
            <a:ext cx="162384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Embedded/nonembedded</a:t>
            </a:r>
            <a:endParaRPr lang="en-US" altLang="en-US"/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1998664" y="4125914"/>
            <a:ext cx="93134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Project staffing</a:t>
            </a:r>
            <a:endParaRPr lang="en-US" altLang="en-US"/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1998664" y="4333876"/>
            <a:ext cx="92493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Interoperability</a:t>
            </a:r>
            <a:endParaRPr lang="en-US" altLang="en-US"/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1998663" y="4543426"/>
            <a:ext cx="13801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Reengineering factors</a:t>
            </a:r>
            <a:endParaRPr lang="en-US" altLang="en-US"/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3919538" y="1803401"/>
            <a:ext cx="48250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 u="sng">
                <a:solidFill>
                  <a:srgbClr val="000000"/>
                </a:solidFill>
                <a:latin typeface="Arial" panose="020B0604020202020204" pitchFamily="34" charset="0"/>
              </a:rPr>
              <a:t>Grade</a:t>
            </a:r>
            <a:endParaRPr lang="en-US" altLang="en-US"/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4565650" y="1803401"/>
            <a:ext cx="55483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 u="sng">
                <a:solidFill>
                  <a:srgbClr val="000000"/>
                </a:solidFill>
                <a:latin typeface="Arial" panose="020B0604020202020204" pitchFamily="34" charset="0"/>
              </a:rPr>
              <a:t>Weight</a:t>
            </a:r>
            <a:endParaRPr lang="en-US" altLang="en-US"/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6434139" y="1803401"/>
            <a:ext cx="1681551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 u="sng">
                <a:solidFill>
                  <a:srgbClr val="000000"/>
                </a:solidFill>
                <a:latin typeface="Arial" panose="020B0604020202020204" pitchFamily="34" charset="0"/>
              </a:rPr>
              <a:t>Entry Point Multiplier</a:t>
            </a:r>
            <a:endParaRPr lang="en-US" altLang="en-US"/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9351964" y="1803401"/>
            <a:ext cx="63158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 u="sng">
                <a:solidFill>
                  <a:srgbClr val="000000"/>
                </a:solidFill>
                <a:latin typeface="Arial" panose="020B0604020202020204" pitchFamily="34" charset="0"/>
              </a:rPr>
              <a:t>Product</a:t>
            </a:r>
            <a:endParaRPr lang="en-US" altLang="en-US"/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5553076" y="2012951"/>
            <a:ext cx="464871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 u="sng">
                <a:solidFill>
                  <a:srgbClr val="000000"/>
                </a:solidFill>
                <a:latin typeface="Arial" panose="020B0604020202020204" pitchFamily="34" charset="0"/>
              </a:rPr>
              <a:t>Conc.</a:t>
            </a:r>
            <a:endParaRPr lang="en-US" altLang="en-US"/>
          </a:p>
        </p:txBody>
      </p:sp>
      <p:sp>
        <p:nvSpPr>
          <p:cNvPr id="19481" name="Rectangle 25"/>
          <p:cNvSpPr>
            <a:spLocks noChangeArrowheads="1"/>
          </p:cNvSpPr>
          <p:nvPr/>
        </p:nvSpPr>
        <p:spPr bwMode="auto">
          <a:xfrm>
            <a:off x="6283326" y="2012950"/>
            <a:ext cx="4683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 u="sng">
                <a:solidFill>
                  <a:srgbClr val="000000"/>
                </a:solidFill>
                <a:latin typeface="Arial" panose="020B0604020202020204" pitchFamily="34" charset="0"/>
              </a:rPr>
              <a:t>NDev.</a:t>
            </a:r>
            <a:endParaRPr lang="en-US" altLang="en-US"/>
          </a:p>
        </p:txBody>
      </p:sp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6975475" y="2012950"/>
            <a:ext cx="5524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 u="sng">
                <a:solidFill>
                  <a:srgbClr val="000000"/>
                </a:solidFill>
                <a:latin typeface="Arial" panose="020B0604020202020204" pitchFamily="34" charset="0"/>
              </a:rPr>
              <a:t>Enhan.</a:t>
            </a:r>
            <a:endParaRPr lang="en-US" altLang="en-US"/>
          </a:p>
        </p:txBody>
      </p:sp>
      <p:sp>
        <p:nvSpPr>
          <p:cNvPr id="19483" name="Rectangle 27"/>
          <p:cNvSpPr>
            <a:spLocks noChangeArrowheads="1"/>
          </p:cNvSpPr>
          <p:nvPr/>
        </p:nvSpPr>
        <p:spPr bwMode="auto">
          <a:xfrm>
            <a:off x="7745414" y="2012950"/>
            <a:ext cx="4794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 u="sng">
                <a:solidFill>
                  <a:srgbClr val="000000"/>
                </a:solidFill>
                <a:latin typeface="Arial" panose="020B0604020202020204" pitchFamily="34" charset="0"/>
              </a:rPr>
              <a:t>Maint.</a:t>
            </a:r>
            <a:endParaRPr lang="en-US" altLang="en-US"/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8443913" y="2012950"/>
            <a:ext cx="5524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 u="sng">
                <a:solidFill>
                  <a:srgbClr val="000000"/>
                </a:solidFill>
                <a:latin typeface="Arial" panose="020B0604020202020204" pitchFamily="34" charset="0"/>
              </a:rPr>
              <a:t>Reeng.</a:t>
            </a:r>
            <a:endParaRPr lang="en-US" altLang="en-US"/>
          </a:p>
        </p:txBody>
      </p:sp>
      <p:sp>
        <p:nvSpPr>
          <p:cNvPr id="19485" name="Rectangle 29"/>
          <p:cNvSpPr>
            <a:spLocks noChangeArrowheads="1"/>
          </p:cNvSpPr>
          <p:nvPr/>
        </p:nvSpPr>
        <p:spPr bwMode="auto">
          <a:xfrm>
            <a:off x="5737225" y="2241551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/>
          </a:p>
        </p:txBody>
      </p: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5737225" y="2451101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/>
          </a:p>
        </p:txBody>
      </p: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5737225" y="2660651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/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5737225" y="2870201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/>
          </a:p>
        </p:txBody>
      </p:sp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5737225" y="3078164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/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5737225" y="3287714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19491" name="Rectangle 35"/>
          <p:cNvSpPr>
            <a:spLocks noChangeArrowheads="1"/>
          </p:cNvSpPr>
          <p:nvPr/>
        </p:nvSpPr>
        <p:spPr bwMode="auto">
          <a:xfrm>
            <a:off x="5737225" y="3497264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5737225" y="3706814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/>
          </a:p>
        </p:txBody>
      </p:sp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5737225" y="3916364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5737225" y="4125914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19495" name="Rectangle 39"/>
          <p:cNvSpPr>
            <a:spLocks noChangeArrowheads="1"/>
          </p:cNvSpPr>
          <p:nvPr/>
        </p:nvSpPr>
        <p:spPr bwMode="auto">
          <a:xfrm>
            <a:off x="5737225" y="4333876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/>
          </a:p>
        </p:txBody>
      </p:sp>
      <p:sp>
        <p:nvSpPr>
          <p:cNvPr id="19496" name="Rectangle 40"/>
          <p:cNvSpPr>
            <a:spLocks noChangeArrowheads="1"/>
          </p:cNvSpPr>
          <p:nvPr/>
        </p:nvSpPr>
        <p:spPr bwMode="auto">
          <a:xfrm>
            <a:off x="5737225" y="4543426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/>
          </a:p>
        </p:txBody>
      </p:sp>
      <p:sp>
        <p:nvSpPr>
          <p:cNvPr id="19497" name="Rectangle 41"/>
          <p:cNvSpPr>
            <a:spLocks noChangeArrowheads="1"/>
          </p:cNvSpPr>
          <p:nvPr/>
        </p:nvSpPr>
        <p:spPr bwMode="auto">
          <a:xfrm>
            <a:off x="6472238" y="2241551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6472238" y="2451101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19499" name="Rectangle 43"/>
          <p:cNvSpPr>
            <a:spLocks noChangeArrowheads="1"/>
          </p:cNvSpPr>
          <p:nvPr/>
        </p:nvSpPr>
        <p:spPr bwMode="auto">
          <a:xfrm>
            <a:off x="6472238" y="2660651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19500" name="Rectangle 44"/>
          <p:cNvSpPr>
            <a:spLocks noChangeArrowheads="1"/>
          </p:cNvSpPr>
          <p:nvPr/>
        </p:nvSpPr>
        <p:spPr bwMode="auto">
          <a:xfrm>
            <a:off x="6472238" y="2870201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19501" name="Rectangle 45"/>
          <p:cNvSpPr>
            <a:spLocks noChangeArrowheads="1"/>
          </p:cNvSpPr>
          <p:nvPr/>
        </p:nvSpPr>
        <p:spPr bwMode="auto">
          <a:xfrm>
            <a:off x="6472238" y="3078164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19502" name="Rectangle 46"/>
          <p:cNvSpPr>
            <a:spLocks noChangeArrowheads="1"/>
          </p:cNvSpPr>
          <p:nvPr/>
        </p:nvSpPr>
        <p:spPr bwMode="auto">
          <a:xfrm>
            <a:off x="6472238" y="3287714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19503" name="Rectangle 47"/>
          <p:cNvSpPr>
            <a:spLocks noChangeArrowheads="1"/>
          </p:cNvSpPr>
          <p:nvPr/>
        </p:nvSpPr>
        <p:spPr bwMode="auto">
          <a:xfrm>
            <a:off x="6472238" y="3497264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19504" name="Rectangle 48"/>
          <p:cNvSpPr>
            <a:spLocks noChangeArrowheads="1"/>
          </p:cNvSpPr>
          <p:nvPr/>
        </p:nvSpPr>
        <p:spPr bwMode="auto">
          <a:xfrm>
            <a:off x="6472238" y="3706814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19505" name="Rectangle 49"/>
          <p:cNvSpPr>
            <a:spLocks noChangeArrowheads="1"/>
          </p:cNvSpPr>
          <p:nvPr/>
        </p:nvSpPr>
        <p:spPr bwMode="auto">
          <a:xfrm>
            <a:off x="6472238" y="3916364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19506" name="Rectangle 50"/>
          <p:cNvSpPr>
            <a:spLocks noChangeArrowheads="1"/>
          </p:cNvSpPr>
          <p:nvPr/>
        </p:nvSpPr>
        <p:spPr bwMode="auto">
          <a:xfrm>
            <a:off x="6472238" y="4125914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19507" name="Rectangle 51"/>
          <p:cNvSpPr>
            <a:spLocks noChangeArrowheads="1"/>
          </p:cNvSpPr>
          <p:nvPr/>
        </p:nvSpPr>
        <p:spPr bwMode="auto">
          <a:xfrm>
            <a:off x="6472238" y="4333876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19508" name="Rectangle 52"/>
          <p:cNvSpPr>
            <a:spLocks noChangeArrowheads="1"/>
          </p:cNvSpPr>
          <p:nvPr/>
        </p:nvSpPr>
        <p:spPr bwMode="auto">
          <a:xfrm>
            <a:off x="6472238" y="4543426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/>
          </a:p>
        </p:txBody>
      </p:sp>
      <p:sp>
        <p:nvSpPr>
          <p:cNvPr id="19509" name="Rectangle 53"/>
          <p:cNvSpPr>
            <a:spLocks noChangeArrowheads="1"/>
          </p:cNvSpPr>
          <p:nvPr/>
        </p:nvSpPr>
        <p:spPr bwMode="auto">
          <a:xfrm>
            <a:off x="7205663" y="2241551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19510" name="Rectangle 54"/>
          <p:cNvSpPr>
            <a:spLocks noChangeArrowheads="1"/>
          </p:cNvSpPr>
          <p:nvPr/>
        </p:nvSpPr>
        <p:spPr bwMode="auto">
          <a:xfrm>
            <a:off x="7205663" y="2451101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19511" name="Rectangle 55"/>
          <p:cNvSpPr>
            <a:spLocks noChangeArrowheads="1"/>
          </p:cNvSpPr>
          <p:nvPr/>
        </p:nvSpPr>
        <p:spPr bwMode="auto">
          <a:xfrm>
            <a:off x="7205663" y="2660651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19512" name="Rectangle 56"/>
          <p:cNvSpPr>
            <a:spLocks noChangeArrowheads="1"/>
          </p:cNvSpPr>
          <p:nvPr/>
        </p:nvSpPr>
        <p:spPr bwMode="auto">
          <a:xfrm>
            <a:off x="7205663" y="2870201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19513" name="Rectangle 57"/>
          <p:cNvSpPr>
            <a:spLocks noChangeArrowheads="1"/>
          </p:cNvSpPr>
          <p:nvPr/>
        </p:nvSpPr>
        <p:spPr bwMode="auto">
          <a:xfrm>
            <a:off x="7205663" y="3078164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19514" name="Rectangle 58"/>
          <p:cNvSpPr>
            <a:spLocks noChangeArrowheads="1"/>
          </p:cNvSpPr>
          <p:nvPr/>
        </p:nvSpPr>
        <p:spPr bwMode="auto">
          <a:xfrm>
            <a:off x="7205663" y="3287714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19515" name="Rectangle 59"/>
          <p:cNvSpPr>
            <a:spLocks noChangeArrowheads="1"/>
          </p:cNvSpPr>
          <p:nvPr/>
        </p:nvSpPr>
        <p:spPr bwMode="auto">
          <a:xfrm>
            <a:off x="7205663" y="3497264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/>
          </a:p>
        </p:txBody>
      </p:sp>
      <p:sp>
        <p:nvSpPr>
          <p:cNvPr id="19516" name="Rectangle 60"/>
          <p:cNvSpPr>
            <a:spLocks noChangeArrowheads="1"/>
          </p:cNvSpPr>
          <p:nvPr/>
        </p:nvSpPr>
        <p:spPr bwMode="auto">
          <a:xfrm>
            <a:off x="7205663" y="3706814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19517" name="Rectangle 61"/>
          <p:cNvSpPr>
            <a:spLocks noChangeArrowheads="1"/>
          </p:cNvSpPr>
          <p:nvPr/>
        </p:nvSpPr>
        <p:spPr bwMode="auto">
          <a:xfrm>
            <a:off x="7205663" y="3916364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19518" name="Rectangle 62"/>
          <p:cNvSpPr>
            <a:spLocks noChangeArrowheads="1"/>
          </p:cNvSpPr>
          <p:nvPr/>
        </p:nvSpPr>
        <p:spPr bwMode="auto">
          <a:xfrm>
            <a:off x="7205663" y="4125914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19519" name="Rectangle 63"/>
          <p:cNvSpPr>
            <a:spLocks noChangeArrowheads="1"/>
          </p:cNvSpPr>
          <p:nvPr/>
        </p:nvSpPr>
        <p:spPr bwMode="auto">
          <a:xfrm>
            <a:off x="7205663" y="4333876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19520" name="Rectangle 64"/>
          <p:cNvSpPr>
            <a:spLocks noChangeArrowheads="1"/>
          </p:cNvSpPr>
          <p:nvPr/>
        </p:nvSpPr>
        <p:spPr bwMode="auto">
          <a:xfrm>
            <a:off x="7205663" y="4543426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/>
          </a:p>
        </p:txBody>
      </p:sp>
      <p:sp>
        <p:nvSpPr>
          <p:cNvPr id="19521" name="Rectangle 65"/>
          <p:cNvSpPr>
            <a:spLocks noChangeArrowheads="1"/>
          </p:cNvSpPr>
          <p:nvPr/>
        </p:nvSpPr>
        <p:spPr bwMode="auto">
          <a:xfrm>
            <a:off x="7940675" y="2241551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19522" name="Rectangle 66"/>
          <p:cNvSpPr>
            <a:spLocks noChangeArrowheads="1"/>
          </p:cNvSpPr>
          <p:nvPr/>
        </p:nvSpPr>
        <p:spPr bwMode="auto">
          <a:xfrm>
            <a:off x="7940675" y="2451101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19523" name="Rectangle 67"/>
          <p:cNvSpPr>
            <a:spLocks noChangeArrowheads="1"/>
          </p:cNvSpPr>
          <p:nvPr/>
        </p:nvSpPr>
        <p:spPr bwMode="auto">
          <a:xfrm>
            <a:off x="7940675" y="2660651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19524" name="Rectangle 68"/>
          <p:cNvSpPr>
            <a:spLocks noChangeArrowheads="1"/>
          </p:cNvSpPr>
          <p:nvPr/>
        </p:nvSpPr>
        <p:spPr bwMode="auto">
          <a:xfrm>
            <a:off x="7940675" y="2870201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/>
          </a:p>
        </p:txBody>
      </p:sp>
      <p:sp>
        <p:nvSpPr>
          <p:cNvPr id="19525" name="Rectangle 69"/>
          <p:cNvSpPr>
            <a:spLocks noChangeArrowheads="1"/>
          </p:cNvSpPr>
          <p:nvPr/>
        </p:nvSpPr>
        <p:spPr bwMode="auto">
          <a:xfrm>
            <a:off x="7940675" y="3078164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19526" name="Rectangle 70"/>
          <p:cNvSpPr>
            <a:spLocks noChangeArrowheads="1"/>
          </p:cNvSpPr>
          <p:nvPr/>
        </p:nvSpPr>
        <p:spPr bwMode="auto">
          <a:xfrm>
            <a:off x="7940675" y="3287714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19527" name="Rectangle 71"/>
          <p:cNvSpPr>
            <a:spLocks noChangeArrowheads="1"/>
          </p:cNvSpPr>
          <p:nvPr/>
        </p:nvSpPr>
        <p:spPr bwMode="auto">
          <a:xfrm>
            <a:off x="7940675" y="3497264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/>
          </a:p>
        </p:txBody>
      </p:sp>
      <p:sp>
        <p:nvSpPr>
          <p:cNvPr id="19528" name="Rectangle 72"/>
          <p:cNvSpPr>
            <a:spLocks noChangeArrowheads="1"/>
          </p:cNvSpPr>
          <p:nvPr/>
        </p:nvSpPr>
        <p:spPr bwMode="auto">
          <a:xfrm>
            <a:off x="7940675" y="3706814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/>
          </a:p>
        </p:txBody>
      </p:sp>
      <p:sp>
        <p:nvSpPr>
          <p:cNvPr id="19529" name="Rectangle 73"/>
          <p:cNvSpPr>
            <a:spLocks noChangeArrowheads="1"/>
          </p:cNvSpPr>
          <p:nvPr/>
        </p:nvSpPr>
        <p:spPr bwMode="auto">
          <a:xfrm>
            <a:off x="7940675" y="3916364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/>
          </a:p>
        </p:txBody>
      </p:sp>
      <p:sp>
        <p:nvSpPr>
          <p:cNvPr id="19530" name="Rectangle 74"/>
          <p:cNvSpPr>
            <a:spLocks noChangeArrowheads="1"/>
          </p:cNvSpPr>
          <p:nvPr/>
        </p:nvSpPr>
        <p:spPr bwMode="auto">
          <a:xfrm>
            <a:off x="7940675" y="4125914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19531" name="Rectangle 75"/>
          <p:cNvSpPr>
            <a:spLocks noChangeArrowheads="1"/>
          </p:cNvSpPr>
          <p:nvPr/>
        </p:nvSpPr>
        <p:spPr bwMode="auto">
          <a:xfrm>
            <a:off x="7940675" y="4333876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19532" name="Rectangle 76"/>
          <p:cNvSpPr>
            <a:spLocks noChangeArrowheads="1"/>
          </p:cNvSpPr>
          <p:nvPr/>
        </p:nvSpPr>
        <p:spPr bwMode="auto">
          <a:xfrm>
            <a:off x="7940675" y="4543426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/>
          </a:p>
        </p:txBody>
      </p:sp>
      <p:sp>
        <p:nvSpPr>
          <p:cNvPr id="19533" name="Rectangle 77"/>
          <p:cNvSpPr>
            <a:spLocks noChangeArrowheads="1"/>
          </p:cNvSpPr>
          <p:nvPr/>
        </p:nvSpPr>
        <p:spPr bwMode="auto">
          <a:xfrm>
            <a:off x="8672513" y="2241551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19534" name="Rectangle 78"/>
          <p:cNvSpPr>
            <a:spLocks noChangeArrowheads="1"/>
          </p:cNvSpPr>
          <p:nvPr/>
        </p:nvSpPr>
        <p:spPr bwMode="auto">
          <a:xfrm>
            <a:off x="8672513" y="2451101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19535" name="Rectangle 79"/>
          <p:cNvSpPr>
            <a:spLocks noChangeArrowheads="1"/>
          </p:cNvSpPr>
          <p:nvPr/>
        </p:nvSpPr>
        <p:spPr bwMode="auto">
          <a:xfrm>
            <a:off x="8672513" y="2660651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19536" name="Rectangle 80"/>
          <p:cNvSpPr>
            <a:spLocks noChangeArrowheads="1"/>
          </p:cNvSpPr>
          <p:nvPr/>
        </p:nvSpPr>
        <p:spPr bwMode="auto">
          <a:xfrm>
            <a:off x="8672513" y="2870201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/>
          </a:p>
        </p:txBody>
      </p:sp>
      <p:sp>
        <p:nvSpPr>
          <p:cNvPr id="19537" name="Rectangle 81"/>
          <p:cNvSpPr>
            <a:spLocks noChangeArrowheads="1"/>
          </p:cNvSpPr>
          <p:nvPr/>
        </p:nvSpPr>
        <p:spPr bwMode="auto">
          <a:xfrm>
            <a:off x="8672513" y="3078164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19538" name="Rectangle 82"/>
          <p:cNvSpPr>
            <a:spLocks noChangeArrowheads="1"/>
          </p:cNvSpPr>
          <p:nvPr/>
        </p:nvSpPr>
        <p:spPr bwMode="auto">
          <a:xfrm>
            <a:off x="8672513" y="3287714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19539" name="Rectangle 83"/>
          <p:cNvSpPr>
            <a:spLocks noChangeArrowheads="1"/>
          </p:cNvSpPr>
          <p:nvPr/>
        </p:nvSpPr>
        <p:spPr bwMode="auto">
          <a:xfrm>
            <a:off x="8672513" y="3497264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19540" name="Rectangle 84"/>
          <p:cNvSpPr>
            <a:spLocks noChangeArrowheads="1"/>
          </p:cNvSpPr>
          <p:nvPr/>
        </p:nvSpPr>
        <p:spPr bwMode="auto">
          <a:xfrm>
            <a:off x="8672513" y="3706814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19541" name="Rectangle 85"/>
          <p:cNvSpPr>
            <a:spLocks noChangeArrowheads="1"/>
          </p:cNvSpPr>
          <p:nvPr/>
        </p:nvSpPr>
        <p:spPr bwMode="auto">
          <a:xfrm>
            <a:off x="8672513" y="3916364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19542" name="Rectangle 86"/>
          <p:cNvSpPr>
            <a:spLocks noChangeArrowheads="1"/>
          </p:cNvSpPr>
          <p:nvPr/>
        </p:nvSpPr>
        <p:spPr bwMode="auto">
          <a:xfrm>
            <a:off x="8672513" y="4125914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19543" name="Rectangle 87"/>
          <p:cNvSpPr>
            <a:spLocks noChangeArrowheads="1"/>
          </p:cNvSpPr>
          <p:nvPr/>
        </p:nvSpPr>
        <p:spPr bwMode="auto">
          <a:xfrm>
            <a:off x="8672513" y="4333876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19544" name="Rectangle 88"/>
          <p:cNvSpPr>
            <a:spLocks noChangeArrowheads="1"/>
          </p:cNvSpPr>
          <p:nvPr/>
        </p:nvSpPr>
        <p:spPr bwMode="auto">
          <a:xfrm>
            <a:off x="8672513" y="4543426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19545" name="Rectangle 89"/>
          <p:cNvSpPr>
            <a:spLocks noChangeArrowheads="1"/>
          </p:cNvSpPr>
          <p:nvPr/>
        </p:nvSpPr>
        <p:spPr bwMode="auto">
          <a:xfrm>
            <a:off x="4697413" y="2241551"/>
            <a:ext cx="27411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1.20</a:t>
            </a:r>
            <a:endParaRPr lang="en-US" altLang="en-US"/>
          </a:p>
        </p:txBody>
      </p:sp>
      <p:sp>
        <p:nvSpPr>
          <p:cNvPr id="19546" name="Rectangle 90"/>
          <p:cNvSpPr>
            <a:spLocks noChangeArrowheads="1"/>
          </p:cNvSpPr>
          <p:nvPr/>
        </p:nvSpPr>
        <p:spPr bwMode="auto">
          <a:xfrm>
            <a:off x="4697413" y="2451101"/>
            <a:ext cx="27411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1.10</a:t>
            </a:r>
            <a:endParaRPr lang="en-US" altLang="en-US"/>
          </a:p>
        </p:txBody>
      </p:sp>
      <p:sp>
        <p:nvSpPr>
          <p:cNvPr id="19547" name="Rectangle 91"/>
          <p:cNvSpPr>
            <a:spLocks noChangeArrowheads="1"/>
          </p:cNvSpPr>
          <p:nvPr/>
        </p:nvSpPr>
        <p:spPr bwMode="auto">
          <a:xfrm>
            <a:off x="4697413" y="2660651"/>
            <a:ext cx="27411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1.10</a:t>
            </a:r>
            <a:endParaRPr lang="en-US" altLang="en-US"/>
          </a:p>
        </p:txBody>
      </p:sp>
      <p:sp>
        <p:nvSpPr>
          <p:cNvPr id="19548" name="Rectangle 92"/>
          <p:cNvSpPr>
            <a:spLocks noChangeArrowheads="1"/>
          </p:cNvSpPr>
          <p:nvPr/>
        </p:nvSpPr>
        <p:spPr bwMode="auto">
          <a:xfrm>
            <a:off x="4697413" y="2870201"/>
            <a:ext cx="27411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0.90</a:t>
            </a:r>
            <a:endParaRPr lang="en-US" altLang="en-US"/>
          </a:p>
        </p:txBody>
      </p:sp>
      <p:sp>
        <p:nvSpPr>
          <p:cNvPr id="19549" name="Rectangle 93"/>
          <p:cNvSpPr>
            <a:spLocks noChangeArrowheads="1"/>
          </p:cNvSpPr>
          <p:nvPr/>
        </p:nvSpPr>
        <p:spPr bwMode="auto">
          <a:xfrm>
            <a:off x="4697413" y="3078164"/>
            <a:ext cx="27411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1.20</a:t>
            </a:r>
            <a:endParaRPr lang="en-US" altLang="en-US"/>
          </a:p>
        </p:txBody>
      </p:sp>
      <p:sp>
        <p:nvSpPr>
          <p:cNvPr id="19550" name="Rectangle 94"/>
          <p:cNvSpPr>
            <a:spLocks noChangeArrowheads="1"/>
          </p:cNvSpPr>
          <p:nvPr/>
        </p:nvSpPr>
        <p:spPr bwMode="auto">
          <a:xfrm>
            <a:off x="4697413" y="3287714"/>
            <a:ext cx="27411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0.90</a:t>
            </a:r>
            <a:endParaRPr lang="en-US" altLang="en-US"/>
          </a:p>
        </p:txBody>
      </p:sp>
      <p:sp>
        <p:nvSpPr>
          <p:cNvPr id="19551" name="Rectangle 95"/>
          <p:cNvSpPr>
            <a:spLocks noChangeArrowheads="1"/>
          </p:cNvSpPr>
          <p:nvPr/>
        </p:nvSpPr>
        <p:spPr bwMode="auto">
          <a:xfrm>
            <a:off x="4697413" y="3497264"/>
            <a:ext cx="27411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0.90</a:t>
            </a:r>
            <a:endParaRPr lang="en-US" altLang="en-US"/>
          </a:p>
        </p:txBody>
      </p:sp>
      <p:sp>
        <p:nvSpPr>
          <p:cNvPr id="19552" name="Rectangle 96"/>
          <p:cNvSpPr>
            <a:spLocks noChangeArrowheads="1"/>
          </p:cNvSpPr>
          <p:nvPr/>
        </p:nvSpPr>
        <p:spPr bwMode="auto">
          <a:xfrm>
            <a:off x="4697413" y="3706814"/>
            <a:ext cx="27411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0.80</a:t>
            </a:r>
            <a:endParaRPr lang="en-US" altLang="en-US"/>
          </a:p>
        </p:txBody>
      </p:sp>
      <p:sp>
        <p:nvSpPr>
          <p:cNvPr id="19553" name="Rectangle 97"/>
          <p:cNvSpPr>
            <a:spLocks noChangeArrowheads="1"/>
          </p:cNvSpPr>
          <p:nvPr/>
        </p:nvSpPr>
        <p:spPr bwMode="auto">
          <a:xfrm>
            <a:off x="4697413" y="3916364"/>
            <a:ext cx="27411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1.20</a:t>
            </a:r>
            <a:endParaRPr lang="en-US" altLang="en-US"/>
          </a:p>
        </p:txBody>
      </p:sp>
      <p:sp>
        <p:nvSpPr>
          <p:cNvPr id="19554" name="Rectangle 98"/>
          <p:cNvSpPr>
            <a:spLocks noChangeArrowheads="1"/>
          </p:cNvSpPr>
          <p:nvPr/>
        </p:nvSpPr>
        <p:spPr bwMode="auto">
          <a:xfrm>
            <a:off x="4697413" y="4125914"/>
            <a:ext cx="27411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1.00</a:t>
            </a:r>
            <a:endParaRPr lang="en-US" altLang="en-US"/>
          </a:p>
        </p:txBody>
      </p:sp>
      <p:sp>
        <p:nvSpPr>
          <p:cNvPr id="19555" name="Rectangle 99"/>
          <p:cNvSpPr>
            <a:spLocks noChangeArrowheads="1"/>
          </p:cNvSpPr>
          <p:nvPr/>
        </p:nvSpPr>
        <p:spPr bwMode="auto">
          <a:xfrm>
            <a:off x="4697413" y="4333876"/>
            <a:ext cx="27411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1.10</a:t>
            </a:r>
            <a:endParaRPr lang="en-US" altLang="en-US"/>
          </a:p>
        </p:txBody>
      </p:sp>
      <p:sp>
        <p:nvSpPr>
          <p:cNvPr id="19556" name="Rectangle 100"/>
          <p:cNvSpPr>
            <a:spLocks noChangeArrowheads="1"/>
          </p:cNvSpPr>
          <p:nvPr/>
        </p:nvSpPr>
        <p:spPr bwMode="auto">
          <a:xfrm>
            <a:off x="4697413" y="4543426"/>
            <a:ext cx="27411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1.20</a:t>
            </a:r>
            <a:endParaRPr lang="en-US" altLang="en-US"/>
          </a:p>
        </p:txBody>
      </p:sp>
      <p:sp>
        <p:nvSpPr>
          <p:cNvPr id="19557" name="Rectangle 101"/>
          <p:cNvSpPr>
            <a:spLocks noChangeArrowheads="1"/>
          </p:cNvSpPr>
          <p:nvPr/>
        </p:nvSpPr>
        <p:spPr bwMode="auto">
          <a:xfrm>
            <a:off x="3878264" y="2241551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19558" name="Rectangle 102"/>
          <p:cNvSpPr>
            <a:spLocks noChangeArrowheads="1"/>
          </p:cNvSpPr>
          <p:nvPr/>
        </p:nvSpPr>
        <p:spPr bwMode="auto">
          <a:xfrm>
            <a:off x="3878264" y="2451101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19559" name="Rectangle 103"/>
          <p:cNvSpPr>
            <a:spLocks noChangeArrowheads="1"/>
          </p:cNvSpPr>
          <p:nvPr/>
        </p:nvSpPr>
        <p:spPr bwMode="auto">
          <a:xfrm>
            <a:off x="3878264" y="2660651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19560" name="Rectangle 104"/>
          <p:cNvSpPr>
            <a:spLocks noChangeArrowheads="1"/>
          </p:cNvSpPr>
          <p:nvPr/>
        </p:nvSpPr>
        <p:spPr bwMode="auto">
          <a:xfrm>
            <a:off x="3878264" y="2870201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19561" name="Rectangle 105"/>
          <p:cNvSpPr>
            <a:spLocks noChangeArrowheads="1"/>
          </p:cNvSpPr>
          <p:nvPr/>
        </p:nvSpPr>
        <p:spPr bwMode="auto">
          <a:xfrm>
            <a:off x="3878264" y="3078164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19562" name="Rectangle 106"/>
          <p:cNvSpPr>
            <a:spLocks noChangeArrowheads="1"/>
          </p:cNvSpPr>
          <p:nvPr/>
        </p:nvSpPr>
        <p:spPr bwMode="auto">
          <a:xfrm>
            <a:off x="3878264" y="3287714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19563" name="Rectangle 107"/>
          <p:cNvSpPr>
            <a:spLocks noChangeArrowheads="1"/>
          </p:cNvSpPr>
          <p:nvPr/>
        </p:nvSpPr>
        <p:spPr bwMode="auto">
          <a:xfrm>
            <a:off x="3878264" y="3497264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19564" name="Rectangle 108"/>
          <p:cNvSpPr>
            <a:spLocks noChangeArrowheads="1"/>
          </p:cNvSpPr>
          <p:nvPr/>
        </p:nvSpPr>
        <p:spPr bwMode="auto">
          <a:xfrm>
            <a:off x="3878264" y="3706814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19565" name="Rectangle 109"/>
          <p:cNvSpPr>
            <a:spLocks noChangeArrowheads="1"/>
          </p:cNvSpPr>
          <p:nvPr/>
        </p:nvSpPr>
        <p:spPr bwMode="auto">
          <a:xfrm>
            <a:off x="3878264" y="3916364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19566" name="Rectangle 110"/>
          <p:cNvSpPr>
            <a:spLocks noChangeArrowheads="1"/>
          </p:cNvSpPr>
          <p:nvPr/>
        </p:nvSpPr>
        <p:spPr bwMode="auto">
          <a:xfrm>
            <a:off x="3878264" y="4125914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19567" name="Rectangle 111"/>
          <p:cNvSpPr>
            <a:spLocks noChangeArrowheads="1"/>
          </p:cNvSpPr>
          <p:nvPr/>
        </p:nvSpPr>
        <p:spPr bwMode="auto">
          <a:xfrm>
            <a:off x="3878264" y="4333876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19568" name="Rectangle 112"/>
          <p:cNvSpPr>
            <a:spLocks noChangeArrowheads="1"/>
          </p:cNvSpPr>
          <p:nvPr/>
        </p:nvSpPr>
        <p:spPr bwMode="auto">
          <a:xfrm>
            <a:off x="3878264" y="4543426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19569" name="Rectangle 113"/>
          <p:cNvSpPr>
            <a:spLocks noChangeArrowheads="1"/>
          </p:cNvSpPr>
          <p:nvPr/>
        </p:nvSpPr>
        <p:spPr bwMode="auto">
          <a:xfrm>
            <a:off x="9380539" y="2241551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19570" name="Rectangle 114"/>
          <p:cNvSpPr>
            <a:spLocks noChangeArrowheads="1"/>
          </p:cNvSpPr>
          <p:nvPr/>
        </p:nvSpPr>
        <p:spPr bwMode="auto">
          <a:xfrm>
            <a:off x="9380539" y="2451101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19571" name="Rectangle 115"/>
          <p:cNvSpPr>
            <a:spLocks noChangeArrowheads="1"/>
          </p:cNvSpPr>
          <p:nvPr/>
        </p:nvSpPr>
        <p:spPr bwMode="auto">
          <a:xfrm>
            <a:off x="9380539" y="2660651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19572" name="Rectangle 116"/>
          <p:cNvSpPr>
            <a:spLocks noChangeArrowheads="1"/>
          </p:cNvSpPr>
          <p:nvPr/>
        </p:nvSpPr>
        <p:spPr bwMode="auto">
          <a:xfrm>
            <a:off x="9380539" y="2870201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19573" name="Rectangle 117"/>
          <p:cNvSpPr>
            <a:spLocks noChangeArrowheads="1"/>
          </p:cNvSpPr>
          <p:nvPr/>
        </p:nvSpPr>
        <p:spPr bwMode="auto">
          <a:xfrm>
            <a:off x="9380539" y="3078164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19574" name="Rectangle 118"/>
          <p:cNvSpPr>
            <a:spLocks noChangeArrowheads="1"/>
          </p:cNvSpPr>
          <p:nvPr/>
        </p:nvSpPr>
        <p:spPr bwMode="auto">
          <a:xfrm>
            <a:off x="9380539" y="3287714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19575" name="Rectangle 119"/>
          <p:cNvSpPr>
            <a:spLocks noChangeArrowheads="1"/>
          </p:cNvSpPr>
          <p:nvPr/>
        </p:nvSpPr>
        <p:spPr bwMode="auto">
          <a:xfrm>
            <a:off x="9380539" y="3497264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19576" name="Rectangle 120"/>
          <p:cNvSpPr>
            <a:spLocks noChangeArrowheads="1"/>
          </p:cNvSpPr>
          <p:nvPr/>
        </p:nvSpPr>
        <p:spPr bwMode="auto">
          <a:xfrm>
            <a:off x="9380539" y="3706814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19577" name="Rectangle 121"/>
          <p:cNvSpPr>
            <a:spLocks noChangeArrowheads="1"/>
          </p:cNvSpPr>
          <p:nvPr/>
        </p:nvSpPr>
        <p:spPr bwMode="auto">
          <a:xfrm>
            <a:off x="9380539" y="3916364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19578" name="Rectangle 122"/>
          <p:cNvSpPr>
            <a:spLocks noChangeArrowheads="1"/>
          </p:cNvSpPr>
          <p:nvPr/>
        </p:nvSpPr>
        <p:spPr bwMode="auto">
          <a:xfrm>
            <a:off x="9380539" y="4125914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19579" name="Rectangle 123"/>
          <p:cNvSpPr>
            <a:spLocks noChangeArrowheads="1"/>
          </p:cNvSpPr>
          <p:nvPr/>
        </p:nvSpPr>
        <p:spPr bwMode="auto">
          <a:xfrm>
            <a:off x="9380539" y="4333876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19580" name="Rectangle 124"/>
          <p:cNvSpPr>
            <a:spLocks noChangeArrowheads="1"/>
          </p:cNvSpPr>
          <p:nvPr/>
        </p:nvSpPr>
        <p:spPr bwMode="auto">
          <a:xfrm>
            <a:off x="9380539" y="4543426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19581" name="Line 125"/>
          <p:cNvSpPr>
            <a:spLocks noChangeShapeType="1"/>
          </p:cNvSpPr>
          <p:nvPr/>
        </p:nvSpPr>
        <p:spPr bwMode="auto">
          <a:xfrm>
            <a:off x="1951038" y="4837114"/>
            <a:ext cx="81788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82" name="Line 126"/>
          <p:cNvSpPr>
            <a:spLocks noChangeShapeType="1"/>
          </p:cNvSpPr>
          <p:nvPr/>
        </p:nvSpPr>
        <p:spPr bwMode="auto">
          <a:xfrm>
            <a:off x="1951038" y="1697039"/>
            <a:ext cx="81788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83" name="Rectangle 127"/>
          <p:cNvSpPr>
            <a:spLocks noChangeArrowheads="1"/>
          </p:cNvSpPr>
          <p:nvPr/>
        </p:nvSpPr>
        <p:spPr bwMode="auto">
          <a:xfrm>
            <a:off x="1998664" y="4941889"/>
            <a:ext cx="182787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Task set selector (TSS)</a:t>
            </a:r>
            <a:endParaRPr lang="en-US" altLang="en-US"/>
          </a:p>
        </p:txBody>
      </p:sp>
      <p:sp>
        <p:nvSpPr>
          <p:cNvPr id="19584" name="Rectangle 128"/>
          <p:cNvSpPr>
            <a:spLocks noChangeArrowheads="1"/>
          </p:cNvSpPr>
          <p:nvPr/>
        </p:nvSpPr>
        <p:spPr bwMode="auto">
          <a:xfrm>
            <a:off x="9380539" y="4962526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828800" y="533401"/>
            <a:ext cx="845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/>
              <a:t>Menghitung TSS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2089150" y="2308225"/>
            <a:ext cx="386009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700" b="1">
                <a:solidFill>
                  <a:srgbClr val="000000"/>
                </a:solidFill>
                <a:latin typeface="Arial" panose="020B0604020202020204" pitchFamily="34" charset="0"/>
              </a:rPr>
              <a:t>Task Set Selector Value</a:t>
            </a:r>
            <a:endParaRPr lang="en-US" alt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7245351" y="2308225"/>
            <a:ext cx="25968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700" b="1">
                <a:solidFill>
                  <a:srgbClr val="000000"/>
                </a:solidFill>
                <a:latin typeface="Arial" panose="020B0604020202020204" pitchFamily="34" charset="0"/>
              </a:rPr>
              <a:t>Degree of Rigor</a:t>
            </a:r>
            <a:endParaRPr lang="en-US" altLang="en-US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2089151" y="2960688"/>
            <a:ext cx="154850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700">
                <a:solidFill>
                  <a:srgbClr val="000000"/>
                </a:solidFill>
                <a:latin typeface="Arial" panose="020B0604020202020204" pitchFamily="34" charset="0"/>
              </a:rPr>
              <a:t>TSS &lt; 1.2</a:t>
            </a:r>
            <a:endParaRPr lang="en-US" alt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2089151" y="3475038"/>
            <a:ext cx="241745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700">
                <a:solidFill>
                  <a:srgbClr val="000000"/>
                </a:solidFill>
                <a:latin typeface="Arial" panose="020B0604020202020204" pitchFamily="34" charset="0"/>
              </a:rPr>
              <a:t>1.0 &lt; TSS &lt; 3.0</a:t>
            </a:r>
            <a:endParaRPr lang="en-US" alt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2089151" y="3989388"/>
            <a:ext cx="154850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700">
                <a:solidFill>
                  <a:srgbClr val="000000"/>
                </a:solidFill>
                <a:latin typeface="Arial" panose="020B0604020202020204" pitchFamily="34" charset="0"/>
              </a:rPr>
              <a:t>TSS &gt; 2.4</a:t>
            </a:r>
            <a:endParaRPr lang="en-US" altLang="en-US"/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7245350" y="2960688"/>
            <a:ext cx="100027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700">
                <a:solidFill>
                  <a:srgbClr val="000000"/>
                </a:solidFill>
                <a:latin typeface="Arial" panose="020B0604020202020204" pitchFamily="34" charset="0"/>
              </a:rPr>
              <a:t>casual</a:t>
            </a:r>
            <a:endParaRPr lang="en-US" altLang="en-US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7245351" y="3475038"/>
            <a:ext cx="153888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700">
                <a:solidFill>
                  <a:srgbClr val="000000"/>
                </a:solidFill>
                <a:latin typeface="Arial" panose="020B0604020202020204" pitchFamily="34" charset="0"/>
              </a:rPr>
              <a:t>structured</a:t>
            </a:r>
            <a:endParaRPr lang="en-US" altLang="en-US"/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7245351" y="3989388"/>
            <a:ext cx="73096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700">
                <a:solidFill>
                  <a:srgbClr val="000000"/>
                </a:solidFill>
                <a:latin typeface="Arial" panose="020B0604020202020204" pitchFamily="34" charset="0"/>
              </a:rPr>
              <a:t>strict</a:t>
            </a:r>
            <a:endParaRPr lang="en-US" alt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2030413" y="4452939"/>
            <a:ext cx="7993062" cy="1587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2030413" y="2266950"/>
            <a:ext cx="7993062" cy="1588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752600" y="533401"/>
            <a:ext cx="861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/>
              <a:t>Interpretasi Nilai TSS &amp; Pemilihan Task 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8610600" cy="652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29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600" b="1"/>
              <a:t>Hal-hal yang dapat menyebabkan proyek P/L terlambat</a:t>
            </a:r>
            <a:r>
              <a:rPr lang="en-US" altLang="en-US" sz="2600"/>
              <a:t>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Batas penyerahan yang tidak realistis yang ditetapkan oleh seseorang diluar grup rekayasa P/L dan memaksakannya pada manajer dan praktisi dalam grup tsb.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Perubahan dalam percermin dalam perubahan jadwal.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Suatu estimasi yang dibawah nilai pada beban kerja dan/atau banyaknya sumber yang akan diperlukan untuk mengerjakan pekerjaan tsb.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Resiko-resiko yang dapat diprediksi dan/atau resiko-resiko yang tidak dapat diprediksi yang belum dipertimbangkan ketika proyek dimulai.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Kesulitan-kesulitan teknis yang belum dapat diramalkan sebelumnya.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Kesulitan-kesulitan human yang tidak dapat diramalkan sebelumnya.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Miskomunikasi di antara staf proyek yang mengakibatkan keterlambatan.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Ketidak mampuan manajer proyek untuk mengenali bahwa proyek sedang menuju ke arah keterlambatan dan tidak melakukan tindakan yang dapat mengatasi masalah tsb.</a:t>
            </a:r>
          </a:p>
          <a:p>
            <a:pPr lvl="1">
              <a:spcBef>
                <a:spcPct val="50000"/>
              </a:spcBef>
            </a:pPr>
            <a:endParaRPr lang="en-US" altLang="en-US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925638" y="2244726"/>
            <a:ext cx="15052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 u="sng">
                <a:solidFill>
                  <a:srgbClr val="000000"/>
                </a:solidFill>
                <a:latin typeface="Arial" panose="020B0604020202020204" pitchFamily="34" charset="0"/>
              </a:rPr>
              <a:t>Adaptation Criteria</a:t>
            </a:r>
            <a:endParaRPr lang="en-US" altLang="en-US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1925639" y="2689226"/>
            <a:ext cx="89287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Size of project</a:t>
            </a:r>
            <a:endParaRPr lang="en-US" altLang="en-US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1925639" y="2901951"/>
            <a:ext cx="104034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Number of users</a:t>
            </a:r>
            <a:endParaRPr lang="en-US" alt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1925638" y="3114676"/>
            <a:ext cx="115416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Business criticality</a:t>
            </a:r>
            <a:endParaRPr lang="en-US" altLang="en-US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1925639" y="3328989"/>
            <a:ext cx="60433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Longevity</a:t>
            </a:r>
            <a:endParaRPr lang="en-US" altLang="en-US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1925638" y="3541714"/>
            <a:ext cx="151163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Stability of requirements</a:t>
            </a:r>
            <a:endParaRPr lang="en-US" altLang="en-US"/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1925639" y="3754439"/>
            <a:ext cx="146514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Ease of communication</a:t>
            </a:r>
            <a:endParaRPr lang="en-US" altLang="en-US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1925638" y="3967164"/>
            <a:ext cx="137698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Maturity of technology</a:t>
            </a:r>
            <a:endParaRPr lang="en-US" altLang="en-US"/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1925639" y="4179889"/>
            <a:ext cx="152605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Performance constraints</a:t>
            </a:r>
            <a:endParaRPr lang="en-US" altLang="en-US"/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1925638" y="4392614"/>
            <a:ext cx="162384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Embedded/nonembedded</a:t>
            </a:r>
            <a:endParaRPr lang="en-US" altLang="en-US"/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1925639" y="4605339"/>
            <a:ext cx="93134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Project staffing</a:t>
            </a:r>
            <a:endParaRPr lang="en-US" altLang="en-US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1925639" y="4819651"/>
            <a:ext cx="92493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Interoperability</a:t>
            </a:r>
            <a:endParaRPr lang="en-US" altLang="en-US"/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1925638" y="5032376"/>
            <a:ext cx="13801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Reengineering factors</a:t>
            </a:r>
            <a:endParaRPr lang="en-US" altLang="en-US"/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3881438" y="2244726"/>
            <a:ext cx="48250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 u="sng">
                <a:solidFill>
                  <a:srgbClr val="000000"/>
                </a:solidFill>
                <a:latin typeface="Arial" panose="020B0604020202020204" pitchFamily="34" charset="0"/>
              </a:rPr>
              <a:t>Grade</a:t>
            </a:r>
            <a:endParaRPr lang="en-US" altLang="en-US"/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4538663" y="2244726"/>
            <a:ext cx="55483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 u="sng">
                <a:solidFill>
                  <a:srgbClr val="000000"/>
                </a:solidFill>
                <a:latin typeface="Arial" panose="020B0604020202020204" pitchFamily="34" charset="0"/>
              </a:rPr>
              <a:t>Weight</a:t>
            </a:r>
            <a:endParaRPr lang="en-US" altLang="en-US"/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6438901" y="2244726"/>
            <a:ext cx="1681551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 u="sng">
                <a:solidFill>
                  <a:srgbClr val="000000"/>
                </a:solidFill>
                <a:latin typeface="Arial" panose="020B0604020202020204" pitchFamily="34" charset="0"/>
              </a:rPr>
              <a:t>Entry Point Multiplier</a:t>
            </a:r>
            <a:endParaRPr lang="en-US" altLang="en-US"/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9410701" y="2244726"/>
            <a:ext cx="63158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 u="sng">
                <a:solidFill>
                  <a:srgbClr val="000000"/>
                </a:solidFill>
                <a:latin typeface="Arial" panose="020B0604020202020204" pitchFamily="34" charset="0"/>
              </a:rPr>
              <a:t>Product</a:t>
            </a:r>
            <a:endParaRPr lang="en-US" altLang="en-US"/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5543551" y="2457451"/>
            <a:ext cx="464871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 u="sng">
                <a:solidFill>
                  <a:srgbClr val="000000"/>
                </a:solidFill>
                <a:latin typeface="Arial" panose="020B0604020202020204" pitchFamily="34" charset="0"/>
              </a:rPr>
              <a:t>Conc.</a:t>
            </a:r>
            <a:endParaRPr lang="en-US" altLang="en-US"/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6286501" y="2457450"/>
            <a:ext cx="4683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 u="sng">
                <a:solidFill>
                  <a:srgbClr val="000000"/>
                </a:solidFill>
                <a:latin typeface="Arial" panose="020B0604020202020204" pitchFamily="34" charset="0"/>
              </a:rPr>
              <a:t>NDev.</a:t>
            </a:r>
            <a:endParaRPr lang="en-US" altLang="en-US"/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6991350" y="2457450"/>
            <a:ext cx="5524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 u="sng">
                <a:solidFill>
                  <a:srgbClr val="000000"/>
                </a:solidFill>
                <a:latin typeface="Arial" panose="020B0604020202020204" pitchFamily="34" charset="0"/>
              </a:rPr>
              <a:t>Enhan.</a:t>
            </a:r>
            <a:endParaRPr lang="en-US" altLang="en-US"/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7773989" y="2457450"/>
            <a:ext cx="4794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 u="sng">
                <a:solidFill>
                  <a:srgbClr val="000000"/>
                </a:solidFill>
                <a:latin typeface="Arial" panose="020B0604020202020204" pitchFamily="34" charset="0"/>
              </a:rPr>
              <a:t>Maint.</a:t>
            </a:r>
            <a:endParaRPr lang="en-US" altLang="en-US"/>
          </a:p>
        </p:txBody>
      </p: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8485188" y="2457450"/>
            <a:ext cx="5524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 u="sng">
                <a:solidFill>
                  <a:srgbClr val="000000"/>
                </a:solidFill>
                <a:latin typeface="Arial" panose="020B0604020202020204" pitchFamily="34" charset="0"/>
              </a:rPr>
              <a:t>Reeng.</a:t>
            </a:r>
            <a:endParaRPr lang="en-US" altLang="en-US"/>
          </a:p>
        </p:txBody>
      </p: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6480175" y="2689226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6480175" y="2901951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6480175" y="3114676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21535" name="Rectangle 31"/>
          <p:cNvSpPr>
            <a:spLocks noChangeArrowheads="1"/>
          </p:cNvSpPr>
          <p:nvPr/>
        </p:nvSpPr>
        <p:spPr bwMode="auto">
          <a:xfrm>
            <a:off x="6480175" y="3328989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6480175" y="3541714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21537" name="Rectangle 33"/>
          <p:cNvSpPr>
            <a:spLocks noChangeArrowheads="1"/>
          </p:cNvSpPr>
          <p:nvPr/>
        </p:nvSpPr>
        <p:spPr bwMode="auto">
          <a:xfrm>
            <a:off x="6480175" y="3754439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6480175" y="3967164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21539" name="Rectangle 35"/>
          <p:cNvSpPr>
            <a:spLocks noChangeArrowheads="1"/>
          </p:cNvSpPr>
          <p:nvPr/>
        </p:nvSpPr>
        <p:spPr bwMode="auto">
          <a:xfrm>
            <a:off x="6480175" y="4179889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21540" name="Rectangle 36"/>
          <p:cNvSpPr>
            <a:spLocks noChangeArrowheads="1"/>
          </p:cNvSpPr>
          <p:nvPr/>
        </p:nvSpPr>
        <p:spPr bwMode="auto">
          <a:xfrm>
            <a:off x="6480175" y="4392614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480175" y="4605339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21542" name="Rectangle 38"/>
          <p:cNvSpPr>
            <a:spLocks noChangeArrowheads="1"/>
          </p:cNvSpPr>
          <p:nvPr/>
        </p:nvSpPr>
        <p:spPr bwMode="auto">
          <a:xfrm>
            <a:off x="6480175" y="4819651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21543" name="Rectangle 39"/>
          <p:cNvSpPr>
            <a:spLocks noChangeArrowheads="1"/>
          </p:cNvSpPr>
          <p:nvPr/>
        </p:nvSpPr>
        <p:spPr bwMode="auto">
          <a:xfrm>
            <a:off x="6480175" y="5032376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/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4672013" y="2689226"/>
            <a:ext cx="27411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1.20</a:t>
            </a:r>
            <a:endParaRPr lang="en-US" altLang="en-US"/>
          </a:p>
        </p:txBody>
      </p:sp>
      <p:sp>
        <p:nvSpPr>
          <p:cNvPr id="21545" name="Rectangle 41"/>
          <p:cNvSpPr>
            <a:spLocks noChangeArrowheads="1"/>
          </p:cNvSpPr>
          <p:nvPr/>
        </p:nvSpPr>
        <p:spPr bwMode="auto">
          <a:xfrm>
            <a:off x="4672013" y="2901951"/>
            <a:ext cx="27411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1.10</a:t>
            </a:r>
            <a:endParaRPr lang="en-US" altLang="en-US"/>
          </a:p>
        </p:txBody>
      </p:sp>
      <p:sp>
        <p:nvSpPr>
          <p:cNvPr id="21546" name="Rectangle 42"/>
          <p:cNvSpPr>
            <a:spLocks noChangeArrowheads="1"/>
          </p:cNvSpPr>
          <p:nvPr/>
        </p:nvSpPr>
        <p:spPr bwMode="auto">
          <a:xfrm>
            <a:off x="4672013" y="3114676"/>
            <a:ext cx="27411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1.10</a:t>
            </a:r>
            <a:endParaRPr lang="en-US" altLang="en-US"/>
          </a:p>
        </p:txBody>
      </p:sp>
      <p:sp>
        <p:nvSpPr>
          <p:cNvPr id="21547" name="Rectangle 43"/>
          <p:cNvSpPr>
            <a:spLocks noChangeArrowheads="1"/>
          </p:cNvSpPr>
          <p:nvPr/>
        </p:nvSpPr>
        <p:spPr bwMode="auto">
          <a:xfrm>
            <a:off x="4672013" y="3328989"/>
            <a:ext cx="27411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0.90</a:t>
            </a:r>
            <a:endParaRPr lang="en-US" altLang="en-US"/>
          </a:p>
        </p:txBody>
      </p:sp>
      <p:sp>
        <p:nvSpPr>
          <p:cNvPr id="21548" name="Rectangle 44"/>
          <p:cNvSpPr>
            <a:spLocks noChangeArrowheads="1"/>
          </p:cNvSpPr>
          <p:nvPr/>
        </p:nvSpPr>
        <p:spPr bwMode="auto">
          <a:xfrm>
            <a:off x="4672013" y="3541714"/>
            <a:ext cx="27411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1.20</a:t>
            </a:r>
            <a:endParaRPr lang="en-US" altLang="en-US"/>
          </a:p>
        </p:txBody>
      </p:sp>
      <p:sp>
        <p:nvSpPr>
          <p:cNvPr id="21549" name="Rectangle 45"/>
          <p:cNvSpPr>
            <a:spLocks noChangeArrowheads="1"/>
          </p:cNvSpPr>
          <p:nvPr/>
        </p:nvSpPr>
        <p:spPr bwMode="auto">
          <a:xfrm>
            <a:off x="4672013" y="3754439"/>
            <a:ext cx="27411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0.90</a:t>
            </a:r>
            <a:endParaRPr lang="en-US" altLang="en-US"/>
          </a:p>
        </p:txBody>
      </p:sp>
      <p:sp>
        <p:nvSpPr>
          <p:cNvPr id="21550" name="Rectangle 46"/>
          <p:cNvSpPr>
            <a:spLocks noChangeArrowheads="1"/>
          </p:cNvSpPr>
          <p:nvPr/>
        </p:nvSpPr>
        <p:spPr bwMode="auto">
          <a:xfrm>
            <a:off x="4672013" y="3967164"/>
            <a:ext cx="27411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0.90</a:t>
            </a:r>
            <a:endParaRPr lang="en-US" altLang="en-US"/>
          </a:p>
        </p:txBody>
      </p:sp>
      <p:sp>
        <p:nvSpPr>
          <p:cNvPr id="21551" name="Rectangle 47"/>
          <p:cNvSpPr>
            <a:spLocks noChangeArrowheads="1"/>
          </p:cNvSpPr>
          <p:nvPr/>
        </p:nvSpPr>
        <p:spPr bwMode="auto">
          <a:xfrm>
            <a:off x="4672013" y="4179889"/>
            <a:ext cx="27411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0.80</a:t>
            </a:r>
            <a:endParaRPr lang="en-US" altLang="en-US"/>
          </a:p>
        </p:txBody>
      </p:sp>
      <p:sp>
        <p:nvSpPr>
          <p:cNvPr id="21552" name="Rectangle 48"/>
          <p:cNvSpPr>
            <a:spLocks noChangeArrowheads="1"/>
          </p:cNvSpPr>
          <p:nvPr/>
        </p:nvSpPr>
        <p:spPr bwMode="auto">
          <a:xfrm>
            <a:off x="4672013" y="4392614"/>
            <a:ext cx="27411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1.20</a:t>
            </a:r>
            <a:endParaRPr lang="en-US" altLang="en-US"/>
          </a:p>
        </p:txBody>
      </p:sp>
      <p:sp>
        <p:nvSpPr>
          <p:cNvPr id="21553" name="Rectangle 49"/>
          <p:cNvSpPr>
            <a:spLocks noChangeArrowheads="1"/>
          </p:cNvSpPr>
          <p:nvPr/>
        </p:nvSpPr>
        <p:spPr bwMode="auto">
          <a:xfrm>
            <a:off x="4672013" y="4605339"/>
            <a:ext cx="27411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1.00</a:t>
            </a:r>
            <a:endParaRPr lang="en-US" altLang="en-US"/>
          </a:p>
        </p:txBody>
      </p:sp>
      <p:sp>
        <p:nvSpPr>
          <p:cNvPr id="21554" name="Rectangle 50"/>
          <p:cNvSpPr>
            <a:spLocks noChangeArrowheads="1"/>
          </p:cNvSpPr>
          <p:nvPr/>
        </p:nvSpPr>
        <p:spPr bwMode="auto">
          <a:xfrm>
            <a:off x="4672013" y="4819651"/>
            <a:ext cx="27411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1.10</a:t>
            </a:r>
            <a:endParaRPr lang="en-US" altLang="en-US"/>
          </a:p>
        </p:txBody>
      </p:sp>
      <p:sp>
        <p:nvSpPr>
          <p:cNvPr id="21555" name="Rectangle 51"/>
          <p:cNvSpPr>
            <a:spLocks noChangeArrowheads="1"/>
          </p:cNvSpPr>
          <p:nvPr/>
        </p:nvSpPr>
        <p:spPr bwMode="auto">
          <a:xfrm>
            <a:off x="4672013" y="5032376"/>
            <a:ext cx="27411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1.20</a:t>
            </a:r>
            <a:endParaRPr lang="en-US" altLang="en-US"/>
          </a:p>
        </p:txBody>
      </p:sp>
      <p:sp>
        <p:nvSpPr>
          <p:cNvPr id="21556" name="Rectangle 52"/>
          <p:cNvSpPr>
            <a:spLocks noChangeArrowheads="1"/>
          </p:cNvSpPr>
          <p:nvPr/>
        </p:nvSpPr>
        <p:spPr bwMode="auto">
          <a:xfrm>
            <a:off x="9621838" y="2689226"/>
            <a:ext cx="19556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2.4</a:t>
            </a:r>
            <a:endParaRPr lang="en-US" altLang="en-US"/>
          </a:p>
        </p:txBody>
      </p:sp>
      <p:sp>
        <p:nvSpPr>
          <p:cNvPr id="21557" name="Rectangle 53"/>
          <p:cNvSpPr>
            <a:spLocks noChangeArrowheads="1"/>
          </p:cNvSpPr>
          <p:nvPr/>
        </p:nvSpPr>
        <p:spPr bwMode="auto">
          <a:xfrm>
            <a:off x="9621838" y="2901951"/>
            <a:ext cx="19556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3.3</a:t>
            </a:r>
            <a:endParaRPr lang="en-US" altLang="en-US"/>
          </a:p>
        </p:txBody>
      </p:sp>
      <p:sp>
        <p:nvSpPr>
          <p:cNvPr id="21558" name="Rectangle 54"/>
          <p:cNvSpPr>
            <a:spLocks noChangeArrowheads="1"/>
          </p:cNvSpPr>
          <p:nvPr/>
        </p:nvSpPr>
        <p:spPr bwMode="auto">
          <a:xfrm>
            <a:off x="9621838" y="3114676"/>
            <a:ext cx="19556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4.4</a:t>
            </a:r>
            <a:endParaRPr lang="en-US" altLang="en-US"/>
          </a:p>
        </p:txBody>
      </p:sp>
      <p:sp>
        <p:nvSpPr>
          <p:cNvPr id="21559" name="Rectangle 55"/>
          <p:cNvSpPr>
            <a:spLocks noChangeArrowheads="1"/>
          </p:cNvSpPr>
          <p:nvPr/>
        </p:nvSpPr>
        <p:spPr bwMode="auto">
          <a:xfrm>
            <a:off x="9621838" y="3328989"/>
            <a:ext cx="19556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2.7</a:t>
            </a:r>
            <a:endParaRPr lang="en-US" altLang="en-US"/>
          </a:p>
        </p:txBody>
      </p:sp>
      <p:sp>
        <p:nvSpPr>
          <p:cNvPr id="21560" name="Rectangle 56"/>
          <p:cNvSpPr>
            <a:spLocks noChangeArrowheads="1"/>
          </p:cNvSpPr>
          <p:nvPr/>
        </p:nvSpPr>
        <p:spPr bwMode="auto">
          <a:xfrm>
            <a:off x="9621838" y="3541714"/>
            <a:ext cx="19556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2.4</a:t>
            </a:r>
            <a:endParaRPr lang="en-US" altLang="en-US"/>
          </a:p>
        </p:txBody>
      </p:sp>
      <p:sp>
        <p:nvSpPr>
          <p:cNvPr id="21561" name="Rectangle 57"/>
          <p:cNvSpPr>
            <a:spLocks noChangeArrowheads="1"/>
          </p:cNvSpPr>
          <p:nvPr/>
        </p:nvSpPr>
        <p:spPr bwMode="auto">
          <a:xfrm>
            <a:off x="9621838" y="3754439"/>
            <a:ext cx="19556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1.8</a:t>
            </a:r>
            <a:endParaRPr lang="en-US" altLang="en-US"/>
          </a:p>
        </p:txBody>
      </p:sp>
      <p:sp>
        <p:nvSpPr>
          <p:cNvPr id="21562" name="Rectangle 58"/>
          <p:cNvSpPr>
            <a:spLocks noChangeArrowheads="1"/>
          </p:cNvSpPr>
          <p:nvPr/>
        </p:nvSpPr>
        <p:spPr bwMode="auto">
          <a:xfrm>
            <a:off x="9621838" y="3967164"/>
            <a:ext cx="19556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1.8</a:t>
            </a:r>
            <a:endParaRPr lang="en-US" altLang="en-US"/>
          </a:p>
        </p:txBody>
      </p:sp>
      <p:sp>
        <p:nvSpPr>
          <p:cNvPr id="21563" name="Rectangle 59"/>
          <p:cNvSpPr>
            <a:spLocks noChangeArrowheads="1"/>
          </p:cNvSpPr>
          <p:nvPr/>
        </p:nvSpPr>
        <p:spPr bwMode="auto">
          <a:xfrm>
            <a:off x="9621838" y="4179889"/>
            <a:ext cx="19556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2.4</a:t>
            </a:r>
            <a:endParaRPr lang="en-US" altLang="en-US"/>
          </a:p>
        </p:txBody>
      </p:sp>
      <p:sp>
        <p:nvSpPr>
          <p:cNvPr id="21564" name="Rectangle 60"/>
          <p:cNvSpPr>
            <a:spLocks noChangeArrowheads="1"/>
          </p:cNvSpPr>
          <p:nvPr/>
        </p:nvSpPr>
        <p:spPr bwMode="auto">
          <a:xfrm>
            <a:off x="9621838" y="4392614"/>
            <a:ext cx="19556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3.6</a:t>
            </a:r>
            <a:endParaRPr lang="en-US" altLang="en-US"/>
          </a:p>
        </p:txBody>
      </p:sp>
      <p:sp>
        <p:nvSpPr>
          <p:cNvPr id="21565" name="Rectangle 61"/>
          <p:cNvSpPr>
            <a:spLocks noChangeArrowheads="1"/>
          </p:cNvSpPr>
          <p:nvPr/>
        </p:nvSpPr>
        <p:spPr bwMode="auto">
          <a:xfrm>
            <a:off x="9621838" y="4605339"/>
            <a:ext cx="19556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2.0</a:t>
            </a:r>
            <a:endParaRPr lang="en-US" altLang="en-US"/>
          </a:p>
        </p:txBody>
      </p:sp>
      <p:sp>
        <p:nvSpPr>
          <p:cNvPr id="21566" name="Rectangle 62"/>
          <p:cNvSpPr>
            <a:spLocks noChangeArrowheads="1"/>
          </p:cNvSpPr>
          <p:nvPr/>
        </p:nvSpPr>
        <p:spPr bwMode="auto">
          <a:xfrm>
            <a:off x="9621838" y="4819651"/>
            <a:ext cx="19556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4.4</a:t>
            </a:r>
            <a:endParaRPr lang="en-US" altLang="en-US"/>
          </a:p>
        </p:txBody>
      </p:sp>
      <p:sp>
        <p:nvSpPr>
          <p:cNvPr id="21567" name="Rectangle 63"/>
          <p:cNvSpPr>
            <a:spLocks noChangeArrowheads="1"/>
          </p:cNvSpPr>
          <p:nvPr/>
        </p:nvSpPr>
        <p:spPr bwMode="auto">
          <a:xfrm>
            <a:off x="9621838" y="5032376"/>
            <a:ext cx="19556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0.0</a:t>
            </a:r>
            <a:endParaRPr lang="en-US" altLang="en-US"/>
          </a:p>
        </p:txBody>
      </p:sp>
      <p:sp>
        <p:nvSpPr>
          <p:cNvPr id="21568" name="Line 64"/>
          <p:cNvSpPr>
            <a:spLocks noChangeShapeType="1"/>
          </p:cNvSpPr>
          <p:nvPr/>
        </p:nvSpPr>
        <p:spPr bwMode="auto">
          <a:xfrm>
            <a:off x="1878013" y="5329239"/>
            <a:ext cx="832326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9" name="Line 65"/>
          <p:cNvSpPr>
            <a:spLocks noChangeShapeType="1"/>
          </p:cNvSpPr>
          <p:nvPr/>
        </p:nvSpPr>
        <p:spPr bwMode="auto">
          <a:xfrm>
            <a:off x="1878013" y="2135189"/>
            <a:ext cx="832326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0" name="Rectangle 66"/>
          <p:cNvSpPr>
            <a:spLocks noChangeArrowheads="1"/>
          </p:cNvSpPr>
          <p:nvPr/>
        </p:nvSpPr>
        <p:spPr bwMode="auto">
          <a:xfrm>
            <a:off x="1925639" y="5438776"/>
            <a:ext cx="182787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Task set selector (TSS)</a:t>
            </a:r>
            <a:endParaRPr lang="en-US" altLang="en-US"/>
          </a:p>
        </p:txBody>
      </p:sp>
      <p:sp>
        <p:nvSpPr>
          <p:cNvPr id="21571" name="Rectangle 67"/>
          <p:cNvSpPr>
            <a:spLocks noChangeArrowheads="1"/>
          </p:cNvSpPr>
          <p:nvPr/>
        </p:nvSpPr>
        <p:spPr bwMode="auto">
          <a:xfrm>
            <a:off x="9621838" y="5457826"/>
            <a:ext cx="19556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2.8</a:t>
            </a:r>
            <a:endParaRPr lang="en-US" altLang="en-US"/>
          </a:p>
        </p:txBody>
      </p:sp>
      <p:sp>
        <p:nvSpPr>
          <p:cNvPr id="21572" name="Rectangle 68"/>
          <p:cNvSpPr>
            <a:spLocks noChangeArrowheads="1"/>
          </p:cNvSpPr>
          <p:nvPr/>
        </p:nvSpPr>
        <p:spPr bwMode="auto">
          <a:xfrm>
            <a:off x="8480426" y="2689226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573" name="Rectangle 69"/>
          <p:cNvSpPr>
            <a:spLocks noChangeArrowheads="1"/>
          </p:cNvSpPr>
          <p:nvPr/>
        </p:nvSpPr>
        <p:spPr bwMode="auto">
          <a:xfrm>
            <a:off x="8480426" y="2901951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574" name="Rectangle 70"/>
          <p:cNvSpPr>
            <a:spLocks noChangeArrowheads="1"/>
          </p:cNvSpPr>
          <p:nvPr/>
        </p:nvSpPr>
        <p:spPr bwMode="auto">
          <a:xfrm>
            <a:off x="8480426" y="3114676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575" name="Rectangle 71"/>
          <p:cNvSpPr>
            <a:spLocks noChangeArrowheads="1"/>
          </p:cNvSpPr>
          <p:nvPr/>
        </p:nvSpPr>
        <p:spPr bwMode="auto">
          <a:xfrm>
            <a:off x="8480426" y="3328989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576" name="Rectangle 72"/>
          <p:cNvSpPr>
            <a:spLocks noChangeArrowheads="1"/>
          </p:cNvSpPr>
          <p:nvPr/>
        </p:nvSpPr>
        <p:spPr bwMode="auto">
          <a:xfrm>
            <a:off x="8480426" y="3541714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577" name="Rectangle 73"/>
          <p:cNvSpPr>
            <a:spLocks noChangeArrowheads="1"/>
          </p:cNvSpPr>
          <p:nvPr/>
        </p:nvSpPr>
        <p:spPr bwMode="auto">
          <a:xfrm>
            <a:off x="8480426" y="3754439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578" name="Rectangle 74"/>
          <p:cNvSpPr>
            <a:spLocks noChangeArrowheads="1"/>
          </p:cNvSpPr>
          <p:nvPr/>
        </p:nvSpPr>
        <p:spPr bwMode="auto">
          <a:xfrm>
            <a:off x="8480426" y="3967164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579" name="Rectangle 75"/>
          <p:cNvSpPr>
            <a:spLocks noChangeArrowheads="1"/>
          </p:cNvSpPr>
          <p:nvPr/>
        </p:nvSpPr>
        <p:spPr bwMode="auto">
          <a:xfrm>
            <a:off x="8480426" y="4179889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580" name="Rectangle 76"/>
          <p:cNvSpPr>
            <a:spLocks noChangeArrowheads="1"/>
          </p:cNvSpPr>
          <p:nvPr/>
        </p:nvSpPr>
        <p:spPr bwMode="auto">
          <a:xfrm>
            <a:off x="8480426" y="4392614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581" name="Rectangle 77"/>
          <p:cNvSpPr>
            <a:spLocks noChangeArrowheads="1"/>
          </p:cNvSpPr>
          <p:nvPr/>
        </p:nvSpPr>
        <p:spPr bwMode="auto">
          <a:xfrm>
            <a:off x="8480426" y="4605339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582" name="Rectangle 78"/>
          <p:cNvSpPr>
            <a:spLocks noChangeArrowheads="1"/>
          </p:cNvSpPr>
          <p:nvPr/>
        </p:nvSpPr>
        <p:spPr bwMode="auto">
          <a:xfrm>
            <a:off x="8480426" y="4819651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583" name="Rectangle 79"/>
          <p:cNvSpPr>
            <a:spLocks noChangeArrowheads="1"/>
          </p:cNvSpPr>
          <p:nvPr/>
        </p:nvSpPr>
        <p:spPr bwMode="auto">
          <a:xfrm>
            <a:off x="8480426" y="5032376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584" name="Rectangle 80"/>
          <p:cNvSpPr>
            <a:spLocks noChangeArrowheads="1"/>
          </p:cNvSpPr>
          <p:nvPr/>
        </p:nvSpPr>
        <p:spPr bwMode="auto">
          <a:xfrm>
            <a:off x="7731126" y="2689226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585" name="Rectangle 81"/>
          <p:cNvSpPr>
            <a:spLocks noChangeArrowheads="1"/>
          </p:cNvSpPr>
          <p:nvPr/>
        </p:nvSpPr>
        <p:spPr bwMode="auto">
          <a:xfrm>
            <a:off x="7731126" y="2901951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586" name="Rectangle 82"/>
          <p:cNvSpPr>
            <a:spLocks noChangeArrowheads="1"/>
          </p:cNvSpPr>
          <p:nvPr/>
        </p:nvSpPr>
        <p:spPr bwMode="auto">
          <a:xfrm>
            <a:off x="7731126" y="3114676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587" name="Rectangle 83"/>
          <p:cNvSpPr>
            <a:spLocks noChangeArrowheads="1"/>
          </p:cNvSpPr>
          <p:nvPr/>
        </p:nvSpPr>
        <p:spPr bwMode="auto">
          <a:xfrm>
            <a:off x="7731126" y="3328989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588" name="Rectangle 84"/>
          <p:cNvSpPr>
            <a:spLocks noChangeArrowheads="1"/>
          </p:cNvSpPr>
          <p:nvPr/>
        </p:nvSpPr>
        <p:spPr bwMode="auto">
          <a:xfrm>
            <a:off x="7731126" y="3541714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589" name="Rectangle 85"/>
          <p:cNvSpPr>
            <a:spLocks noChangeArrowheads="1"/>
          </p:cNvSpPr>
          <p:nvPr/>
        </p:nvSpPr>
        <p:spPr bwMode="auto">
          <a:xfrm>
            <a:off x="7731126" y="3754439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590" name="Rectangle 86"/>
          <p:cNvSpPr>
            <a:spLocks noChangeArrowheads="1"/>
          </p:cNvSpPr>
          <p:nvPr/>
        </p:nvSpPr>
        <p:spPr bwMode="auto">
          <a:xfrm>
            <a:off x="7731126" y="3967164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591" name="Rectangle 87"/>
          <p:cNvSpPr>
            <a:spLocks noChangeArrowheads="1"/>
          </p:cNvSpPr>
          <p:nvPr/>
        </p:nvSpPr>
        <p:spPr bwMode="auto">
          <a:xfrm>
            <a:off x="7731126" y="4179889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592" name="Rectangle 88"/>
          <p:cNvSpPr>
            <a:spLocks noChangeArrowheads="1"/>
          </p:cNvSpPr>
          <p:nvPr/>
        </p:nvSpPr>
        <p:spPr bwMode="auto">
          <a:xfrm>
            <a:off x="7731126" y="4392614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593" name="Rectangle 89"/>
          <p:cNvSpPr>
            <a:spLocks noChangeArrowheads="1"/>
          </p:cNvSpPr>
          <p:nvPr/>
        </p:nvSpPr>
        <p:spPr bwMode="auto">
          <a:xfrm>
            <a:off x="7731126" y="4605339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594" name="Rectangle 90"/>
          <p:cNvSpPr>
            <a:spLocks noChangeArrowheads="1"/>
          </p:cNvSpPr>
          <p:nvPr/>
        </p:nvSpPr>
        <p:spPr bwMode="auto">
          <a:xfrm>
            <a:off x="7731126" y="4819651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595" name="Rectangle 91"/>
          <p:cNvSpPr>
            <a:spLocks noChangeArrowheads="1"/>
          </p:cNvSpPr>
          <p:nvPr/>
        </p:nvSpPr>
        <p:spPr bwMode="auto">
          <a:xfrm>
            <a:off x="7731126" y="5032376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596" name="Rectangle 92"/>
          <p:cNvSpPr>
            <a:spLocks noChangeArrowheads="1"/>
          </p:cNvSpPr>
          <p:nvPr/>
        </p:nvSpPr>
        <p:spPr bwMode="auto">
          <a:xfrm>
            <a:off x="6986589" y="2689226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597" name="Rectangle 93"/>
          <p:cNvSpPr>
            <a:spLocks noChangeArrowheads="1"/>
          </p:cNvSpPr>
          <p:nvPr/>
        </p:nvSpPr>
        <p:spPr bwMode="auto">
          <a:xfrm>
            <a:off x="6986589" y="2901951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598" name="Rectangle 94"/>
          <p:cNvSpPr>
            <a:spLocks noChangeArrowheads="1"/>
          </p:cNvSpPr>
          <p:nvPr/>
        </p:nvSpPr>
        <p:spPr bwMode="auto">
          <a:xfrm>
            <a:off x="6986589" y="3114676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599" name="Rectangle 95"/>
          <p:cNvSpPr>
            <a:spLocks noChangeArrowheads="1"/>
          </p:cNvSpPr>
          <p:nvPr/>
        </p:nvSpPr>
        <p:spPr bwMode="auto">
          <a:xfrm>
            <a:off x="6986589" y="3328989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600" name="Rectangle 96"/>
          <p:cNvSpPr>
            <a:spLocks noChangeArrowheads="1"/>
          </p:cNvSpPr>
          <p:nvPr/>
        </p:nvSpPr>
        <p:spPr bwMode="auto">
          <a:xfrm>
            <a:off x="6986589" y="3541714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601" name="Rectangle 97"/>
          <p:cNvSpPr>
            <a:spLocks noChangeArrowheads="1"/>
          </p:cNvSpPr>
          <p:nvPr/>
        </p:nvSpPr>
        <p:spPr bwMode="auto">
          <a:xfrm>
            <a:off x="6986589" y="3754439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602" name="Rectangle 98"/>
          <p:cNvSpPr>
            <a:spLocks noChangeArrowheads="1"/>
          </p:cNvSpPr>
          <p:nvPr/>
        </p:nvSpPr>
        <p:spPr bwMode="auto">
          <a:xfrm>
            <a:off x="6986589" y="3967164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603" name="Rectangle 99"/>
          <p:cNvSpPr>
            <a:spLocks noChangeArrowheads="1"/>
          </p:cNvSpPr>
          <p:nvPr/>
        </p:nvSpPr>
        <p:spPr bwMode="auto">
          <a:xfrm>
            <a:off x="6986589" y="4179889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604" name="Rectangle 100"/>
          <p:cNvSpPr>
            <a:spLocks noChangeArrowheads="1"/>
          </p:cNvSpPr>
          <p:nvPr/>
        </p:nvSpPr>
        <p:spPr bwMode="auto">
          <a:xfrm>
            <a:off x="6986589" y="4392614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605" name="Rectangle 101"/>
          <p:cNvSpPr>
            <a:spLocks noChangeArrowheads="1"/>
          </p:cNvSpPr>
          <p:nvPr/>
        </p:nvSpPr>
        <p:spPr bwMode="auto">
          <a:xfrm>
            <a:off x="6986589" y="4605339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606" name="Rectangle 102"/>
          <p:cNvSpPr>
            <a:spLocks noChangeArrowheads="1"/>
          </p:cNvSpPr>
          <p:nvPr/>
        </p:nvSpPr>
        <p:spPr bwMode="auto">
          <a:xfrm>
            <a:off x="6986589" y="4819651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607" name="Rectangle 103"/>
          <p:cNvSpPr>
            <a:spLocks noChangeArrowheads="1"/>
          </p:cNvSpPr>
          <p:nvPr/>
        </p:nvSpPr>
        <p:spPr bwMode="auto">
          <a:xfrm>
            <a:off x="6986589" y="5032376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608" name="Rectangle 104"/>
          <p:cNvSpPr>
            <a:spLocks noChangeArrowheads="1"/>
          </p:cNvSpPr>
          <p:nvPr/>
        </p:nvSpPr>
        <p:spPr bwMode="auto">
          <a:xfrm>
            <a:off x="5492751" y="2689226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609" name="Rectangle 105"/>
          <p:cNvSpPr>
            <a:spLocks noChangeArrowheads="1"/>
          </p:cNvSpPr>
          <p:nvPr/>
        </p:nvSpPr>
        <p:spPr bwMode="auto">
          <a:xfrm>
            <a:off x="5492751" y="2901951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610" name="Rectangle 106"/>
          <p:cNvSpPr>
            <a:spLocks noChangeArrowheads="1"/>
          </p:cNvSpPr>
          <p:nvPr/>
        </p:nvSpPr>
        <p:spPr bwMode="auto">
          <a:xfrm>
            <a:off x="5492751" y="3114676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611" name="Rectangle 107"/>
          <p:cNvSpPr>
            <a:spLocks noChangeArrowheads="1"/>
          </p:cNvSpPr>
          <p:nvPr/>
        </p:nvSpPr>
        <p:spPr bwMode="auto">
          <a:xfrm>
            <a:off x="5492751" y="3328989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612" name="Rectangle 108"/>
          <p:cNvSpPr>
            <a:spLocks noChangeArrowheads="1"/>
          </p:cNvSpPr>
          <p:nvPr/>
        </p:nvSpPr>
        <p:spPr bwMode="auto">
          <a:xfrm>
            <a:off x="5492751" y="3541714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613" name="Rectangle 109"/>
          <p:cNvSpPr>
            <a:spLocks noChangeArrowheads="1"/>
          </p:cNvSpPr>
          <p:nvPr/>
        </p:nvSpPr>
        <p:spPr bwMode="auto">
          <a:xfrm>
            <a:off x="5492751" y="3754439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614" name="Rectangle 110"/>
          <p:cNvSpPr>
            <a:spLocks noChangeArrowheads="1"/>
          </p:cNvSpPr>
          <p:nvPr/>
        </p:nvSpPr>
        <p:spPr bwMode="auto">
          <a:xfrm>
            <a:off x="5492751" y="3967164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615" name="Rectangle 111"/>
          <p:cNvSpPr>
            <a:spLocks noChangeArrowheads="1"/>
          </p:cNvSpPr>
          <p:nvPr/>
        </p:nvSpPr>
        <p:spPr bwMode="auto">
          <a:xfrm>
            <a:off x="5492751" y="4179889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616" name="Rectangle 112"/>
          <p:cNvSpPr>
            <a:spLocks noChangeArrowheads="1"/>
          </p:cNvSpPr>
          <p:nvPr/>
        </p:nvSpPr>
        <p:spPr bwMode="auto">
          <a:xfrm>
            <a:off x="5492751" y="4392614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617" name="Rectangle 113"/>
          <p:cNvSpPr>
            <a:spLocks noChangeArrowheads="1"/>
          </p:cNvSpPr>
          <p:nvPr/>
        </p:nvSpPr>
        <p:spPr bwMode="auto">
          <a:xfrm>
            <a:off x="5492751" y="4605339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618" name="Rectangle 114"/>
          <p:cNvSpPr>
            <a:spLocks noChangeArrowheads="1"/>
          </p:cNvSpPr>
          <p:nvPr/>
        </p:nvSpPr>
        <p:spPr bwMode="auto">
          <a:xfrm>
            <a:off x="5492751" y="4819651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619" name="Rectangle 115"/>
          <p:cNvSpPr>
            <a:spLocks noChangeArrowheads="1"/>
          </p:cNvSpPr>
          <p:nvPr/>
        </p:nvSpPr>
        <p:spPr bwMode="auto">
          <a:xfrm>
            <a:off x="5492751" y="5032376"/>
            <a:ext cx="5498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_______</a:t>
            </a:r>
            <a:endParaRPr lang="en-US" altLang="en-US"/>
          </a:p>
        </p:txBody>
      </p:sp>
      <p:sp>
        <p:nvSpPr>
          <p:cNvPr id="21620" name="Rectangle 116"/>
          <p:cNvSpPr>
            <a:spLocks noChangeArrowheads="1"/>
          </p:cNvSpPr>
          <p:nvPr/>
        </p:nvSpPr>
        <p:spPr bwMode="auto">
          <a:xfrm>
            <a:off x="4078288" y="2689226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/>
          </a:p>
        </p:txBody>
      </p:sp>
      <p:sp>
        <p:nvSpPr>
          <p:cNvPr id="21621" name="Rectangle 117"/>
          <p:cNvSpPr>
            <a:spLocks noChangeArrowheads="1"/>
          </p:cNvSpPr>
          <p:nvPr/>
        </p:nvSpPr>
        <p:spPr bwMode="auto">
          <a:xfrm>
            <a:off x="4078288" y="2901951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/>
          </a:p>
        </p:txBody>
      </p:sp>
      <p:sp>
        <p:nvSpPr>
          <p:cNvPr id="21622" name="Rectangle 118"/>
          <p:cNvSpPr>
            <a:spLocks noChangeArrowheads="1"/>
          </p:cNvSpPr>
          <p:nvPr/>
        </p:nvSpPr>
        <p:spPr bwMode="auto">
          <a:xfrm>
            <a:off x="4078288" y="3114676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en-US"/>
          </a:p>
        </p:txBody>
      </p:sp>
      <p:sp>
        <p:nvSpPr>
          <p:cNvPr id="21623" name="Rectangle 119"/>
          <p:cNvSpPr>
            <a:spLocks noChangeArrowheads="1"/>
          </p:cNvSpPr>
          <p:nvPr/>
        </p:nvSpPr>
        <p:spPr bwMode="auto">
          <a:xfrm>
            <a:off x="4078288" y="3328989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/>
          </a:p>
        </p:txBody>
      </p:sp>
      <p:sp>
        <p:nvSpPr>
          <p:cNvPr id="21624" name="Rectangle 120"/>
          <p:cNvSpPr>
            <a:spLocks noChangeArrowheads="1"/>
          </p:cNvSpPr>
          <p:nvPr/>
        </p:nvSpPr>
        <p:spPr bwMode="auto">
          <a:xfrm>
            <a:off x="4078288" y="3541714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/>
          </a:p>
        </p:txBody>
      </p:sp>
      <p:sp>
        <p:nvSpPr>
          <p:cNvPr id="21625" name="Rectangle 121"/>
          <p:cNvSpPr>
            <a:spLocks noChangeArrowheads="1"/>
          </p:cNvSpPr>
          <p:nvPr/>
        </p:nvSpPr>
        <p:spPr bwMode="auto">
          <a:xfrm>
            <a:off x="4078288" y="3754439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/>
          </a:p>
        </p:txBody>
      </p:sp>
      <p:sp>
        <p:nvSpPr>
          <p:cNvPr id="21626" name="Rectangle 122"/>
          <p:cNvSpPr>
            <a:spLocks noChangeArrowheads="1"/>
          </p:cNvSpPr>
          <p:nvPr/>
        </p:nvSpPr>
        <p:spPr bwMode="auto">
          <a:xfrm>
            <a:off x="4078288" y="3967164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/>
          </a:p>
        </p:txBody>
      </p:sp>
      <p:sp>
        <p:nvSpPr>
          <p:cNvPr id="21627" name="Rectangle 123"/>
          <p:cNvSpPr>
            <a:spLocks noChangeArrowheads="1"/>
          </p:cNvSpPr>
          <p:nvPr/>
        </p:nvSpPr>
        <p:spPr bwMode="auto">
          <a:xfrm>
            <a:off x="4078288" y="4179889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/>
          </a:p>
        </p:txBody>
      </p:sp>
      <p:sp>
        <p:nvSpPr>
          <p:cNvPr id="21628" name="Rectangle 124"/>
          <p:cNvSpPr>
            <a:spLocks noChangeArrowheads="1"/>
          </p:cNvSpPr>
          <p:nvPr/>
        </p:nvSpPr>
        <p:spPr bwMode="auto">
          <a:xfrm>
            <a:off x="4078288" y="4392614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/>
          </a:p>
        </p:txBody>
      </p:sp>
      <p:sp>
        <p:nvSpPr>
          <p:cNvPr id="21629" name="Rectangle 125"/>
          <p:cNvSpPr>
            <a:spLocks noChangeArrowheads="1"/>
          </p:cNvSpPr>
          <p:nvPr/>
        </p:nvSpPr>
        <p:spPr bwMode="auto">
          <a:xfrm>
            <a:off x="4078288" y="4605339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/>
          </a:p>
        </p:txBody>
      </p:sp>
      <p:sp>
        <p:nvSpPr>
          <p:cNvPr id="21630" name="Rectangle 126"/>
          <p:cNvSpPr>
            <a:spLocks noChangeArrowheads="1"/>
          </p:cNvSpPr>
          <p:nvPr/>
        </p:nvSpPr>
        <p:spPr bwMode="auto">
          <a:xfrm>
            <a:off x="4078288" y="4819651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en-US"/>
          </a:p>
        </p:txBody>
      </p:sp>
      <p:sp>
        <p:nvSpPr>
          <p:cNvPr id="21631" name="Rectangle 127"/>
          <p:cNvSpPr>
            <a:spLocks noChangeArrowheads="1"/>
          </p:cNvSpPr>
          <p:nvPr/>
        </p:nvSpPr>
        <p:spPr bwMode="auto">
          <a:xfrm>
            <a:off x="4078288" y="5032376"/>
            <a:ext cx="785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828800" y="53340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latin typeface="Times New Roman" panose="02020603050405020304" pitchFamily="18" charset="0"/>
              </a:rPr>
              <a:t>Contoh perhitungan TSS untuk proyek pengembangan aplikasi baru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676400" y="228600"/>
            <a:ext cx="8991600" cy="612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b="1"/>
              <a:t>Memilih task-task rekayasa P/L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Untuk membuat jadwal proyek, task set harus didistribusikan pada garis waktu proyek.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Task set tergantung pada tipe proyek dan degree of rigor.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Masing-masing tipe proyek dapat didekati dengan mengunakan model proses (linier sekuensial, iterative, atau evolutionary).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Dalam beberapa hal, suatu tipe proyek dapat beralih, secara perlahan, menuju tipe proyek lainnya (sebagai contoh, proyek pengembangan konsep baru dapat dilanjutkan menjadi proyek pengembangan aplikasi baru, dst).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Contoh, task-task utama rekayasa perangkat lunak untuk pengembangan konsep ialah; concept scoping, preliminary concept planning,technology risk assessment, proof of concept, concept implementation, customer reaction to concept.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Sifat dasar dari task-task pengembangan konsep adalah iterative.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Bila model proses linier yang dipilih, maka dapat dilihat pada gambar berikut.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Line 3"/>
          <p:cNvSpPr>
            <a:spLocks noChangeShapeType="1"/>
          </p:cNvSpPr>
          <p:nvPr/>
        </p:nvSpPr>
        <p:spPr bwMode="auto">
          <a:xfrm flipH="1">
            <a:off x="3254375" y="1771651"/>
            <a:ext cx="192088" cy="2889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105026" y="815976"/>
            <a:ext cx="1533525" cy="5165725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735389" y="815976"/>
            <a:ext cx="1533525" cy="5165725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5362576" y="815976"/>
            <a:ext cx="1533525" cy="5165725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6992939" y="815976"/>
            <a:ext cx="1533525" cy="5165725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8620126" y="815976"/>
            <a:ext cx="1533525" cy="5165725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2513013" y="962025"/>
            <a:ext cx="5666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1">
                <a:solidFill>
                  <a:srgbClr val="000000"/>
                </a:solidFill>
              </a:rPr>
              <a:t>Project</a:t>
            </a:r>
            <a:endParaRPr lang="en-US" altLang="en-U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2368551" y="1192213"/>
            <a:ext cx="79367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1">
                <a:solidFill>
                  <a:srgbClr val="000000"/>
                </a:solidFill>
              </a:rPr>
              <a:t>Definition</a:t>
            </a:r>
            <a:endParaRPr lang="en-US" altLang="en-US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4062414" y="1077913"/>
            <a:ext cx="68929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1">
                <a:solidFill>
                  <a:srgbClr val="000000"/>
                </a:solidFill>
              </a:rPr>
              <a:t>Planning</a:t>
            </a:r>
            <a:endParaRPr lang="en-US" altLang="en-US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5470525" y="962025"/>
            <a:ext cx="102835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1">
                <a:solidFill>
                  <a:srgbClr val="000000"/>
                </a:solidFill>
              </a:rPr>
              <a:t>Engineering/</a:t>
            </a:r>
            <a:endParaRPr lang="en-US" altLang="en-US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5470525" y="1192213"/>
            <a:ext cx="102374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1">
                <a:solidFill>
                  <a:srgbClr val="000000"/>
                </a:solidFill>
              </a:rPr>
              <a:t>Construction</a:t>
            </a:r>
            <a:endParaRPr lang="en-US" altLang="en-US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7378700" y="1077913"/>
            <a:ext cx="61273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1">
                <a:solidFill>
                  <a:srgbClr val="000000"/>
                </a:solidFill>
              </a:rPr>
              <a:t>Release</a:t>
            </a:r>
            <a:endParaRPr lang="en-US" altLang="en-US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8901113" y="962025"/>
            <a:ext cx="77181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1">
                <a:solidFill>
                  <a:srgbClr val="000000"/>
                </a:solidFill>
              </a:rPr>
              <a:t>Customer</a:t>
            </a:r>
            <a:endParaRPr lang="en-US" altLang="en-US"/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8848726" y="1192213"/>
            <a:ext cx="83516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1">
                <a:solidFill>
                  <a:srgbClr val="000000"/>
                </a:solidFill>
              </a:rPr>
              <a:t>Evaluation</a:t>
            </a:r>
            <a:endParaRPr lang="en-US" alt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1912938" y="1771650"/>
            <a:ext cx="8343900" cy="1588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Freeform 18"/>
          <p:cNvSpPr>
            <a:spLocks/>
          </p:cNvSpPr>
          <p:nvPr/>
        </p:nvSpPr>
        <p:spPr bwMode="auto">
          <a:xfrm>
            <a:off x="10225088" y="1712913"/>
            <a:ext cx="120650" cy="120650"/>
          </a:xfrm>
          <a:custGeom>
            <a:avLst/>
            <a:gdLst>
              <a:gd name="T0" fmla="*/ 76 w 76"/>
              <a:gd name="T1" fmla="*/ 37 h 76"/>
              <a:gd name="T2" fmla="*/ 0 w 76"/>
              <a:gd name="T3" fmla="*/ 76 h 76"/>
              <a:gd name="T4" fmla="*/ 7 w 76"/>
              <a:gd name="T5" fmla="*/ 57 h 76"/>
              <a:gd name="T6" fmla="*/ 10 w 76"/>
              <a:gd name="T7" fmla="*/ 37 h 76"/>
              <a:gd name="T8" fmla="*/ 7 w 76"/>
              <a:gd name="T9" fmla="*/ 18 h 76"/>
              <a:gd name="T10" fmla="*/ 0 w 76"/>
              <a:gd name="T11" fmla="*/ 0 h 76"/>
              <a:gd name="T12" fmla="*/ 76 w 76"/>
              <a:gd name="T13" fmla="*/ 37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" h="76">
                <a:moveTo>
                  <a:pt x="76" y="37"/>
                </a:moveTo>
                <a:lnTo>
                  <a:pt x="0" y="76"/>
                </a:lnTo>
                <a:lnTo>
                  <a:pt x="7" y="57"/>
                </a:lnTo>
                <a:lnTo>
                  <a:pt x="10" y="37"/>
                </a:lnTo>
                <a:lnTo>
                  <a:pt x="7" y="18"/>
                </a:lnTo>
                <a:lnTo>
                  <a:pt x="0" y="0"/>
                </a:lnTo>
                <a:lnTo>
                  <a:pt x="76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2009776" y="1677988"/>
            <a:ext cx="1819275" cy="190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2201864" y="1684338"/>
            <a:ext cx="149079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Concept development</a:t>
            </a:r>
            <a:endParaRPr lang="en-US" altLang="en-US"/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2009776" y="2155825"/>
            <a:ext cx="1630363" cy="2857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1912938" y="2060575"/>
            <a:ext cx="1630362" cy="285750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2055814" y="2112963"/>
            <a:ext cx="139781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1.1 Concept scoping</a:t>
            </a:r>
            <a:endParaRPr lang="en-US" altLang="en-US"/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3449638" y="2632076"/>
            <a:ext cx="2298700" cy="47942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3351214" y="2538414"/>
            <a:ext cx="2300287" cy="479425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3395663" y="2598738"/>
            <a:ext cx="222336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1.2 Preliminary concept planning</a:t>
            </a:r>
            <a:endParaRPr lang="en-US" altLang="en-US"/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3395664" y="2776538"/>
            <a:ext cx="217309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1.3 Technology risk assessment</a:t>
            </a:r>
            <a:endParaRPr lang="en-US" altLang="en-US"/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flipH="1">
            <a:off x="4310064" y="1771651"/>
            <a:ext cx="382587" cy="7667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5268913" y="2155825"/>
            <a:ext cx="1916112" cy="2857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5170488" y="2060575"/>
            <a:ext cx="1917700" cy="285750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5470526" y="2112963"/>
            <a:ext cx="137537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1.4 Proof of concept</a:t>
            </a:r>
            <a:endParaRPr lang="en-US" altLang="en-US"/>
          </a:p>
        </p:txBody>
      </p:sp>
      <p:sp>
        <p:nvSpPr>
          <p:cNvPr id="25632" name="Line 32"/>
          <p:cNvSpPr>
            <a:spLocks noChangeShapeType="1"/>
          </p:cNvSpPr>
          <p:nvPr/>
        </p:nvSpPr>
        <p:spPr bwMode="auto">
          <a:xfrm flipH="1">
            <a:off x="6129339" y="1771651"/>
            <a:ext cx="192087" cy="2889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3" name="Rectangle 33"/>
          <p:cNvSpPr>
            <a:spLocks noChangeArrowheads="1"/>
          </p:cNvSpPr>
          <p:nvPr/>
        </p:nvSpPr>
        <p:spPr bwMode="auto">
          <a:xfrm>
            <a:off x="6800850" y="2632076"/>
            <a:ext cx="2108200" cy="28892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6704013" y="2538414"/>
            <a:ext cx="2108200" cy="287337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5" name="Rectangle 35"/>
          <p:cNvSpPr>
            <a:spLocks noChangeArrowheads="1"/>
          </p:cNvSpPr>
          <p:nvPr/>
        </p:nvSpPr>
        <p:spPr bwMode="auto">
          <a:xfrm>
            <a:off x="6840539" y="2593975"/>
            <a:ext cx="190917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1.5 Concept implementation</a:t>
            </a:r>
            <a:endParaRPr lang="en-US" altLang="en-US"/>
          </a:p>
        </p:txBody>
      </p:sp>
      <p:sp>
        <p:nvSpPr>
          <p:cNvPr id="25636" name="Line 36"/>
          <p:cNvSpPr>
            <a:spLocks noChangeShapeType="1"/>
          </p:cNvSpPr>
          <p:nvPr/>
        </p:nvSpPr>
        <p:spPr bwMode="auto">
          <a:xfrm flipH="1">
            <a:off x="7567614" y="1771651"/>
            <a:ext cx="384175" cy="7667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7" name="Rectangle 37"/>
          <p:cNvSpPr>
            <a:spLocks noChangeArrowheads="1"/>
          </p:cNvSpPr>
          <p:nvPr/>
        </p:nvSpPr>
        <p:spPr bwMode="auto">
          <a:xfrm>
            <a:off x="8334375" y="2155825"/>
            <a:ext cx="2014538" cy="2857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8" name="Rectangle 38"/>
          <p:cNvSpPr>
            <a:spLocks noChangeArrowheads="1"/>
          </p:cNvSpPr>
          <p:nvPr/>
        </p:nvSpPr>
        <p:spPr bwMode="auto">
          <a:xfrm>
            <a:off x="8237538" y="2060575"/>
            <a:ext cx="2012950" cy="285750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9" name="Rectangle 39"/>
          <p:cNvSpPr>
            <a:spLocks noChangeArrowheads="1"/>
          </p:cNvSpPr>
          <p:nvPr/>
        </p:nvSpPr>
        <p:spPr bwMode="auto">
          <a:xfrm>
            <a:off x="8518526" y="2112963"/>
            <a:ext cx="151002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1.6 Customer reaction</a:t>
            </a:r>
            <a:endParaRPr lang="en-US" altLang="en-US"/>
          </a:p>
        </p:txBody>
      </p:sp>
      <p:sp>
        <p:nvSpPr>
          <p:cNvPr id="25640" name="Line 40"/>
          <p:cNvSpPr>
            <a:spLocks noChangeShapeType="1"/>
          </p:cNvSpPr>
          <p:nvPr/>
        </p:nvSpPr>
        <p:spPr bwMode="auto">
          <a:xfrm flipH="1">
            <a:off x="9386889" y="1771651"/>
            <a:ext cx="192087" cy="2889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1" name="Line 41"/>
          <p:cNvSpPr>
            <a:spLocks noChangeShapeType="1"/>
          </p:cNvSpPr>
          <p:nvPr/>
        </p:nvSpPr>
        <p:spPr bwMode="auto">
          <a:xfrm>
            <a:off x="1912938" y="3876675"/>
            <a:ext cx="8343900" cy="1588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2" name="Freeform 42"/>
          <p:cNvSpPr>
            <a:spLocks/>
          </p:cNvSpPr>
          <p:nvPr/>
        </p:nvSpPr>
        <p:spPr bwMode="auto">
          <a:xfrm>
            <a:off x="10225088" y="3817938"/>
            <a:ext cx="120650" cy="120650"/>
          </a:xfrm>
          <a:custGeom>
            <a:avLst/>
            <a:gdLst>
              <a:gd name="T0" fmla="*/ 76 w 76"/>
              <a:gd name="T1" fmla="*/ 37 h 76"/>
              <a:gd name="T2" fmla="*/ 0 w 76"/>
              <a:gd name="T3" fmla="*/ 76 h 76"/>
              <a:gd name="T4" fmla="*/ 7 w 76"/>
              <a:gd name="T5" fmla="*/ 57 h 76"/>
              <a:gd name="T6" fmla="*/ 10 w 76"/>
              <a:gd name="T7" fmla="*/ 37 h 76"/>
              <a:gd name="T8" fmla="*/ 7 w 76"/>
              <a:gd name="T9" fmla="*/ 18 h 76"/>
              <a:gd name="T10" fmla="*/ 0 w 76"/>
              <a:gd name="T11" fmla="*/ 0 h 76"/>
              <a:gd name="T12" fmla="*/ 76 w 76"/>
              <a:gd name="T13" fmla="*/ 37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" h="76">
                <a:moveTo>
                  <a:pt x="76" y="37"/>
                </a:moveTo>
                <a:lnTo>
                  <a:pt x="0" y="76"/>
                </a:lnTo>
                <a:lnTo>
                  <a:pt x="7" y="57"/>
                </a:lnTo>
                <a:lnTo>
                  <a:pt x="10" y="37"/>
                </a:lnTo>
                <a:lnTo>
                  <a:pt x="7" y="18"/>
                </a:lnTo>
                <a:lnTo>
                  <a:pt x="0" y="0"/>
                </a:lnTo>
                <a:lnTo>
                  <a:pt x="76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3" name="Line 43"/>
          <p:cNvSpPr>
            <a:spLocks noChangeShapeType="1"/>
          </p:cNvSpPr>
          <p:nvPr/>
        </p:nvSpPr>
        <p:spPr bwMode="auto">
          <a:xfrm>
            <a:off x="1912938" y="4451350"/>
            <a:ext cx="8343900" cy="1588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4" name="Freeform 44"/>
          <p:cNvSpPr>
            <a:spLocks/>
          </p:cNvSpPr>
          <p:nvPr/>
        </p:nvSpPr>
        <p:spPr bwMode="auto">
          <a:xfrm>
            <a:off x="10225088" y="4392613"/>
            <a:ext cx="120650" cy="120650"/>
          </a:xfrm>
          <a:custGeom>
            <a:avLst/>
            <a:gdLst>
              <a:gd name="T0" fmla="*/ 76 w 76"/>
              <a:gd name="T1" fmla="*/ 37 h 76"/>
              <a:gd name="T2" fmla="*/ 0 w 76"/>
              <a:gd name="T3" fmla="*/ 76 h 76"/>
              <a:gd name="T4" fmla="*/ 7 w 76"/>
              <a:gd name="T5" fmla="*/ 56 h 76"/>
              <a:gd name="T6" fmla="*/ 10 w 76"/>
              <a:gd name="T7" fmla="*/ 37 h 76"/>
              <a:gd name="T8" fmla="*/ 7 w 76"/>
              <a:gd name="T9" fmla="*/ 18 h 76"/>
              <a:gd name="T10" fmla="*/ 0 w 76"/>
              <a:gd name="T11" fmla="*/ 0 h 76"/>
              <a:gd name="T12" fmla="*/ 76 w 76"/>
              <a:gd name="T13" fmla="*/ 37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" h="76">
                <a:moveTo>
                  <a:pt x="76" y="37"/>
                </a:moveTo>
                <a:lnTo>
                  <a:pt x="0" y="76"/>
                </a:lnTo>
                <a:lnTo>
                  <a:pt x="7" y="56"/>
                </a:lnTo>
                <a:lnTo>
                  <a:pt x="10" y="37"/>
                </a:lnTo>
                <a:lnTo>
                  <a:pt x="7" y="18"/>
                </a:lnTo>
                <a:lnTo>
                  <a:pt x="0" y="0"/>
                </a:lnTo>
                <a:lnTo>
                  <a:pt x="76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5" name="Line 45"/>
          <p:cNvSpPr>
            <a:spLocks noChangeShapeType="1"/>
          </p:cNvSpPr>
          <p:nvPr/>
        </p:nvSpPr>
        <p:spPr bwMode="auto">
          <a:xfrm>
            <a:off x="1912938" y="5026025"/>
            <a:ext cx="8343900" cy="1588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6" name="Freeform 46"/>
          <p:cNvSpPr>
            <a:spLocks/>
          </p:cNvSpPr>
          <p:nvPr/>
        </p:nvSpPr>
        <p:spPr bwMode="auto">
          <a:xfrm>
            <a:off x="10225088" y="4967288"/>
            <a:ext cx="120650" cy="119062"/>
          </a:xfrm>
          <a:custGeom>
            <a:avLst/>
            <a:gdLst>
              <a:gd name="T0" fmla="*/ 76 w 76"/>
              <a:gd name="T1" fmla="*/ 37 h 75"/>
              <a:gd name="T2" fmla="*/ 0 w 76"/>
              <a:gd name="T3" fmla="*/ 75 h 75"/>
              <a:gd name="T4" fmla="*/ 7 w 76"/>
              <a:gd name="T5" fmla="*/ 56 h 75"/>
              <a:gd name="T6" fmla="*/ 10 w 76"/>
              <a:gd name="T7" fmla="*/ 37 h 75"/>
              <a:gd name="T8" fmla="*/ 7 w 76"/>
              <a:gd name="T9" fmla="*/ 17 h 75"/>
              <a:gd name="T10" fmla="*/ 0 w 76"/>
              <a:gd name="T11" fmla="*/ 0 h 75"/>
              <a:gd name="T12" fmla="*/ 76 w 76"/>
              <a:gd name="T13" fmla="*/ 37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" h="75">
                <a:moveTo>
                  <a:pt x="76" y="37"/>
                </a:moveTo>
                <a:lnTo>
                  <a:pt x="0" y="75"/>
                </a:lnTo>
                <a:lnTo>
                  <a:pt x="7" y="56"/>
                </a:lnTo>
                <a:lnTo>
                  <a:pt x="10" y="37"/>
                </a:lnTo>
                <a:lnTo>
                  <a:pt x="7" y="17"/>
                </a:lnTo>
                <a:lnTo>
                  <a:pt x="0" y="0"/>
                </a:lnTo>
                <a:lnTo>
                  <a:pt x="76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7" name="Line 47"/>
          <p:cNvSpPr>
            <a:spLocks noChangeShapeType="1"/>
          </p:cNvSpPr>
          <p:nvPr/>
        </p:nvSpPr>
        <p:spPr bwMode="auto">
          <a:xfrm>
            <a:off x="1912938" y="5599114"/>
            <a:ext cx="8343900" cy="1587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8" name="Freeform 48"/>
          <p:cNvSpPr>
            <a:spLocks/>
          </p:cNvSpPr>
          <p:nvPr/>
        </p:nvSpPr>
        <p:spPr bwMode="auto">
          <a:xfrm>
            <a:off x="10225088" y="5540375"/>
            <a:ext cx="120650" cy="120650"/>
          </a:xfrm>
          <a:custGeom>
            <a:avLst/>
            <a:gdLst>
              <a:gd name="T0" fmla="*/ 76 w 76"/>
              <a:gd name="T1" fmla="*/ 37 h 76"/>
              <a:gd name="T2" fmla="*/ 0 w 76"/>
              <a:gd name="T3" fmla="*/ 76 h 76"/>
              <a:gd name="T4" fmla="*/ 7 w 76"/>
              <a:gd name="T5" fmla="*/ 57 h 76"/>
              <a:gd name="T6" fmla="*/ 10 w 76"/>
              <a:gd name="T7" fmla="*/ 37 h 76"/>
              <a:gd name="T8" fmla="*/ 7 w 76"/>
              <a:gd name="T9" fmla="*/ 18 h 76"/>
              <a:gd name="T10" fmla="*/ 0 w 76"/>
              <a:gd name="T11" fmla="*/ 0 h 76"/>
              <a:gd name="T12" fmla="*/ 76 w 76"/>
              <a:gd name="T13" fmla="*/ 37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" h="76">
                <a:moveTo>
                  <a:pt x="76" y="37"/>
                </a:moveTo>
                <a:lnTo>
                  <a:pt x="0" y="76"/>
                </a:lnTo>
                <a:lnTo>
                  <a:pt x="7" y="57"/>
                </a:lnTo>
                <a:lnTo>
                  <a:pt x="10" y="37"/>
                </a:lnTo>
                <a:lnTo>
                  <a:pt x="7" y="18"/>
                </a:lnTo>
                <a:lnTo>
                  <a:pt x="0" y="0"/>
                </a:lnTo>
                <a:lnTo>
                  <a:pt x="76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9" name="Rectangle 49"/>
          <p:cNvSpPr>
            <a:spLocks noChangeArrowheads="1"/>
          </p:cNvSpPr>
          <p:nvPr/>
        </p:nvSpPr>
        <p:spPr bwMode="auto">
          <a:xfrm>
            <a:off x="2105026" y="3686175"/>
            <a:ext cx="1630363" cy="382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0" name="Rectangle 50"/>
          <p:cNvSpPr>
            <a:spLocks noChangeArrowheads="1"/>
          </p:cNvSpPr>
          <p:nvPr/>
        </p:nvSpPr>
        <p:spPr bwMode="auto">
          <a:xfrm>
            <a:off x="2390775" y="3700463"/>
            <a:ext cx="108959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New Application</a:t>
            </a:r>
            <a:endParaRPr lang="en-US" altLang="en-US"/>
          </a:p>
        </p:txBody>
      </p:sp>
      <p:sp>
        <p:nvSpPr>
          <p:cNvPr id="25651" name="Rectangle 51"/>
          <p:cNvSpPr>
            <a:spLocks noChangeArrowheads="1"/>
          </p:cNvSpPr>
          <p:nvPr/>
        </p:nvSpPr>
        <p:spPr bwMode="auto">
          <a:xfrm>
            <a:off x="2197101" y="3879850"/>
            <a:ext cx="150041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Development Projects</a:t>
            </a:r>
            <a:endParaRPr lang="en-US" altLang="en-US"/>
          </a:p>
        </p:txBody>
      </p:sp>
      <p:sp>
        <p:nvSpPr>
          <p:cNvPr id="25652" name="Rectangle 52"/>
          <p:cNvSpPr>
            <a:spLocks noChangeArrowheads="1"/>
          </p:cNvSpPr>
          <p:nvPr/>
        </p:nvSpPr>
        <p:spPr bwMode="auto">
          <a:xfrm>
            <a:off x="2105026" y="4260850"/>
            <a:ext cx="1630363" cy="382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3" name="Rectangle 53"/>
          <p:cNvSpPr>
            <a:spLocks noChangeArrowheads="1"/>
          </p:cNvSpPr>
          <p:nvPr/>
        </p:nvSpPr>
        <p:spPr bwMode="auto">
          <a:xfrm>
            <a:off x="2559051" y="4275138"/>
            <a:ext cx="74860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Application</a:t>
            </a:r>
            <a:endParaRPr lang="en-US" altLang="en-US"/>
          </a:p>
        </p:txBody>
      </p:sp>
      <p:sp>
        <p:nvSpPr>
          <p:cNvPr id="25654" name="Rectangle 54"/>
          <p:cNvSpPr>
            <a:spLocks noChangeArrowheads="1"/>
          </p:cNvSpPr>
          <p:nvPr/>
        </p:nvSpPr>
        <p:spPr bwMode="auto">
          <a:xfrm>
            <a:off x="2176463" y="4452938"/>
            <a:ext cx="154369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Enhancement Projects</a:t>
            </a:r>
            <a:endParaRPr lang="en-US" altLang="en-US"/>
          </a:p>
        </p:txBody>
      </p:sp>
      <p:sp>
        <p:nvSpPr>
          <p:cNvPr id="25655" name="Rectangle 55"/>
          <p:cNvSpPr>
            <a:spLocks noChangeArrowheads="1"/>
          </p:cNvSpPr>
          <p:nvPr/>
        </p:nvSpPr>
        <p:spPr bwMode="auto">
          <a:xfrm>
            <a:off x="2297113" y="4833939"/>
            <a:ext cx="1149350" cy="382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6" name="Rectangle 56"/>
          <p:cNvSpPr>
            <a:spLocks noChangeArrowheads="1"/>
          </p:cNvSpPr>
          <p:nvPr/>
        </p:nvSpPr>
        <p:spPr bwMode="auto">
          <a:xfrm>
            <a:off x="2511426" y="4848225"/>
            <a:ext cx="74860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Application</a:t>
            </a:r>
            <a:endParaRPr lang="en-US" altLang="en-US"/>
          </a:p>
        </p:txBody>
      </p:sp>
      <p:sp>
        <p:nvSpPr>
          <p:cNvPr id="25657" name="Rectangle 57"/>
          <p:cNvSpPr>
            <a:spLocks noChangeArrowheads="1"/>
          </p:cNvSpPr>
          <p:nvPr/>
        </p:nvSpPr>
        <p:spPr bwMode="auto">
          <a:xfrm>
            <a:off x="2452689" y="5027613"/>
            <a:ext cx="87684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Maintenance</a:t>
            </a:r>
            <a:endParaRPr lang="en-US" altLang="en-US"/>
          </a:p>
        </p:txBody>
      </p:sp>
      <p:sp>
        <p:nvSpPr>
          <p:cNvPr id="25658" name="Rectangle 58"/>
          <p:cNvSpPr>
            <a:spLocks noChangeArrowheads="1"/>
          </p:cNvSpPr>
          <p:nvPr/>
        </p:nvSpPr>
        <p:spPr bwMode="auto">
          <a:xfrm>
            <a:off x="2297113" y="5505450"/>
            <a:ext cx="1149350" cy="190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9" name="Rectangle 59"/>
          <p:cNvSpPr>
            <a:spLocks noChangeArrowheads="1"/>
          </p:cNvSpPr>
          <p:nvPr/>
        </p:nvSpPr>
        <p:spPr bwMode="auto">
          <a:xfrm>
            <a:off x="2393950" y="5511800"/>
            <a:ext cx="99386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Reengineering</a:t>
            </a: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828800" y="990600"/>
          <a:ext cx="8534400" cy="473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9209160" imgH="4979880" progId="Visio.Drawing.6">
                  <p:embed/>
                </p:oleObj>
              </mc:Choice>
              <mc:Fallback>
                <p:oleObj name="Visio" r:id="rId3" imgW="9209160" imgH="4979880" progId="Visio.Drawing.6">
                  <p:embed/>
                  <p:pic>
                    <p:nvPicPr>
                      <p:cNvPr id="266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90600"/>
                        <a:ext cx="8534400" cy="473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905000" y="609600"/>
            <a:ext cx="838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828800" y="533400"/>
            <a:ext cx="8458200" cy="567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b="1"/>
              <a:t>Rincian task-task utama</a:t>
            </a:r>
            <a:endParaRPr lang="en-US" altLang="en-US" sz="260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Task-task utama dapat dipakai untuk menentukan jadwal makroskopik bagi suatu proyek.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Jadwal makroskopik tersebut harus dirinci lagi untuk menghasilkan jadwal proyek terinci.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Rincian tersebut dapat dimulai dengan mendekomposisi task-task utama kedalam set-set subtask.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Contoh task refinement untuk proyek pengembangan konsep: concept scoping task, dengan menggunakan process design language.</a:t>
            </a:r>
          </a:p>
          <a:p>
            <a:pPr lvl="2">
              <a:spcBef>
                <a:spcPct val="5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Task I.1 Concept Scoping</a:t>
            </a:r>
          </a:p>
          <a:p>
            <a:pPr lvl="2">
              <a:spcBef>
                <a:spcPct val="5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    I.1.1 Identify need, benefits and                                 		potensial customers;</a:t>
            </a:r>
          </a:p>
          <a:p>
            <a:pPr lvl="2">
              <a:spcBef>
                <a:spcPct val="5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    I.1.2 Define ……….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sz="20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752600" y="0"/>
            <a:ext cx="99060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b="1" dirty="0" err="1"/>
              <a:t>Penentuan</a:t>
            </a:r>
            <a:r>
              <a:rPr lang="en-US" altLang="en-US" sz="2600" b="1" dirty="0"/>
              <a:t> Task Network</a:t>
            </a:r>
            <a:endParaRPr lang="en-US" altLang="en-US" sz="26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 dirty="0"/>
              <a:t>Task-task </a:t>
            </a:r>
            <a:r>
              <a:rPr lang="en-US" altLang="en-US" sz="2000" b="1" dirty="0" err="1"/>
              <a:t>dan</a:t>
            </a:r>
            <a:r>
              <a:rPr lang="en-US" altLang="en-US" sz="2000" b="1" dirty="0"/>
              <a:t> subtask-subtask </a:t>
            </a:r>
            <a:r>
              <a:rPr lang="en-US" altLang="en-US" sz="2000" b="1" dirty="0" err="1"/>
              <a:t>mempunyai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saling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ketergantungan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berdasarkan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pada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urutan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pengerjaannya</a:t>
            </a:r>
            <a:r>
              <a:rPr lang="en-US" altLang="en-US" sz="2000" b="1" dirty="0"/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 dirty="0" err="1"/>
              <a:t>Selain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itu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bila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lebih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dari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satu</a:t>
            </a:r>
            <a:r>
              <a:rPr lang="en-US" altLang="en-US" sz="2000" b="1" dirty="0"/>
              <a:t> orang </a:t>
            </a:r>
            <a:r>
              <a:rPr lang="en-US" altLang="en-US" sz="2000" b="1" dirty="0" err="1"/>
              <a:t>bekerja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pada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proyek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tersebut</a:t>
            </a:r>
            <a:r>
              <a:rPr lang="en-US" altLang="en-US" sz="2000" b="1" dirty="0"/>
              <a:t>, </a:t>
            </a:r>
            <a:r>
              <a:rPr lang="en-US" altLang="en-US" sz="2000" b="1" dirty="0" err="1"/>
              <a:t>ada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kemungkinan</a:t>
            </a:r>
            <a:r>
              <a:rPr lang="en-US" altLang="en-US" sz="2000" b="1" dirty="0"/>
              <a:t> task-task </a:t>
            </a:r>
            <a:r>
              <a:rPr lang="en-US" altLang="en-US" sz="2000" b="1" dirty="0" err="1"/>
              <a:t>dikerjakan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secara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paralel</a:t>
            </a:r>
            <a:r>
              <a:rPr lang="en-US" altLang="en-US" sz="2000" b="1" dirty="0"/>
              <a:t>, task </a:t>
            </a:r>
            <a:r>
              <a:rPr lang="en-US" altLang="en-US" sz="2000" b="1" dirty="0" err="1"/>
              <a:t>konkuren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ini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harus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dikoordinasikan</a:t>
            </a:r>
            <a:r>
              <a:rPr lang="en-US" altLang="en-US" sz="2000" b="1" dirty="0"/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 dirty="0"/>
              <a:t>Task network </a:t>
            </a:r>
            <a:r>
              <a:rPr lang="en-US" altLang="en-US" sz="2000" b="1" dirty="0" err="1"/>
              <a:t>adalah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representasi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grafis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dari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aliran</a:t>
            </a:r>
            <a:r>
              <a:rPr lang="en-US" altLang="en-US" sz="2000" b="1" dirty="0"/>
              <a:t> task </a:t>
            </a:r>
            <a:r>
              <a:rPr lang="en-US" altLang="en-US" sz="2000" b="1" dirty="0" err="1"/>
              <a:t>untuk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suatu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proyek</a:t>
            </a:r>
            <a:r>
              <a:rPr lang="en-US" altLang="en-US" sz="2000" b="1" dirty="0"/>
              <a:t>.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752600" y="2752726"/>
            <a:ext cx="9563100" cy="307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20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b="1" dirty="0" err="1"/>
              <a:t>Penjadwalan</a:t>
            </a:r>
            <a:endParaRPr lang="en-US" altLang="en-US" sz="2600" b="1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 dirty="0" err="1"/>
              <a:t>Penjadwalan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proyek</a:t>
            </a:r>
            <a:r>
              <a:rPr lang="en-US" altLang="en-US" sz="2000" b="1" dirty="0"/>
              <a:t> P/L </a:t>
            </a:r>
            <a:r>
              <a:rPr lang="en-US" altLang="en-US" sz="2000" b="1" dirty="0" err="1"/>
              <a:t>tidak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berbeda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dengan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penjadwalan</a:t>
            </a:r>
            <a:r>
              <a:rPr lang="en-US" altLang="en-US" sz="2000" b="1" dirty="0"/>
              <a:t> multitask engineering effort </a:t>
            </a:r>
            <a:r>
              <a:rPr lang="en-US" altLang="en-US" sz="2000" b="1" dirty="0" err="1"/>
              <a:t>lainnya</a:t>
            </a:r>
            <a:r>
              <a:rPr lang="en-US" altLang="en-US" sz="2000" b="1" dirty="0"/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 dirty="0"/>
              <a:t>Tool-tool &amp; </a:t>
            </a:r>
            <a:r>
              <a:rPr lang="en-US" altLang="en-US" sz="2000" b="1" dirty="0" err="1"/>
              <a:t>teknik-teknik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umum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untuk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penjadwalan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proyek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dapat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dipakai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untuk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proyek</a:t>
            </a:r>
            <a:r>
              <a:rPr lang="en-US" altLang="en-US" sz="2000" b="1" dirty="0"/>
              <a:t> P/L </a:t>
            </a:r>
            <a:r>
              <a:rPr lang="en-US" altLang="en-US" sz="2000" b="1" dirty="0" err="1"/>
              <a:t>dengan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sedikit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modifikasi</a:t>
            </a:r>
            <a:r>
              <a:rPr lang="en-US" altLang="en-US" sz="2000" b="1" dirty="0"/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 dirty="0"/>
              <a:t>Program evaluation and review technique (PERT) </a:t>
            </a:r>
            <a:r>
              <a:rPr lang="en-US" altLang="en-US" sz="2000" b="1" dirty="0" err="1"/>
              <a:t>dan</a:t>
            </a:r>
            <a:r>
              <a:rPr lang="en-US" altLang="en-US" sz="2000" b="1" dirty="0"/>
              <a:t> critical path method (CPM) </a:t>
            </a:r>
            <a:r>
              <a:rPr lang="en-US" altLang="en-US" sz="2000" b="1" dirty="0" err="1"/>
              <a:t>adalah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dua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metoda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penjadwalan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proyek</a:t>
            </a:r>
            <a:r>
              <a:rPr lang="en-US" altLang="en-US" sz="2000" b="1" dirty="0"/>
              <a:t> yang </a:t>
            </a:r>
            <a:r>
              <a:rPr lang="en-US" altLang="en-US" sz="2000" b="1" dirty="0" err="1"/>
              <a:t>dapat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dipakai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pada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proyek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pengambangan</a:t>
            </a:r>
            <a:r>
              <a:rPr lang="en-US" altLang="en-US" sz="2000" b="1" dirty="0"/>
              <a:t> P/L.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752600" y="2219325"/>
          <a:ext cx="8610600" cy="243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3" imgW="9409320" imgH="2665800" progId="Visio.Drawing.5">
                  <p:embed/>
                </p:oleObj>
              </mc:Choice>
              <mc:Fallback>
                <p:oleObj name="VISIO" r:id="rId3" imgW="9409320" imgH="2665800" progId="Visio.Drawing.5">
                  <p:embed/>
                  <p:pic>
                    <p:nvPicPr>
                      <p:cNvPr id="307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19325"/>
                        <a:ext cx="8610600" cy="243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1828800" y="493714"/>
          <a:ext cx="8610600" cy="581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VISIO" r:id="rId3" imgW="9866520" imgH="6666120" progId="Visio.Drawing.5">
                  <p:embed/>
                </p:oleObj>
              </mc:Choice>
              <mc:Fallback>
                <p:oleObj name="VISIO" r:id="rId3" imgW="9866520" imgH="6666120" progId="Visio.Drawing.5">
                  <p:embed/>
                  <p:pic>
                    <p:nvPicPr>
                      <p:cNvPr id="481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93714"/>
                        <a:ext cx="8610600" cy="581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981200" y="381000"/>
            <a:ext cx="8229600" cy="582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b="1"/>
              <a:t>Tracking the Schedule</a:t>
            </a:r>
            <a:endParaRPr lang="en-US" altLang="en-US" sz="260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Tracking dapat dipenuhi dengan sejumlah cara yang berbeda.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Adakan pertemuan berkala untuk membahas status proyek; dimana setiap anggota tim melaporkan kemajuan dan masalah-masalah yang dihadapi.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Evaluasi hasil semua review  yang dilakukan selama proses rekayasa P/L.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Tetentukan apakah formal project milestone telah dipenuhi sesuai dengan tanggal yang telah terjadwal.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Bandingkan waktu mulai sebenarnya dengan waktu mulai terjadwal untuk masing-masing proyek task.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Pertemuan informal dengan para praktisi untuk mendapatkan penilaian subyektifnya atas kemajuan saat itu dan problem-problem yang tampak.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sz="2000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1828800" y="1238250"/>
          <a:ext cx="8534400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3" imgW="9866520" imgH="5065920" progId="Visio.Drawing.5">
                  <p:embed/>
                </p:oleObj>
              </mc:Choice>
              <mc:Fallback>
                <p:oleObj name="VISIO" r:id="rId3" imgW="9866520" imgH="5065920" progId="Visio.Drawing.5">
                  <p:embed/>
                  <p:pic>
                    <p:nvPicPr>
                      <p:cNvPr id="512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38250"/>
                        <a:ext cx="8534400" cy="438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981200" y="685800"/>
            <a:ext cx="8229600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20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b="1"/>
              <a:t>Hal-hal yang dapat menyebabkan ….(Lanjutan) </a:t>
            </a:r>
            <a:endParaRPr lang="en-US" altLang="en-US" sz="2800" b="1">
              <a:latin typeface="Bookman Old Style" panose="02050604050505020204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Batas waktu yang agresif (yang tidak realistik) adalah kenyataan hidup dalam bisnis P/L. Seringkali batas waktu tersebut ditetapkan berdasarkan alasan-alasan yang sah dari sudut pandang orang yang menetapkan batas waktu tersebut, tetapi akal sehat mengatakan bahwa legitimasi (kewajaran) tersebut juga harus dilihat oleh orang-orang yang sedang mengerjakan pekerjaan tersebut</a:t>
            </a:r>
            <a:r>
              <a:rPr lang="en-US" altLang="en-US" sz="2000"/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Kegiaatan-kegiatan estimasi dan analisis resiko dan teknik-teknik penjadwalan sering diimplementasikan di bawah kondisi batas waktu yang telah ditetapkan.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Jika hasil terbaik estimasi menunjukkan bahwa batas waktu tersebut tidak realistik, seorang manajer yang kompeten harus melindungi timnya dari tekanan dan mengembalikan tekanan tersebut kembali ke pembuatnya.</a:t>
            </a:r>
            <a:endParaRPr lang="en-US" altLang="en-US" sz="280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981200" y="381000"/>
            <a:ext cx="8229600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b="1" dirty="0"/>
              <a:t>Project Plan</a:t>
            </a:r>
            <a:endParaRPr lang="en-US" altLang="en-US" sz="26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 dirty="0" err="1"/>
              <a:t>Setiap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langkah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dalam</a:t>
            </a:r>
            <a:r>
              <a:rPr lang="en-US" altLang="en-US" sz="2000" b="1" dirty="0"/>
              <a:t> proses </a:t>
            </a:r>
            <a:r>
              <a:rPr lang="en-US" altLang="en-US" sz="2000" b="1" dirty="0" err="1"/>
              <a:t>rekayasa</a:t>
            </a:r>
            <a:r>
              <a:rPr lang="en-US" altLang="en-US" sz="2000" b="1" dirty="0"/>
              <a:t> P/L </a:t>
            </a:r>
            <a:r>
              <a:rPr lang="en-US" altLang="en-US" sz="2000" b="1" dirty="0" err="1"/>
              <a:t>harus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menghasilkan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suatu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hasil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kerja</a:t>
            </a:r>
            <a:r>
              <a:rPr lang="en-US" altLang="en-US" sz="2000" b="1" dirty="0"/>
              <a:t> yang </a:t>
            </a:r>
            <a:r>
              <a:rPr lang="en-US" altLang="en-US" sz="2000" b="1" dirty="0" err="1"/>
              <a:t>dapat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diperiksa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dapat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bertindak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sebagai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dasar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utuk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langkah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berikutnya</a:t>
            </a:r>
            <a:r>
              <a:rPr lang="en-US" altLang="en-US" sz="2000" b="1" dirty="0"/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 dirty="0"/>
              <a:t>Software project </a:t>
            </a:r>
            <a:r>
              <a:rPr lang="en-US" altLang="en-US" sz="2000" b="1" dirty="0" err="1"/>
              <a:t>paln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dihasilkan</a:t>
            </a:r>
            <a:r>
              <a:rPr lang="en-US" altLang="en-US" sz="2000" b="1" dirty="0"/>
              <a:t> di </a:t>
            </a:r>
            <a:r>
              <a:rPr lang="en-US" altLang="en-US" sz="2000" b="1" dirty="0" err="1"/>
              <a:t>akhir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dari</a:t>
            </a:r>
            <a:r>
              <a:rPr lang="en-US" altLang="en-US" sz="2000" b="1" dirty="0"/>
              <a:t> planning tasks.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 dirty="0" err="1"/>
              <a:t>Dia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memberikan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informasi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tentang</a:t>
            </a:r>
            <a:r>
              <a:rPr lang="en-US" altLang="en-US" sz="2000" b="1" dirty="0"/>
              <a:t> cost </a:t>
            </a:r>
            <a:r>
              <a:rPr lang="en-US" altLang="en-US" sz="2000" b="1" dirty="0" err="1"/>
              <a:t>dan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jadwal</a:t>
            </a:r>
            <a:r>
              <a:rPr lang="en-US" altLang="en-US" sz="2000" b="1" dirty="0"/>
              <a:t> yang </a:t>
            </a:r>
            <a:r>
              <a:rPr lang="en-US" altLang="en-US" sz="2000" b="1" dirty="0" err="1"/>
              <a:t>akan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dipakai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selama</a:t>
            </a:r>
            <a:r>
              <a:rPr lang="en-US" altLang="en-US" sz="2000" b="1" dirty="0"/>
              <a:t> proses </a:t>
            </a:r>
            <a:r>
              <a:rPr lang="en-US" altLang="en-US" sz="2000" b="1" dirty="0" err="1"/>
              <a:t>rekayasa</a:t>
            </a:r>
            <a:r>
              <a:rPr lang="en-US" altLang="en-US" sz="2000" b="1" dirty="0"/>
              <a:t> P/L.</a:t>
            </a:r>
          </a:p>
          <a:p>
            <a:pPr marL="114300" indent="0">
              <a:spcBef>
                <a:spcPct val="50000"/>
              </a:spcBef>
            </a:pPr>
            <a:endParaRPr lang="en-US" altLang="en-US"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057400" y="762000"/>
            <a:ext cx="80772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00" b="1" dirty="0" err="1">
                <a:latin typeface="Times New Roman" panose="02020603050405020304" pitchFamily="18" charset="0"/>
              </a:rPr>
              <a:t>Misal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sebuah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grup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pengembangan</a:t>
            </a:r>
            <a:r>
              <a:rPr lang="en-US" altLang="en-US" sz="2200" b="1" dirty="0">
                <a:latin typeface="Times New Roman" panose="02020603050405020304" pitchFamily="18" charset="0"/>
              </a:rPr>
              <a:t> P/L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diminta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untuk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membuat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suatu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kontroler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waktu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nyata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untuk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instrumen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diagnostik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medik</a:t>
            </a:r>
            <a:r>
              <a:rPr lang="en-US" altLang="en-US" sz="2200" b="1" dirty="0">
                <a:latin typeface="Times New Roman" panose="02020603050405020304" pitchFamily="18" charset="0"/>
              </a:rPr>
              <a:t> yang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harus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sudah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diperkenalkan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ke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pasar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dalam</a:t>
            </a:r>
            <a:r>
              <a:rPr lang="en-US" altLang="en-US" sz="2200" b="1" dirty="0">
                <a:latin typeface="Times New Roman" panose="02020603050405020304" pitchFamily="18" charset="0"/>
              </a:rPr>
              <a:t> 9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bulan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mendatang</a:t>
            </a:r>
            <a:r>
              <a:rPr lang="en-US" altLang="en-US" sz="2200" b="1" dirty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2200" b="1" dirty="0" err="1">
                <a:latin typeface="Times New Roman" panose="02020603050405020304" pitchFamily="18" charset="0"/>
              </a:rPr>
              <a:t>Setelah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estimasi</a:t>
            </a:r>
            <a:r>
              <a:rPr lang="en-US" altLang="en-US" sz="2200" b="1" dirty="0">
                <a:latin typeface="Times New Roman" panose="02020603050405020304" pitchFamily="18" charset="0"/>
              </a:rPr>
              <a:t> &amp;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analisis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resiko</a:t>
            </a:r>
            <a:r>
              <a:rPr lang="en-US" altLang="en-US" sz="2200" b="1" dirty="0">
                <a:latin typeface="Times New Roman" panose="02020603050405020304" pitchFamily="18" charset="0"/>
              </a:rPr>
              <a:t> yang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teliti</a:t>
            </a:r>
            <a:r>
              <a:rPr lang="en-US" altLang="en-US" sz="2200" b="1" dirty="0">
                <a:latin typeface="Times New Roman" panose="02020603050405020304" pitchFamily="18" charset="0"/>
              </a:rPr>
              <a:t>,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manajer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proyek</a:t>
            </a:r>
            <a:r>
              <a:rPr lang="en-US" altLang="en-US" sz="2200" b="1" dirty="0">
                <a:latin typeface="Times New Roman" panose="02020603050405020304" pitchFamily="18" charset="0"/>
              </a:rPr>
              <a:t> P/L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tiba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pada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kesimpulan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bahwa</a:t>
            </a:r>
            <a:r>
              <a:rPr lang="en-US" altLang="en-US" sz="2200" b="1" dirty="0">
                <a:latin typeface="Times New Roman" panose="02020603050405020304" pitchFamily="18" charset="0"/>
              </a:rPr>
              <a:t> P/L,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seperti</a:t>
            </a:r>
            <a:r>
              <a:rPr lang="en-US" altLang="en-US" sz="2200" b="1" dirty="0">
                <a:latin typeface="Times New Roman" panose="02020603050405020304" pitchFamily="18" charset="0"/>
              </a:rPr>
              <a:t> yang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diminta</a:t>
            </a:r>
            <a:r>
              <a:rPr lang="en-US" altLang="en-US" sz="2200" b="1" dirty="0">
                <a:latin typeface="Times New Roman" panose="02020603050405020304" pitchFamily="18" charset="0"/>
              </a:rPr>
              <a:t>,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membutuhkan</a:t>
            </a:r>
            <a:r>
              <a:rPr lang="en-US" altLang="en-US" sz="2200" b="1" dirty="0">
                <a:latin typeface="Times New Roman" panose="02020603050405020304" pitchFamily="18" charset="0"/>
              </a:rPr>
              <a:t> 14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bulan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kalender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untuk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membuatnya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dengan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staf</a:t>
            </a:r>
            <a:r>
              <a:rPr lang="en-US" altLang="en-US" sz="2200" b="1" dirty="0">
                <a:latin typeface="Times New Roman" panose="02020603050405020304" pitchFamily="18" charset="0"/>
              </a:rPr>
              <a:t> yang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tersedia</a:t>
            </a:r>
            <a:r>
              <a:rPr lang="en-US" altLang="en-US" sz="2200" b="1" dirty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2200" b="1" dirty="0" err="1">
                <a:latin typeface="Times New Roman" panose="02020603050405020304" pitchFamily="18" charset="0"/>
              </a:rPr>
              <a:t>Apa</a:t>
            </a:r>
            <a:r>
              <a:rPr lang="en-US" altLang="en-US" sz="2200" b="1" dirty="0">
                <a:latin typeface="Times New Roman" panose="02020603050405020304" pitchFamily="18" charset="0"/>
              </a:rPr>
              <a:t> yang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harus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manajer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proyek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perbuat</a:t>
            </a:r>
            <a:r>
              <a:rPr lang="en-US" altLang="en-US" sz="2200" b="1" dirty="0">
                <a:latin typeface="Times New Roman" panose="02020603050405020304" pitchFamily="18" charset="0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n-US" altLang="en-US" sz="2200" b="1" dirty="0" err="1">
                <a:latin typeface="Times New Roman" panose="02020603050405020304" pitchFamily="18" charset="0"/>
              </a:rPr>
              <a:t>Adalah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tidak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mungkin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untuk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meminta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pelanggan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untuk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menunda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batas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waktu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tersebut</a:t>
            </a:r>
            <a:r>
              <a:rPr lang="en-US" altLang="en-US" sz="2200" b="1" dirty="0">
                <a:latin typeface="Times New Roman" panose="02020603050405020304" pitchFamily="18" charset="0"/>
              </a:rPr>
              <a:t>,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karena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tekanan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pasar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telah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mendiktekannya</a:t>
            </a:r>
            <a:r>
              <a:rPr lang="en-US" altLang="en-US" sz="2200" b="1" dirty="0">
                <a:latin typeface="Times New Roman" panose="02020603050405020304" pitchFamily="18" charset="0"/>
              </a:rPr>
              <a:t>,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dan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juga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menolak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pekerjaan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tersebut</a:t>
            </a:r>
            <a:r>
              <a:rPr lang="en-US" altLang="en-US" sz="2200" b="1" dirty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endParaRPr lang="en-US" altLang="en-US" sz="22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209800" y="762000"/>
            <a:ext cx="7848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981200" y="685800"/>
            <a:ext cx="8229600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b="1"/>
              <a:t>Langkah-langkah yang harus diambil yaitu;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Lakukan estimasi yang mendalam dengan menggunakan data-data proyek terdahulu. Tentukan estimasi effort &amp; durasi proyek.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Dengan menggunakan model proses incremental, buat strategi pengembangan yang akan menghasilkan fungsi-fungsi kritis berdasarkan batas waktu yang ditentukan. Tunda fungsi-fungsi lain sampai nanti. Dokumentasikan rencana tersebut.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Adakan pertemuan dengan customer dan jelaskan mengapa batas waktu yang ditentukan tersebut tidak realistik (dengan menggunakan estimasi terinci tadi). Tekankan bahwa semua estimasi berdasarkan pada kinerja proyek-proyek terdahulu.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Berikan strategi pengembangan incremental sebagai suatu alternatif.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026"/>
          <p:cNvSpPr txBox="1">
            <a:spLocks noChangeArrowheads="1"/>
          </p:cNvSpPr>
          <p:nvPr/>
        </p:nvSpPr>
        <p:spPr bwMode="auto">
          <a:xfrm>
            <a:off x="1981200" y="304800"/>
            <a:ext cx="8229600" cy="567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b="1"/>
              <a:t>Prinsip-prinsip dasar</a:t>
            </a:r>
            <a:endParaRPr lang="en-US" altLang="en-US" sz="260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Realitas suatu proyek teknik adalah bahwa ratusan task-task kecil yang harus dikerjakan untuk mencapai goal-goal yang lebih besar.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Beberapa task terletak di luar aliran utama dan dapat dikerjakan tanpa adanya kekawatiran akan berakibat pada batas waktu proyek.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Beberapa task lainnya terletak pada jalur kritis, yaitu jika task tsb diselesaikan terlambat, maka batas waktu proyek dapat dilampaui.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Objektif dari manajer proyek adalah menentukan seluruh task proyek, mengidentifikasikan task-task kritis, dan kemudian mentrack kemanjuannya guna menentukan bahwa penundaan dapat direorganisasi setiap hari.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Untuk memenuhi hal tersebut, manajer harus mempunyai jadwal yang telah ditetapkan dengan derajat resolusi yang memungkinkan manajer menentukan kemajuan dan mengkontrol proyek.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sz="20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026"/>
          <p:cNvSpPr txBox="1">
            <a:spLocks noChangeArrowheads="1"/>
          </p:cNvSpPr>
          <p:nvPr/>
        </p:nvSpPr>
        <p:spPr bwMode="auto">
          <a:xfrm>
            <a:off x="1981199" y="304800"/>
            <a:ext cx="930592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b="1" dirty="0" err="1"/>
              <a:t>Prinsip-prinsip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dasar</a:t>
            </a:r>
            <a:endParaRPr lang="en-US" altLang="en-US" sz="2800" dirty="0">
              <a:latin typeface="Bookman Old Style" panose="02050604050505020204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 dirty="0" err="1"/>
              <a:t>Penjadwalan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proyel</a:t>
            </a:r>
            <a:r>
              <a:rPr lang="en-US" altLang="en-US" sz="2000" b="1" dirty="0"/>
              <a:t> P/L </a:t>
            </a:r>
            <a:r>
              <a:rPr lang="en-US" altLang="en-US" sz="2000" b="1" dirty="0" err="1"/>
              <a:t>adalah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suatu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kegiatan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mendistribusikan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bebean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kerja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terestimasi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sepanjang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durasi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proyek</a:t>
            </a:r>
            <a:r>
              <a:rPr lang="en-US" altLang="en-US" sz="2000" b="1" dirty="0"/>
              <a:t> yang </a:t>
            </a:r>
            <a:r>
              <a:rPr lang="en-US" altLang="en-US" sz="2000" b="1" dirty="0" err="1"/>
              <a:t>telah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direncanakan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dengan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mengalokasikan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beban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kerja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pada</a:t>
            </a:r>
            <a:r>
              <a:rPr lang="en-US" altLang="en-US" sz="2000" b="1" dirty="0"/>
              <a:t> task-task </a:t>
            </a:r>
            <a:r>
              <a:rPr lang="en-US" altLang="en-US" sz="2000" b="1" dirty="0" err="1"/>
              <a:t>rekayasa</a:t>
            </a:r>
            <a:r>
              <a:rPr lang="en-US" altLang="en-US" sz="2000" b="1" dirty="0"/>
              <a:t> P/L.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 dirty="0" err="1"/>
              <a:t>Penting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untuk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dicatat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bahwa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bagaimanapun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jadwal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berevolusi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terhadap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waktu</a:t>
            </a:r>
            <a:r>
              <a:rPr lang="en-US" altLang="en-US" sz="2000" b="1" dirty="0"/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 dirty="0" err="1"/>
              <a:t>Sejumlah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prinsip-prinsip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dasar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penjadwalan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proyek</a:t>
            </a:r>
            <a:r>
              <a:rPr lang="en-US" altLang="en-US" sz="2000" b="1" dirty="0"/>
              <a:t> P/L.:</a:t>
            </a:r>
          </a:p>
          <a:p>
            <a:pPr lvl="1">
              <a:spcBef>
                <a:spcPct val="50000"/>
              </a:spcBef>
              <a:buFontTx/>
              <a:buChar char="o"/>
            </a:pPr>
            <a:r>
              <a:rPr lang="en-US" altLang="en-US" sz="2000" b="1" dirty="0"/>
              <a:t>Compartmentalization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Proyek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harus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dibagi-bagi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dalam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sejumlah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kegiatan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task yang </a:t>
            </a:r>
            <a:r>
              <a:rPr lang="en-US" altLang="en-US" sz="2000" dirty="0" err="1"/>
              <a:t>dapat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ditangani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Untuk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melakukan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ini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baik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produk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proses </a:t>
            </a:r>
            <a:r>
              <a:rPr lang="en-US" altLang="en-US" sz="2000" dirty="0" err="1"/>
              <a:t>harus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didekomposisi</a:t>
            </a:r>
            <a:r>
              <a:rPr lang="en-US" altLang="en-US" sz="2000" dirty="0"/>
              <a:t>.</a:t>
            </a:r>
          </a:p>
          <a:p>
            <a:pPr lvl="1">
              <a:spcBef>
                <a:spcPct val="50000"/>
              </a:spcBef>
              <a:buFontTx/>
              <a:buChar char="o"/>
            </a:pPr>
            <a:r>
              <a:rPr lang="en-US" altLang="en-US" sz="2000" b="1" dirty="0"/>
              <a:t>Interdependency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Ketersalingterkaitan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masing-masing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kegiatan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task </a:t>
            </a:r>
            <a:r>
              <a:rPr lang="en-US" altLang="en-US" sz="2000" dirty="0" err="1"/>
              <a:t>tersebut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harus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ditentukan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Beberapa</a:t>
            </a:r>
            <a:r>
              <a:rPr lang="en-US" altLang="en-US" sz="2000" dirty="0"/>
              <a:t> task </a:t>
            </a:r>
            <a:r>
              <a:rPr lang="en-US" altLang="en-US" sz="2000" dirty="0" err="1"/>
              <a:t>harus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dikerjakan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berurutan</a:t>
            </a:r>
            <a:r>
              <a:rPr lang="en-US" altLang="en-US" sz="2000" dirty="0"/>
              <a:t>; yang lain </a:t>
            </a:r>
            <a:r>
              <a:rPr lang="en-US" altLang="en-US" sz="2000" dirty="0" err="1"/>
              <a:t>dapat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dikerjakan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secara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bersamaan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Beberapa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kegiatan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tidak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dapat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dimulai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karena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harus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menunggu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hasil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kegiatan</a:t>
            </a:r>
            <a:r>
              <a:rPr lang="en-US" altLang="en-US" sz="2000" dirty="0"/>
              <a:t> lain. </a:t>
            </a:r>
            <a:r>
              <a:rPr lang="en-US" altLang="en-US" sz="2000" dirty="0" err="1"/>
              <a:t>Beberapa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kegiatan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lainnya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dapat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bekerja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secara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bebas</a:t>
            </a:r>
            <a:r>
              <a:rPr lang="en-US" altLang="en-US" sz="20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026"/>
          <p:cNvSpPr txBox="1">
            <a:spLocks noChangeArrowheads="1"/>
          </p:cNvSpPr>
          <p:nvPr/>
        </p:nvSpPr>
        <p:spPr bwMode="auto">
          <a:xfrm>
            <a:off x="2057400" y="609601"/>
            <a:ext cx="80010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50000"/>
              </a:spcBef>
              <a:buFontTx/>
              <a:buChar char="o"/>
            </a:pPr>
            <a:r>
              <a:rPr lang="en-US" altLang="en-US" sz="2000" b="1"/>
              <a:t>Time allocation. </a:t>
            </a:r>
            <a:r>
              <a:rPr lang="en-US" altLang="en-US" sz="2000"/>
              <a:t>Masing-masing task yang sudah terjadwal harus diberi alokasi suatu unit kerja (misal orang-hari). Selain itu harus ditetapkan waktu mulai dan waktu selesai.</a:t>
            </a:r>
          </a:p>
          <a:p>
            <a:pPr lvl="1">
              <a:spcBef>
                <a:spcPct val="50000"/>
              </a:spcBef>
              <a:buFontTx/>
              <a:buChar char="o"/>
            </a:pPr>
            <a:r>
              <a:rPr lang="en-US" altLang="en-US" sz="2000" b="1"/>
              <a:t>Effort Validation</a:t>
            </a:r>
            <a:r>
              <a:rPr lang="en-US" altLang="en-US" sz="2000"/>
              <a:t>. Setiap proyek mempunyai sejumlah staff member tertentu. Dengan alokasi waktu, manajer harus menjamin bahwa tidak terjadi alokasi yang melebihi jumlah staff yag ada dalam suatu waktu.</a:t>
            </a:r>
          </a:p>
          <a:p>
            <a:pPr lvl="1">
              <a:spcBef>
                <a:spcPct val="50000"/>
              </a:spcBef>
              <a:buFontTx/>
              <a:buChar char="o"/>
            </a:pPr>
            <a:r>
              <a:rPr lang="en-US" altLang="en-US" sz="2000" b="1"/>
              <a:t>Defined responsibilities.</a:t>
            </a:r>
            <a:r>
              <a:rPr lang="en-US" altLang="en-US" sz="2000"/>
              <a:t> Setiap task yang terjadwal harus diberikan pada anggota tim tertentu.</a:t>
            </a:r>
          </a:p>
          <a:p>
            <a:pPr lvl="1">
              <a:spcBef>
                <a:spcPct val="50000"/>
              </a:spcBef>
              <a:buFontTx/>
              <a:buChar char="o"/>
            </a:pPr>
            <a:r>
              <a:rPr lang="en-US" altLang="en-US" sz="2000" b="1"/>
              <a:t>Defined outcomes.</a:t>
            </a:r>
            <a:r>
              <a:rPr lang="en-US" altLang="en-US" sz="2000"/>
              <a:t> Setiap task yang terjadwal harus sudah ditentukan hasilnya.</a:t>
            </a:r>
          </a:p>
          <a:p>
            <a:pPr lvl="1">
              <a:spcBef>
                <a:spcPct val="50000"/>
              </a:spcBef>
              <a:buFontTx/>
              <a:buChar char="o"/>
            </a:pPr>
            <a:r>
              <a:rPr lang="en-US" altLang="en-US" sz="2000" b="1"/>
              <a:t>Defined milestones.</a:t>
            </a:r>
            <a:r>
              <a:rPr lang="en-US" altLang="en-US" sz="2000"/>
              <a:t> Setiap task atau grup task harus terkait dengan project milestone.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026"/>
          <p:cNvSpPr txBox="1">
            <a:spLocks noChangeArrowheads="1"/>
          </p:cNvSpPr>
          <p:nvPr/>
        </p:nvSpPr>
        <p:spPr bwMode="auto">
          <a:xfrm>
            <a:off x="1828800" y="457200"/>
            <a:ext cx="9886950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b="1" dirty="0" err="1"/>
              <a:t>Hubungan</a:t>
            </a:r>
            <a:r>
              <a:rPr lang="en-US" altLang="en-US" sz="2600" b="1" dirty="0"/>
              <a:t> </a:t>
            </a:r>
            <a:r>
              <a:rPr lang="en-US" altLang="en-US" sz="2600" b="1" dirty="0" err="1"/>
              <a:t>antar</a:t>
            </a:r>
            <a:r>
              <a:rPr lang="en-US" altLang="en-US" sz="2600" b="1" dirty="0"/>
              <a:t> people &amp; effort.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 dirty="0" err="1"/>
              <a:t>Misal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ada</a:t>
            </a:r>
            <a:r>
              <a:rPr lang="en-US" altLang="en-US" sz="2000" b="1" dirty="0"/>
              <a:t> 4 orang SE, </a:t>
            </a:r>
            <a:r>
              <a:rPr lang="en-US" altLang="en-US" sz="2000" b="1" dirty="0" err="1"/>
              <a:t>masing-masing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mampu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menghasilkan</a:t>
            </a:r>
            <a:r>
              <a:rPr lang="en-US" altLang="en-US" sz="2000" b="1" dirty="0"/>
              <a:t> 5000 LOC/</a:t>
            </a:r>
            <a:r>
              <a:rPr lang="en-US" altLang="en-US" sz="2000" b="1" dirty="0" err="1"/>
              <a:t>th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bila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bekerja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sendiri-sendiri</a:t>
            </a:r>
            <a:r>
              <a:rPr lang="en-US" altLang="en-US" sz="2000" b="1" dirty="0"/>
              <a:t>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 dirty="0" err="1"/>
              <a:t>Bila</a:t>
            </a:r>
            <a:r>
              <a:rPr lang="en-US" altLang="en-US" sz="2000" b="1" dirty="0"/>
              <a:t> ke-4 SE </a:t>
            </a:r>
            <a:r>
              <a:rPr lang="en-US" altLang="en-US" sz="2000" b="1" dirty="0" err="1"/>
              <a:t>tsb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ditempatkan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pada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sebuah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proyek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tim</a:t>
            </a:r>
            <a:r>
              <a:rPr lang="en-US" altLang="en-US" sz="2000" b="1" dirty="0"/>
              <a:t>, 6 </a:t>
            </a:r>
            <a:r>
              <a:rPr lang="en-US" altLang="en-US" sz="2000" b="1" dirty="0" err="1"/>
              <a:t>jalur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komunikasi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dimungkinkan</a:t>
            </a:r>
            <a:r>
              <a:rPr lang="en-US" altLang="en-US" sz="2000" b="1" dirty="0"/>
              <a:t>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 dirty="0" err="1"/>
              <a:t>Masing-masing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jalur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komunikasi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tsb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butuh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waktu</a:t>
            </a:r>
            <a:r>
              <a:rPr lang="en-US" altLang="en-US" sz="2000" b="1" dirty="0"/>
              <a:t>(yang </a:t>
            </a:r>
            <a:r>
              <a:rPr lang="en-US" altLang="en-US" sz="2000" b="1" dirty="0" err="1"/>
              <a:t>harus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disisihkan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dari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waktu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membuat</a:t>
            </a:r>
            <a:r>
              <a:rPr lang="en-US" altLang="en-US" sz="2000" b="1" dirty="0"/>
              <a:t> P/L).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 dirty="0" err="1"/>
              <a:t>Asumsi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produktivitas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tim</a:t>
            </a:r>
            <a:r>
              <a:rPr lang="en-US" altLang="en-US" sz="2000" b="1" dirty="0"/>
              <a:t> (</a:t>
            </a:r>
            <a:r>
              <a:rPr lang="en-US" altLang="en-US" sz="2000" b="1" dirty="0" err="1"/>
              <a:t>diukur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dlm</a:t>
            </a:r>
            <a:r>
              <a:rPr lang="en-US" altLang="en-US" sz="2000" b="1" dirty="0"/>
              <a:t> LOC) </a:t>
            </a:r>
            <a:r>
              <a:rPr lang="en-US" altLang="en-US" sz="2000" b="1" dirty="0" err="1"/>
              <a:t>berkurang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dengan</a:t>
            </a:r>
            <a:r>
              <a:rPr lang="en-US" altLang="en-US" sz="2000" b="1" dirty="0"/>
              <a:t> 250 LOC/</a:t>
            </a:r>
            <a:r>
              <a:rPr lang="en-US" altLang="en-US" sz="2000" b="1" dirty="0" err="1"/>
              <a:t>th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untuk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masing-masing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jalur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komunikasi</a:t>
            </a:r>
            <a:r>
              <a:rPr lang="en-US" altLang="en-US" sz="2000" b="1" dirty="0"/>
              <a:t> (</a:t>
            </a:r>
            <a:r>
              <a:rPr lang="en-US" altLang="en-US" sz="2000" b="1" dirty="0" err="1"/>
              <a:t>krn</a:t>
            </a:r>
            <a:r>
              <a:rPr lang="en-US" altLang="en-US" sz="2000" b="1" dirty="0"/>
              <a:t> overhead yang </a:t>
            </a:r>
            <a:r>
              <a:rPr lang="en-US" altLang="en-US" sz="2000" b="1" dirty="0" err="1"/>
              <a:t>berkaitan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dgn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komunikasi</a:t>
            </a:r>
            <a:r>
              <a:rPr lang="en-US" altLang="en-US" sz="2000" b="1" dirty="0"/>
              <a:t>).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 dirty="0" err="1"/>
              <a:t>Oleh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karena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itu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produktivitas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tim</a:t>
            </a:r>
            <a:endParaRPr lang="en-US" altLang="en-US" sz="2000" b="1" dirty="0"/>
          </a:p>
          <a:p>
            <a:pPr>
              <a:spcBef>
                <a:spcPct val="50000"/>
              </a:spcBef>
            </a:pPr>
            <a:r>
              <a:rPr lang="en-US" altLang="en-US" sz="2000" b="1" dirty="0"/>
              <a:t>	   4(5000) - 6(250) = 18.500 LOC/</a:t>
            </a:r>
            <a:r>
              <a:rPr lang="en-US" altLang="en-US" sz="2000" b="1" dirty="0" err="1"/>
              <a:t>th</a:t>
            </a:r>
            <a:r>
              <a:rPr lang="en-US" altLang="en-US" sz="2000" b="1" dirty="0"/>
              <a:t>  </a:t>
            </a:r>
            <a:r>
              <a:rPr lang="en-US" altLang="en-US" sz="2000" b="1" dirty="0" err="1"/>
              <a:t>atau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berkurang</a:t>
            </a:r>
            <a:endParaRPr lang="en-US" altLang="en-US" sz="2000" b="1" dirty="0"/>
          </a:p>
          <a:p>
            <a:pPr>
              <a:spcBef>
                <a:spcPct val="50000"/>
              </a:spcBef>
            </a:pPr>
            <a:r>
              <a:rPr lang="en-US" altLang="en-US" sz="2000" b="1" dirty="0"/>
              <a:t>	   (1500/2000) x 100% = 7,5%  </a:t>
            </a:r>
            <a:r>
              <a:rPr lang="en-US" altLang="en-US" sz="2000" b="1" dirty="0" err="1"/>
              <a:t>dari</a:t>
            </a:r>
            <a:r>
              <a:rPr lang="en-US" altLang="en-US" sz="2000" b="1" dirty="0"/>
              <a:t> yang </a:t>
            </a:r>
            <a:r>
              <a:rPr lang="en-US" altLang="en-US" sz="2000" b="1" dirty="0" err="1"/>
              <a:t>diharapkan</a:t>
            </a:r>
            <a:r>
              <a:rPr lang="en-US" altLang="en-US" sz="2000" b="1" dirty="0"/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1" dirty="0" err="1"/>
              <a:t>Sehingga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proyek</a:t>
            </a:r>
            <a:r>
              <a:rPr lang="en-US" altLang="en-US" sz="2000" b="1" dirty="0"/>
              <a:t> 1 </a:t>
            </a:r>
            <a:r>
              <a:rPr lang="en-US" altLang="en-US" sz="2000" b="1" dirty="0" err="1"/>
              <a:t>th</a:t>
            </a:r>
            <a:r>
              <a:rPr lang="en-US" altLang="en-US" sz="2000" b="1" dirty="0"/>
              <a:t> yang </a:t>
            </a:r>
            <a:r>
              <a:rPr lang="en-US" altLang="en-US" sz="2000" b="1" dirty="0" err="1"/>
              <a:t>dikerjakan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tim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tersebut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akan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terlambat</a:t>
            </a:r>
            <a:r>
              <a:rPr lang="en-US" altLang="en-US" sz="2000" b="1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D7016D51814348B2BE8A5AB783175B" ma:contentTypeVersion="10" ma:contentTypeDescription="Create a new document." ma:contentTypeScope="" ma:versionID="5387663db2e8b0bab0b5d1bd767f8c30">
  <xsd:schema xmlns:xsd="http://www.w3.org/2001/XMLSchema" xmlns:xs="http://www.w3.org/2001/XMLSchema" xmlns:p="http://schemas.microsoft.com/office/2006/metadata/properties" xmlns:ns2="1d6f5447-cc9c-4f5d-8212-abe2b6ccb6f6" xmlns:ns3="918268d5-6d76-4a48-8fa7-7fe56efe3808" targetNamespace="http://schemas.microsoft.com/office/2006/metadata/properties" ma:root="true" ma:fieldsID="8fdc0a7acd4246a084a667e6623617b8" ns2:_="" ns3:_="">
    <xsd:import namespace="1d6f5447-cc9c-4f5d-8212-abe2b6ccb6f6"/>
    <xsd:import namespace="918268d5-6d76-4a48-8fa7-7fe56efe38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f5447-cc9c-4f5d-8212-abe2b6ccb6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8268d5-6d76-4a48-8fa7-7fe56efe380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1E1B70-EE3E-4748-91BB-4A48987340A5}"/>
</file>

<file path=customXml/itemProps2.xml><?xml version="1.0" encoding="utf-8"?>
<ds:datastoreItem xmlns:ds="http://schemas.openxmlformats.org/officeDocument/2006/customXml" ds:itemID="{DBA3B9F4-A34C-40E3-B0B6-ABAACFB7BD27}"/>
</file>

<file path=customXml/itemProps3.xml><?xml version="1.0" encoding="utf-8"?>
<ds:datastoreItem xmlns:ds="http://schemas.openxmlformats.org/officeDocument/2006/customXml" ds:itemID="{02586CD2-D915-46A9-A4C4-7BF37E834B0A}"/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2376</Words>
  <Application>Microsoft Office PowerPoint</Application>
  <PresentationFormat>Widescreen</PresentationFormat>
  <Paragraphs>412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Bookman Old Style</vt:lpstr>
      <vt:lpstr>Calibri</vt:lpstr>
      <vt:lpstr>Calibri Light</vt:lpstr>
      <vt:lpstr>Courier New</vt:lpstr>
      <vt:lpstr>Times New Roman</vt:lpstr>
      <vt:lpstr>Office Theme</vt:lpstr>
      <vt:lpstr>Visio</vt:lpstr>
      <vt:lpstr>VISIO</vt:lpstr>
      <vt:lpstr>Software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OWNER</cp:lastModifiedBy>
  <cp:revision>27</cp:revision>
  <dcterms:created xsi:type="dcterms:W3CDTF">2020-06-08T01:30:48Z</dcterms:created>
  <dcterms:modified xsi:type="dcterms:W3CDTF">2022-02-17T06:30:05Z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0x01010084D7016D51814348B2BE8A5AB783175B</vt:lpwstr>
  </property>
</Properties>
</file>