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DD6D6-5044-4492-A9AC-067D25CFF032}" v="1" dt="2021-02-07T02:16:25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tap" userId="917c9600df60b3e3" providerId="LiveId" clId="{9A9DD6D6-5044-4492-A9AC-067D25CFF032}"/>
    <pc:docChg chg="delSld modSld">
      <pc:chgData name="Manatap" userId="917c9600df60b3e3" providerId="LiveId" clId="{9A9DD6D6-5044-4492-A9AC-067D25CFF032}" dt="2021-02-07T02:16:34.478" v="28" actId="20577"/>
      <pc:docMkLst>
        <pc:docMk/>
      </pc:docMkLst>
      <pc:sldChg chg="modSp del mod">
        <pc:chgData name="Manatap" userId="917c9600df60b3e3" providerId="LiveId" clId="{9A9DD6D6-5044-4492-A9AC-067D25CFF032}" dt="2021-02-07T02:16:34.478" v="28" actId="20577"/>
        <pc:sldMkLst>
          <pc:docMk/>
          <pc:sldMk cId="99508865" sldId="256"/>
        </pc:sldMkLst>
        <pc:spChg chg="mod">
          <ac:chgData name="Manatap" userId="917c9600df60b3e3" providerId="LiveId" clId="{9A9DD6D6-5044-4492-A9AC-067D25CFF032}" dt="2021-02-07T02:16:34.478" v="28" actId="20577"/>
          <ac:spMkLst>
            <pc:docMk/>
            <pc:sldMk cId="99508865" sldId="256"/>
            <ac:spMk id="17" creationId="{941E02D2-48C0-448A-BBA2-A7F9A1B25B4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9E88FF8D-91E5-496A-905D-47B18F1C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Development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941E02D2-48C0-448A-BBA2-A7F9A1B25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07 </a:t>
            </a:r>
            <a:r>
              <a:rPr lang="en-US" sz="2800" dirty="0" err="1">
                <a:solidFill>
                  <a:schemeClr val="bg1"/>
                </a:solidFill>
              </a:rPr>
              <a:t>Pengujian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Perangkat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Lunak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Zyad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Rusdi</a:t>
            </a:r>
            <a:r>
              <a:rPr lang="en-US" sz="2200" dirty="0">
                <a:solidFill>
                  <a:schemeClr val="bg1"/>
                </a:solidFill>
              </a:rPr>
              <a:t>, S.T., </a:t>
            </a:r>
            <a:r>
              <a:rPr lang="en-US" sz="2200" dirty="0" err="1" smtClean="0">
                <a:solidFill>
                  <a:schemeClr val="bg1"/>
                </a:solidFill>
              </a:rPr>
              <a:t>M.Kom</a:t>
            </a:r>
            <a:r>
              <a:rPr lang="en-US" sz="2200" dirty="0" smtClean="0">
                <a:solidFill>
                  <a:schemeClr val="bg1"/>
                </a:solidFill>
              </a:rPr>
              <a:t>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F056-62A2-4912-8C32-1BE50712A3CA}" type="slidenum">
              <a:rPr lang="en-US" altLang="en-US"/>
              <a:pPr/>
              <a:t>10</a:t>
            </a:fld>
            <a:endParaRPr lang="en-US" altLang="en-US"/>
          </a:p>
        </p:txBody>
      </p:sp>
      <p:grpSp>
        <p:nvGrpSpPr>
          <p:cNvPr id="132103" name="Group 7"/>
          <p:cNvGrpSpPr>
            <a:grpSpLocks/>
          </p:cNvGrpSpPr>
          <p:nvPr/>
        </p:nvGrpSpPr>
        <p:grpSpPr bwMode="auto">
          <a:xfrm>
            <a:off x="2362200" y="457200"/>
            <a:ext cx="3886200" cy="457200"/>
            <a:chOff x="528" y="144"/>
            <a:chExt cx="1680" cy="288"/>
          </a:xfrm>
        </p:grpSpPr>
        <p:graphicFrame>
          <p:nvGraphicFramePr>
            <p:cNvPr id="132104" name="Object 8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3210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PENGUJIAN PERANGKAT LUNAK</a:t>
              </a:r>
              <a:endParaRPr lang="en-US" altLang="en-US" sz="1400"/>
            </a:p>
          </p:txBody>
        </p:sp>
      </p:grpSp>
      <p:grpSp>
        <p:nvGrpSpPr>
          <p:cNvPr id="132106" name="Group 10"/>
          <p:cNvGrpSpPr>
            <a:grpSpLocks/>
          </p:cNvGrpSpPr>
          <p:nvPr/>
        </p:nvGrpSpPr>
        <p:grpSpPr bwMode="auto">
          <a:xfrm>
            <a:off x="2667000" y="1143001"/>
            <a:ext cx="7613650" cy="4741863"/>
            <a:chOff x="52" y="705"/>
            <a:chExt cx="4796" cy="2987"/>
          </a:xfrm>
        </p:grpSpPr>
        <p:sp>
          <p:nvSpPr>
            <p:cNvPr id="132107" name="Rectangle 11"/>
            <p:cNvSpPr>
              <a:spLocks noChangeArrowheads="1"/>
            </p:cNvSpPr>
            <p:nvPr/>
          </p:nvSpPr>
          <p:spPr bwMode="auto">
            <a:xfrm>
              <a:off x="230" y="873"/>
              <a:ext cx="1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2108" name="Rectangle 12"/>
            <p:cNvSpPr>
              <a:spLocks noChangeArrowheads="1"/>
            </p:cNvSpPr>
            <p:nvPr/>
          </p:nvSpPr>
          <p:spPr bwMode="auto">
            <a:xfrm>
              <a:off x="278" y="705"/>
              <a:ext cx="2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9" name="Rectangle 13"/>
            <p:cNvSpPr>
              <a:spLocks noChangeArrowheads="1"/>
            </p:cNvSpPr>
            <p:nvPr/>
          </p:nvSpPr>
          <p:spPr bwMode="auto">
            <a:xfrm>
              <a:off x="374" y="710"/>
              <a:ext cx="4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90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381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1676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133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590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800">
                  <a:latin typeface="Arial" panose="020B0604020202020204" pitchFamily="34" charset="0"/>
                </a:rPr>
                <a:t> TEKNIK PENGUJIAN</a:t>
              </a:r>
            </a:p>
          </p:txBody>
        </p:sp>
        <p:grpSp>
          <p:nvGrpSpPr>
            <p:cNvPr id="132110" name="Group 14"/>
            <p:cNvGrpSpPr>
              <a:grpSpLocks/>
            </p:cNvGrpSpPr>
            <p:nvPr/>
          </p:nvGrpSpPr>
          <p:grpSpPr bwMode="auto">
            <a:xfrm>
              <a:off x="52" y="1012"/>
              <a:ext cx="4552" cy="2680"/>
              <a:chOff x="52" y="1012"/>
              <a:chExt cx="4552" cy="2680"/>
            </a:xfrm>
          </p:grpSpPr>
          <p:sp>
            <p:nvSpPr>
              <p:cNvPr id="132111" name="Rectangle 15"/>
              <p:cNvSpPr>
                <a:spLocks noChangeArrowheads="1"/>
              </p:cNvSpPr>
              <p:nvPr/>
            </p:nvSpPr>
            <p:spPr bwMode="auto">
              <a:xfrm>
                <a:off x="1732" y="1012"/>
                <a:ext cx="1048" cy="568"/>
              </a:xfrm>
              <a:prstGeom prst="rect">
                <a:avLst/>
              </a:prstGeom>
              <a:solidFill>
                <a:srgbClr val="66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12" name="Rectangle 16"/>
              <p:cNvSpPr>
                <a:spLocks noChangeArrowheads="1"/>
              </p:cNvSpPr>
              <p:nvPr/>
            </p:nvSpPr>
            <p:spPr bwMode="auto">
              <a:xfrm>
                <a:off x="1814" y="1103"/>
                <a:ext cx="92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altLang="en-US" sz="1400">
                    <a:latin typeface="Arial Black" panose="020B0A04020102020204" pitchFamily="34" charset="0"/>
                  </a:rPr>
                  <a:t>STATIC</a:t>
                </a:r>
              </a:p>
              <a:p>
                <a:pPr algn="ctr"/>
                <a:r>
                  <a:rPr lang="en-US" altLang="en-US" sz="1400">
                    <a:latin typeface="Arial Black" panose="020B0A04020102020204" pitchFamily="34" charset="0"/>
                  </a:rPr>
                  <a:t>TECHNIQUE</a:t>
                </a:r>
              </a:p>
            </p:txBody>
          </p:sp>
          <p:grpSp>
            <p:nvGrpSpPr>
              <p:cNvPr id="132113" name="Group 17"/>
              <p:cNvGrpSpPr>
                <a:grpSpLocks/>
              </p:cNvGrpSpPr>
              <p:nvPr/>
            </p:nvGrpSpPr>
            <p:grpSpPr bwMode="auto">
              <a:xfrm>
                <a:off x="86" y="2068"/>
                <a:ext cx="820" cy="472"/>
                <a:chOff x="86" y="2068"/>
                <a:chExt cx="820" cy="472"/>
              </a:xfrm>
            </p:grpSpPr>
            <p:sp>
              <p:nvSpPr>
                <p:cNvPr id="132114" name="Rectangle 18"/>
                <p:cNvSpPr>
                  <a:spLocks noChangeArrowheads="1"/>
                </p:cNvSpPr>
                <p:nvPr/>
              </p:nvSpPr>
              <p:spPr bwMode="auto">
                <a:xfrm>
                  <a:off x="100" y="2068"/>
                  <a:ext cx="760" cy="4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15" name="Rectangle 19"/>
                <p:cNvSpPr>
                  <a:spLocks noChangeArrowheads="1"/>
                </p:cNvSpPr>
                <p:nvPr/>
              </p:nvSpPr>
              <p:spPr bwMode="auto">
                <a:xfrm>
                  <a:off x="86" y="2126"/>
                  <a:ext cx="820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sz="1400">
                      <a:latin typeface="Arial Narrow" panose="020B0606020202030204" pitchFamily="34" charset="0"/>
                    </a:rPr>
                    <a:t>REQUIREMENT</a:t>
                  </a:r>
                </a:p>
                <a:p>
                  <a:r>
                    <a:rPr lang="en-US" altLang="en-US" sz="1400">
                      <a:latin typeface="Arial Narrow" panose="020B0606020202030204" pitchFamily="34" charset="0"/>
                    </a:rPr>
                    <a:t>SPECIFICATION</a:t>
                  </a:r>
                </a:p>
              </p:txBody>
            </p:sp>
          </p:grpSp>
          <p:grpSp>
            <p:nvGrpSpPr>
              <p:cNvPr id="132116" name="Group 20"/>
              <p:cNvGrpSpPr>
                <a:grpSpLocks/>
              </p:cNvGrpSpPr>
              <p:nvPr/>
            </p:nvGrpSpPr>
            <p:grpSpPr bwMode="auto">
              <a:xfrm>
                <a:off x="1012" y="2068"/>
                <a:ext cx="712" cy="472"/>
                <a:chOff x="1012" y="2068"/>
                <a:chExt cx="712" cy="472"/>
              </a:xfrm>
            </p:grpSpPr>
            <p:sp>
              <p:nvSpPr>
                <p:cNvPr id="132117" name="Rectangle 21"/>
                <p:cNvSpPr>
                  <a:spLocks noChangeArrowheads="1"/>
                </p:cNvSpPr>
                <p:nvPr/>
              </p:nvSpPr>
              <p:spPr bwMode="auto">
                <a:xfrm>
                  <a:off x="1012" y="2068"/>
                  <a:ext cx="712" cy="4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18" name="Rectangle 22"/>
                <p:cNvSpPr>
                  <a:spLocks noChangeArrowheads="1"/>
                </p:cNvSpPr>
                <p:nvPr/>
              </p:nvSpPr>
              <p:spPr bwMode="auto">
                <a:xfrm>
                  <a:off x="1035" y="2126"/>
                  <a:ext cx="667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altLang="en-US" sz="1400">
                      <a:latin typeface="Arial Narrow" panose="020B0606020202030204" pitchFamily="34" charset="0"/>
                    </a:rPr>
                    <a:t>HIGH-LEVEL</a:t>
                  </a:r>
                </a:p>
                <a:p>
                  <a:pPr algn="ctr"/>
                  <a:r>
                    <a:rPr lang="en-US" altLang="en-US" sz="1400">
                      <a:latin typeface="Arial Narrow" panose="020B0606020202030204" pitchFamily="34" charset="0"/>
                    </a:rPr>
                    <a:t>DESIGN</a:t>
                  </a:r>
                </a:p>
              </p:txBody>
            </p:sp>
          </p:grpSp>
          <p:grpSp>
            <p:nvGrpSpPr>
              <p:cNvPr id="132119" name="Group 23"/>
              <p:cNvGrpSpPr>
                <a:grpSpLocks/>
              </p:cNvGrpSpPr>
              <p:nvPr/>
            </p:nvGrpSpPr>
            <p:grpSpPr bwMode="auto">
              <a:xfrm>
                <a:off x="1864" y="2068"/>
                <a:ext cx="820" cy="472"/>
                <a:chOff x="1864" y="2068"/>
                <a:chExt cx="820" cy="472"/>
              </a:xfrm>
            </p:grpSpPr>
            <p:sp>
              <p:nvSpPr>
                <p:cNvPr id="132120" name="Rectangle 24"/>
                <p:cNvSpPr>
                  <a:spLocks noChangeArrowheads="1"/>
                </p:cNvSpPr>
                <p:nvPr/>
              </p:nvSpPr>
              <p:spPr bwMode="auto">
                <a:xfrm>
                  <a:off x="1876" y="2068"/>
                  <a:ext cx="808" cy="4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21" name="Rectangle 25"/>
                <p:cNvSpPr>
                  <a:spLocks noChangeArrowheads="1"/>
                </p:cNvSpPr>
                <p:nvPr/>
              </p:nvSpPr>
              <p:spPr bwMode="auto">
                <a:xfrm>
                  <a:off x="1864" y="2126"/>
                  <a:ext cx="820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altLang="en-US" sz="1400">
                      <a:latin typeface="Arial Narrow" panose="020B0606020202030204" pitchFamily="34" charset="0"/>
                    </a:rPr>
                    <a:t>FORMAL</a:t>
                  </a:r>
                </a:p>
                <a:p>
                  <a:pPr algn="ctr"/>
                  <a:r>
                    <a:rPr lang="en-US" altLang="en-US" sz="1400">
                      <a:latin typeface="Arial Narrow" panose="020B0606020202030204" pitchFamily="34" charset="0"/>
                    </a:rPr>
                    <a:t>SPECIFICATION</a:t>
                  </a:r>
                </a:p>
              </p:txBody>
            </p:sp>
          </p:grpSp>
          <p:grpSp>
            <p:nvGrpSpPr>
              <p:cNvPr id="132122" name="Group 26"/>
              <p:cNvGrpSpPr>
                <a:grpSpLocks/>
              </p:cNvGrpSpPr>
              <p:nvPr/>
            </p:nvGrpSpPr>
            <p:grpSpPr bwMode="auto">
              <a:xfrm>
                <a:off x="2836" y="2068"/>
                <a:ext cx="664" cy="472"/>
                <a:chOff x="2836" y="2068"/>
                <a:chExt cx="664" cy="472"/>
              </a:xfrm>
            </p:grpSpPr>
            <p:sp>
              <p:nvSpPr>
                <p:cNvPr id="132123" name="Rectangle 27"/>
                <p:cNvSpPr>
                  <a:spLocks noChangeArrowheads="1"/>
                </p:cNvSpPr>
                <p:nvPr/>
              </p:nvSpPr>
              <p:spPr bwMode="auto">
                <a:xfrm>
                  <a:off x="2836" y="2068"/>
                  <a:ext cx="664" cy="4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24" name="Rectangle 28"/>
                <p:cNvSpPr>
                  <a:spLocks noChangeArrowheads="1"/>
                </p:cNvSpPr>
                <p:nvPr/>
              </p:nvSpPr>
              <p:spPr bwMode="auto">
                <a:xfrm>
                  <a:off x="2906" y="2126"/>
                  <a:ext cx="563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altLang="en-US" sz="1400">
                      <a:latin typeface="Arial Narrow" panose="020B0606020202030204" pitchFamily="34" charset="0"/>
                    </a:rPr>
                    <a:t>DETAILED</a:t>
                  </a:r>
                </a:p>
                <a:p>
                  <a:pPr algn="ctr"/>
                  <a:r>
                    <a:rPr lang="en-US" altLang="en-US" sz="1400">
                      <a:latin typeface="Arial Narrow" panose="020B0606020202030204" pitchFamily="34" charset="0"/>
                    </a:rPr>
                    <a:t>DESIGN</a:t>
                  </a:r>
                </a:p>
              </p:txBody>
            </p:sp>
          </p:grpSp>
          <p:grpSp>
            <p:nvGrpSpPr>
              <p:cNvPr id="132125" name="Group 29"/>
              <p:cNvGrpSpPr>
                <a:grpSpLocks/>
              </p:cNvGrpSpPr>
              <p:nvPr/>
            </p:nvGrpSpPr>
            <p:grpSpPr bwMode="auto">
              <a:xfrm>
                <a:off x="3699" y="2068"/>
                <a:ext cx="761" cy="472"/>
                <a:chOff x="3699" y="2068"/>
                <a:chExt cx="761" cy="472"/>
              </a:xfrm>
            </p:grpSpPr>
            <p:sp>
              <p:nvSpPr>
                <p:cNvPr id="132126" name="Rectangle 30"/>
                <p:cNvSpPr>
                  <a:spLocks noChangeArrowheads="1"/>
                </p:cNvSpPr>
                <p:nvPr/>
              </p:nvSpPr>
              <p:spPr bwMode="auto">
                <a:xfrm>
                  <a:off x="3699" y="2068"/>
                  <a:ext cx="761" cy="4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27" name="Rectangle 31"/>
                <p:cNvSpPr>
                  <a:spLocks noChangeArrowheads="1"/>
                </p:cNvSpPr>
                <p:nvPr/>
              </p:nvSpPr>
              <p:spPr bwMode="auto">
                <a:xfrm>
                  <a:off x="3753" y="2222"/>
                  <a:ext cx="595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altLang="en-US" sz="1400">
                      <a:latin typeface="Arial Narrow" panose="020B0606020202030204" pitchFamily="34" charset="0"/>
                    </a:rPr>
                    <a:t>PROGRAM</a:t>
                  </a:r>
                </a:p>
              </p:txBody>
            </p:sp>
          </p:grpSp>
          <p:sp>
            <p:nvSpPr>
              <p:cNvPr id="132128" name="Line 32"/>
              <p:cNvSpPr>
                <a:spLocks noChangeShapeType="1"/>
              </p:cNvSpPr>
              <p:nvPr/>
            </p:nvSpPr>
            <p:spPr bwMode="auto">
              <a:xfrm flipV="1">
                <a:off x="4080" y="2592"/>
                <a:ext cx="0" cy="576"/>
              </a:xfrm>
              <a:prstGeom prst="line">
                <a:avLst/>
              </a:prstGeom>
              <a:noFill/>
              <a:ln w="50800">
                <a:solidFill>
                  <a:srgbClr val="FF00CC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29" name="Rectangle 33"/>
              <p:cNvSpPr>
                <a:spLocks noChangeArrowheads="1"/>
              </p:cNvSpPr>
              <p:nvPr/>
            </p:nvSpPr>
            <p:spPr bwMode="auto">
              <a:xfrm>
                <a:off x="52" y="3124"/>
                <a:ext cx="952" cy="4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0" name="Rectangle 34"/>
              <p:cNvSpPr>
                <a:spLocks noChangeArrowheads="1"/>
              </p:cNvSpPr>
              <p:nvPr/>
            </p:nvSpPr>
            <p:spPr bwMode="auto">
              <a:xfrm>
                <a:off x="172" y="3215"/>
                <a:ext cx="74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altLang="en-US" sz="1400">
                    <a:latin typeface="Arial Narrow" panose="020B0606020202030204" pitchFamily="34" charset="0"/>
                  </a:rPr>
                  <a:t>PROTOTYPE </a:t>
                </a:r>
                <a:r>
                  <a:rPr lang="en-US" altLang="en-US" b="1">
                    <a:latin typeface="Arial Narrow" panose="020B0606020202030204" pitchFamily="34" charset="0"/>
                  </a:rPr>
                  <a:t> </a:t>
                </a:r>
              </a:p>
            </p:txBody>
          </p:sp>
          <p:sp>
            <p:nvSpPr>
              <p:cNvPr id="132131" name="Line 35"/>
              <p:cNvSpPr>
                <a:spLocks noChangeShapeType="1"/>
              </p:cNvSpPr>
              <p:nvPr/>
            </p:nvSpPr>
            <p:spPr bwMode="auto">
              <a:xfrm>
                <a:off x="576" y="2544"/>
                <a:ext cx="0" cy="528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Line 36"/>
              <p:cNvSpPr>
                <a:spLocks noChangeShapeType="1"/>
              </p:cNvSpPr>
              <p:nvPr/>
            </p:nvSpPr>
            <p:spPr bwMode="auto">
              <a:xfrm flipH="1">
                <a:off x="1008" y="3360"/>
                <a:ext cx="2544" cy="0"/>
              </a:xfrm>
              <a:prstGeom prst="line">
                <a:avLst/>
              </a:prstGeom>
              <a:noFill/>
              <a:ln w="50800">
                <a:solidFill>
                  <a:srgbClr val="FF00CC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2133" name="Group 37"/>
              <p:cNvGrpSpPr>
                <a:grpSpLocks/>
              </p:cNvGrpSpPr>
              <p:nvPr/>
            </p:nvGrpSpPr>
            <p:grpSpPr bwMode="auto">
              <a:xfrm>
                <a:off x="3556" y="3124"/>
                <a:ext cx="1048" cy="568"/>
                <a:chOff x="3556" y="3124"/>
                <a:chExt cx="1048" cy="568"/>
              </a:xfrm>
            </p:grpSpPr>
            <p:sp>
              <p:nvSpPr>
                <p:cNvPr id="132134" name="Rectangle 38"/>
                <p:cNvSpPr>
                  <a:spLocks noChangeArrowheads="1"/>
                </p:cNvSpPr>
                <p:nvPr/>
              </p:nvSpPr>
              <p:spPr bwMode="auto">
                <a:xfrm>
                  <a:off x="3556" y="3124"/>
                  <a:ext cx="1048" cy="568"/>
                </a:xfrm>
                <a:prstGeom prst="rect">
                  <a:avLst/>
                </a:prstGeom>
                <a:solidFill>
                  <a:srgbClr val="66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35" name="Rectangle 39"/>
                <p:cNvSpPr>
                  <a:spLocks noChangeArrowheads="1"/>
                </p:cNvSpPr>
                <p:nvPr/>
              </p:nvSpPr>
              <p:spPr bwMode="auto">
                <a:xfrm>
                  <a:off x="3590" y="3263"/>
                  <a:ext cx="970" cy="330"/>
                </a:xfrm>
                <a:prstGeom prst="rect">
                  <a:avLst/>
                </a:prstGeom>
                <a:solidFill>
                  <a:srgbClr val="66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algn="ctr"/>
                  <a:r>
                    <a:rPr lang="en-US" altLang="en-US" sz="1400">
                      <a:latin typeface="Arial Black" panose="020B0A04020102020204" pitchFamily="34" charset="0"/>
                    </a:rPr>
                    <a:t>DYNAMIC</a:t>
                  </a:r>
                </a:p>
                <a:p>
                  <a:pPr algn="ctr"/>
                  <a:r>
                    <a:rPr lang="en-US" altLang="en-US" sz="1400">
                      <a:latin typeface="Arial Black" panose="020B0A04020102020204" pitchFamily="34" charset="0"/>
                    </a:rPr>
                    <a:t>TECHNIQUE</a:t>
                  </a:r>
                </a:p>
              </p:txBody>
            </p:sp>
          </p:grpSp>
          <p:sp>
            <p:nvSpPr>
              <p:cNvPr id="132136" name="Line 40"/>
              <p:cNvSpPr>
                <a:spLocks noChangeShapeType="1"/>
              </p:cNvSpPr>
              <p:nvPr/>
            </p:nvSpPr>
            <p:spPr bwMode="auto">
              <a:xfrm flipH="1">
                <a:off x="480" y="1248"/>
                <a:ext cx="1248" cy="768"/>
              </a:xfrm>
              <a:prstGeom prst="line">
                <a:avLst/>
              </a:prstGeom>
              <a:noFill/>
              <a:ln w="50800">
                <a:solidFill>
                  <a:srgbClr val="3399FF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Line 41"/>
              <p:cNvSpPr>
                <a:spLocks noChangeShapeType="1"/>
              </p:cNvSpPr>
              <p:nvPr/>
            </p:nvSpPr>
            <p:spPr bwMode="auto">
              <a:xfrm flipH="1">
                <a:off x="1392" y="1584"/>
                <a:ext cx="336" cy="432"/>
              </a:xfrm>
              <a:prstGeom prst="line">
                <a:avLst/>
              </a:prstGeom>
              <a:noFill/>
              <a:ln w="50800">
                <a:solidFill>
                  <a:srgbClr val="3399FF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Line 42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0" cy="432"/>
              </a:xfrm>
              <a:prstGeom prst="line">
                <a:avLst/>
              </a:prstGeom>
              <a:noFill/>
              <a:ln w="50800">
                <a:solidFill>
                  <a:srgbClr val="3399FF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Line 43"/>
              <p:cNvSpPr>
                <a:spLocks noChangeShapeType="1"/>
              </p:cNvSpPr>
              <p:nvPr/>
            </p:nvSpPr>
            <p:spPr bwMode="auto">
              <a:xfrm>
                <a:off x="2784" y="1584"/>
                <a:ext cx="336" cy="432"/>
              </a:xfrm>
              <a:prstGeom prst="line">
                <a:avLst/>
              </a:prstGeom>
              <a:noFill/>
              <a:ln w="50800">
                <a:solidFill>
                  <a:srgbClr val="3399FF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Line 44"/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1296" cy="720"/>
              </a:xfrm>
              <a:prstGeom prst="line">
                <a:avLst/>
              </a:prstGeom>
              <a:noFill/>
              <a:ln w="50800">
                <a:solidFill>
                  <a:srgbClr val="3399FF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1786-193A-476A-9BBB-A4A14D2521AF}" type="slidenum">
              <a:rPr lang="en-US" altLang="en-US"/>
              <a:pPr/>
              <a:t>11</a:t>
            </a:fld>
            <a:endParaRPr lang="en-US" altLang="en-US"/>
          </a:p>
        </p:txBody>
      </p:sp>
      <p:grpSp>
        <p:nvGrpSpPr>
          <p:cNvPr id="133127" name="Group 7"/>
          <p:cNvGrpSpPr>
            <a:grpSpLocks/>
          </p:cNvGrpSpPr>
          <p:nvPr/>
        </p:nvGrpSpPr>
        <p:grpSpPr bwMode="auto">
          <a:xfrm>
            <a:off x="2362200" y="457200"/>
            <a:ext cx="3886200" cy="457200"/>
            <a:chOff x="528" y="144"/>
            <a:chExt cx="1680" cy="288"/>
          </a:xfrm>
        </p:grpSpPr>
        <p:graphicFrame>
          <p:nvGraphicFramePr>
            <p:cNvPr id="133128" name="Object 8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331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29" name="Text Box 9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PENGUJIAN PERANGKAT LUNAK</a:t>
              </a:r>
              <a:endParaRPr lang="en-US" altLang="en-US" sz="1400"/>
            </a:p>
          </p:txBody>
        </p:sp>
      </p:grpSp>
      <p:grpSp>
        <p:nvGrpSpPr>
          <p:cNvPr id="133130" name="Group 10"/>
          <p:cNvGrpSpPr>
            <a:grpSpLocks/>
          </p:cNvGrpSpPr>
          <p:nvPr/>
        </p:nvGrpSpPr>
        <p:grpSpPr bwMode="auto">
          <a:xfrm>
            <a:off x="2667001" y="1066800"/>
            <a:ext cx="7559675" cy="4510088"/>
            <a:chOff x="230" y="705"/>
            <a:chExt cx="4762" cy="2841"/>
          </a:xfrm>
        </p:grpSpPr>
        <p:sp>
          <p:nvSpPr>
            <p:cNvPr id="133131" name="Rectangle 11"/>
            <p:cNvSpPr>
              <a:spLocks noChangeArrowheads="1"/>
            </p:cNvSpPr>
            <p:nvPr/>
          </p:nvSpPr>
          <p:spPr bwMode="auto">
            <a:xfrm>
              <a:off x="230" y="873"/>
              <a:ext cx="1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3132" name="Rectangle 12"/>
            <p:cNvSpPr>
              <a:spLocks noChangeArrowheads="1"/>
            </p:cNvSpPr>
            <p:nvPr/>
          </p:nvSpPr>
          <p:spPr bwMode="auto">
            <a:xfrm>
              <a:off x="278" y="705"/>
              <a:ext cx="2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3" name="Rectangle 13"/>
            <p:cNvSpPr>
              <a:spLocks noChangeArrowheads="1"/>
            </p:cNvSpPr>
            <p:nvPr/>
          </p:nvSpPr>
          <p:spPr bwMode="auto">
            <a:xfrm>
              <a:off x="374" y="710"/>
              <a:ext cx="4474" cy="28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90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381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1676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133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590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PENGUJIAN DINAMIS</a:t>
              </a:r>
            </a:p>
            <a:p>
              <a:pPr lvl="1"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DEFECT TESTING</a:t>
              </a:r>
            </a:p>
            <a:p>
              <a:pPr lvl="2"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MEMPERLIHATKAN ADANYA KESALAHAN</a:t>
              </a:r>
            </a:p>
            <a:p>
              <a:pPr lvl="2"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JENIS:</a:t>
              </a:r>
            </a:p>
            <a:p>
              <a:pPr lvl="2" eaLnBrk="1" hangingPunct="1"/>
              <a:endParaRPr lang="en-US" altLang="en-US" sz="1600">
                <a:latin typeface="Arial" panose="020B0604020202020204" pitchFamily="34" charset="0"/>
              </a:endParaRPr>
            </a:p>
            <a:p>
              <a:pPr lvl="3"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BEHAVIORAL TESTING</a:t>
              </a:r>
            </a:p>
            <a:p>
              <a:pPr lvl="4"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FUNCTIONAL TESTING</a:t>
              </a:r>
            </a:p>
            <a:p>
              <a:pPr lvl="4"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BLACK-BOX TESTING</a:t>
              </a:r>
            </a:p>
            <a:p>
              <a:pPr lvl="4"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MENGUJI MELALUI INPUT-OUTPUT</a:t>
              </a:r>
            </a:p>
            <a:p>
              <a:pPr lvl="4" eaLnBrk="1" hangingPunct="1"/>
              <a:r>
                <a:rPr lang="en-US" altLang="en-US" sz="1600">
                  <a:latin typeface="Arial" panose="020B0604020202020204" pitchFamily="34" charset="0"/>
                </a:rPr>
                <a:t> </a:t>
              </a:r>
            </a:p>
            <a:p>
              <a:pPr lvl="3"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STRUCTURAL TESTING</a:t>
              </a:r>
            </a:p>
            <a:p>
              <a:pPr lvl="4"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WHITE-BOX TESTING</a:t>
              </a:r>
            </a:p>
            <a:p>
              <a:pPr lvl="4"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GLASS-BOX TESTING</a:t>
              </a:r>
            </a:p>
            <a:p>
              <a:pPr lvl="4"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MENGUJI STRUKTUR PROGRAM</a:t>
              </a:r>
            </a:p>
            <a:p>
              <a:pPr lvl="4" eaLnBrk="1" hangingPunct="1"/>
              <a:endParaRPr lang="en-US" altLang="en-US" sz="1600">
                <a:latin typeface="Arial" panose="020B0604020202020204" pitchFamily="34" charset="0"/>
              </a:endParaRPr>
            </a:p>
            <a:p>
              <a:pPr lvl="3"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INTERFACE TESTING</a:t>
              </a:r>
            </a:p>
            <a:p>
              <a:pPr lvl="4"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SAAT INTEGRASI</a:t>
              </a:r>
            </a:p>
            <a:p>
              <a:pPr lvl="4"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MENGUJI ANTAR MUKA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133134" name="Group 14"/>
            <p:cNvGrpSpPr>
              <a:grpSpLocks/>
            </p:cNvGrpSpPr>
            <p:nvPr/>
          </p:nvGrpSpPr>
          <p:grpSpPr bwMode="auto">
            <a:xfrm>
              <a:off x="3456" y="1732"/>
              <a:ext cx="1536" cy="1267"/>
              <a:chOff x="3456" y="1732"/>
              <a:chExt cx="1536" cy="1267"/>
            </a:xfrm>
          </p:grpSpPr>
          <p:sp>
            <p:nvSpPr>
              <p:cNvPr id="133135" name="Rectangle 15"/>
              <p:cNvSpPr>
                <a:spLocks noChangeArrowheads="1"/>
              </p:cNvSpPr>
              <p:nvPr/>
            </p:nvSpPr>
            <p:spPr bwMode="auto">
              <a:xfrm>
                <a:off x="3892" y="1732"/>
                <a:ext cx="664" cy="424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36" name="Line 16"/>
              <p:cNvSpPr>
                <a:spLocks noChangeShapeType="1"/>
              </p:cNvSpPr>
              <p:nvPr/>
            </p:nvSpPr>
            <p:spPr bwMode="auto">
              <a:xfrm>
                <a:off x="3456" y="1968"/>
                <a:ext cx="432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37" name="Line 17"/>
              <p:cNvSpPr>
                <a:spLocks noChangeShapeType="1"/>
              </p:cNvSpPr>
              <p:nvPr/>
            </p:nvSpPr>
            <p:spPr bwMode="auto">
              <a:xfrm>
                <a:off x="4560" y="1968"/>
                <a:ext cx="432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38" name="Rectangle 18"/>
              <p:cNvSpPr>
                <a:spLocks noChangeArrowheads="1"/>
              </p:cNvSpPr>
              <p:nvPr/>
            </p:nvSpPr>
            <p:spPr bwMode="auto">
              <a:xfrm>
                <a:off x="3892" y="2548"/>
                <a:ext cx="664" cy="42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39" name="Line 19"/>
              <p:cNvSpPr>
                <a:spLocks noChangeShapeType="1"/>
              </p:cNvSpPr>
              <p:nvPr/>
            </p:nvSpPr>
            <p:spPr bwMode="auto">
              <a:xfrm>
                <a:off x="3456" y="2784"/>
                <a:ext cx="432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40" name="Line 20"/>
              <p:cNvSpPr>
                <a:spLocks noChangeShapeType="1"/>
              </p:cNvSpPr>
              <p:nvPr/>
            </p:nvSpPr>
            <p:spPr bwMode="auto">
              <a:xfrm>
                <a:off x="4560" y="2784"/>
                <a:ext cx="432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41" name="Rectangle 21"/>
              <p:cNvSpPr>
                <a:spLocks noChangeArrowheads="1"/>
              </p:cNvSpPr>
              <p:nvPr/>
            </p:nvSpPr>
            <p:spPr bwMode="auto">
              <a:xfrm>
                <a:off x="3926" y="2553"/>
                <a:ext cx="53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sz="800"/>
                  <a:t>HESTYA PATRIE</a:t>
                </a:r>
              </a:p>
              <a:p>
                <a:r>
                  <a:rPr lang="en-US" altLang="en-US" sz="800"/>
                  <a:t>ESTYA PATRIE H</a:t>
                </a:r>
              </a:p>
              <a:p>
                <a:r>
                  <a:rPr lang="en-US" altLang="en-US" sz="800"/>
                  <a:t>STYA PATRIE HE</a:t>
                </a:r>
              </a:p>
              <a:p>
                <a:r>
                  <a:rPr lang="en-US" altLang="en-US" sz="800"/>
                  <a:t>TYA PATRIE HES</a:t>
                </a:r>
              </a:p>
              <a:p>
                <a:r>
                  <a:rPr lang="en-US" altLang="en-US" sz="800"/>
                  <a:t>YA PATRIE HEST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9579-BF3F-4BA1-AB7A-1E6474C8559D}" type="slidenum">
              <a:rPr lang="en-US" altLang="en-US"/>
              <a:pPr/>
              <a:t>12</a:t>
            </a:fld>
            <a:endParaRPr lang="en-US" altLang="en-US"/>
          </a:p>
        </p:txBody>
      </p:sp>
      <p:grpSp>
        <p:nvGrpSpPr>
          <p:cNvPr id="134151" name="Group 7"/>
          <p:cNvGrpSpPr>
            <a:grpSpLocks/>
          </p:cNvGrpSpPr>
          <p:nvPr/>
        </p:nvGrpSpPr>
        <p:grpSpPr bwMode="auto">
          <a:xfrm>
            <a:off x="2362200" y="457200"/>
            <a:ext cx="3886200" cy="457200"/>
            <a:chOff x="528" y="144"/>
            <a:chExt cx="1680" cy="288"/>
          </a:xfrm>
        </p:grpSpPr>
        <p:graphicFrame>
          <p:nvGraphicFramePr>
            <p:cNvPr id="134152" name="Object 8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3415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3" name="Text Box 9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PENGUJIAN PERANGKAT LUNAK</a:t>
              </a:r>
              <a:endParaRPr lang="en-US" altLang="en-US" sz="1400"/>
            </a:p>
          </p:txBody>
        </p:sp>
      </p:grpSp>
      <p:grpSp>
        <p:nvGrpSpPr>
          <p:cNvPr id="134189" name="Group 45"/>
          <p:cNvGrpSpPr>
            <a:grpSpLocks/>
          </p:cNvGrpSpPr>
          <p:nvPr/>
        </p:nvGrpSpPr>
        <p:grpSpPr bwMode="auto">
          <a:xfrm>
            <a:off x="2362200" y="990601"/>
            <a:ext cx="7537450" cy="5046663"/>
            <a:chOff x="528" y="624"/>
            <a:chExt cx="4748" cy="3179"/>
          </a:xfrm>
        </p:grpSpPr>
        <p:sp>
          <p:nvSpPr>
            <p:cNvPr id="134155" name="Rectangle 11"/>
            <p:cNvSpPr>
              <a:spLocks noChangeArrowheads="1"/>
            </p:cNvSpPr>
            <p:nvPr/>
          </p:nvSpPr>
          <p:spPr bwMode="auto">
            <a:xfrm>
              <a:off x="658" y="792"/>
              <a:ext cx="1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34156" name="Rectangle 12"/>
            <p:cNvSpPr>
              <a:spLocks noChangeArrowheads="1"/>
            </p:cNvSpPr>
            <p:nvPr/>
          </p:nvSpPr>
          <p:spPr bwMode="auto">
            <a:xfrm>
              <a:off x="706" y="624"/>
              <a:ext cx="2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7" name="Rectangle 13"/>
            <p:cNvSpPr>
              <a:spLocks noChangeArrowheads="1"/>
            </p:cNvSpPr>
            <p:nvPr/>
          </p:nvSpPr>
          <p:spPr bwMode="auto">
            <a:xfrm>
              <a:off x="802" y="629"/>
              <a:ext cx="44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90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381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1676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133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590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800">
                  <a:latin typeface="Arial" panose="020B0604020202020204" pitchFamily="34" charset="0"/>
                </a:rPr>
                <a:t> WILAYAH PENGUJIAN</a:t>
              </a:r>
            </a:p>
          </p:txBody>
        </p:sp>
        <p:grpSp>
          <p:nvGrpSpPr>
            <p:cNvPr id="134188" name="Group 44"/>
            <p:cNvGrpSpPr>
              <a:grpSpLocks/>
            </p:cNvGrpSpPr>
            <p:nvPr/>
          </p:nvGrpSpPr>
          <p:grpSpPr bwMode="auto">
            <a:xfrm>
              <a:off x="528" y="1075"/>
              <a:ext cx="4744" cy="2728"/>
              <a:chOff x="528" y="1075"/>
              <a:chExt cx="4744" cy="2728"/>
            </a:xfrm>
          </p:grpSpPr>
          <p:grpSp>
            <p:nvGrpSpPr>
              <p:cNvPr id="134159" name="Group 15"/>
              <p:cNvGrpSpPr>
                <a:grpSpLocks/>
              </p:cNvGrpSpPr>
              <p:nvPr/>
            </p:nvGrpSpPr>
            <p:grpSpPr bwMode="auto">
              <a:xfrm>
                <a:off x="613" y="2158"/>
                <a:ext cx="4567" cy="592"/>
                <a:chOff x="185" y="2239"/>
                <a:chExt cx="4567" cy="592"/>
              </a:xfrm>
            </p:grpSpPr>
            <p:grpSp>
              <p:nvGrpSpPr>
                <p:cNvPr id="134160" name="Group 16"/>
                <p:cNvGrpSpPr>
                  <a:grpSpLocks/>
                </p:cNvGrpSpPr>
                <p:nvPr/>
              </p:nvGrpSpPr>
              <p:grpSpPr bwMode="auto">
                <a:xfrm>
                  <a:off x="185" y="2287"/>
                  <a:ext cx="1063" cy="544"/>
                  <a:chOff x="185" y="2287"/>
                  <a:chExt cx="1063" cy="544"/>
                </a:xfrm>
              </p:grpSpPr>
              <p:graphicFrame>
                <p:nvGraphicFramePr>
                  <p:cNvPr id="134161" name="Object 17"/>
                  <p:cNvGraphicFramePr>
                    <a:graphicFrameLocks/>
                  </p:cNvGraphicFramePr>
                  <p:nvPr/>
                </p:nvGraphicFramePr>
                <p:xfrm>
                  <a:off x="185" y="2287"/>
                  <a:ext cx="1063" cy="5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71" name="Document" r:id="rId5" imgW="925200" imgH="652320" progId="Word.Document.8">
                          <p:embed/>
                        </p:oleObj>
                      </mc:Choice>
                      <mc:Fallback>
                        <p:oleObj name="Document" r:id="rId5" imgW="925200" imgH="652320" progId="Word.Document.8">
                          <p:embed/>
                          <p:pic>
                            <p:nvPicPr>
                              <p:cNvPr id="134161" name="Object 17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5" y="2287"/>
                                <a:ext cx="1063" cy="54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3416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74" y="2399"/>
                    <a:ext cx="863" cy="40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algn="ctr"/>
                    <a:r>
                      <a:rPr lang="en-US" altLang="en-US" b="1">
                        <a:solidFill>
                          <a:srgbClr val="FF3300"/>
                        </a:solidFill>
                      </a:rPr>
                      <a:t>FUNCTONAL</a:t>
                    </a:r>
                  </a:p>
                  <a:p>
                    <a:pPr algn="ctr"/>
                    <a:r>
                      <a:rPr lang="en-US" altLang="en-US" b="1">
                        <a:solidFill>
                          <a:srgbClr val="FF3300"/>
                        </a:solidFill>
                      </a:rPr>
                      <a:t>TESTING</a:t>
                    </a:r>
                  </a:p>
                </p:txBody>
              </p:sp>
            </p:grpSp>
            <p:grpSp>
              <p:nvGrpSpPr>
                <p:cNvPr id="134163" name="Group 19"/>
                <p:cNvGrpSpPr>
                  <a:grpSpLocks/>
                </p:cNvGrpSpPr>
                <p:nvPr/>
              </p:nvGrpSpPr>
              <p:grpSpPr bwMode="auto">
                <a:xfrm>
                  <a:off x="2009" y="2287"/>
                  <a:ext cx="1063" cy="544"/>
                  <a:chOff x="2009" y="2287"/>
                  <a:chExt cx="1063" cy="544"/>
                </a:xfrm>
              </p:grpSpPr>
              <p:graphicFrame>
                <p:nvGraphicFramePr>
                  <p:cNvPr id="134164" name="Object 20"/>
                  <p:cNvGraphicFramePr>
                    <a:graphicFrameLocks/>
                  </p:cNvGraphicFramePr>
                  <p:nvPr/>
                </p:nvGraphicFramePr>
                <p:xfrm>
                  <a:off x="2009" y="2287"/>
                  <a:ext cx="1063" cy="5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72" name="Document" r:id="rId7" imgW="925200" imgH="652320" progId="Word.Document.8">
                          <p:embed/>
                        </p:oleObj>
                      </mc:Choice>
                      <mc:Fallback>
                        <p:oleObj name="Document" r:id="rId7" imgW="925200" imgH="652320" progId="Word.Document.8">
                          <p:embed/>
                          <p:pic>
                            <p:nvPicPr>
                              <p:cNvPr id="134164" name="Object 20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09" y="2287"/>
                                <a:ext cx="1063" cy="54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3416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146" y="2399"/>
                    <a:ext cx="768" cy="40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algn="ctr"/>
                    <a:r>
                      <a:rPr lang="en-US" altLang="en-US" b="1">
                        <a:solidFill>
                          <a:srgbClr val="FF3300"/>
                        </a:solidFill>
                      </a:rPr>
                      <a:t>INTERFACE</a:t>
                    </a:r>
                  </a:p>
                  <a:p>
                    <a:pPr algn="ctr"/>
                    <a:r>
                      <a:rPr lang="en-US" altLang="en-US" b="1">
                        <a:solidFill>
                          <a:srgbClr val="FF3300"/>
                        </a:solidFill>
                      </a:rPr>
                      <a:t>TESTING</a:t>
                    </a:r>
                  </a:p>
                </p:txBody>
              </p:sp>
            </p:grpSp>
            <p:grpSp>
              <p:nvGrpSpPr>
                <p:cNvPr id="134166" name="Group 22"/>
                <p:cNvGrpSpPr>
                  <a:grpSpLocks/>
                </p:cNvGrpSpPr>
                <p:nvPr/>
              </p:nvGrpSpPr>
              <p:grpSpPr bwMode="auto">
                <a:xfrm>
                  <a:off x="3689" y="2239"/>
                  <a:ext cx="1063" cy="544"/>
                  <a:chOff x="3689" y="2239"/>
                  <a:chExt cx="1063" cy="544"/>
                </a:xfrm>
              </p:grpSpPr>
              <p:graphicFrame>
                <p:nvGraphicFramePr>
                  <p:cNvPr id="134167" name="Object 23"/>
                  <p:cNvGraphicFramePr>
                    <a:graphicFrameLocks/>
                  </p:cNvGraphicFramePr>
                  <p:nvPr/>
                </p:nvGraphicFramePr>
                <p:xfrm>
                  <a:off x="3689" y="2239"/>
                  <a:ext cx="1063" cy="5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273" name="Document" r:id="rId8" imgW="925200" imgH="652320" progId="Word.Document.8">
                          <p:embed/>
                        </p:oleObj>
                      </mc:Choice>
                      <mc:Fallback>
                        <p:oleObj name="Document" r:id="rId8" imgW="925200" imgH="652320" progId="Word.Document.8">
                          <p:embed/>
                          <p:pic>
                            <p:nvPicPr>
                              <p:cNvPr id="134167" name="Object 23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89" y="2239"/>
                                <a:ext cx="1063" cy="54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3416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756" y="2351"/>
                    <a:ext cx="908" cy="40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algn="ctr"/>
                    <a:r>
                      <a:rPr lang="en-US" altLang="en-US" b="1">
                        <a:solidFill>
                          <a:srgbClr val="FF3300"/>
                        </a:solidFill>
                      </a:rPr>
                      <a:t>STRUCTURAL</a:t>
                    </a:r>
                  </a:p>
                  <a:p>
                    <a:pPr algn="ctr"/>
                    <a:r>
                      <a:rPr lang="en-US" altLang="en-US" b="1">
                        <a:solidFill>
                          <a:srgbClr val="FF3300"/>
                        </a:solidFill>
                      </a:rPr>
                      <a:t>TESTING</a:t>
                    </a:r>
                  </a:p>
                </p:txBody>
              </p:sp>
            </p:grpSp>
          </p:grpSp>
          <p:sp>
            <p:nvSpPr>
              <p:cNvPr id="134169" name="Rectangle 25"/>
              <p:cNvSpPr>
                <a:spLocks noChangeArrowheads="1"/>
              </p:cNvSpPr>
              <p:nvPr/>
            </p:nvSpPr>
            <p:spPr bwMode="auto">
              <a:xfrm>
                <a:off x="4176" y="3283"/>
                <a:ext cx="952" cy="5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0" name="Rectangle 26"/>
              <p:cNvSpPr>
                <a:spLocks noChangeArrowheads="1"/>
              </p:cNvSpPr>
              <p:nvPr/>
            </p:nvSpPr>
            <p:spPr bwMode="auto">
              <a:xfrm>
                <a:off x="4306" y="3374"/>
                <a:ext cx="7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b="1"/>
                  <a:t>UNIT AND</a:t>
                </a:r>
              </a:p>
              <a:p>
                <a:r>
                  <a:rPr lang="en-US" altLang="en-US" b="1"/>
                  <a:t>CODE</a:t>
                </a:r>
              </a:p>
            </p:txBody>
          </p:sp>
          <p:sp>
            <p:nvSpPr>
              <p:cNvPr id="134171" name="Rectangle 27"/>
              <p:cNvSpPr>
                <a:spLocks noChangeArrowheads="1"/>
              </p:cNvSpPr>
              <p:nvPr/>
            </p:nvSpPr>
            <p:spPr bwMode="auto">
              <a:xfrm>
                <a:off x="672" y="3283"/>
                <a:ext cx="952" cy="5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2" name="Rectangle 28"/>
              <p:cNvSpPr>
                <a:spLocks noChangeArrowheads="1"/>
              </p:cNvSpPr>
              <p:nvPr/>
            </p:nvSpPr>
            <p:spPr bwMode="auto">
              <a:xfrm>
                <a:off x="850" y="3470"/>
                <a:ext cx="59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b="1"/>
                  <a:t>SYSTEM</a:t>
                </a:r>
              </a:p>
            </p:txBody>
          </p:sp>
          <p:sp>
            <p:nvSpPr>
              <p:cNvPr id="134173" name="Line 29"/>
              <p:cNvSpPr>
                <a:spLocks noChangeShapeType="1"/>
              </p:cNvSpPr>
              <p:nvPr/>
            </p:nvSpPr>
            <p:spPr bwMode="auto">
              <a:xfrm>
                <a:off x="1196" y="2799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4" name="Line 30"/>
              <p:cNvSpPr>
                <a:spLocks noChangeShapeType="1"/>
              </p:cNvSpPr>
              <p:nvPr/>
            </p:nvSpPr>
            <p:spPr bwMode="auto">
              <a:xfrm>
                <a:off x="4748" y="2751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5" name="Rectangle 31"/>
              <p:cNvSpPr>
                <a:spLocks noChangeArrowheads="1"/>
              </p:cNvSpPr>
              <p:nvPr/>
            </p:nvSpPr>
            <p:spPr bwMode="auto">
              <a:xfrm>
                <a:off x="2496" y="3283"/>
                <a:ext cx="952" cy="5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6" name="Rectangle 32"/>
              <p:cNvSpPr>
                <a:spLocks noChangeArrowheads="1"/>
              </p:cNvSpPr>
              <p:nvPr/>
            </p:nvSpPr>
            <p:spPr bwMode="auto">
              <a:xfrm>
                <a:off x="2482" y="3470"/>
                <a:ext cx="88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en-US" b="1"/>
                  <a:t>SUB-SYSTEM</a:t>
                </a:r>
              </a:p>
            </p:txBody>
          </p:sp>
          <p:sp>
            <p:nvSpPr>
              <p:cNvPr id="134177" name="Line 33"/>
              <p:cNvSpPr>
                <a:spLocks noChangeShapeType="1"/>
              </p:cNvSpPr>
              <p:nvPr/>
            </p:nvSpPr>
            <p:spPr bwMode="auto">
              <a:xfrm>
                <a:off x="2972" y="2751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8" name="Oval 34"/>
              <p:cNvSpPr>
                <a:spLocks noChangeArrowheads="1"/>
              </p:cNvSpPr>
              <p:nvPr/>
            </p:nvSpPr>
            <p:spPr bwMode="auto">
              <a:xfrm>
                <a:off x="528" y="1075"/>
                <a:ext cx="1144" cy="61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79" name="Rectangle 35"/>
              <p:cNvSpPr>
                <a:spLocks noChangeArrowheads="1"/>
              </p:cNvSpPr>
              <p:nvPr/>
            </p:nvSpPr>
            <p:spPr bwMode="auto">
              <a:xfrm>
                <a:off x="819" y="1166"/>
                <a:ext cx="624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altLang="en-US" b="1"/>
                  <a:t>TESTING</a:t>
                </a:r>
              </a:p>
              <a:p>
                <a:pPr algn="ctr"/>
                <a:r>
                  <a:rPr lang="en-US" altLang="en-US" b="1"/>
                  <a:t>TEAM</a:t>
                </a:r>
              </a:p>
            </p:txBody>
          </p:sp>
          <p:sp>
            <p:nvSpPr>
              <p:cNvPr id="134180" name="Line 36"/>
              <p:cNvSpPr>
                <a:spLocks noChangeShapeType="1"/>
              </p:cNvSpPr>
              <p:nvPr/>
            </p:nvSpPr>
            <p:spPr bwMode="auto">
              <a:xfrm>
                <a:off x="1148" y="1695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81" name="Oval 37"/>
              <p:cNvSpPr>
                <a:spLocks noChangeArrowheads="1"/>
              </p:cNvSpPr>
              <p:nvPr/>
            </p:nvSpPr>
            <p:spPr bwMode="auto">
              <a:xfrm>
                <a:off x="4128" y="1075"/>
                <a:ext cx="1144" cy="61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82" name="Rectangle 38"/>
              <p:cNvSpPr>
                <a:spLocks noChangeArrowheads="1"/>
              </p:cNvSpPr>
              <p:nvPr/>
            </p:nvSpPr>
            <p:spPr bwMode="auto">
              <a:xfrm>
                <a:off x="4216" y="1214"/>
                <a:ext cx="103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altLang="en-US" b="1"/>
                  <a:t>DEVELOPMENT</a:t>
                </a:r>
              </a:p>
              <a:p>
                <a:pPr algn="ctr"/>
                <a:r>
                  <a:rPr lang="en-US" altLang="en-US" b="1"/>
                  <a:t>TEAM</a:t>
                </a:r>
              </a:p>
            </p:txBody>
          </p:sp>
          <p:sp>
            <p:nvSpPr>
              <p:cNvPr id="134183" name="Line 39"/>
              <p:cNvSpPr>
                <a:spLocks noChangeShapeType="1"/>
              </p:cNvSpPr>
              <p:nvPr/>
            </p:nvSpPr>
            <p:spPr bwMode="auto">
              <a:xfrm>
                <a:off x="4748" y="1695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4187" name="Group 43"/>
              <p:cNvGrpSpPr>
                <a:grpSpLocks/>
              </p:cNvGrpSpPr>
              <p:nvPr/>
            </p:nvGrpSpPr>
            <p:grpSpPr bwMode="auto">
              <a:xfrm>
                <a:off x="1628" y="1551"/>
                <a:ext cx="2544" cy="720"/>
                <a:chOff x="1628" y="1551"/>
                <a:chExt cx="2544" cy="720"/>
              </a:xfrm>
            </p:grpSpPr>
            <p:sp>
              <p:nvSpPr>
                <p:cNvPr id="134185" name="Line 41"/>
                <p:cNvSpPr>
                  <a:spLocks noChangeShapeType="1"/>
                </p:cNvSpPr>
                <p:nvPr/>
              </p:nvSpPr>
              <p:spPr bwMode="auto">
                <a:xfrm>
                  <a:off x="1628" y="1551"/>
                  <a:ext cx="864" cy="72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186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452" y="1551"/>
                  <a:ext cx="720" cy="67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1A98-479B-4C24-B2ED-7B1A88DCD98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2743200" y="1295401"/>
            <a:ext cx="6545318" cy="507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KARAKTERISTIK SEBUAH PROYEK REKAYASA PERANGKAT LUNAK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PRODUK TIDAK TERUKUR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TIDAK ADA BAGIAN-BAGIAN PL YANG DAPAT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DILIHAT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DIPEGANG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HANYA DOKUMENTASI YANG DAPAT DIPAKAI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SEBAGAI UKURAN KEMAJUAN PROYEK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endParaRPr lang="en-US" altLang="en-US"/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PROSES TIDAK BAKU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BANYAK PARADIGMA YANG DAPAT DIPAKAI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TIDAK ADA JAMIMAN SEBUAH PARADIGMA LEBIH BAIK 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endParaRPr lang="en-US" altLang="en-US"/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TIAP PROYEK BERBEDA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KESAMAAN SEBUAH PL SERINGKALI SEMU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PROYEK YANG SAMA BISA SECARA RINCI BERBEDA</a:t>
            </a:r>
          </a:p>
        </p:txBody>
      </p:sp>
      <p:grpSp>
        <p:nvGrpSpPr>
          <p:cNvPr id="135176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35177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3517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6BD2-9710-4106-BC66-765C718FA6E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3048001" y="990600"/>
            <a:ext cx="5823517" cy="590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SOFTWARE METRICS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PENGUKURAN PERANGKAT LUNAK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PENGUKURAN TENTANG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PRODUKTIFITAS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KECEPATAN KERJA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KERUMITAN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KUALITAS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EFISIENSI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MAINTAINABILITY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DUA MACAM PENGUKURAN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PENGUKURAN LANGSUNG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BANYAKNYA BARIS-BARIS PROGRAM (LOC)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KECEPATAN PROSES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BESAR MEMORY YANG DIPAKAI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PENGUKURAN TIDAK LANGSUNG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FUNGSIONALITAS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KUALITAS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KOMPLEKSITAS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EFISIENSI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KEHANDALAN</a:t>
            </a:r>
          </a:p>
        </p:txBody>
      </p:sp>
      <p:grpSp>
        <p:nvGrpSpPr>
          <p:cNvPr id="136200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36201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3620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02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C25-B937-4452-8811-9EA943D36C3F}" type="slidenum">
              <a:rPr lang="en-US" altLang="en-US"/>
              <a:pPr/>
              <a:t>15</a:t>
            </a:fld>
            <a:endParaRPr lang="en-US" altLang="en-US"/>
          </a:p>
        </p:txBody>
      </p:sp>
      <p:grpSp>
        <p:nvGrpSpPr>
          <p:cNvPr id="144392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44393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439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394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  <p:grpSp>
        <p:nvGrpSpPr>
          <p:cNvPr id="144404" name="Group 20"/>
          <p:cNvGrpSpPr>
            <a:grpSpLocks/>
          </p:cNvGrpSpPr>
          <p:nvPr/>
        </p:nvGrpSpPr>
        <p:grpSpPr bwMode="auto">
          <a:xfrm>
            <a:off x="2286001" y="1219200"/>
            <a:ext cx="7286625" cy="4237038"/>
            <a:chOff x="480" y="768"/>
            <a:chExt cx="4590" cy="2669"/>
          </a:xfrm>
        </p:grpSpPr>
        <p:sp>
          <p:nvSpPr>
            <p:cNvPr id="144396" name="Rectangle 12"/>
            <p:cNvSpPr>
              <a:spLocks noChangeArrowheads="1"/>
            </p:cNvSpPr>
            <p:nvPr/>
          </p:nvSpPr>
          <p:spPr bwMode="auto">
            <a:xfrm>
              <a:off x="768" y="768"/>
              <a:ext cx="15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SOFTWARE METRICS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144397" name="Rectangle 13"/>
            <p:cNvSpPr>
              <a:spLocks noChangeArrowheads="1"/>
            </p:cNvSpPr>
            <p:nvPr/>
          </p:nvSpPr>
          <p:spPr bwMode="auto">
            <a:xfrm>
              <a:off x="1690" y="1286"/>
              <a:ext cx="2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PENGUKURAN PERANGKAT LUNAK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144398" name="Line 14"/>
            <p:cNvSpPr>
              <a:spLocks noChangeShapeType="1"/>
            </p:cNvSpPr>
            <p:nvPr/>
          </p:nvSpPr>
          <p:spPr bwMode="auto">
            <a:xfrm>
              <a:off x="2640" y="864"/>
              <a:ext cx="3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9" name="Line 15"/>
            <p:cNvSpPr>
              <a:spLocks noChangeShapeType="1"/>
            </p:cNvSpPr>
            <p:nvPr/>
          </p:nvSpPr>
          <p:spPr bwMode="auto">
            <a:xfrm>
              <a:off x="2942" y="864"/>
              <a:ext cx="0" cy="3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0" name="Line 16"/>
            <p:cNvSpPr>
              <a:spLocks noChangeShapeType="1"/>
            </p:cNvSpPr>
            <p:nvPr/>
          </p:nvSpPr>
          <p:spPr bwMode="auto">
            <a:xfrm flipH="1">
              <a:off x="2208" y="1545"/>
              <a:ext cx="648" cy="3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1" name="Line 17"/>
            <p:cNvSpPr>
              <a:spLocks noChangeShapeType="1"/>
            </p:cNvSpPr>
            <p:nvPr/>
          </p:nvSpPr>
          <p:spPr bwMode="auto">
            <a:xfrm>
              <a:off x="2986" y="1545"/>
              <a:ext cx="648" cy="3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2" name="Rectangle 18"/>
            <p:cNvSpPr>
              <a:spLocks noChangeArrowheads="1"/>
            </p:cNvSpPr>
            <p:nvPr/>
          </p:nvSpPr>
          <p:spPr bwMode="auto">
            <a:xfrm>
              <a:off x="480" y="2021"/>
              <a:ext cx="185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PENGUKURAN LANGSUNG</a:t>
              </a:r>
            </a:p>
            <a:p>
              <a:endParaRPr lang="en-US" altLang="en-US" sz="2000"/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BANYAKNYA BARIS</a:t>
              </a:r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KECEPATAN PROSES</a:t>
              </a:r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BESAR MEMORY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144403" name="Rectangle 19"/>
            <p:cNvSpPr>
              <a:spLocks noChangeArrowheads="1"/>
            </p:cNvSpPr>
            <p:nvPr/>
          </p:nvSpPr>
          <p:spPr bwMode="auto">
            <a:xfrm>
              <a:off x="2754" y="2021"/>
              <a:ext cx="2316" cy="1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PENGUKURAN TIDAK LANGSUNG </a:t>
              </a:r>
            </a:p>
            <a:p>
              <a:endParaRPr lang="en-US" altLang="en-US" sz="2000"/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FUNGSIONALITAS</a:t>
              </a:r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KUALITAS</a:t>
              </a:r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KOMPLEKSITAS</a:t>
              </a:r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EFISIENSI</a:t>
              </a:r>
            </a:p>
            <a:p>
              <a:pPr lvl="1">
                <a:buClr>
                  <a:schemeClr val="accent1"/>
                </a:buClr>
                <a:buFontTx/>
                <a:buChar char="•"/>
              </a:pPr>
              <a:r>
                <a:rPr lang="en-US" altLang="en-US" sz="2000"/>
                <a:t> KEHANDALAN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5795-7BF8-40B5-8472-0C2FF42598D4}" type="slidenum">
              <a:rPr lang="en-US" altLang="en-US"/>
              <a:pPr/>
              <a:t>16</a:t>
            </a:fld>
            <a:endParaRPr lang="en-US" altLang="en-US"/>
          </a:p>
        </p:txBody>
      </p:sp>
      <p:grpSp>
        <p:nvGrpSpPr>
          <p:cNvPr id="137224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37225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3722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26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  <p:grpSp>
        <p:nvGrpSpPr>
          <p:cNvPr id="137227" name="Group 11"/>
          <p:cNvGrpSpPr>
            <a:grpSpLocks/>
          </p:cNvGrpSpPr>
          <p:nvPr/>
        </p:nvGrpSpPr>
        <p:grpSpPr bwMode="auto">
          <a:xfrm>
            <a:off x="3200401" y="1295401"/>
            <a:ext cx="5554663" cy="4321175"/>
            <a:chOff x="672" y="1104"/>
            <a:chExt cx="3499" cy="2722"/>
          </a:xfrm>
        </p:grpSpPr>
        <p:sp>
          <p:nvSpPr>
            <p:cNvPr id="137228" name="Rectangle 12"/>
            <p:cNvSpPr>
              <a:spLocks noChangeArrowheads="1"/>
            </p:cNvSpPr>
            <p:nvPr/>
          </p:nvSpPr>
          <p:spPr bwMode="auto">
            <a:xfrm>
              <a:off x="864" y="1104"/>
              <a:ext cx="15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SOFTWARE METRICS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137229" name="Rectangle 13"/>
            <p:cNvSpPr>
              <a:spLocks noChangeArrowheads="1"/>
            </p:cNvSpPr>
            <p:nvPr/>
          </p:nvSpPr>
          <p:spPr bwMode="auto">
            <a:xfrm>
              <a:off x="1728" y="2016"/>
              <a:ext cx="22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PENGUKURAN PERANGKAT LUNAK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</a:p>
          </p:txBody>
        </p:sp>
        <p:sp>
          <p:nvSpPr>
            <p:cNvPr id="137230" name="Line 14"/>
            <p:cNvSpPr>
              <a:spLocks noChangeShapeType="1"/>
            </p:cNvSpPr>
            <p:nvPr/>
          </p:nvSpPr>
          <p:spPr bwMode="auto">
            <a:xfrm>
              <a:off x="2688" y="12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1" name="Line 15"/>
            <p:cNvSpPr>
              <a:spLocks noChangeShapeType="1"/>
            </p:cNvSpPr>
            <p:nvPr/>
          </p:nvSpPr>
          <p:spPr bwMode="auto">
            <a:xfrm>
              <a:off x="3024" y="1200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32" name="Rectangle 16"/>
            <p:cNvSpPr>
              <a:spLocks noChangeArrowheads="1"/>
            </p:cNvSpPr>
            <p:nvPr/>
          </p:nvSpPr>
          <p:spPr bwMode="auto">
            <a:xfrm>
              <a:off x="672" y="2352"/>
              <a:ext cx="3499" cy="1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TUJUAN PENGUKURAN :</a:t>
              </a:r>
            </a:p>
            <a:p>
              <a:pPr>
                <a:buClr>
                  <a:srgbClr val="FF0000"/>
                </a:buClr>
                <a:buFont typeface="Wingdings" panose="05000000000000000000" pitchFamily="2" charset="2"/>
                <a:buChar char="w"/>
              </a:pPr>
              <a:r>
                <a:rPr lang="en-US" altLang="en-US"/>
                <a:t> MENGETAHUI KUALITAS PERANGKAT LUNAK</a:t>
              </a:r>
            </a:p>
            <a:p>
              <a:pPr>
                <a:buClr>
                  <a:srgbClr val="FF0000"/>
                </a:buClr>
                <a:buFont typeface="Wingdings" panose="05000000000000000000" pitchFamily="2" charset="2"/>
                <a:buChar char="w"/>
              </a:pPr>
              <a:r>
                <a:rPr lang="en-US" altLang="en-US"/>
                <a:t> MENILAI PRODUKTIFITAS PEMBUAT PERANGKAT LUNAK</a:t>
              </a:r>
            </a:p>
            <a:p>
              <a:pPr>
                <a:buClr>
                  <a:srgbClr val="FF0000"/>
                </a:buClr>
                <a:buFont typeface="Wingdings" panose="05000000000000000000" pitchFamily="2" charset="2"/>
                <a:buChar char="w"/>
              </a:pPr>
              <a:r>
                <a:rPr lang="en-US" altLang="en-US"/>
                <a:t> MENILAI MANFAAT  SEBUAH METODA </a:t>
              </a:r>
            </a:p>
            <a:p>
              <a:pPr>
                <a:buClr>
                  <a:srgbClr val="FF0000"/>
                </a:buClr>
                <a:buFont typeface="Wingdings" panose="05000000000000000000" pitchFamily="2" charset="2"/>
                <a:buChar char="w"/>
              </a:pPr>
              <a:r>
                <a:rPr lang="en-US" altLang="en-US"/>
                <a:t> UNTUK DASAR PERKIRAAN</a:t>
              </a:r>
            </a:p>
            <a:p>
              <a:pPr>
                <a:buClr>
                  <a:srgbClr val="FF0000"/>
                </a:buClr>
                <a:buFont typeface="Wingdings" panose="05000000000000000000" pitchFamily="2" charset="2"/>
                <a:buChar char="w"/>
              </a:pPr>
              <a:r>
                <a:rPr lang="en-US" altLang="en-US"/>
                <a:t> MEMBANTU PENGAMBILAN KEPUTUSAN</a:t>
              </a:r>
            </a:p>
            <a:p>
              <a:pPr lvl="2">
                <a:buClr>
                  <a:srgbClr val="FF0000"/>
                </a:buClr>
                <a:buFont typeface="Wingdings" panose="05000000000000000000" pitchFamily="2" charset="2"/>
                <a:buChar char="s"/>
              </a:pPr>
              <a:r>
                <a:rPr lang="en-US" altLang="en-US"/>
                <a:t>  ALAT BARU</a:t>
              </a:r>
            </a:p>
            <a:p>
              <a:pPr lvl="2">
                <a:buClr>
                  <a:srgbClr val="FF0000"/>
                </a:buClr>
                <a:buFont typeface="Wingdings" panose="05000000000000000000" pitchFamily="2" charset="2"/>
                <a:buChar char="s"/>
              </a:pPr>
              <a:r>
                <a:rPr lang="en-US" altLang="en-US"/>
                <a:t> TAMBAHAN PENDIDIKAN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813EB-50A9-4BC7-80C8-3027291844C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2819400" y="1143001"/>
            <a:ext cx="6395020" cy="507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TUJUAN PENGUKURAN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MENGETAHUI KUALITAS PERANGKAT LUNAK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APA YANG DIMAKSUD DENGAN BAIK ATAU JELEK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MENILAI PRODUKTIFITAS PEMBUATAN PERANGKAT LUNAK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KECEPATAN PEMBUATAN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UKURAN PERANGKAT LUNAK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MENILAI MANFAAT DARI PENERAPAN SEBUAH METODA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MENCARI PARADIGMA  ANDALAN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BISA MENJADI DASAR UNTUK MELAKUKAN PERKIRAAN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PEDOMAN DIMASA MENDATANG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MEMBANTU UNTUK MEMASTIKAN APAKAH DIBUTUHKAN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PERALATAN BARU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PELATIHAN TAMBAHAN</a:t>
            </a:r>
          </a:p>
        </p:txBody>
      </p:sp>
      <p:grpSp>
        <p:nvGrpSpPr>
          <p:cNvPr id="148488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48489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84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490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E2C0-DBE4-440B-9F67-2814A942F90D}" type="slidenum">
              <a:rPr lang="en-US" altLang="en-US"/>
              <a:pPr/>
              <a:t>18</a:t>
            </a:fld>
            <a:endParaRPr lang="en-US" altLang="en-US"/>
          </a:p>
        </p:txBody>
      </p:sp>
      <p:grpSp>
        <p:nvGrpSpPr>
          <p:cNvPr id="138248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38249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3824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50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  <p:grpSp>
        <p:nvGrpSpPr>
          <p:cNvPr id="138251" name="Group 11"/>
          <p:cNvGrpSpPr>
            <a:grpSpLocks/>
          </p:cNvGrpSpPr>
          <p:nvPr/>
        </p:nvGrpSpPr>
        <p:grpSpPr bwMode="auto">
          <a:xfrm>
            <a:off x="2971800" y="1295401"/>
            <a:ext cx="5532438" cy="4068763"/>
            <a:chOff x="864" y="1056"/>
            <a:chExt cx="3485" cy="2563"/>
          </a:xfrm>
        </p:grpSpPr>
        <p:sp>
          <p:nvSpPr>
            <p:cNvPr id="138252" name="Rectangle 12"/>
            <p:cNvSpPr>
              <a:spLocks noChangeArrowheads="1"/>
            </p:cNvSpPr>
            <p:nvPr/>
          </p:nvSpPr>
          <p:spPr bwMode="auto">
            <a:xfrm>
              <a:off x="864" y="1056"/>
              <a:ext cx="15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2000"/>
                <a:t>SOFTWARE METRICS</a:t>
              </a:r>
              <a:r>
                <a: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138253" name="Rectangle 13"/>
            <p:cNvSpPr>
              <a:spLocks noChangeArrowheads="1"/>
            </p:cNvSpPr>
            <p:nvPr/>
          </p:nvSpPr>
          <p:spPr bwMode="auto">
            <a:xfrm>
              <a:off x="1824" y="2180"/>
              <a:ext cx="1533" cy="143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4" name="Line 14"/>
            <p:cNvSpPr>
              <a:spLocks noChangeShapeType="1"/>
            </p:cNvSpPr>
            <p:nvPr/>
          </p:nvSpPr>
          <p:spPr bwMode="auto">
            <a:xfrm flipV="1">
              <a:off x="1824" y="1296"/>
              <a:ext cx="992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5" name="Line 15"/>
            <p:cNvSpPr>
              <a:spLocks noChangeShapeType="1"/>
            </p:cNvSpPr>
            <p:nvPr/>
          </p:nvSpPr>
          <p:spPr bwMode="auto">
            <a:xfrm flipV="1">
              <a:off x="3357" y="1296"/>
              <a:ext cx="992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6" name="Line 16"/>
            <p:cNvSpPr>
              <a:spLocks noChangeShapeType="1"/>
            </p:cNvSpPr>
            <p:nvPr/>
          </p:nvSpPr>
          <p:spPr bwMode="auto">
            <a:xfrm flipV="1">
              <a:off x="3357" y="2734"/>
              <a:ext cx="992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7" name="Line 17"/>
            <p:cNvSpPr>
              <a:spLocks noChangeShapeType="1"/>
            </p:cNvSpPr>
            <p:nvPr/>
          </p:nvSpPr>
          <p:spPr bwMode="auto">
            <a:xfrm>
              <a:off x="2816" y="1296"/>
              <a:ext cx="15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8" name="Line 18"/>
            <p:cNvSpPr>
              <a:spLocks noChangeShapeType="1"/>
            </p:cNvSpPr>
            <p:nvPr/>
          </p:nvSpPr>
          <p:spPr bwMode="auto">
            <a:xfrm>
              <a:off x="2545" y="1517"/>
              <a:ext cx="153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9" name="Line 19"/>
            <p:cNvSpPr>
              <a:spLocks noChangeShapeType="1"/>
            </p:cNvSpPr>
            <p:nvPr/>
          </p:nvSpPr>
          <p:spPr bwMode="auto">
            <a:xfrm>
              <a:off x="2185" y="1849"/>
              <a:ext cx="15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60" name="Line 20"/>
            <p:cNvSpPr>
              <a:spLocks noChangeShapeType="1"/>
            </p:cNvSpPr>
            <p:nvPr/>
          </p:nvSpPr>
          <p:spPr bwMode="auto">
            <a:xfrm>
              <a:off x="4348" y="1296"/>
              <a:ext cx="1" cy="1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61" name="Line 21"/>
            <p:cNvSpPr>
              <a:spLocks noChangeShapeType="1"/>
            </p:cNvSpPr>
            <p:nvPr/>
          </p:nvSpPr>
          <p:spPr bwMode="auto">
            <a:xfrm>
              <a:off x="3717" y="1849"/>
              <a:ext cx="1" cy="14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62" name="Line 22"/>
            <p:cNvSpPr>
              <a:spLocks noChangeShapeType="1"/>
            </p:cNvSpPr>
            <p:nvPr/>
          </p:nvSpPr>
          <p:spPr bwMode="auto">
            <a:xfrm>
              <a:off x="4078" y="1517"/>
              <a:ext cx="1" cy="14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63" name="Line 23"/>
            <p:cNvSpPr>
              <a:spLocks noChangeShapeType="1"/>
            </p:cNvSpPr>
            <p:nvPr/>
          </p:nvSpPr>
          <p:spPr bwMode="auto">
            <a:xfrm>
              <a:off x="1824" y="2567"/>
              <a:ext cx="15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64" name="Line 24"/>
            <p:cNvSpPr>
              <a:spLocks noChangeShapeType="1"/>
            </p:cNvSpPr>
            <p:nvPr/>
          </p:nvSpPr>
          <p:spPr bwMode="auto">
            <a:xfrm>
              <a:off x="1824" y="3112"/>
              <a:ext cx="15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65" name="Rectangle 25"/>
            <p:cNvSpPr>
              <a:spLocks noChangeArrowheads="1"/>
            </p:cNvSpPr>
            <p:nvPr/>
          </p:nvSpPr>
          <p:spPr bwMode="auto">
            <a:xfrm>
              <a:off x="1914" y="3286"/>
              <a:ext cx="1443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en-US" sz="1400"/>
                <a:t>Human-oriented Metrics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138266" name="Rectangle 26"/>
            <p:cNvSpPr>
              <a:spLocks noChangeArrowheads="1"/>
            </p:cNvSpPr>
            <p:nvPr/>
          </p:nvSpPr>
          <p:spPr bwMode="auto">
            <a:xfrm>
              <a:off x="2185" y="1959"/>
              <a:ext cx="117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en-US" sz="1400"/>
                <a:t>Productivity Metrics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138267" name="Rectangle 27"/>
            <p:cNvSpPr>
              <a:spLocks noChangeArrowheads="1"/>
            </p:cNvSpPr>
            <p:nvPr/>
          </p:nvSpPr>
          <p:spPr bwMode="auto">
            <a:xfrm>
              <a:off x="2545" y="1627"/>
              <a:ext cx="1173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en-US" sz="1400"/>
                <a:t>Quality Metrics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138268" name="Rectangle 28"/>
            <p:cNvSpPr>
              <a:spLocks noChangeArrowheads="1"/>
            </p:cNvSpPr>
            <p:nvPr/>
          </p:nvSpPr>
          <p:spPr bwMode="auto">
            <a:xfrm>
              <a:off x="2816" y="1296"/>
              <a:ext cx="1263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en-US" sz="1400"/>
                <a:t>Technical Metrics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138269" name="Line 29"/>
            <p:cNvSpPr>
              <a:spLocks noChangeShapeType="1"/>
            </p:cNvSpPr>
            <p:nvPr/>
          </p:nvSpPr>
          <p:spPr bwMode="auto">
            <a:xfrm flipV="1">
              <a:off x="3357" y="1695"/>
              <a:ext cx="992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70" name="Line 30"/>
            <p:cNvSpPr>
              <a:spLocks noChangeShapeType="1"/>
            </p:cNvSpPr>
            <p:nvPr/>
          </p:nvSpPr>
          <p:spPr bwMode="auto">
            <a:xfrm flipV="1">
              <a:off x="3357" y="2240"/>
              <a:ext cx="992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71" name="Rectangle 31"/>
            <p:cNvSpPr>
              <a:spLocks noChangeArrowheads="1"/>
            </p:cNvSpPr>
            <p:nvPr/>
          </p:nvSpPr>
          <p:spPr bwMode="auto">
            <a:xfrm>
              <a:off x="1968" y="2256"/>
              <a:ext cx="117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en-US" sz="1400"/>
                <a:t>Size Oriented Metrics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138272" name="Rectangle 32"/>
            <p:cNvSpPr>
              <a:spLocks noChangeArrowheads="1"/>
            </p:cNvSpPr>
            <p:nvPr/>
          </p:nvSpPr>
          <p:spPr bwMode="auto">
            <a:xfrm>
              <a:off x="1968" y="2688"/>
              <a:ext cx="1392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en-US" sz="1400"/>
                <a:t>Function-Oriented Metrics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A020-10F4-44BF-BF85-3770578CCC9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2590800" y="1066800"/>
            <a:ext cx="7239418" cy="535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JENIS METRICS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"/>
            </a:pPr>
            <a:r>
              <a:rPr lang="en-US" altLang="en-US"/>
              <a:t> PRODUCTIVITY METRICS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MENILAI HASIL REKAYASA PERANGKAT LUNAK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"/>
            </a:pPr>
            <a:r>
              <a:rPr lang="en-US" altLang="en-US"/>
              <a:t> QUALITY METRICS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MENILAI SEJAUH MANA  PL TELAH SESUAI DENGAN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/>
              <a:t>     KEBUTUHAN USER 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"/>
            </a:pPr>
            <a:r>
              <a:rPr lang="en-US" altLang="en-US"/>
              <a:t> TECHNICAL METRICS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 MENILAI KERUMITAN LOGIKA &amp; TINGKAT MODULARITAS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"/>
            </a:pPr>
            <a:r>
              <a:rPr lang="en-US" altLang="en-US"/>
              <a:t> SIZE-ORIENTED METRICS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BESAR FISIK SEBUAH PERANGKAT LUNAK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"/>
            </a:pPr>
            <a:r>
              <a:rPr lang="en-US" altLang="en-US"/>
              <a:t> FUNCTION-ORIENTED METRICS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 MENGUKUR FUNGSIONALITAS &amp; UTILITAS PERANGKAT LUNAK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"/>
            </a:pPr>
            <a:r>
              <a:rPr lang="en-US" altLang="en-US"/>
              <a:t> HUMAN-ORIENTED METRICS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MENILAI EFEKTIFITAS METODA / PARADIGMA YG DIPAKAI</a:t>
            </a:r>
          </a:p>
        </p:txBody>
      </p:sp>
      <p:grpSp>
        <p:nvGrpSpPr>
          <p:cNvPr id="147464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47465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5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746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66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6A87-1D6E-40FD-8E0F-A70A5A364329}" type="slidenum">
              <a:rPr lang="en-US" altLang="en-US"/>
              <a:pPr/>
              <a:t>2</a:t>
            </a:fld>
            <a:endParaRPr lang="en-US" altLang="en-US"/>
          </a:p>
        </p:txBody>
      </p:sp>
      <p:grpSp>
        <p:nvGrpSpPr>
          <p:cNvPr id="122887" name="Group 7"/>
          <p:cNvGrpSpPr>
            <a:grpSpLocks/>
          </p:cNvGrpSpPr>
          <p:nvPr/>
        </p:nvGrpSpPr>
        <p:grpSpPr bwMode="auto">
          <a:xfrm>
            <a:off x="2362200" y="457200"/>
            <a:ext cx="3886200" cy="457200"/>
            <a:chOff x="528" y="144"/>
            <a:chExt cx="1680" cy="288"/>
          </a:xfrm>
        </p:grpSpPr>
        <p:graphicFrame>
          <p:nvGraphicFramePr>
            <p:cNvPr id="122888" name="Object 8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2288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89" name="Text Box 9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PENGUJIAN PERANGKAT LUNAK</a:t>
              </a:r>
              <a:endParaRPr lang="en-US" altLang="en-US" sz="1400"/>
            </a:p>
          </p:txBody>
        </p:sp>
      </p:grp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3100388" y="998538"/>
            <a:ext cx="6119812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76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3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90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1600">
                <a:latin typeface="Arial" panose="020B0604020202020204" pitchFamily="34" charset="0"/>
              </a:rPr>
              <a:t>MEMASTIKAN PERANGKAT LUNAK</a:t>
            </a:r>
          </a:p>
          <a:p>
            <a:pPr lvl="1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SESUAI SPESIFIKASI</a:t>
            </a:r>
          </a:p>
          <a:p>
            <a:pPr lvl="1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SESUAI KEBUTUHAN PEMAKAI</a:t>
            </a:r>
          </a:p>
          <a:p>
            <a:pPr lvl="1" eaLnBrk="1" hangingPunct="1"/>
            <a:endParaRPr lang="en-US" altLang="en-US" sz="1600">
              <a:latin typeface="Arial" panose="020B0604020202020204" pitchFamily="34" charset="0"/>
            </a:endParaRPr>
          </a:p>
          <a:p>
            <a:pPr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SISTEM HARUS DI VERIFIKASI &amp; VALIDASI </a:t>
            </a:r>
          </a:p>
          <a:p>
            <a:pPr lvl="1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PADA TIAP TAHAP PENGEMBANGAN</a:t>
            </a:r>
          </a:p>
          <a:p>
            <a:pPr lvl="1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DENGAN DOKUMENTASI DARI TAHAP SEBELUMNYA</a:t>
            </a:r>
          </a:p>
          <a:p>
            <a:pPr lvl="1" eaLnBrk="1" hangingPunct="1"/>
            <a:endParaRPr lang="en-US" altLang="en-US" sz="1600">
              <a:latin typeface="Arial" panose="020B0604020202020204" pitchFamily="34" charset="0"/>
            </a:endParaRPr>
          </a:p>
          <a:p>
            <a:pPr lvl="1" eaLnBrk="1" hangingPunct="1"/>
            <a:endParaRPr lang="en-US" altLang="en-US" sz="1600">
              <a:latin typeface="Arial" panose="020B0604020202020204" pitchFamily="34" charset="0"/>
            </a:endParaRPr>
          </a:p>
          <a:p>
            <a:pPr eaLnBrk="1" hangingPunct="1"/>
            <a:endParaRPr lang="en-US" altLang="en-US" sz="1600">
              <a:latin typeface="Arial" panose="020B0604020202020204" pitchFamily="34" charset="0"/>
            </a:endParaRPr>
          </a:p>
          <a:p>
            <a:pPr lvl="3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VERIFIKASI</a:t>
            </a:r>
          </a:p>
          <a:p>
            <a:pPr lvl="4" eaLnBrk="1" hangingPunct="1">
              <a:buClr>
                <a:srgbClr val="FF3300"/>
              </a:buClr>
              <a:buSzPct val="150000"/>
              <a:buFont typeface="Symbol" panose="05050102010706020507" pitchFamily="18" charset="2"/>
              <a:buChar char="?"/>
            </a:pPr>
            <a:r>
              <a:rPr lang="en-US" altLang="en-US" sz="1600">
                <a:latin typeface="Arial" panose="020B0604020202020204" pitchFamily="34" charset="0"/>
              </a:rPr>
              <a:t> ARE WE BUILDING THE PRODUCT RIGHT</a:t>
            </a:r>
          </a:p>
          <a:p>
            <a:pPr lvl="4" eaLnBrk="1" hangingPunct="1"/>
            <a:endParaRPr lang="en-US" altLang="en-US" sz="1600">
              <a:latin typeface="Arial" panose="020B0604020202020204" pitchFamily="34" charset="0"/>
            </a:endParaRPr>
          </a:p>
          <a:p>
            <a:pPr lvl="3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VALIDASI</a:t>
            </a:r>
          </a:p>
          <a:p>
            <a:pPr lvl="4" eaLnBrk="1" hangingPunct="1">
              <a:buClr>
                <a:srgbClr val="FF3300"/>
              </a:buClr>
              <a:buSzPct val="150000"/>
              <a:buFont typeface="Symbol" panose="05050102010706020507" pitchFamily="18" charset="2"/>
              <a:buChar char="?"/>
            </a:pPr>
            <a:r>
              <a:rPr lang="en-US" altLang="en-US" sz="1600">
                <a:latin typeface="Arial" panose="020B0604020202020204" pitchFamily="34" charset="0"/>
              </a:rPr>
              <a:t> ARE WE BUILDING THE RIGHT PRODUCT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122891" name="Group 11"/>
          <p:cNvGrpSpPr>
            <a:grpSpLocks/>
          </p:cNvGrpSpPr>
          <p:nvPr/>
        </p:nvGrpSpPr>
        <p:grpSpPr bwMode="auto">
          <a:xfrm>
            <a:off x="2438400" y="2782888"/>
            <a:ext cx="1328738" cy="3321050"/>
            <a:chOff x="576" y="1753"/>
            <a:chExt cx="837" cy="2326"/>
          </a:xfrm>
        </p:grpSpPr>
        <p:graphicFrame>
          <p:nvGraphicFramePr>
            <p:cNvPr id="122892" name="Object 12"/>
            <p:cNvGraphicFramePr>
              <a:graphicFrameLocks/>
            </p:cNvGraphicFramePr>
            <p:nvPr/>
          </p:nvGraphicFramePr>
          <p:xfrm>
            <a:off x="576" y="2352"/>
            <a:ext cx="768" cy="1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Drawing" r:id="rId5" imgW="695160" imgH="1180800" progId="FLW3Drawing">
                    <p:embed/>
                  </p:oleObj>
                </mc:Choice>
                <mc:Fallback>
                  <p:oleObj name="Drawing" r:id="rId5" imgW="695160" imgH="1180800" progId="FLW3Drawing">
                    <p:embed/>
                    <p:pic>
                      <p:nvPicPr>
                        <p:cNvPr id="122892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352"/>
                          <a:ext cx="768" cy="17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93" name="Rectangle 13"/>
            <p:cNvSpPr>
              <a:spLocks noChangeArrowheads="1"/>
            </p:cNvSpPr>
            <p:nvPr/>
          </p:nvSpPr>
          <p:spPr bwMode="auto">
            <a:xfrm>
              <a:off x="996" y="1753"/>
              <a:ext cx="417" cy="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altLang="en-US" sz="8000" b="1">
                  <a:solidFill>
                    <a:srgbClr val="FF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4A09-5F93-442B-B22D-A721CB2BCF19}" type="slidenum">
              <a:rPr lang="en-US" altLang="en-US"/>
              <a:pPr/>
              <a:t>20</a:t>
            </a:fld>
            <a:endParaRPr lang="en-US" altLang="en-US"/>
          </a:p>
        </p:txBody>
      </p:sp>
      <p:grpSp>
        <p:nvGrpSpPr>
          <p:cNvPr id="139279" name="Group 15"/>
          <p:cNvGrpSpPr>
            <a:grpSpLocks/>
          </p:cNvGrpSpPr>
          <p:nvPr/>
        </p:nvGrpSpPr>
        <p:grpSpPr bwMode="auto">
          <a:xfrm>
            <a:off x="2819401" y="990600"/>
            <a:ext cx="6442075" cy="5632450"/>
            <a:chOff x="816" y="624"/>
            <a:chExt cx="4058" cy="3548"/>
          </a:xfrm>
        </p:grpSpPr>
        <p:graphicFrame>
          <p:nvGraphicFramePr>
            <p:cNvPr id="139266" name="Object 2"/>
            <p:cNvGraphicFramePr>
              <a:graphicFrameLocks noChangeAspect="1"/>
            </p:cNvGraphicFramePr>
            <p:nvPr/>
          </p:nvGraphicFramePr>
          <p:xfrm>
            <a:off x="1824" y="1968"/>
            <a:ext cx="26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3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3926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968"/>
                          <a:ext cx="26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67" name="Object 3"/>
            <p:cNvGraphicFramePr>
              <a:graphicFrameLocks noChangeAspect="1"/>
            </p:cNvGraphicFramePr>
            <p:nvPr/>
          </p:nvGraphicFramePr>
          <p:xfrm>
            <a:off x="1776" y="3552"/>
            <a:ext cx="26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name="Drawing" r:id="rId5" imgW="3092400" imgH="1598400" progId="FLW3Drawing">
                    <p:embed/>
                  </p:oleObj>
                </mc:Choice>
                <mc:Fallback>
                  <p:oleObj name="Drawing" r:id="rId5" imgW="3092400" imgH="1598400" progId="FLW3Drawing">
                    <p:embed/>
                    <p:pic>
                      <p:nvPicPr>
                        <p:cNvPr id="13926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552"/>
                          <a:ext cx="26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68" name="Object 4"/>
            <p:cNvGraphicFramePr>
              <a:graphicFrameLocks noChangeAspect="1"/>
            </p:cNvGraphicFramePr>
            <p:nvPr/>
          </p:nvGraphicFramePr>
          <p:xfrm>
            <a:off x="1824" y="3072"/>
            <a:ext cx="18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5" name="Drawing" r:id="rId6" imgW="3092400" imgH="1598400" progId="FLW3Drawing">
                    <p:embed/>
                  </p:oleObj>
                </mc:Choice>
                <mc:Fallback>
                  <p:oleObj name="Drawing" r:id="rId6" imgW="3092400" imgH="1598400" progId="FLW3Drawing">
                    <p:embed/>
                    <p:pic>
                      <p:nvPicPr>
                        <p:cNvPr id="13926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072"/>
                          <a:ext cx="18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69" name="Object 5"/>
            <p:cNvGraphicFramePr>
              <a:graphicFrameLocks noChangeAspect="1"/>
            </p:cNvGraphicFramePr>
            <p:nvPr/>
          </p:nvGraphicFramePr>
          <p:xfrm>
            <a:off x="1824" y="2640"/>
            <a:ext cx="25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6" name="Drawing" r:id="rId7" imgW="3092400" imgH="1598400" progId="FLW3Drawing">
                    <p:embed/>
                  </p:oleObj>
                </mc:Choice>
                <mc:Fallback>
                  <p:oleObj name="Drawing" r:id="rId7" imgW="3092400" imgH="1598400" progId="FLW3Drawing">
                    <p:embed/>
                    <p:pic>
                      <p:nvPicPr>
                        <p:cNvPr id="1392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640"/>
                          <a:ext cx="25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70" name="Rectangle 6"/>
            <p:cNvSpPr>
              <a:spLocks noChangeArrowheads="1"/>
            </p:cNvSpPr>
            <p:nvPr/>
          </p:nvSpPr>
          <p:spPr bwMode="auto">
            <a:xfrm>
              <a:off x="816" y="624"/>
              <a:ext cx="4058" cy="3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S"/>
              </a:pPr>
              <a:r>
                <a:rPr lang="en-US" altLang="en-US"/>
                <a:t> SIZE-ORIENTED METRICS</a:t>
              </a:r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ª"/>
              </a:pPr>
              <a:r>
                <a:rPr lang="en-US" altLang="en-US"/>
                <a:t> PENGUKURAN LANGSUNG</a:t>
              </a:r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ª"/>
              </a:pPr>
              <a:r>
                <a:rPr lang="en-US" altLang="en-US"/>
                <a:t> MENGUKUR BESAR-KECILNYA SEBUAH PERANGKAT LUNAK</a:t>
              </a:r>
            </a:p>
            <a:p>
              <a:pPr lvl="2" eaLnBrk="1" hangingPunct="1">
                <a:buClr>
                  <a:srgbClr val="FF3300"/>
                </a:buClr>
                <a:buFont typeface="Wingdings" panose="05000000000000000000" pitchFamily="2" charset="2"/>
                <a:buChar char="ª"/>
              </a:pPr>
              <a:r>
                <a:rPr lang="en-US" altLang="en-US"/>
                <a:t> DENGAN MENGHITUNG BANYAKNYA BARIS PROGRAM</a:t>
              </a:r>
            </a:p>
            <a:p>
              <a:pPr lvl="3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©"/>
              </a:pPr>
              <a:r>
                <a:rPr lang="en-US" altLang="en-US"/>
                <a:t> LINE OF CODE 	(LOC)</a:t>
              </a:r>
            </a:p>
            <a:p>
              <a:pPr lvl="3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©"/>
              </a:pPr>
              <a:r>
                <a:rPr lang="en-US" altLang="en-US"/>
                <a:t> KILO LINE OF CODE	 (KLOC)</a:t>
              </a:r>
            </a:p>
            <a:p>
              <a:pPr lvl="3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©"/>
              </a:pPr>
              <a:endParaRPr lang="en-US" altLang="en-US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ª"/>
              </a:pPr>
              <a:r>
                <a:rPr lang="en-US" altLang="en-US"/>
                <a:t> MENGUKUR PRODUKTIFITAS PENGEMBANG</a:t>
              </a:r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ª"/>
              </a:pPr>
              <a:endParaRPr lang="en-US" altLang="en-US"/>
            </a:p>
            <a:p>
              <a:pPr lvl="2" eaLnBrk="1" hangingPunct="1">
                <a:buClr>
                  <a:srgbClr val="FF3300"/>
                </a:buClr>
                <a:buFont typeface="Wingdings" panose="05000000000000000000" pitchFamily="2" charset="2"/>
                <a:buNone/>
              </a:pPr>
              <a:r>
                <a:rPr lang="en-US" altLang="en-US"/>
                <a:t> 	</a:t>
              </a:r>
              <a:r>
                <a:rPr lang="en-US" altLang="en-US" b="1"/>
                <a:t>PRODUKTIFITAS = KLOC / ORANG</a:t>
              </a:r>
              <a:endParaRPr lang="en-US" altLang="en-US"/>
            </a:p>
            <a:p>
              <a:pPr lvl="2" eaLnBrk="1" hangingPunct="1">
                <a:buClr>
                  <a:srgbClr val="FF3300"/>
                </a:buClr>
                <a:buFont typeface="Wingdings" panose="05000000000000000000" pitchFamily="2" charset="2"/>
                <a:buChar char="ª"/>
              </a:pPr>
              <a:endParaRPr lang="en-US" altLang="en-US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Char char="ª"/>
              </a:pPr>
              <a:r>
                <a:rPr lang="en-US" altLang="en-US"/>
                <a:t> DAPAT DIPAKAI MERANCANG METRICS-METRICS LAIN</a:t>
              </a:r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endParaRPr lang="en-US" altLang="en-US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/>
                <a:t>		</a:t>
              </a:r>
              <a:r>
                <a:rPr lang="en-US" altLang="en-US" b="1"/>
                <a:t>KUALITAS = KESALAHAN / KLOC</a:t>
              </a:r>
              <a:endParaRPr lang="en-US" altLang="en-US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endParaRPr lang="en-US" altLang="en-US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endParaRPr lang="en-US" altLang="en-US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/>
                <a:t>		</a:t>
              </a:r>
              <a:r>
                <a:rPr lang="en-US" altLang="en-US" b="1"/>
                <a:t>BIAYA = RUPIAH / LOC</a:t>
              </a:r>
              <a:endParaRPr lang="en-US" altLang="en-US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endParaRPr lang="en-US" altLang="en-US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endParaRPr lang="en-US" altLang="en-US"/>
            </a:p>
            <a:p>
              <a:pPr lvl="1" eaLnBrk="1" hangingPunct="1">
                <a:buClr>
                  <a:srgbClr val="FF3300"/>
                </a:buClr>
                <a:buSzPct val="120000"/>
                <a:buFont typeface="Wingdings" panose="05000000000000000000" pitchFamily="2" charset="2"/>
                <a:buNone/>
              </a:pPr>
              <a:r>
                <a:rPr lang="en-US" altLang="en-US"/>
                <a:t>		</a:t>
              </a:r>
              <a:r>
                <a:rPr lang="en-US" altLang="en-US" b="1"/>
                <a:t>DOKUMENTASI = LEMBAR / KLOC</a:t>
              </a:r>
              <a:endParaRPr lang="en-US" altLang="en-US"/>
            </a:p>
          </p:txBody>
        </p:sp>
      </p:grpSp>
      <p:grpSp>
        <p:nvGrpSpPr>
          <p:cNvPr id="139276" name="Group 12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288"/>
            <a:chExt cx="1680" cy="288"/>
          </a:xfrm>
        </p:grpSpPr>
        <p:graphicFrame>
          <p:nvGraphicFramePr>
            <p:cNvPr id="139277" name="Object 13"/>
            <p:cNvGraphicFramePr>
              <a:graphicFrameLocks noChangeAspect="1"/>
            </p:cNvGraphicFramePr>
            <p:nvPr/>
          </p:nvGraphicFramePr>
          <p:xfrm>
            <a:off x="528" y="288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7" name="Drawing" r:id="rId8" imgW="3092400" imgH="1598400" progId="FLW3Drawing">
                    <p:embed/>
                  </p:oleObj>
                </mc:Choice>
                <mc:Fallback>
                  <p:oleObj name="Drawing" r:id="rId8" imgW="3092400" imgH="1598400" progId="FLW3Drawing">
                    <p:embed/>
                    <p:pic>
                      <p:nvPicPr>
                        <p:cNvPr id="13927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88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649" y="312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2638E-2934-4451-93FB-17342D0B1AD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819400" y="914401"/>
            <a:ext cx="6724854" cy="618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FUNCTION-ORIENTED METRICS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PENGUKURAN TIDAK LANGSUNG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MENGUKUR FUNGSIONALITAS &amp; UTILITAS PERANGKAT LUNAK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MEMAKAI FUNCTION POINT</a:t>
            </a:r>
          </a:p>
          <a:p>
            <a:pPr lvl="1" eaLnBrk="1" hangingPunct="1">
              <a:buClr>
                <a:srgbClr val="FF3300"/>
              </a:buClr>
              <a:buSzPct val="120000"/>
              <a:buFontTx/>
              <a:buChar char="A"/>
            </a:pPr>
            <a:r>
              <a:rPr lang="en-US" altLang="en-US"/>
              <a:t> FUNCTION POINT</a:t>
            </a:r>
          </a:p>
          <a:p>
            <a:pPr lvl="2" eaLnBrk="1" hangingPunct="1">
              <a:buClr>
                <a:srgbClr val="FF3300"/>
              </a:buClr>
              <a:buFont typeface="Wingdings" panose="05000000000000000000" pitchFamily="2" charset="2"/>
              <a:buChar char="ª"/>
            </a:pPr>
            <a:r>
              <a:rPr lang="en-US" altLang="en-US"/>
              <a:t> MENGHITUNG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JUMLAH USER INPUT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SEMUA USER INPUT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YANG DIBUTUHKAN OLEH TIAP APLIKASI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JUMLAH USER OUTPUT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SEMUA KELUARAN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LAPORAN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TAMPILAN LAYAR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PESAN KESALAHAN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DLL.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JUMLAH USER ENQUIRY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MASUKAN ON-LINE YANG MENGAKIBATKAN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/>
              <a:t>   KELUARAN ON-LINE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JUMLAH FILE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/>
              <a:t> JUMLAH ANTAR MUKA EKSTERNAL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HUBUNGAN DENGAN SISTEM LAIN</a:t>
            </a:r>
          </a:p>
          <a:p>
            <a:pPr lvl="4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/>
              <a:t>	(FILE DI DALAM DISK)</a:t>
            </a:r>
          </a:p>
        </p:txBody>
      </p:sp>
      <p:grpSp>
        <p:nvGrpSpPr>
          <p:cNvPr id="140296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40297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029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298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101D-1E04-4552-8DC7-43B3B770203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819400" y="1143001"/>
            <a:ext cx="6313488" cy="550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FUNCTION POINT (Albrecht)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endParaRPr lang="en-US" altLang="en-US"/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400"/>
              <a:t>				FAKTOR KERUMITAN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/>
              <a:t>PARAMETER     JUMLAH		MUDAH	RATA-2	RUMIT</a:t>
            </a:r>
            <a:endParaRPr lang="en-US" altLang="en-US" sz="1400"/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1400"/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/>
              <a:t>INPUT			X	     3	     4	     6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/>
              <a:t>OUTPUT			X	     4              5              7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/>
              <a:t>INQUIRY			X                   3              4              6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/>
              <a:t>FILE			X	     7 	    10            15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/>
              <a:t>INTERFACE		X	     5               7            10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/>
              <a:t>					TOTAL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endParaRPr lang="en-US" altLang="en-US"/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DIBUAT DARI PENGALAMAN2 YANG BERDASARKAN    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/>
              <a:t>     UKURAN2 YANG DAPAT DINILAI PADA SEBUAH PL DAN 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/>
              <a:t>     KOMPLEKSITASNYA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/>
              <a:t> ORGANISASI HARUS MENGEMBANGKAN POLA UNTUK 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/>
              <a:t>     MENENTUKAN FAKTOR PEMBERAT 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endParaRPr lang="en-US" altLang="en-US"/>
          </a:p>
        </p:txBody>
      </p:sp>
      <p:grpSp>
        <p:nvGrpSpPr>
          <p:cNvPr id="141320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41321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132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22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  <p:grpSp>
        <p:nvGrpSpPr>
          <p:cNvPr id="141338" name="Group 26"/>
          <p:cNvGrpSpPr>
            <a:grpSpLocks/>
          </p:cNvGrpSpPr>
          <p:nvPr/>
        </p:nvGrpSpPr>
        <p:grpSpPr bwMode="auto">
          <a:xfrm>
            <a:off x="2667000" y="1828800"/>
            <a:ext cx="7543800" cy="1752600"/>
            <a:chOff x="720" y="1152"/>
            <a:chExt cx="4752" cy="1104"/>
          </a:xfrm>
        </p:grpSpPr>
        <p:sp>
          <p:nvSpPr>
            <p:cNvPr id="141323" name="Rectangle 11"/>
            <p:cNvSpPr>
              <a:spLocks noChangeArrowheads="1"/>
            </p:cNvSpPr>
            <p:nvPr/>
          </p:nvSpPr>
          <p:spPr bwMode="auto">
            <a:xfrm>
              <a:off x="720" y="1635"/>
              <a:ext cx="4752" cy="2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24" name="Line 12"/>
            <p:cNvSpPr>
              <a:spLocks noChangeShapeType="1"/>
            </p:cNvSpPr>
            <p:nvPr/>
          </p:nvSpPr>
          <p:spPr bwMode="auto">
            <a:xfrm>
              <a:off x="720" y="1174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25" name="Line 13"/>
            <p:cNvSpPr>
              <a:spLocks noChangeShapeType="1"/>
            </p:cNvSpPr>
            <p:nvPr/>
          </p:nvSpPr>
          <p:spPr bwMode="auto">
            <a:xfrm>
              <a:off x="720" y="1392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26" name="Line 14"/>
            <p:cNvSpPr>
              <a:spLocks noChangeShapeType="1"/>
            </p:cNvSpPr>
            <p:nvPr/>
          </p:nvSpPr>
          <p:spPr bwMode="auto">
            <a:xfrm>
              <a:off x="720" y="1632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27" name="Line 15"/>
            <p:cNvSpPr>
              <a:spLocks noChangeShapeType="1"/>
            </p:cNvSpPr>
            <p:nvPr/>
          </p:nvSpPr>
          <p:spPr bwMode="auto">
            <a:xfrm>
              <a:off x="720" y="1776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28" name="Line 16"/>
            <p:cNvSpPr>
              <a:spLocks noChangeShapeType="1"/>
            </p:cNvSpPr>
            <p:nvPr/>
          </p:nvSpPr>
          <p:spPr bwMode="auto">
            <a:xfrm>
              <a:off x="720" y="1920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29" name="Line 17"/>
            <p:cNvSpPr>
              <a:spLocks noChangeShapeType="1"/>
            </p:cNvSpPr>
            <p:nvPr/>
          </p:nvSpPr>
          <p:spPr bwMode="auto">
            <a:xfrm>
              <a:off x="720" y="2085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0" name="Line 18"/>
            <p:cNvSpPr>
              <a:spLocks noChangeShapeType="1"/>
            </p:cNvSpPr>
            <p:nvPr/>
          </p:nvSpPr>
          <p:spPr bwMode="auto">
            <a:xfrm>
              <a:off x="720" y="2244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1" name="Line 19"/>
            <p:cNvSpPr>
              <a:spLocks noChangeShapeType="1"/>
            </p:cNvSpPr>
            <p:nvPr/>
          </p:nvSpPr>
          <p:spPr bwMode="auto">
            <a:xfrm>
              <a:off x="1824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2" name="Line 20"/>
            <p:cNvSpPr>
              <a:spLocks noChangeShapeType="1"/>
            </p:cNvSpPr>
            <p:nvPr/>
          </p:nvSpPr>
          <p:spPr bwMode="auto">
            <a:xfrm>
              <a:off x="2448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3" name="Line 21"/>
            <p:cNvSpPr>
              <a:spLocks noChangeShapeType="1"/>
            </p:cNvSpPr>
            <p:nvPr/>
          </p:nvSpPr>
          <p:spPr bwMode="auto">
            <a:xfrm>
              <a:off x="2832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4" name="Line 22"/>
            <p:cNvSpPr>
              <a:spLocks noChangeShapeType="1"/>
            </p:cNvSpPr>
            <p:nvPr/>
          </p:nvSpPr>
          <p:spPr bwMode="auto">
            <a:xfrm>
              <a:off x="3696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5" name="Line 23"/>
            <p:cNvSpPr>
              <a:spLocks noChangeShapeType="1"/>
            </p:cNvSpPr>
            <p:nvPr/>
          </p:nvSpPr>
          <p:spPr bwMode="auto">
            <a:xfrm>
              <a:off x="4272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6" name="Line 24"/>
            <p:cNvSpPr>
              <a:spLocks noChangeShapeType="1"/>
            </p:cNvSpPr>
            <p:nvPr/>
          </p:nvSpPr>
          <p:spPr bwMode="auto">
            <a:xfrm>
              <a:off x="4800" y="11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41337" name="Text Box 25"/>
            <p:cNvSpPr txBox="1">
              <a:spLocks noChangeArrowheads="1"/>
            </p:cNvSpPr>
            <p:nvPr/>
          </p:nvSpPr>
          <p:spPr bwMode="auto">
            <a:xfrm>
              <a:off x="4896" y="1152"/>
              <a:ext cx="47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/>
                <a:t>TOTAL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EF5E-6972-4ED5-A095-DDC92F79A30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3276600" y="1143000"/>
            <a:ext cx="41838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/>
              <a:t> </a:t>
            </a:r>
          </a:p>
        </p:txBody>
      </p:sp>
      <p:grpSp>
        <p:nvGrpSpPr>
          <p:cNvPr id="142344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42345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1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234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46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3505201" y="1143001"/>
            <a:ext cx="4227513" cy="488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FUNCTION ORIENTED METRICS</a:t>
            </a:r>
            <a:endParaRPr lang="en-US" altLang="en-US" sz="2000">
              <a:latin typeface="Arial" panose="020B0604020202020204" pitchFamily="34" charset="0"/>
            </a:endParaRPr>
          </a:p>
          <a:p>
            <a:pPr lvl="1">
              <a:buClr>
                <a:srgbClr val="FF0000"/>
              </a:buClr>
              <a:buFontTx/>
              <a:buChar char="B"/>
            </a:pPr>
            <a:r>
              <a:rPr lang="en-US" altLang="en-US" sz="2000">
                <a:latin typeface="Arial" panose="020B0604020202020204" pitchFamily="34" charset="0"/>
              </a:rPr>
              <a:t> </a:t>
            </a:r>
            <a:r>
              <a:rPr lang="en-US" altLang="en-US" sz="1600">
                <a:latin typeface="Arial" panose="020B0604020202020204" pitchFamily="34" charset="0"/>
              </a:rPr>
              <a:t>FEATURE POINT</a:t>
            </a:r>
          </a:p>
          <a:p>
            <a:pPr lvl="2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JUMLAH USER INPUT</a:t>
            </a:r>
          </a:p>
          <a:p>
            <a:pPr lvl="2">
              <a:buClr>
                <a:srgbClr val="FF0000"/>
              </a:buClr>
              <a:buFontTx/>
              <a:buChar char="•"/>
            </a:pPr>
            <a:endParaRPr lang="en-US" altLang="en-US" sz="1600">
              <a:latin typeface="Arial" panose="020B0604020202020204" pitchFamily="34" charset="0"/>
            </a:endParaRPr>
          </a:p>
          <a:p>
            <a:pPr lvl="2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JUMLAH USER OUTPUT</a:t>
            </a:r>
          </a:p>
          <a:p>
            <a:pPr lvl="3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LAPORAN</a:t>
            </a:r>
          </a:p>
          <a:p>
            <a:pPr lvl="3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TAMPILAN LAYAR</a:t>
            </a:r>
          </a:p>
          <a:p>
            <a:pPr lvl="3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PESAN KESALAHAN</a:t>
            </a:r>
          </a:p>
          <a:p>
            <a:pPr lvl="3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DLL</a:t>
            </a:r>
          </a:p>
          <a:p>
            <a:pPr lvl="3">
              <a:buClr>
                <a:srgbClr val="FF0000"/>
              </a:buClr>
              <a:buFontTx/>
              <a:buChar char="•"/>
            </a:pPr>
            <a:endParaRPr lang="en-US" altLang="en-US" sz="1600">
              <a:latin typeface="Arial" panose="020B0604020202020204" pitchFamily="34" charset="0"/>
            </a:endParaRPr>
          </a:p>
          <a:p>
            <a:pPr lvl="2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JUMLAH USER ENQUIRIES</a:t>
            </a:r>
          </a:p>
          <a:p>
            <a:pPr lvl="2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JUMLAH FILE</a:t>
            </a:r>
          </a:p>
          <a:p>
            <a:pPr lvl="2">
              <a:buClr>
                <a:srgbClr val="FF0000"/>
              </a:buClr>
              <a:buFontTx/>
              <a:buChar char="•"/>
            </a:pPr>
            <a:endParaRPr lang="en-US" altLang="en-US" sz="1600">
              <a:latin typeface="Arial" panose="020B0604020202020204" pitchFamily="34" charset="0"/>
            </a:endParaRPr>
          </a:p>
          <a:p>
            <a:pPr lvl="2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JUMLAH ANTAR MUKA EKSTERNAL</a:t>
            </a:r>
          </a:p>
          <a:p>
            <a:pPr lvl="3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DENGAN SISTEM LAIN</a:t>
            </a:r>
          </a:p>
          <a:p>
            <a:pPr lvl="3">
              <a:buClr>
                <a:srgbClr val="FF0000"/>
              </a:buClr>
              <a:buFontTx/>
              <a:buChar char="•"/>
            </a:pPr>
            <a:endParaRPr lang="en-US" altLang="en-US" sz="1600">
              <a:latin typeface="Arial" panose="020B0604020202020204" pitchFamily="34" charset="0"/>
            </a:endParaRPr>
          </a:p>
          <a:p>
            <a:pPr lvl="2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JUMLAH ALGORITMA (YANG RUMIT)</a:t>
            </a:r>
          </a:p>
          <a:p>
            <a:pPr lvl="3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INVERSE MATRIX</a:t>
            </a:r>
          </a:p>
          <a:p>
            <a:pPr lvl="3">
              <a:buClr>
                <a:srgbClr val="FF0000"/>
              </a:buClr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DECODING BIT</a:t>
            </a: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14BC-7971-4D37-9309-AF954BF59428}" type="slidenum">
              <a:rPr lang="en-US" altLang="en-US"/>
              <a:pPr/>
              <a:t>24</a:t>
            </a:fld>
            <a:endParaRPr lang="en-US" altLang="en-US"/>
          </a:p>
        </p:txBody>
      </p:sp>
      <p:grpSp>
        <p:nvGrpSpPr>
          <p:cNvPr id="145416" name="Group 8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45417" name="Object 9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5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541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18" name="Text Box 10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  <p:grpSp>
        <p:nvGrpSpPr>
          <p:cNvPr id="145453" name="Group 45"/>
          <p:cNvGrpSpPr>
            <a:grpSpLocks/>
          </p:cNvGrpSpPr>
          <p:nvPr/>
        </p:nvGrpSpPr>
        <p:grpSpPr bwMode="auto">
          <a:xfrm>
            <a:off x="3200400" y="1752600"/>
            <a:ext cx="6700838" cy="2247900"/>
            <a:chOff x="816" y="1056"/>
            <a:chExt cx="4221" cy="1416"/>
          </a:xfrm>
        </p:grpSpPr>
        <p:grpSp>
          <p:nvGrpSpPr>
            <p:cNvPr id="145438" name="Group 30"/>
            <p:cNvGrpSpPr>
              <a:grpSpLocks/>
            </p:cNvGrpSpPr>
            <p:nvPr/>
          </p:nvGrpSpPr>
          <p:grpSpPr bwMode="auto">
            <a:xfrm>
              <a:off x="816" y="1056"/>
              <a:ext cx="4221" cy="1416"/>
              <a:chOff x="816" y="1056"/>
              <a:chExt cx="4221" cy="1416"/>
            </a:xfrm>
          </p:grpSpPr>
          <p:sp>
            <p:nvSpPr>
              <p:cNvPr id="145439" name="Rectangle 31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4173" cy="1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r>
                  <a:rPr lang="en-US" altLang="en-US" sz="1400"/>
                  <a:t>FEATURE POINT (Jones)</a:t>
                </a:r>
                <a:endParaRPr lang="en-US" altLang="en-US" sz="14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algn="just"/>
                <a:endParaRPr lang="en-US" altLang="en-US" sz="1400"/>
              </a:p>
              <a:p>
                <a:pPr algn="just"/>
                <a:r>
                  <a:rPr lang="en-US" altLang="en-US" sz="1400"/>
                  <a:t>PARAMETER         JUMLAH	              PEMBERAT			</a:t>
                </a:r>
              </a:p>
              <a:p>
                <a:r>
                  <a:rPr lang="en-US" altLang="en-US" sz="1400"/>
                  <a:t>INPUT			X	4</a:t>
                </a:r>
              </a:p>
              <a:p>
                <a:r>
                  <a:rPr lang="en-US" altLang="en-US" sz="1400"/>
                  <a:t>OUTPUT			X	5</a:t>
                </a:r>
              </a:p>
              <a:p>
                <a:r>
                  <a:rPr lang="en-US" altLang="en-US" sz="1400"/>
                  <a:t>INQUIRY			X	4</a:t>
                </a:r>
              </a:p>
              <a:p>
                <a:r>
                  <a:rPr lang="en-US" altLang="en-US" sz="1400"/>
                  <a:t>FILE			X	7</a:t>
                </a:r>
              </a:p>
              <a:p>
                <a:r>
                  <a:rPr lang="en-US" altLang="en-US" sz="1400"/>
                  <a:t>INTERFACE		X	7</a:t>
                </a:r>
              </a:p>
              <a:p>
                <a:r>
                  <a:rPr lang="en-US" altLang="en-US" sz="1400"/>
                  <a:t>ALGORITMA		X	3</a:t>
                </a:r>
              </a:p>
              <a:p>
                <a:r>
                  <a:rPr lang="en-US" altLang="en-US" sz="1400"/>
                  <a:t>TOTAL		</a:t>
                </a:r>
                <a:endParaRPr lang="en-US" alt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45440" name="Rectangle 32"/>
              <p:cNvSpPr>
                <a:spLocks noChangeArrowheads="1"/>
              </p:cNvSpPr>
              <p:nvPr/>
            </p:nvSpPr>
            <p:spPr bwMode="auto">
              <a:xfrm>
                <a:off x="816" y="1296"/>
                <a:ext cx="3360" cy="115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1" name="Line 33"/>
              <p:cNvSpPr>
                <a:spLocks noChangeShapeType="1"/>
              </p:cNvSpPr>
              <p:nvPr/>
            </p:nvSpPr>
            <p:spPr bwMode="auto">
              <a:xfrm>
                <a:off x="1776" y="1296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2" name="Line 34"/>
              <p:cNvSpPr>
                <a:spLocks noChangeShapeType="1"/>
              </p:cNvSpPr>
              <p:nvPr/>
            </p:nvSpPr>
            <p:spPr bwMode="auto">
              <a:xfrm>
                <a:off x="2448" y="1296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3" name="Line 35"/>
              <p:cNvSpPr>
                <a:spLocks noChangeShapeType="1"/>
              </p:cNvSpPr>
              <p:nvPr/>
            </p:nvSpPr>
            <p:spPr bwMode="auto">
              <a:xfrm>
                <a:off x="3024" y="1296"/>
                <a:ext cx="0" cy="10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4" name="Line 36"/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5" name="Line 37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3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6" name="Line 38"/>
              <p:cNvSpPr>
                <a:spLocks noChangeShapeType="1"/>
              </p:cNvSpPr>
              <p:nvPr/>
            </p:nvSpPr>
            <p:spPr bwMode="auto">
              <a:xfrm>
                <a:off x="816" y="1479"/>
                <a:ext cx="3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7" name="Line 39"/>
              <p:cNvSpPr>
                <a:spLocks noChangeShapeType="1"/>
              </p:cNvSpPr>
              <p:nvPr/>
            </p:nvSpPr>
            <p:spPr bwMode="auto">
              <a:xfrm>
                <a:off x="816" y="1618"/>
                <a:ext cx="3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8" name="Line 40"/>
              <p:cNvSpPr>
                <a:spLocks noChangeShapeType="1"/>
              </p:cNvSpPr>
              <p:nvPr/>
            </p:nvSpPr>
            <p:spPr bwMode="auto">
              <a:xfrm>
                <a:off x="816" y="1756"/>
                <a:ext cx="3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49" name="Line 41"/>
              <p:cNvSpPr>
                <a:spLocks noChangeShapeType="1"/>
              </p:cNvSpPr>
              <p:nvPr/>
            </p:nvSpPr>
            <p:spPr bwMode="auto">
              <a:xfrm>
                <a:off x="816" y="1900"/>
                <a:ext cx="3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50" name="Line 42"/>
              <p:cNvSpPr>
                <a:spLocks noChangeShapeType="1"/>
              </p:cNvSpPr>
              <p:nvPr/>
            </p:nvSpPr>
            <p:spPr bwMode="auto">
              <a:xfrm>
                <a:off x="816" y="2016"/>
                <a:ext cx="3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51" name="Line 43"/>
              <p:cNvSpPr>
                <a:spLocks noChangeShapeType="1"/>
              </p:cNvSpPr>
              <p:nvPr/>
            </p:nvSpPr>
            <p:spPr bwMode="auto">
              <a:xfrm>
                <a:off x="816" y="2153"/>
                <a:ext cx="3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5452" name="Text Box 44"/>
            <p:cNvSpPr txBox="1">
              <a:spLocks noChangeArrowheads="1"/>
            </p:cNvSpPr>
            <p:nvPr/>
          </p:nvSpPr>
          <p:spPr bwMode="auto">
            <a:xfrm>
              <a:off x="3696" y="1296"/>
              <a:ext cx="478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en-US"/>
                <a:t>TOTAL</a:t>
              </a:r>
            </a:p>
          </p:txBody>
        </p:sp>
      </p:grpSp>
      <p:sp>
        <p:nvSpPr>
          <p:cNvPr id="145454" name="Text Box 46"/>
          <p:cNvSpPr txBox="1">
            <a:spLocks noChangeArrowheads="1"/>
          </p:cNvSpPr>
          <p:nvPr/>
        </p:nvSpPr>
        <p:spPr bwMode="auto">
          <a:xfrm>
            <a:off x="2957514" y="5013326"/>
            <a:ext cx="675041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F8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b="1"/>
              <a:t>FP (Function Point) has no direct physical meaning, it’s just a number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FE17-23EF-4482-9608-E48476D068D7}" type="slidenum">
              <a:rPr lang="en-US" altLang="en-US"/>
              <a:pPr/>
              <a:t>25</a:t>
            </a:fld>
            <a:endParaRPr lang="en-US" altLang="en-US"/>
          </a:p>
        </p:txBody>
      </p:sp>
      <p:grpSp>
        <p:nvGrpSpPr>
          <p:cNvPr id="146439" name="Group 7"/>
          <p:cNvGrpSpPr>
            <a:grpSpLocks/>
          </p:cNvGrpSpPr>
          <p:nvPr/>
        </p:nvGrpSpPr>
        <p:grpSpPr bwMode="auto">
          <a:xfrm>
            <a:off x="2362200" y="457200"/>
            <a:ext cx="2667000" cy="457200"/>
            <a:chOff x="528" y="144"/>
            <a:chExt cx="1680" cy="288"/>
          </a:xfrm>
        </p:grpSpPr>
        <p:graphicFrame>
          <p:nvGraphicFramePr>
            <p:cNvPr id="146440" name="Object 8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9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4644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41" name="Text Box 9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SOFTWARE METRICS</a:t>
              </a:r>
              <a:endParaRPr lang="en-US" altLang="en-US" sz="1400"/>
            </a:p>
          </p:txBody>
        </p:sp>
      </p:grpSp>
      <p:sp>
        <p:nvSpPr>
          <p:cNvPr id="146458" name="Rectangle 26"/>
          <p:cNvSpPr>
            <a:spLocks noChangeArrowheads="1"/>
          </p:cNvSpPr>
          <p:nvPr/>
        </p:nvSpPr>
        <p:spPr bwMode="auto">
          <a:xfrm>
            <a:off x="3352801" y="1524000"/>
            <a:ext cx="5772093" cy="452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KUALITAS PERANGKAT LUNAK</a:t>
            </a:r>
          </a:p>
          <a:p>
            <a:endParaRPr lang="en-US" altLang="en-US"/>
          </a:p>
          <a:p>
            <a:pPr>
              <a:buFontTx/>
              <a:buChar char="1"/>
            </a:pPr>
            <a:r>
              <a:rPr lang="en-US" altLang="en-US"/>
              <a:t>  CORRECTNESS</a:t>
            </a:r>
          </a:p>
          <a:p>
            <a:pPr lvl="1">
              <a:buFontTx/>
              <a:buChar char="•"/>
            </a:pPr>
            <a:r>
              <a:rPr lang="en-US" altLang="en-US"/>
              <a:t> PERANGKAT LUNAK BEKERJA DENGAN BAIK &amp; BENAR</a:t>
            </a:r>
          </a:p>
          <a:p>
            <a:pPr lvl="1">
              <a:buFontTx/>
              <a:buChar char="•"/>
            </a:pPr>
            <a:r>
              <a:rPr lang="en-US" altLang="en-US"/>
              <a:t> CORRECTNESS = KESALAHAN / KLOC</a:t>
            </a:r>
          </a:p>
          <a:p>
            <a:pPr lvl="1">
              <a:buFontTx/>
              <a:buChar char="•"/>
            </a:pPr>
            <a:endParaRPr lang="en-US" altLang="en-US"/>
          </a:p>
          <a:p>
            <a:pPr>
              <a:buFontTx/>
              <a:buChar char="2"/>
            </a:pPr>
            <a:r>
              <a:rPr lang="en-US" altLang="en-US"/>
              <a:t> MAINTAINABILITY</a:t>
            </a:r>
          </a:p>
          <a:p>
            <a:pPr lvl="1">
              <a:buFontTx/>
              <a:buChar char="•"/>
            </a:pPr>
            <a:r>
              <a:rPr lang="en-US" altLang="en-US"/>
              <a:t> MUDAH DIRAWAT</a:t>
            </a:r>
          </a:p>
          <a:p>
            <a:pPr lvl="1">
              <a:buFontTx/>
              <a:buChar char="•"/>
            </a:pPr>
            <a:r>
              <a:rPr lang="en-US" altLang="en-US"/>
              <a:t> MTTC  (MEAN TIME TO CHANGE) KECIL</a:t>
            </a:r>
          </a:p>
          <a:p>
            <a:pPr lvl="1">
              <a:buFontTx/>
              <a:buChar char="•"/>
            </a:pPr>
            <a:endParaRPr lang="en-US" altLang="en-US"/>
          </a:p>
          <a:p>
            <a:pPr>
              <a:buFontTx/>
              <a:buChar char="3"/>
            </a:pPr>
            <a:r>
              <a:rPr lang="en-US" altLang="en-US"/>
              <a:t> INTEGRITY</a:t>
            </a:r>
          </a:p>
          <a:p>
            <a:pPr lvl="1">
              <a:buFontTx/>
              <a:buChar char="•"/>
            </a:pPr>
            <a:r>
              <a:rPr lang="en-US" altLang="en-US"/>
              <a:t> TAHAN  GANGGUAN</a:t>
            </a:r>
          </a:p>
          <a:p>
            <a:pPr lvl="1">
              <a:buFontTx/>
              <a:buChar char="•"/>
            </a:pPr>
            <a:r>
              <a:rPr lang="en-US" altLang="en-US"/>
              <a:t> TINGKAT SEKURITI YANG BAIK</a:t>
            </a:r>
          </a:p>
          <a:p>
            <a:pPr lvl="1">
              <a:buFontTx/>
              <a:buChar char="•"/>
            </a:pPr>
            <a:endParaRPr lang="en-US" altLang="en-US"/>
          </a:p>
          <a:p>
            <a:pPr>
              <a:buFontTx/>
              <a:buChar char="4"/>
            </a:pPr>
            <a:r>
              <a:rPr lang="en-US" altLang="en-US"/>
              <a:t> USABILITY</a:t>
            </a:r>
          </a:p>
          <a:p>
            <a:pPr lvl="1">
              <a:buFontTx/>
              <a:buChar char="•"/>
            </a:pPr>
            <a:r>
              <a:rPr lang="en-US" altLang="en-US"/>
              <a:t> MUDAH DIGUNAKAN</a:t>
            </a:r>
            <a:endParaRPr lang="en-US" altLang="en-US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C811-132F-41FC-BD74-C94682BD0CF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3906" name="Oval 2"/>
          <p:cNvSpPr>
            <a:spLocks noChangeArrowheads="1"/>
          </p:cNvSpPr>
          <p:nvPr/>
        </p:nvSpPr>
        <p:spPr bwMode="auto">
          <a:xfrm>
            <a:off x="3581400" y="2895600"/>
            <a:ext cx="4864100" cy="105410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3429001" y="1150939"/>
            <a:ext cx="6111875" cy="433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76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3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90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FOKUS PENGUJIAN</a:t>
            </a:r>
          </a:p>
          <a:p>
            <a:pPr lvl="4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PENCEGAHAN BUG</a:t>
            </a:r>
          </a:p>
          <a:p>
            <a:pPr lvl="1" eaLnBrk="1" hangingPunct="1"/>
            <a:endParaRPr lang="en-US" altLang="en-US" sz="1600">
              <a:latin typeface="Arial" panose="020B0604020202020204" pitchFamily="34" charset="0"/>
            </a:endParaRPr>
          </a:p>
          <a:p>
            <a:pPr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PALING TIDAK</a:t>
            </a:r>
          </a:p>
          <a:p>
            <a:pPr lvl="4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MENUNJUKKAN GEJALA AKIBAT BUG</a:t>
            </a:r>
            <a:endParaRPr lang="en-US" altLang="en-US" sz="1800">
              <a:latin typeface="Arial" panose="020B0604020202020204" pitchFamily="34" charset="0"/>
            </a:endParaRPr>
          </a:p>
          <a:p>
            <a:pPr lvl="4" eaLnBrk="1" hangingPunct="1"/>
            <a:endParaRPr lang="en-US" altLang="en-US" sz="1600">
              <a:latin typeface="Arial" panose="020B0604020202020204" pitchFamily="34" charset="0"/>
            </a:endParaRPr>
          </a:p>
          <a:p>
            <a:pPr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INGAT !</a:t>
            </a:r>
          </a:p>
          <a:p>
            <a:pPr eaLnBrk="1" hangingPunct="1"/>
            <a:endParaRPr lang="en-US" altLang="en-US" sz="1600">
              <a:latin typeface="Arial" panose="020B0604020202020204" pitchFamily="34" charset="0"/>
            </a:endParaRPr>
          </a:p>
          <a:p>
            <a:pPr lvl="4" eaLnBrk="1" hangingPunct="1"/>
            <a:r>
              <a:rPr lang="en-US" altLang="en-US" sz="1600">
                <a:latin typeface="Arial" panose="020B0604020202020204" pitchFamily="34" charset="0"/>
              </a:rPr>
              <a:t> </a:t>
            </a:r>
            <a:r>
              <a:rPr lang="en-US" altLang="en-US" sz="1600" b="1">
                <a:latin typeface="Arial" panose="020B0604020202020204" pitchFamily="34" charset="0"/>
              </a:rPr>
              <a:t>MENGETAHUI PROGRAM SALAH</a:t>
            </a:r>
          </a:p>
          <a:p>
            <a:pPr lvl="4" eaLnBrk="1" hangingPunct="1"/>
            <a:r>
              <a:rPr lang="en-US" altLang="en-US" sz="1600" b="1">
                <a:latin typeface="Arial" panose="020B0604020202020204" pitchFamily="34" charset="0"/>
              </a:rPr>
              <a:t> BUKAN MENEMUKAN KESALAHAN</a:t>
            </a:r>
            <a:endParaRPr lang="en-US" altLang="en-US" sz="1800">
              <a:latin typeface="Arial" panose="020B0604020202020204" pitchFamily="34" charset="0"/>
            </a:endParaRPr>
          </a:p>
          <a:p>
            <a:pPr lvl="4" eaLnBrk="1" hangingPunct="1"/>
            <a:endParaRPr lang="en-US" altLang="en-US" sz="1800">
              <a:latin typeface="Arial" panose="020B0604020202020204" pitchFamily="34" charset="0"/>
            </a:endParaRPr>
          </a:p>
          <a:p>
            <a:pPr lvl="4" eaLnBrk="1" hangingPunct="1"/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1600">
                <a:latin typeface="Arial" panose="020B0604020202020204" pitchFamily="34" charset="0"/>
              </a:rPr>
              <a:t>MENGAPA ?</a:t>
            </a:r>
          </a:p>
          <a:p>
            <a:pPr eaLnBrk="1" hangingPunct="1"/>
            <a:endParaRPr lang="en-US" altLang="en-US" sz="1600">
              <a:latin typeface="Arial" panose="020B0604020202020204" pitchFamily="34" charset="0"/>
            </a:endParaRPr>
          </a:p>
          <a:p>
            <a:pPr lvl="4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KESALAHAN BERBEDA, GEJALA BISA SAMA</a:t>
            </a:r>
          </a:p>
          <a:p>
            <a:pPr lvl="4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SEBUAH KESALAHAN </a:t>
            </a:r>
          </a:p>
          <a:p>
            <a:pPr lvl="4" eaLnBrk="1" hangingPunct="1"/>
            <a:r>
              <a:rPr lang="en-US" altLang="en-US" sz="1600">
                <a:latin typeface="Arial" panose="020B0604020202020204" pitchFamily="34" charset="0"/>
              </a:rPr>
              <a:t>		BISA PUNYA BEBERAPA GEJALA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8458201" y="2895601"/>
            <a:ext cx="44242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1" hangingPunct="1"/>
            <a:r>
              <a:rPr lang="en-US" altLang="en-US" sz="7200">
                <a:solidFill>
                  <a:srgbClr val="FF3300"/>
                </a:solidFill>
                <a:latin typeface="Albertus Extra Bold" pitchFamily="34" charset="0"/>
              </a:rPr>
              <a:t>!</a:t>
            </a:r>
          </a:p>
        </p:txBody>
      </p:sp>
      <p:grpSp>
        <p:nvGrpSpPr>
          <p:cNvPr id="123914" name="Group 10"/>
          <p:cNvGrpSpPr>
            <a:grpSpLocks/>
          </p:cNvGrpSpPr>
          <p:nvPr/>
        </p:nvGrpSpPr>
        <p:grpSpPr bwMode="auto">
          <a:xfrm>
            <a:off x="2362200" y="457200"/>
            <a:ext cx="3886200" cy="457200"/>
            <a:chOff x="528" y="144"/>
            <a:chExt cx="1680" cy="288"/>
          </a:xfrm>
        </p:grpSpPr>
        <p:graphicFrame>
          <p:nvGraphicFramePr>
            <p:cNvPr id="123915" name="Object 11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2391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6" name="Text Box 12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PENGUJIAN PERANGKAT LUNAK</a:t>
              </a:r>
              <a:endParaRPr lang="en-US" altLang="en-US" sz="1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E67E6-53D3-435F-BD96-78703A5E20A5}" type="slidenum">
              <a:rPr lang="en-US" altLang="en-US"/>
              <a:pPr/>
              <a:t>4</a:t>
            </a:fld>
            <a:endParaRPr lang="en-US" altLang="en-US"/>
          </a:p>
        </p:txBody>
      </p:sp>
      <p:grpSp>
        <p:nvGrpSpPr>
          <p:cNvPr id="124935" name="Group 7"/>
          <p:cNvGrpSpPr>
            <a:grpSpLocks/>
          </p:cNvGrpSpPr>
          <p:nvPr/>
        </p:nvGrpSpPr>
        <p:grpSpPr bwMode="auto">
          <a:xfrm>
            <a:off x="2362200" y="457200"/>
            <a:ext cx="3886200" cy="457200"/>
            <a:chOff x="528" y="144"/>
            <a:chExt cx="1680" cy="288"/>
          </a:xfrm>
        </p:grpSpPr>
        <p:graphicFrame>
          <p:nvGraphicFramePr>
            <p:cNvPr id="124936" name="Object 8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2493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7" name="Text Box 9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PENGUJIAN PERANGKAT LUNAK</a:t>
              </a:r>
              <a:endParaRPr lang="en-US" altLang="en-US" sz="1400"/>
            </a:p>
          </p:txBody>
        </p:sp>
      </p:grpSp>
      <p:grpSp>
        <p:nvGrpSpPr>
          <p:cNvPr id="124938" name="Group 10"/>
          <p:cNvGrpSpPr>
            <a:grpSpLocks/>
          </p:cNvGrpSpPr>
          <p:nvPr/>
        </p:nvGrpSpPr>
        <p:grpSpPr bwMode="auto">
          <a:xfrm>
            <a:off x="2514600" y="914401"/>
            <a:ext cx="7391400" cy="5543207"/>
            <a:chOff x="45" y="705"/>
            <a:chExt cx="4901" cy="3677"/>
          </a:xfrm>
        </p:grpSpPr>
        <p:sp>
          <p:nvSpPr>
            <p:cNvPr id="124939" name="Rectangle 11"/>
            <p:cNvSpPr>
              <a:spLocks noChangeArrowheads="1"/>
            </p:cNvSpPr>
            <p:nvPr/>
          </p:nvSpPr>
          <p:spPr bwMode="auto">
            <a:xfrm>
              <a:off x="227" y="873"/>
              <a:ext cx="123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24940" name="Rectangle 12"/>
            <p:cNvSpPr>
              <a:spLocks noChangeArrowheads="1"/>
            </p:cNvSpPr>
            <p:nvPr/>
          </p:nvSpPr>
          <p:spPr bwMode="auto">
            <a:xfrm>
              <a:off x="278" y="705"/>
              <a:ext cx="2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41" name="Rectangle 13"/>
            <p:cNvSpPr>
              <a:spLocks noChangeArrowheads="1"/>
            </p:cNvSpPr>
            <p:nvPr/>
          </p:nvSpPr>
          <p:spPr bwMode="auto">
            <a:xfrm>
              <a:off x="518" y="758"/>
              <a:ext cx="385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90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381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1676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133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590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800">
                  <a:latin typeface="Arial" panose="020B0604020202020204" pitchFamily="34" charset="0"/>
                </a:rPr>
                <a:t>PROSES PENGUJIAN</a:t>
              </a:r>
            </a:p>
          </p:txBody>
        </p:sp>
        <p:grpSp>
          <p:nvGrpSpPr>
            <p:cNvPr id="124942" name="Group 14"/>
            <p:cNvGrpSpPr>
              <a:grpSpLocks/>
            </p:cNvGrpSpPr>
            <p:nvPr/>
          </p:nvGrpSpPr>
          <p:grpSpPr bwMode="auto">
            <a:xfrm>
              <a:off x="45" y="1056"/>
              <a:ext cx="4901" cy="3326"/>
              <a:chOff x="45" y="1056"/>
              <a:chExt cx="4901" cy="3326"/>
            </a:xfrm>
          </p:grpSpPr>
          <p:grpSp>
            <p:nvGrpSpPr>
              <p:cNvPr id="124943" name="Group 15"/>
              <p:cNvGrpSpPr>
                <a:grpSpLocks/>
              </p:cNvGrpSpPr>
              <p:nvPr/>
            </p:nvGrpSpPr>
            <p:grpSpPr bwMode="auto">
              <a:xfrm>
                <a:off x="45" y="1231"/>
                <a:ext cx="1052" cy="544"/>
                <a:chOff x="45" y="1231"/>
                <a:chExt cx="1052" cy="544"/>
              </a:xfrm>
            </p:grpSpPr>
            <p:graphicFrame>
              <p:nvGraphicFramePr>
                <p:cNvPr id="124944" name="Object 16"/>
                <p:cNvGraphicFramePr>
                  <a:graphicFrameLocks/>
                </p:cNvGraphicFramePr>
                <p:nvPr/>
              </p:nvGraphicFramePr>
              <p:xfrm>
                <a:off x="45" y="1231"/>
                <a:ext cx="1052" cy="5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1" name="Document" r:id="rId5" imgW="925200" imgH="652320" progId="Word.Document.8">
                        <p:embed/>
                      </p:oleObj>
                    </mc:Choice>
                    <mc:Fallback>
                      <p:oleObj name="Document" r:id="rId5" imgW="925200" imgH="652320" progId="Word.Document.8">
                        <p:embed/>
                        <p:pic>
                          <p:nvPicPr>
                            <p:cNvPr id="124944" name="Object 1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" y="1231"/>
                              <a:ext cx="1052" cy="5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49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31" y="1341"/>
                  <a:ext cx="657" cy="4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altLang="en-US" b="1"/>
                    <a:t>UNIT</a:t>
                  </a:r>
                </a:p>
                <a:p>
                  <a:pPr algn="ctr"/>
                  <a:r>
                    <a:rPr lang="en-US" altLang="en-US" b="1"/>
                    <a:t>TESTING</a:t>
                  </a:r>
                </a:p>
              </p:txBody>
            </p:sp>
          </p:grpSp>
          <p:grpSp>
            <p:nvGrpSpPr>
              <p:cNvPr id="124946" name="Group 18"/>
              <p:cNvGrpSpPr>
                <a:grpSpLocks/>
              </p:cNvGrpSpPr>
              <p:nvPr/>
            </p:nvGrpSpPr>
            <p:grpSpPr bwMode="auto">
              <a:xfrm>
                <a:off x="995" y="1759"/>
                <a:ext cx="1053" cy="544"/>
                <a:chOff x="995" y="1759"/>
                <a:chExt cx="1053" cy="544"/>
              </a:xfrm>
            </p:grpSpPr>
            <p:graphicFrame>
              <p:nvGraphicFramePr>
                <p:cNvPr id="124947" name="Object 19"/>
                <p:cNvGraphicFramePr>
                  <a:graphicFrameLocks/>
                </p:cNvGraphicFramePr>
                <p:nvPr/>
              </p:nvGraphicFramePr>
              <p:xfrm>
                <a:off x="995" y="1759"/>
                <a:ext cx="1053" cy="5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2" name="Document" r:id="rId7" imgW="925200" imgH="652320" progId="Word.Document.8">
                        <p:embed/>
                      </p:oleObj>
                    </mc:Choice>
                    <mc:Fallback>
                      <p:oleObj name="Document" r:id="rId7" imgW="925200" imgH="652320" progId="Word.Document.8">
                        <p:embed/>
                        <p:pic>
                          <p:nvPicPr>
                            <p:cNvPr id="124947" name="Object 1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95" y="1759"/>
                              <a:ext cx="1053" cy="5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4948" name="Rectangle 20"/>
                <p:cNvSpPr>
                  <a:spLocks noChangeArrowheads="1"/>
                </p:cNvSpPr>
                <p:nvPr/>
              </p:nvSpPr>
              <p:spPr bwMode="auto">
                <a:xfrm>
                  <a:off x="1168" y="1871"/>
                  <a:ext cx="696" cy="4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altLang="en-US" b="1"/>
                    <a:t>MODULE</a:t>
                  </a:r>
                </a:p>
                <a:p>
                  <a:pPr algn="ctr"/>
                  <a:r>
                    <a:rPr lang="en-US" altLang="en-US" b="1"/>
                    <a:t>TESTING</a:t>
                  </a:r>
                </a:p>
              </p:txBody>
            </p:sp>
          </p:grpSp>
          <p:grpSp>
            <p:nvGrpSpPr>
              <p:cNvPr id="124949" name="Group 21"/>
              <p:cNvGrpSpPr>
                <a:grpSpLocks/>
              </p:cNvGrpSpPr>
              <p:nvPr/>
            </p:nvGrpSpPr>
            <p:grpSpPr bwMode="auto">
              <a:xfrm>
                <a:off x="1946" y="2287"/>
                <a:ext cx="1052" cy="544"/>
                <a:chOff x="1946" y="2287"/>
                <a:chExt cx="1052" cy="544"/>
              </a:xfrm>
            </p:grpSpPr>
            <p:graphicFrame>
              <p:nvGraphicFramePr>
                <p:cNvPr id="124950" name="Object 22"/>
                <p:cNvGraphicFramePr>
                  <a:graphicFrameLocks/>
                </p:cNvGraphicFramePr>
                <p:nvPr/>
              </p:nvGraphicFramePr>
              <p:xfrm>
                <a:off x="1946" y="2287"/>
                <a:ext cx="1052" cy="5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3" name="Document" r:id="rId8" imgW="925200" imgH="652320" progId="Word.Document.8">
                        <p:embed/>
                      </p:oleObj>
                    </mc:Choice>
                    <mc:Fallback>
                      <p:oleObj name="Document" r:id="rId8" imgW="925200" imgH="652320" progId="Word.Document.8">
                        <p:embed/>
                        <p:pic>
                          <p:nvPicPr>
                            <p:cNvPr id="124950" name="Object 2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46" y="2287"/>
                              <a:ext cx="1052" cy="5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4951" name="Rectangle 23"/>
                <p:cNvSpPr>
                  <a:spLocks noChangeArrowheads="1"/>
                </p:cNvSpPr>
                <p:nvPr/>
              </p:nvSpPr>
              <p:spPr bwMode="auto">
                <a:xfrm>
                  <a:off x="1997" y="2397"/>
                  <a:ext cx="930" cy="4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altLang="en-US" b="1"/>
                    <a:t>SUB-SYSTEM</a:t>
                  </a:r>
                </a:p>
                <a:p>
                  <a:pPr algn="ctr"/>
                  <a:r>
                    <a:rPr lang="en-US" altLang="en-US" b="1"/>
                    <a:t>TESTING</a:t>
                  </a:r>
                </a:p>
              </p:txBody>
            </p:sp>
          </p:grpSp>
          <p:grpSp>
            <p:nvGrpSpPr>
              <p:cNvPr id="124952" name="Group 24"/>
              <p:cNvGrpSpPr>
                <a:grpSpLocks/>
              </p:cNvGrpSpPr>
              <p:nvPr/>
            </p:nvGrpSpPr>
            <p:grpSpPr bwMode="auto">
              <a:xfrm>
                <a:off x="2896" y="2815"/>
                <a:ext cx="1052" cy="544"/>
                <a:chOff x="2896" y="2815"/>
                <a:chExt cx="1052" cy="544"/>
              </a:xfrm>
            </p:grpSpPr>
            <p:graphicFrame>
              <p:nvGraphicFramePr>
                <p:cNvPr id="124953" name="Object 25"/>
                <p:cNvGraphicFramePr>
                  <a:graphicFrameLocks/>
                </p:cNvGraphicFramePr>
                <p:nvPr/>
              </p:nvGraphicFramePr>
              <p:xfrm>
                <a:off x="2896" y="2815"/>
                <a:ext cx="1052" cy="5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4" name="Document" r:id="rId9" imgW="925200" imgH="652320" progId="Word.Document.8">
                        <p:embed/>
                      </p:oleObj>
                    </mc:Choice>
                    <mc:Fallback>
                      <p:oleObj name="Document" r:id="rId9" imgW="925200" imgH="652320" progId="Word.Document.8">
                        <p:embed/>
                        <p:pic>
                          <p:nvPicPr>
                            <p:cNvPr id="124953" name="Object 2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96" y="2815"/>
                              <a:ext cx="1052" cy="5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495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83" y="2927"/>
                  <a:ext cx="657" cy="4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altLang="en-US" b="1"/>
                    <a:t>SYSTEM</a:t>
                  </a:r>
                </a:p>
                <a:p>
                  <a:pPr algn="ctr"/>
                  <a:r>
                    <a:rPr lang="en-US" altLang="en-US" b="1"/>
                    <a:t>TESTING</a:t>
                  </a:r>
                </a:p>
              </p:txBody>
            </p:sp>
          </p:grpSp>
          <p:grpSp>
            <p:nvGrpSpPr>
              <p:cNvPr id="124955" name="Group 27"/>
              <p:cNvGrpSpPr>
                <a:grpSpLocks/>
              </p:cNvGrpSpPr>
              <p:nvPr/>
            </p:nvGrpSpPr>
            <p:grpSpPr bwMode="auto">
              <a:xfrm>
                <a:off x="3894" y="3343"/>
                <a:ext cx="1052" cy="544"/>
                <a:chOff x="3894" y="3343"/>
                <a:chExt cx="1052" cy="544"/>
              </a:xfrm>
            </p:grpSpPr>
            <p:graphicFrame>
              <p:nvGraphicFramePr>
                <p:cNvPr id="124956" name="Object 28"/>
                <p:cNvGraphicFramePr>
                  <a:graphicFrameLocks/>
                </p:cNvGraphicFramePr>
                <p:nvPr/>
              </p:nvGraphicFramePr>
              <p:xfrm>
                <a:off x="3894" y="3343"/>
                <a:ext cx="1052" cy="5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5" name="Document" r:id="rId10" imgW="925200" imgH="652320" progId="Word.Document.8">
                        <p:embed/>
                      </p:oleObj>
                    </mc:Choice>
                    <mc:Fallback>
                      <p:oleObj name="Document" r:id="rId10" imgW="925200" imgH="652320" progId="Word.Document.8">
                        <p:embed/>
                        <p:pic>
                          <p:nvPicPr>
                            <p:cNvPr id="124956" name="Object 2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94" y="3343"/>
                              <a:ext cx="1052" cy="5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4957" name="Rectangle 29"/>
                <p:cNvSpPr>
                  <a:spLocks noChangeArrowheads="1"/>
                </p:cNvSpPr>
                <p:nvPr/>
              </p:nvSpPr>
              <p:spPr bwMode="auto">
                <a:xfrm>
                  <a:off x="3938" y="3453"/>
                  <a:ext cx="943" cy="4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altLang="en-US" b="1"/>
                    <a:t>ACCEPTANCE</a:t>
                  </a:r>
                </a:p>
                <a:p>
                  <a:pPr algn="ctr"/>
                  <a:r>
                    <a:rPr lang="en-US" altLang="en-US" b="1"/>
                    <a:t>TESTING</a:t>
                  </a:r>
                </a:p>
              </p:txBody>
            </p:sp>
          </p:grpSp>
          <p:grpSp>
            <p:nvGrpSpPr>
              <p:cNvPr id="124958" name="Group 30"/>
              <p:cNvGrpSpPr>
                <a:grpSpLocks/>
              </p:cNvGrpSpPr>
              <p:nvPr/>
            </p:nvGrpSpPr>
            <p:grpSpPr bwMode="auto">
              <a:xfrm>
                <a:off x="812" y="1056"/>
                <a:ext cx="523" cy="672"/>
                <a:chOff x="812" y="1056"/>
                <a:chExt cx="523" cy="672"/>
              </a:xfrm>
            </p:grpSpPr>
            <p:sp>
              <p:nvSpPr>
                <p:cNvPr id="124959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812" y="1056"/>
                  <a:ext cx="0" cy="144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60" name="Line 32"/>
                <p:cNvSpPr>
                  <a:spLocks noChangeShapeType="1"/>
                </p:cNvSpPr>
                <p:nvPr/>
              </p:nvSpPr>
              <p:spPr bwMode="auto">
                <a:xfrm>
                  <a:off x="812" y="1056"/>
                  <a:ext cx="523" cy="0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61" name="Line 33"/>
                <p:cNvSpPr>
                  <a:spLocks noChangeShapeType="1"/>
                </p:cNvSpPr>
                <p:nvPr/>
              </p:nvSpPr>
              <p:spPr bwMode="auto">
                <a:xfrm>
                  <a:off x="1335" y="1056"/>
                  <a:ext cx="0" cy="672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962" name="Group 34"/>
              <p:cNvGrpSpPr>
                <a:grpSpLocks/>
              </p:cNvGrpSpPr>
              <p:nvPr/>
            </p:nvGrpSpPr>
            <p:grpSpPr bwMode="auto">
              <a:xfrm>
                <a:off x="1715" y="1584"/>
                <a:ext cx="523" cy="672"/>
                <a:chOff x="1715" y="1584"/>
                <a:chExt cx="523" cy="672"/>
              </a:xfrm>
            </p:grpSpPr>
            <p:sp>
              <p:nvSpPr>
                <p:cNvPr id="124963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715" y="1584"/>
                  <a:ext cx="0" cy="144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64" name="Line 36"/>
                <p:cNvSpPr>
                  <a:spLocks noChangeShapeType="1"/>
                </p:cNvSpPr>
                <p:nvPr/>
              </p:nvSpPr>
              <p:spPr bwMode="auto">
                <a:xfrm>
                  <a:off x="1715" y="1584"/>
                  <a:ext cx="523" cy="0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65" name="Line 37"/>
                <p:cNvSpPr>
                  <a:spLocks noChangeShapeType="1"/>
                </p:cNvSpPr>
                <p:nvPr/>
              </p:nvSpPr>
              <p:spPr bwMode="auto">
                <a:xfrm>
                  <a:off x="2238" y="1584"/>
                  <a:ext cx="0" cy="672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966" name="Group 38"/>
              <p:cNvGrpSpPr>
                <a:grpSpLocks/>
              </p:cNvGrpSpPr>
              <p:nvPr/>
            </p:nvGrpSpPr>
            <p:grpSpPr bwMode="auto">
              <a:xfrm>
                <a:off x="2713" y="2160"/>
                <a:ext cx="522" cy="672"/>
                <a:chOff x="2713" y="2160"/>
                <a:chExt cx="522" cy="672"/>
              </a:xfrm>
            </p:grpSpPr>
            <p:sp>
              <p:nvSpPr>
                <p:cNvPr id="124967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713" y="2160"/>
                  <a:ext cx="0" cy="144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68" name="Line 40"/>
                <p:cNvSpPr>
                  <a:spLocks noChangeShapeType="1"/>
                </p:cNvSpPr>
                <p:nvPr/>
              </p:nvSpPr>
              <p:spPr bwMode="auto">
                <a:xfrm>
                  <a:off x="2713" y="2160"/>
                  <a:ext cx="522" cy="0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69" name="Line 41"/>
                <p:cNvSpPr>
                  <a:spLocks noChangeShapeType="1"/>
                </p:cNvSpPr>
                <p:nvPr/>
              </p:nvSpPr>
              <p:spPr bwMode="auto">
                <a:xfrm>
                  <a:off x="3235" y="2160"/>
                  <a:ext cx="0" cy="672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970" name="Group 42"/>
              <p:cNvGrpSpPr>
                <a:grpSpLocks/>
              </p:cNvGrpSpPr>
              <p:nvPr/>
            </p:nvGrpSpPr>
            <p:grpSpPr bwMode="auto">
              <a:xfrm>
                <a:off x="3711" y="2688"/>
                <a:ext cx="522" cy="672"/>
                <a:chOff x="3711" y="2688"/>
                <a:chExt cx="522" cy="672"/>
              </a:xfrm>
            </p:grpSpPr>
            <p:sp>
              <p:nvSpPr>
                <p:cNvPr id="12497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711" y="2688"/>
                  <a:ext cx="0" cy="144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72" name="Line 44"/>
                <p:cNvSpPr>
                  <a:spLocks noChangeShapeType="1"/>
                </p:cNvSpPr>
                <p:nvPr/>
              </p:nvSpPr>
              <p:spPr bwMode="auto">
                <a:xfrm>
                  <a:off x="3711" y="2688"/>
                  <a:ext cx="522" cy="0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73" name="Line 45"/>
                <p:cNvSpPr>
                  <a:spLocks noChangeShapeType="1"/>
                </p:cNvSpPr>
                <p:nvPr/>
              </p:nvSpPr>
              <p:spPr bwMode="auto">
                <a:xfrm>
                  <a:off x="4233" y="2688"/>
                  <a:ext cx="0" cy="672"/>
                </a:xfrm>
                <a:prstGeom prst="line">
                  <a:avLst/>
                </a:prstGeom>
                <a:noFill/>
                <a:ln w="50800">
                  <a:solidFill>
                    <a:schemeClr val="accent2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974" name="Group 46"/>
              <p:cNvGrpSpPr>
                <a:grpSpLocks/>
              </p:cNvGrpSpPr>
              <p:nvPr/>
            </p:nvGrpSpPr>
            <p:grpSpPr bwMode="auto">
              <a:xfrm>
                <a:off x="3568" y="3408"/>
                <a:ext cx="523" cy="672"/>
                <a:chOff x="3568" y="3408"/>
                <a:chExt cx="523" cy="672"/>
              </a:xfrm>
            </p:grpSpPr>
            <p:sp>
              <p:nvSpPr>
                <p:cNvPr id="124975" name="Line 47"/>
                <p:cNvSpPr>
                  <a:spLocks noChangeShapeType="1"/>
                </p:cNvSpPr>
                <p:nvPr/>
              </p:nvSpPr>
              <p:spPr bwMode="auto">
                <a:xfrm>
                  <a:off x="4091" y="3936"/>
                  <a:ext cx="0" cy="144"/>
                </a:xfrm>
                <a:prstGeom prst="line">
                  <a:avLst/>
                </a:prstGeom>
                <a:noFill/>
                <a:ln w="50800">
                  <a:solidFill>
                    <a:srgbClr val="FF00CC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7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568" y="4080"/>
                  <a:ext cx="523" cy="0"/>
                </a:xfrm>
                <a:prstGeom prst="line">
                  <a:avLst/>
                </a:prstGeom>
                <a:noFill/>
                <a:ln w="50800">
                  <a:solidFill>
                    <a:srgbClr val="FF00CC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7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568" y="3408"/>
                  <a:ext cx="0" cy="672"/>
                </a:xfrm>
                <a:prstGeom prst="line">
                  <a:avLst/>
                </a:prstGeom>
                <a:noFill/>
                <a:ln w="50800">
                  <a:solidFill>
                    <a:srgbClr val="FF00CC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978" name="Group 50"/>
              <p:cNvGrpSpPr>
                <a:grpSpLocks/>
              </p:cNvGrpSpPr>
              <p:nvPr/>
            </p:nvGrpSpPr>
            <p:grpSpPr bwMode="auto">
              <a:xfrm>
                <a:off x="2665" y="2880"/>
                <a:ext cx="523" cy="672"/>
                <a:chOff x="2665" y="2880"/>
                <a:chExt cx="523" cy="672"/>
              </a:xfrm>
            </p:grpSpPr>
            <p:sp>
              <p:nvSpPr>
                <p:cNvPr id="124979" name="Line 51"/>
                <p:cNvSpPr>
                  <a:spLocks noChangeShapeType="1"/>
                </p:cNvSpPr>
                <p:nvPr/>
              </p:nvSpPr>
              <p:spPr bwMode="auto">
                <a:xfrm>
                  <a:off x="3188" y="3408"/>
                  <a:ext cx="0" cy="144"/>
                </a:xfrm>
                <a:prstGeom prst="line">
                  <a:avLst/>
                </a:prstGeom>
                <a:noFill/>
                <a:ln w="50800">
                  <a:solidFill>
                    <a:srgbClr val="FF00CC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8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2665" y="3552"/>
                  <a:ext cx="523" cy="0"/>
                </a:xfrm>
                <a:prstGeom prst="line">
                  <a:avLst/>
                </a:prstGeom>
                <a:noFill/>
                <a:ln w="50800">
                  <a:solidFill>
                    <a:srgbClr val="FF00CC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81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665" y="2880"/>
                  <a:ext cx="0" cy="672"/>
                </a:xfrm>
                <a:prstGeom prst="line">
                  <a:avLst/>
                </a:prstGeom>
                <a:noFill/>
                <a:ln w="50800">
                  <a:solidFill>
                    <a:srgbClr val="FF00CC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982" name="Group 54"/>
              <p:cNvGrpSpPr>
                <a:grpSpLocks/>
              </p:cNvGrpSpPr>
              <p:nvPr/>
            </p:nvGrpSpPr>
            <p:grpSpPr bwMode="auto">
              <a:xfrm>
                <a:off x="1715" y="2352"/>
                <a:ext cx="523" cy="672"/>
                <a:chOff x="1715" y="2352"/>
                <a:chExt cx="523" cy="672"/>
              </a:xfrm>
            </p:grpSpPr>
            <p:sp>
              <p:nvSpPr>
                <p:cNvPr id="124983" name="Line 55"/>
                <p:cNvSpPr>
                  <a:spLocks noChangeShapeType="1"/>
                </p:cNvSpPr>
                <p:nvPr/>
              </p:nvSpPr>
              <p:spPr bwMode="auto">
                <a:xfrm>
                  <a:off x="2238" y="2880"/>
                  <a:ext cx="0" cy="144"/>
                </a:xfrm>
                <a:prstGeom prst="line">
                  <a:avLst/>
                </a:prstGeom>
                <a:noFill/>
                <a:ln w="50800">
                  <a:solidFill>
                    <a:srgbClr val="FF00CC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8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715" y="3024"/>
                  <a:ext cx="523" cy="0"/>
                </a:xfrm>
                <a:prstGeom prst="line">
                  <a:avLst/>
                </a:prstGeom>
                <a:noFill/>
                <a:ln w="50800">
                  <a:solidFill>
                    <a:srgbClr val="FF00CC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85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715" y="2352"/>
                  <a:ext cx="0" cy="672"/>
                </a:xfrm>
                <a:prstGeom prst="line">
                  <a:avLst/>
                </a:prstGeom>
                <a:noFill/>
                <a:ln w="50800">
                  <a:solidFill>
                    <a:srgbClr val="FF00CC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986" name="Group 58"/>
              <p:cNvGrpSpPr>
                <a:grpSpLocks/>
              </p:cNvGrpSpPr>
              <p:nvPr/>
            </p:nvGrpSpPr>
            <p:grpSpPr bwMode="auto">
              <a:xfrm>
                <a:off x="765" y="1824"/>
                <a:ext cx="522" cy="672"/>
                <a:chOff x="765" y="1824"/>
                <a:chExt cx="522" cy="672"/>
              </a:xfrm>
            </p:grpSpPr>
            <p:sp>
              <p:nvSpPr>
                <p:cNvPr id="124987" name="Line 59"/>
                <p:cNvSpPr>
                  <a:spLocks noChangeShapeType="1"/>
                </p:cNvSpPr>
                <p:nvPr/>
              </p:nvSpPr>
              <p:spPr bwMode="auto">
                <a:xfrm>
                  <a:off x="1287" y="2352"/>
                  <a:ext cx="0" cy="144"/>
                </a:xfrm>
                <a:prstGeom prst="line">
                  <a:avLst/>
                </a:prstGeom>
                <a:noFill/>
                <a:ln w="50800">
                  <a:solidFill>
                    <a:srgbClr val="FF00CC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8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765" y="2496"/>
                  <a:ext cx="522" cy="0"/>
                </a:xfrm>
                <a:prstGeom prst="line">
                  <a:avLst/>
                </a:prstGeom>
                <a:noFill/>
                <a:ln w="50800">
                  <a:solidFill>
                    <a:srgbClr val="FF00CC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989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765" y="1824"/>
                  <a:ext cx="0" cy="672"/>
                </a:xfrm>
                <a:prstGeom prst="line">
                  <a:avLst/>
                </a:prstGeom>
                <a:noFill/>
                <a:ln w="50800">
                  <a:solidFill>
                    <a:srgbClr val="FF00CC"/>
                  </a:solidFill>
                  <a:round/>
                  <a:headEnd type="none" w="sm" len="sm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990" name="Rectangle 62"/>
              <p:cNvSpPr>
                <a:spLocks noChangeArrowheads="1"/>
              </p:cNvSpPr>
              <p:nvPr/>
            </p:nvSpPr>
            <p:spPr bwMode="auto">
              <a:xfrm>
                <a:off x="97" y="2687"/>
                <a:ext cx="1229" cy="4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altLang="en-US">
                    <a:latin typeface="Arial Black" panose="020B0A04020102020204" pitchFamily="34" charset="0"/>
                  </a:rPr>
                  <a:t>COMPONENT</a:t>
                </a:r>
              </a:p>
              <a:p>
                <a:pPr algn="ctr"/>
                <a:r>
                  <a:rPr lang="en-US" altLang="en-US">
                    <a:latin typeface="Arial Black" panose="020B0A04020102020204" pitchFamily="34" charset="0"/>
                  </a:rPr>
                  <a:t>TESTING</a:t>
                </a:r>
              </a:p>
            </p:txBody>
          </p:sp>
          <p:sp>
            <p:nvSpPr>
              <p:cNvPr id="124991" name="Rectangle 63"/>
              <p:cNvSpPr>
                <a:spLocks noChangeArrowheads="1"/>
              </p:cNvSpPr>
              <p:nvPr/>
            </p:nvSpPr>
            <p:spPr bwMode="auto">
              <a:xfrm>
                <a:off x="2094" y="3791"/>
                <a:ext cx="1312" cy="4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altLang="en-US">
                    <a:latin typeface="Arial Black" panose="020B0A04020102020204" pitchFamily="34" charset="0"/>
                  </a:rPr>
                  <a:t>INTEGRATION</a:t>
                </a:r>
              </a:p>
              <a:p>
                <a:pPr algn="ctr"/>
                <a:r>
                  <a:rPr lang="en-US" altLang="en-US">
                    <a:latin typeface="Arial Black" panose="020B0A04020102020204" pitchFamily="34" charset="0"/>
                  </a:rPr>
                  <a:t>TESTING</a:t>
                </a:r>
              </a:p>
            </p:txBody>
          </p:sp>
          <p:sp>
            <p:nvSpPr>
              <p:cNvPr id="124992" name="Rectangle 64"/>
              <p:cNvSpPr>
                <a:spLocks noChangeArrowheads="1"/>
              </p:cNvSpPr>
              <p:nvPr/>
            </p:nvSpPr>
            <p:spPr bwMode="auto">
              <a:xfrm>
                <a:off x="3995" y="3953"/>
                <a:ext cx="948" cy="4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altLang="en-US">
                    <a:latin typeface="Arial Black" panose="020B0A04020102020204" pitchFamily="34" charset="0"/>
                  </a:rPr>
                  <a:t>USER</a:t>
                </a:r>
              </a:p>
              <a:p>
                <a:pPr algn="ctr"/>
                <a:r>
                  <a:rPr lang="en-US" altLang="en-US">
                    <a:latin typeface="Arial Black" panose="020B0A04020102020204" pitchFamily="34" charset="0"/>
                  </a:rPr>
                  <a:t>TESTING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2F1F-CEDF-4569-AFC4-834C8816C8EA}" type="slidenum">
              <a:rPr lang="en-US" altLang="en-US"/>
              <a:pPr/>
              <a:t>5</a:t>
            </a:fld>
            <a:endParaRPr lang="en-US" altLang="en-US"/>
          </a:p>
        </p:txBody>
      </p:sp>
      <p:grpSp>
        <p:nvGrpSpPr>
          <p:cNvPr id="125959" name="Group 7"/>
          <p:cNvGrpSpPr>
            <a:grpSpLocks/>
          </p:cNvGrpSpPr>
          <p:nvPr/>
        </p:nvGrpSpPr>
        <p:grpSpPr bwMode="auto">
          <a:xfrm>
            <a:off x="2362200" y="457200"/>
            <a:ext cx="3886200" cy="457200"/>
            <a:chOff x="528" y="144"/>
            <a:chExt cx="1680" cy="288"/>
          </a:xfrm>
        </p:grpSpPr>
        <p:graphicFrame>
          <p:nvGraphicFramePr>
            <p:cNvPr id="125960" name="Object 8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2596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61" name="Text Box 9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PENGUJIAN PERANGKAT LUNAK</a:t>
              </a:r>
              <a:endParaRPr lang="en-US" altLang="en-US" sz="1400"/>
            </a:p>
          </p:txBody>
        </p:sp>
      </p:grp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2667001" y="1066800"/>
            <a:ext cx="634047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76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3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90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sz="1600">
                <a:latin typeface="Arial" panose="020B0604020202020204" pitchFamily="34" charset="0"/>
              </a:rPr>
              <a:t> COMPONENT TESTING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endParaRPr lang="en-US" altLang="en-US" sz="1600">
              <a:latin typeface="Arial" panose="020B0604020202020204" pitchFamily="34" charset="0"/>
            </a:endParaRP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sz="1600">
                <a:latin typeface="Arial" panose="020B0604020202020204" pitchFamily="34" charset="0"/>
              </a:rPr>
              <a:t> PENGUJIAN TERHADAP KOMPONEN SISTEM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1600">
                <a:latin typeface="Arial" panose="020B0604020202020204" pitchFamily="34" charset="0"/>
              </a:rPr>
              <a:t> 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sz="1600">
                <a:latin typeface="Arial" panose="020B0604020202020204" pitchFamily="34" charset="0"/>
              </a:rPr>
              <a:t> UNIT TESTING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sz="1600">
                <a:latin typeface="Arial" panose="020B0604020202020204" pitchFamily="34" charset="0"/>
              </a:rPr>
              <a:t> PENGUJIAN TAHAP AWAL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sz="1600">
                <a:latin typeface="Arial" panose="020B0604020202020204" pitchFamily="34" charset="0"/>
              </a:rPr>
              <a:t> PENGUJIAN KOMPONEN SECARA TERPISAH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sz="1600">
                <a:latin typeface="Arial" panose="020B0604020202020204" pitchFamily="34" charset="0"/>
              </a:rPr>
              <a:t> UNIT-UNIT TERKECIL DIUJI 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sz="1600">
                <a:latin typeface="Arial" panose="020B0604020202020204" pitchFamily="34" charset="0"/>
              </a:rPr>
              <a:t> FUNCTION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sz="1600">
                <a:latin typeface="Arial" panose="020B0604020202020204" pitchFamily="34" charset="0"/>
              </a:rPr>
              <a:t> PROCEDURE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sz="1600">
                <a:latin typeface="Arial" panose="020B0604020202020204" pitchFamily="34" charset="0"/>
              </a:rPr>
              <a:t> SUBPROGRAM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sz="1600">
                <a:latin typeface="Arial" panose="020B0604020202020204" pitchFamily="34" charset="0"/>
              </a:rPr>
              <a:t> DLL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endParaRPr lang="en-US" altLang="en-US" sz="1600">
              <a:latin typeface="Arial" panose="020B0604020202020204" pitchFamily="34" charset="0"/>
            </a:endParaRP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sz="1600">
                <a:latin typeface="Arial" panose="020B0604020202020204" pitchFamily="34" charset="0"/>
              </a:rPr>
              <a:t> MODULE TESTING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sz="1600">
                <a:latin typeface="Arial" panose="020B0604020202020204" pitchFamily="34" charset="0"/>
              </a:rPr>
              <a:t> MODUL MEMADUKAN BEBERAPA KOMPONEN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sz="1600">
                <a:latin typeface="Arial" panose="020B0604020202020204" pitchFamily="34" charset="0"/>
              </a:rPr>
              <a:t> MENGUJI INTERAKSI ANTAR UNIT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sz="1600">
                <a:latin typeface="Arial" panose="020B0604020202020204" pitchFamily="34" charset="0"/>
              </a:rPr>
              <a:t> MENGUJI PERILAKU MODUL</a:t>
            </a:r>
          </a:p>
          <a:p>
            <a:pPr lvl="1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5963" name="Line 11"/>
          <p:cNvSpPr>
            <a:spLocks noChangeShapeType="1"/>
          </p:cNvSpPr>
          <p:nvPr/>
        </p:nvSpPr>
        <p:spPr bwMode="auto">
          <a:xfrm flipH="1" flipV="1">
            <a:off x="8305800" y="42672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125964" name="Group 12"/>
          <p:cNvGrpSpPr>
            <a:grpSpLocks/>
          </p:cNvGrpSpPr>
          <p:nvPr/>
        </p:nvGrpSpPr>
        <p:grpSpPr bwMode="auto">
          <a:xfrm>
            <a:off x="7924801" y="2438400"/>
            <a:ext cx="2479675" cy="2235200"/>
            <a:chOff x="4032" y="1536"/>
            <a:chExt cx="1562" cy="1408"/>
          </a:xfrm>
        </p:grpSpPr>
        <p:sp>
          <p:nvSpPr>
            <p:cNvPr id="125965" name="Freeform 13"/>
            <p:cNvSpPr>
              <a:spLocks/>
            </p:cNvSpPr>
            <p:nvPr/>
          </p:nvSpPr>
          <p:spPr bwMode="auto">
            <a:xfrm>
              <a:off x="4839" y="1536"/>
              <a:ext cx="755" cy="736"/>
            </a:xfrm>
            <a:custGeom>
              <a:avLst/>
              <a:gdLst>
                <a:gd name="T0" fmla="*/ 0 w 1674"/>
                <a:gd name="T1" fmla="*/ 0 h 1630"/>
                <a:gd name="T2" fmla="*/ 1674 w 1674"/>
                <a:gd name="T3" fmla="*/ 1302 h 1630"/>
                <a:gd name="T4" fmla="*/ 1523 w 1674"/>
                <a:gd name="T5" fmla="*/ 1313 h 1630"/>
                <a:gd name="T6" fmla="*/ 1519 w 1674"/>
                <a:gd name="T7" fmla="*/ 1342 h 1630"/>
                <a:gd name="T8" fmla="*/ 1526 w 1674"/>
                <a:gd name="T9" fmla="*/ 1378 h 1630"/>
                <a:gd name="T10" fmla="*/ 1538 w 1674"/>
                <a:gd name="T11" fmla="*/ 1422 h 1630"/>
                <a:gd name="T12" fmla="*/ 1545 w 1674"/>
                <a:gd name="T13" fmla="*/ 1464 h 1630"/>
                <a:gd name="T14" fmla="*/ 1542 w 1674"/>
                <a:gd name="T15" fmla="*/ 1503 h 1630"/>
                <a:gd name="T16" fmla="*/ 1531 w 1674"/>
                <a:gd name="T17" fmla="*/ 1543 h 1630"/>
                <a:gd name="T18" fmla="*/ 1503 w 1674"/>
                <a:gd name="T19" fmla="*/ 1575 h 1630"/>
                <a:gd name="T20" fmla="*/ 1473 w 1674"/>
                <a:gd name="T21" fmla="*/ 1601 h 1630"/>
                <a:gd name="T22" fmla="*/ 1435 w 1674"/>
                <a:gd name="T23" fmla="*/ 1618 h 1630"/>
                <a:gd name="T24" fmla="*/ 1387 w 1674"/>
                <a:gd name="T25" fmla="*/ 1628 h 1630"/>
                <a:gd name="T26" fmla="*/ 1345 w 1674"/>
                <a:gd name="T27" fmla="*/ 1630 h 1630"/>
                <a:gd name="T28" fmla="*/ 1308 w 1674"/>
                <a:gd name="T29" fmla="*/ 1625 h 1630"/>
                <a:gd name="T30" fmla="*/ 1271 w 1674"/>
                <a:gd name="T31" fmla="*/ 1614 h 1630"/>
                <a:gd name="T32" fmla="*/ 1240 w 1674"/>
                <a:gd name="T33" fmla="*/ 1593 h 1630"/>
                <a:gd name="T34" fmla="*/ 1211 w 1674"/>
                <a:gd name="T35" fmla="*/ 1563 h 1630"/>
                <a:gd name="T36" fmla="*/ 1188 w 1674"/>
                <a:gd name="T37" fmla="*/ 1530 h 1630"/>
                <a:gd name="T38" fmla="*/ 1175 w 1674"/>
                <a:gd name="T39" fmla="*/ 1483 h 1630"/>
                <a:gd name="T40" fmla="*/ 1181 w 1674"/>
                <a:gd name="T41" fmla="*/ 1437 h 1630"/>
                <a:gd name="T42" fmla="*/ 1192 w 1674"/>
                <a:gd name="T43" fmla="*/ 1390 h 1630"/>
                <a:gd name="T44" fmla="*/ 1202 w 1674"/>
                <a:gd name="T45" fmla="*/ 1344 h 1630"/>
                <a:gd name="T46" fmla="*/ 1201 w 1674"/>
                <a:gd name="T47" fmla="*/ 1322 h 1630"/>
                <a:gd name="T48" fmla="*/ 918 w 1674"/>
                <a:gd name="T49" fmla="*/ 1310 h 1630"/>
                <a:gd name="T50" fmla="*/ 921 w 1674"/>
                <a:gd name="T51" fmla="*/ 1233 h 1630"/>
                <a:gd name="T52" fmla="*/ 915 w 1674"/>
                <a:gd name="T53" fmla="*/ 1182 h 1630"/>
                <a:gd name="T54" fmla="*/ 903 w 1674"/>
                <a:gd name="T55" fmla="*/ 1152 h 1630"/>
                <a:gd name="T56" fmla="*/ 880 w 1674"/>
                <a:gd name="T57" fmla="*/ 1127 h 1630"/>
                <a:gd name="T58" fmla="*/ 848 w 1674"/>
                <a:gd name="T59" fmla="*/ 1111 h 1630"/>
                <a:gd name="T60" fmla="*/ 809 w 1674"/>
                <a:gd name="T61" fmla="*/ 1107 h 1630"/>
                <a:gd name="T62" fmla="*/ 752 w 1674"/>
                <a:gd name="T63" fmla="*/ 1110 h 1630"/>
                <a:gd name="T64" fmla="*/ 698 w 1674"/>
                <a:gd name="T65" fmla="*/ 1114 h 1630"/>
                <a:gd name="T66" fmla="*/ 643 w 1674"/>
                <a:gd name="T67" fmla="*/ 1114 h 1630"/>
                <a:gd name="T68" fmla="*/ 588 w 1674"/>
                <a:gd name="T69" fmla="*/ 1104 h 1630"/>
                <a:gd name="T70" fmla="*/ 546 w 1674"/>
                <a:gd name="T71" fmla="*/ 1079 h 1630"/>
                <a:gd name="T72" fmla="*/ 521 w 1674"/>
                <a:gd name="T73" fmla="*/ 1046 h 1630"/>
                <a:gd name="T74" fmla="*/ 511 w 1674"/>
                <a:gd name="T75" fmla="*/ 1001 h 1630"/>
                <a:gd name="T76" fmla="*/ 513 w 1674"/>
                <a:gd name="T77" fmla="*/ 950 h 1630"/>
                <a:gd name="T78" fmla="*/ 505 w 1674"/>
                <a:gd name="T79" fmla="*/ 903 h 1630"/>
                <a:gd name="T80" fmla="*/ 494 w 1674"/>
                <a:gd name="T81" fmla="*/ 874 h 1630"/>
                <a:gd name="T82" fmla="*/ 476 w 1674"/>
                <a:gd name="T83" fmla="*/ 856 h 1630"/>
                <a:gd name="T84" fmla="*/ 436 w 1674"/>
                <a:gd name="T85" fmla="*/ 837 h 1630"/>
                <a:gd name="T86" fmla="*/ 382 w 1674"/>
                <a:gd name="T87" fmla="*/ 822 h 1630"/>
                <a:gd name="T88" fmla="*/ 322 w 1674"/>
                <a:gd name="T89" fmla="*/ 812 h 1630"/>
                <a:gd name="T90" fmla="*/ 277 w 1674"/>
                <a:gd name="T91" fmla="*/ 797 h 1630"/>
                <a:gd name="T92" fmla="*/ 238 w 1674"/>
                <a:gd name="T93" fmla="*/ 776 h 1630"/>
                <a:gd name="T94" fmla="*/ 206 w 1674"/>
                <a:gd name="T95" fmla="*/ 745 h 1630"/>
                <a:gd name="T96" fmla="*/ 186 w 1674"/>
                <a:gd name="T97" fmla="*/ 707 h 1630"/>
                <a:gd name="T98" fmla="*/ 183 w 1674"/>
                <a:gd name="T99" fmla="*/ 665 h 1630"/>
                <a:gd name="T100" fmla="*/ 195 w 1674"/>
                <a:gd name="T101" fmla="*/ 619 h 1630"/>
                <a:gd name="T102" fmla="*/ 205 w 1674"/>
                <a:gd name="T103" fmla="*/ 566 h 1630"/>
                <a:gd name="T104" fmla="*/ 213 w 1674"/>
                <a:gd name="T105" fmla="*/ 517 h 1630"/>
                <a:gd name="T106" fmla="*/ 205 w 1674"/>
                <a:gd name="T107" fmla="*/ 468 h 1630"/>
                <a:gd name="T108" fmla="*/ 184 w 1674"/>
                <a:gd name="T109" fmla="*/ 423 h 1630"/>
                <a:gd name="T110" fmla="*/ 164 w 1674"/>
                <a:gd name="T111" fmla="*/ 395 h 1630"/>
                <a:gd name="T112" fmla="*/ 138 w 1674"/>
                <a:gd name="T113" fmla="*/ 370 h 1630"/>
                <a:gd name="T114" fmla="*/ 107 w 1674"/>
                <a:gd name="T115" fmla="*/ 353 h 1630"/>
                <a:gd name="T116" fmla="*/ 68 w 1674"/>
                <a:gd name="T117" fmla="*/ 341 h 1630"/>
                <a:gd name="T118" fmla="*/ 22 w 1674"/>
                <a:gd name="T119" fmla="*/ 34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74" h="1630">
                  <a:moveTo>
                    <a:pt x="0" y="340"/>
                  </a:moveTo>
                  <a:lnTo>
                    <a:pt x="0" y="0"/>
                  </a:lnTo>
                  <a:lnTo>
                    <a:pt x="1673" y="0"/>
                  </a:lnTo>
                  <a:lnTo>
                    <a:pt x="1674" y="1302"/>
                  </a:lnTo>
                  <a:lnTo>
                    <a:pt x="1529" y="1302"/>
                  </a:lnTo>
                  <a:lnTo>
                    <a:pt x="1523" y="1313"/>
                  </a:lnTo>
                  <a:lnTo>
                    <a:pt x="1519" y="1329"/>
                  </a:lnTo>
                  <a:lnTo>
                    <a:pt x="1519" y="1342"/>
                  </a:lnTo>
                  <a:lnTo>
                    <a:pt x="1520" y="1358"/>
                  </a:lnTo>
                  <a:lnTo>
                    <a:pt x="1526" y="1378"/>
                  </a:lnTo>
                  <a:lnTo>
                    <a:pt x="1532" y="1405"/>
                  </a:lnTo>
                  <a:lnTo>
                    <a:pt x="1538" y="1422"/>
                  </a:lnTo>
                  <a:lnTo>
                    <a:pt x="1542" y="1444"/>
                  </a:lnTo>
                  <a:lnTo>
                    <a:pt x="1545" y="1464"/>
                  </a:lnTo>
                  <a:lnTo>
                    <a:pt x="1545" y="1485"/>
                  </a:lnTo>
                  <a:lnTo>
                    <a:pt x="1542" y="1503"/>
                  </a:lnTo>
                  <a:lnTo>
                    <a:pt x="1538" y="1524"/>
                  </a:lnTo>
                  <a:lnTo>
                    <a:pt x="1531" y="1543"/>
                  </a:lnTo>
                  <a:lnTo>
                    <a:pt x="1519" y="1557"/>
                  </a:lnTo>
                  <a:lnTo>
                    <a:pt x="1503" y="1575"/>
                  </a:lnTo>
                  <a:lnTo>
                    <a:pt x="1487" y="1588"/>
                  </a:lnTo>
                  <a:lnTo>
                    <a:pt x="1473" y="1601"/>
                  </a:lnTo>
                  <a:lnTo>
                    <a:pt x="1455" y="1611"/>
                  </a:lnTo>
                  <a:lnTo>
                    <a:pt x="1435" y="1618"/>
                  </a:lnTo>
                  <a:lnTo>
                    <a:pt x="1410" y="1625"/>
                  </a:lnTo>
                  <a:lnTo>
                    <a:pt x="1387" y="1628"/>
                  </a:lnTo>
                  <a:lnTo>
                    <a:pt x="1367" y="1630"/>
                  </a:lnTo>
                  <a:lnTo>
                    <a:pt x="1345" y="1630"/>
                  </a:lnTo>
                  <a:lnTo>
                    <a:pt x="1324" y="1628"/>
                  </a:lnTo>
                  <a:lnTo>
                    <a:pt x="1308" y="1625"/>
                  </a:lnTo>
                  <a:lnTo>
                    <a:pt x="1290" y="1620"/>
                  </a:lnTo>
                  <a:lnTo>
                    <a:pt x="1271" y="1614"/>
                  </a:lnTo>
                  <a:lnTo>
                    <a:pt x="1256" y="1605"/>
                  </a:lnTo>
                  <a:lnTo>
                    <a:pt x="1240" y="1593"/>
                  </a:lnTo>
                  <a:lnTo>
                    <a:pt x="1226" y="1579"/>
                  </a:lnTo>
                  <a:lnTo>
                    <a:pt x="1211" y="1563"/>
                  </a:lnTo>
                  <a:lnTo>
                    <a:pt x="1198" y="1547"/>
                  </a:lnTo>
                  <a:lnTo>
                    <a:pt x="1188" y="1530"/>
                  </a:lnTo>
                  <a:lnTo>
                    <a:pt x="1181" y="1508"/>
                  </a:lnTo>
                  <a:lnTo>
                    <a:pt x="1175" y="1483"/>
                  </a:lnTo>
                  <a:lnTo>
                    <a:pt x="1175" y="1460"/>
                  </a:lnTo>
                  <a:lnTo>
                    <a:pt x="1181" y="1437"/>
                  </a:lnTo>
                  <a:lnTo>
                    <a:pt x="1186" y="1413"/>
                  </a:lnTo>
                  <a:lnTo>
                    <a:pt x="1192" y="1390"/>
                  </a:lnTo>
                  <a:lnTo>
                    <a:pt x="1200" y="1364"/>
                  </a:lnTo>
                  <a:lnTo>
                    <a:pt x="1202" y="1344"/>
                  </a:lnTo>
                  <a:lnTo>
                    <a:pt x="1202" y="1332"/>
                  </a:lnTo>
                  <a:lnTo>
                    <a:pt x="1201" y="1322"/>
                  </a:lnTo>
                  <a:lnTo>
                    <a:pt x="1197" y="1310"/>
                  </a:lnTo>
                  <a:lnTo>
                    <a:pt x="918" y="1310"/>
                  </a:lnTo>
                  <a:lnTo>
                    <a:pt x="922" y="1261"/>
                  </a:lnTo>
                  <a:lnTo>
                    <a:pt x="921" y="1233"/>
                  </a:lnTo>
                  <a:lnTo>
                    <a:pt x="918" y="1207"/>
                  </a:lnTo>
                  <a:lnTo>
                    <a:pt x="915" y="1182"/>
                  </a:lnTo>
                  <a:lnTo>
                    <a:pt x="911" y="1166"/>
                  </a:lnTo>
                  <a:lnTo>
                    <a:pt x="903" y="1152"/>
                  </a:lnTo>
                  <a:lnTo>
                    <a:pt x="895" y="1139"/>
                  </a:lnTo>
                  <a:lnTo>
                    <a:pt x="880" y="1127"/>
                  </a:lnTo>
                  <a:lnTo>
                    <a:pt x="864" y="1117"/>
                  </a:lnTo>
                  <a:lnTo>
                    <a:pt x="848" y="1111"/>
                  </a:lnTo>
                  <a:lnTo>
                    <a:pt x="834" y="1108"/>
                  </a:lnTo>
                  <a:lnTo>
                    <a:pt x="809" y="1107"/>
                  </a:lnTo>
                  <a:lnTo>
                    <a:pt x="780" y="1107"/>
                  </a:lnTo>
                  <a:lnTo>
                    <a:pt x="752" y="1110"/>
                  </a:lnTo>
                  <a:lnTo>
                    <a:pt x="722" y="1111"/>
                  </a:lnTo>
                  <a:lnTo>
                    <a:pt x="698" y="1114"/>
                  </a:lnTo>
                  <a:lnTo>
                    <a:pt x="668" y="1116"/>
                  </a:lnTo>
                  <a:lnTo>
                    <a:pt x="643" y="1114"/>
                  </a:lnTo>
                  <a:lnTo>
                    <a:pt x="621" y="1111"/>
                  </a:lnTo>
                  <a:lnTo>
                    <a:pt x="588" y="1104"/>
                  </a:lnTo>
                  <a:lnTo>
                    <a:pt x="566" y="1094"/>
                  </a:lnTo>
                  <a:lnTo>
                    <a:pt x="546" y="1079"/>
                  </a:lnTo>
                  <a:lnTo>
                    <a:pt x="533" y="1063"/>
                  </a:lnTo>
                  <a:lnTo>
                    <a:pt x="521" y="1046"/>
                  </a:lnTo>
                  <a:lnTo>
                    <a:pt x="513" y="1024"/>
                  </a:lnTo>
                  <a:lnTo>
                    <a:pt x="511" y="1001"/>
                  </a:lnTo>
                  <a:lnTo>
                    <a:pt x="511" y="972"/>
                  </a:lnTo>
                  <a:lnTo>
                    <a:pt x="513" y="950"/>
                  </a:lnTo>
                  <a:lnTo>
                    <a:pt x="511" y="928"/>
                  </a:lnTo>
                  <a:lnTo>
                    <a:pt x="505" y="903"/>
                  </a:lnTo>
                  <a:lnTo>
                    <a:pt x="501" y="889"/>
                  </a:lnTo>
                  <a:lnTo>
                    <a:pt x="494" y="874"/>
                  </a:lnTo>
                  <a:lnTo>
                    <a:pt x="485" y="864"/>
                  </a:lnTo>
                  <a:lnTo>
                    <a:pt x="476" y="856"/>
                  </a:lnTo>
                  <a:lnTo>
                    <a:pt x="457" y="847"/>
                  </a:lnTo>
                  <a:lnTo>
                    <a:pt x="436" y="837"/>
                  </a:lnTo>
                  <a:lnTo>
                    <a:pt x="411" y="829"/>
                  </a:lnTo>
                  <a:lnTo>
                    <a:pt x="382" y="822"/>
                  </a:lnTo>
                  <a:lnTo>
                    <a:pt x="353" y="816"/>
                  </a:lnTo>
                  <a:lnTo>
                    <a:pt x="322" y="812"/>
                  </a:lnTo>
                  <a:lnTo>
                    <a:pt x="301" y="805"/>
                  </a:lnTo>
                  <a:lnTo>
                    <a:pt x="277" y="797"/>
                  </a:lnTo>
                  <a:lnTo>
                    <a:pt x="254" y="789"/>
                  </a:lnTo>
                  <a:lnTo>
                    <a:pt x="238" y="776"/>
                  </a:lnTo>
                  <a:lnTo>
                    <a:pt x="219" y="760"/>
                  </a:lnTo>
                  <a:lnTo>
                    <a:pt x="206" y="745"/>
                  </a:lnTo>
                  <a:lnTo>
                    <a:pt x="195" y="728"/>
                  </a:lnTo>
                  <a:lnTo>
                    <a:pt x="186" y="707"/>
                  </a:lnTo>
                  <a:lnTo>
                    <a:pt x="183" y="686"/>
                  </a:lnTo>
                  <a:lnTo>
                    <a:pt x="183" y="665"/>
                  </a:lnTo>
                  <a:lnTo>
                    <a:pt x="187" y="646"/>
                  </a:lnTo>
                  <a:lnTo>
                    <a:pt x="195" y="619"/>
                  </a:lnTo>
                  <a:lnTo>
                    <a:pt x="202" y="591"/>
                  </a:lnTo>
                  <a:lnTo>
                    <a:pt x="205" y="566"/>
                  </a:lnTo>
                  <a:lnTo>
                    <a:pt x="210" y="542"/>
                  </a:lnTo>
                  <a:lnTo>
                    <a:pt x="213" y="517"/>
                  </a:lnTo>
                  <a:lnTo>
                    <a:pt x="210" y="491"/>
                  </a:lnTo>
                  <a:lnTo>
                    <a:pt x="205" y="468"/>
                  </a:lnTo>
                  <a:lnTo>
                    <a:pt x="196" y="444"/>
                  </a:lnTo>
                  <a:lnTo>
                    <a:pt x="184" y="423"/>
                  </a:lnTo>
                  <a:lnTo>
                    <a:pt x="171" y="405"/>
                  </a:lnTo>
                  <a:lnTo>
                    <a:pt x="164" y="395"/>
                  </a:lnTo>
                  <a:lnTo>
                    <a:pt x="151" y="382"/>
                  </a:lnTo>
                  <a:lnTo>
                    <a:pt x="138" y="370"/>
                  </a:lnTo>
                  <a:lnTo>
                    <a:pt x="125" y="362"/>
                  </a:lnTo>
                  <a:lnTo>
                    <a:pt x="107" y="353"/>
                  </a:lnTo>
                  <a:lnTo>
                    <a:pt x="90" y="347"/>
                  </a:lnTo>
                  <a:lnTo>
                    <a:pt x="68" y="341"/>
                  </a:lnTo>
                  <a:lnTo>
                    <a:pt x="43" y="340"/>
                  </a:lnTo>
                  <a:lnTo>
                    <a:pt x="22" y="340"/>
                  </a:lnTo>
                  <a:lnTo>
                    <a:pt x="0" y="34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6" name="Freeform 14"/>
            <p:cNvSpPr>
              <a:spLocks/>
            </p:cNvSpPr>
            <p:nvPr/>
          </p:nvSpPr>
          <p:spPr bwMode="auto">
            <a:xfrm>
              <a:off x="4835" y="2123"/>
              <a:ext cx="759" cy="617"/>
            </a:xfrm>
            <a:custGeom>
              <a:avLst/>
              <a:gdLst>
                <a:gd name="T0" fmla="*/ 0 w 1681"/>
                <a:gd name="T1" fmla="*/ 1365 h 1365"/>
                <a:gd name="T2" fmla="*/ 1680 w 1681"/>
                <a:gd name="T3" fmla="*/ 0 h 1365"/>
                <a:gd name="T4" fmla="*/ 1523 w 1681"/>
                <a:gd name="T5" fmla="*/ 26 h 1365"/>
                <a:gd name="T6" fmla="*/ 1527 w 1681"/>
                <a:gd name="T7" fmla="*/ 71 h 1365"/>
                <a:gd name="T8" fmla="*/ 1545 w 1681"/>
                <a:gd name="T9" fmla="*/ 132 h 1365"/>
                <a:gd name="T10" fmla="*/ 1549 w 1681"/>
                <a:gd name="T11" fmla="*/ 182 h 1365"/>
                <a:gd name="T12" fmla="*/ 1539 w 1681"/>
                <a:gd name="T13" fmla="*/ 232 h 1365"/>
                <a:gd name="T14" fmla="*/ 1504 w 1681"/>
                <a:gd name="T15" fmla="*/ 276 h 1365"/>
                <a:gd name="T16" fmla="*/ 1461 w 1681"/>
                <a:gd name="T17" fmla="*/ 308 h 1365"/>
                <a:gd name="T18" fmla="*/ 1408 w 1681"/>
                <a:gd name="T19" fmla="*/ 324 h 1365"/>
                <a:gd name="T20" fmla="*/ 1333 w 1681"/>
                <a:gd name="T21" fmla="*/ 323 h 1365"/>
                <a:gd name="T22" fmla="*/ 1283 w 1681"/>
                <a:gd name="T23" fmla="*/ 312 h 1365"/>
                <a:gd name="T24" fmla="*/ 1234 w 1681"/>
                <a:gd name="T25" fmla="*/ 277 h 1365"/>
                <a:gd name="T26" fmla="*/ 1201 w 1681"/>
                <a:gd name="T27" fmla="*/ 235 h 1365"/>
                <a:gd name="T28" fmla="*/ 1186 w 1681"/>
                <a:gd name="T29" fmla="*/ 190 h 1365"/>
                <a:gd name="T30" fmla="*/ 1189 w 1681"/>
                <a:gd name="T31" fmla="*/ 141 h 1365"/>
                <a:gd name="T32" fmla="*/ 1201 w 1681"/>
                <a:gd name="T33" fmla="*/ 96 h 1365"/>
                <a:gd name="T34" fmla="*/ 1212 w 1681"/>
                <a:gd name="T35" fmla="*/ 49 h 1365"/>
                <a:gd name="T36" fmla="*/ 1207 w 1681"/>
                <a:gd name="T37" fmla="*/ 6 h 1365"/>
                <a:gd name="T38" fmla="*/ 928 w 1681"/>
                <a:gd name="T39" fmla="*/ 54 h 1365"/>
                <a:gd name="T40" fmla="*/ 923 w 1681"/>
                <a:gd name="T41" fmla="*/ 115 h 1365"/>
                <a:gd name="T42" fmla="*/ 920 w 1681"/>
                <a:gd name="T43" fmla="*/ 166 h 1365"/>
                <a:gd name="T44" fmla="*/ 907 w 1681"/>
                <a:gd name="T45" fmla="*/ 209 h 1365"/>
                <a:gd name="T46" fmla="*/ 883 w 1681"/>
                <a:gd name="T47" fmla="*/ 238 h 1365"/>
                <a:gd name="T48" fmla="*/ 848 w 1681"/>
                <a:gd name="T49" fmla="*/ 254 h 1365"/>
                <a:gd name="T50" fmla="*/ 809 w 1681"/>
                <a:gd name="T51" fmla="*/ 259 h 1365"/>
                <a:gd name="T52" fmla="*/ 761 w 1681"/>
                <a:gd name="T53" fmla="*/ 256 h 1365"/>
                <a:gd name="T54" fmla="*/ 717 w 1681"/>
                <a:gd name="T55" fmla="*/ 253 h 1365"/>
                <a:gd name="T56" fmla="*/ 662 w 1681"/>
                <a:gd name="T57" fmla="*/ 250 h 1365"/>
                <a:gd name="T58" fmla="*/ 613 w 1681"/>
                <a:gd name="T59" fmla="*/ 256 h 1365"/>
                <a:gd name="T60" fmla="*/ 568 w 1681"/>
                <a:gd name="T61" fmla="*/ 273 h 1365"/>
                <a:gd name="T62" fmla="*/ 534 w 1681"/>
                <a:gd name="T63" fmla="*/ 304 h 1365"/>
                <a:gd name="T64" fmla="*/ 515 w 1681"/>
                <a:gd name="T65" fmla="*/ 341 h 1365"/>
                <a:gd name="T66" fmla="*/ 515 w 1681"/>
                <a:gd name="T67" fmla="*/ 385 h 1365"/>
                <a:gd name="T68" fmla="*/ 515 w 1681"/>
                <a:gd name="T69" fmla="*/ 433 h 1365"/>
                <a:gd name="T70" fmla="*/ 505 w 1681"/>
                <a:gd name="T71" fmla="*/ 472 h 1365"/>
                <a:gd name="T72" fmla="*/ 485 w 1681"/>
                <a:gd name="T73" fmla="*/ 504 h 1365"/>
                <a:gd name="T74" fmla="*/ 443 w 1681"/>
                <a:gd name="T75" fmla="*/ 526 h 1365"/>
                <a:gd name="T76" fmla="*/ 398 w 1681"/>
                <a:gd name="T77" fmla="*/ 539 h 1365"/>
                <a:gd name="T78" fmla="*/ 344 w 1681"/>
                <a:gd name="T79" fmla="*/ 551 h 1365"/>
                <a:gd name="T80" fmla="*/ 296 w 1681"/>
                <a:gd name="T81" fmla="*/ 562 h 1365"/>
                <a:gd name="T82" fmla="*/ 255 w 1681"/>
                <a:gd name="T83" fmla="*/ 578 h 1365"/>
                <a:gd name="T84" fmla="*/ 225 w 1681"/>
                <a:gd name="T85" fmla="*/ 601 h 1365"/>
                <a:gd name="T86" fmla="*/ 199 w 1681"/>
                <a:gd name="T87" fmla="*/ 638 h 1365"/>
                <a:gd name="T88" fmla="*/ 186 w 1681"/>
                <a:gd name="T89" fmla="*/ 683 h 1365"/>
                <a:gd name="T90" fmla="*/ 191 w 1681"/>
                <a:gd name="T91" fmla="*/ 729 h 1365"/>
                <a:gd name="T92" fmla="*/ 206 w 1681"/>
                <a:gd name="T93" fmla="*/ 787 h 1365"/>
                <a:gd name="T94" fmla="*/ 215 w 1681"/>
                <a:gd name="T95" fmla="*/ 837 h 1365"/>
                <a:gd name="T96" fmla="*/ 212 w 1681"/>
                <a:gd name="T97" fmla="*/ 885 h 1365"/>
                <a:gd name="T98" fmla="*/ 199 w 1681"/>
                <a:gd name="T99" fmla="*/ 928 h 1365"/>
                <a:gd name="T100" fmla="*/ 178 w 1681"/>
                <a:gd name="T101" fmla="*/ 972 h 1365"/>
                <a:gd name="T102" fmla="*/ 145 w 1681"/>
                <a:gd name="T103" fmla="*/ 1020 h 1365"/>
                <a:gd name="T104" fmla="*/ 111 w 1681"/>
                <a:gd name="T105" fmla="*/ 1050 h 1365"/>
                <a:gd name="T106" fmla="*/ 77 w 1681"/>
                <a:gd name="T107" fmla="*/ 1069 h 1365"/>
                <a:gd name="T108" fmla="*/ 24 w 1681"/>
                <a:gd name="T109" fmla="*/ 1079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81" h="1365">
                  <a:moveTo>
                    <a:pt x="0" y="1079"/>
                  </a:moveTo>
                  <a:lnTo>
                    <a:pt x="0" y="1365"/>
                  </a:lnTo>
                  <a:lnTo>
                    <a:pt x="1681" y="1365"/>
                  </a:lnTo>
                  <a:lnTo>
                    <a:pt x="1680" y="0"/>
                  </a:lnTo>
                  <a:lnTo>
                    <a:pt x="1530" y="0"/>
                  </a:lnTo>
                  <a:lnTo>
                    <a:pt x="1523" y="26"/>
                  </a:lnTo>
                  <a:lnTo>
                    <a:pt x="1523" y="45"/>
                  </a:lnTo>
                  <a:lnTo>
                    <a:pt x="1527" y="71"/>
                  </a:lnTo>
                  <a:lnTo>
                    <a:pt x="1536" y="99"/>
                  </a:lnTo>
                  <a:lnTo>
                    <a:pt x="1545" y="132"/>
                  </a:lnTo>
                  <a:lnTo>
                    <a:pt x="1549" y="158"/>
                  </a:lnTo>
                  <a:lnTo>
                    <a:pt x="1549" y="182"/>
                  </a:lnTo>
                  <a:lnTo>
                    <a:pt x="1546" y="208"/>
                  </a:lnTo>
                  <a:lnTo>
                    <a:pt x="1539" y="232"/>
                  </a:lnTo>
                  <a:lnTo>
                    <a:pt x="1523" y="256"/>
                  </a:lnTo>
                  <a:lnTo>
                    <a:pt x="1504" y="276"/>
                  </a:lnTo>
                  <a:lnTo>
                    <a:pt x="1484" y="295"/>
                  </a:lnTo>
                  <a:lnTo>
                    <a:pt x="1461" y="308"/>
                  </a:lnTo>
                  <a:lnTo>
                    <a:pt x="1433" y="318"/>
                  </a:lnTo>
                  <a:lnTo>
                    <a:pt x="1408" y="324"/>
                  </a:lnTo>
                  <a:lnTo>
                    <a:pt x="1374" y="325"/>
                  </a:lnTo>
                  <a:lnTo>
                    <a:pt x="1333" y="323"/>
                  </a:lnTo>
                  <a:lnTo>
                    <a:pt x="1307" y="318"/>
                  </a:lnTo>
                  <a:lnTo>
                    <a:pt x="1283" y="312"/>
                  </a:lnTo>
                  <a:lnTo>
                    <a:pt x="1262" y="299"/>
                  </a:lnTo>
                  <a:lnTo>
                    <a:pt x="1234" y="277"/>
                  </a:lnTo>
                  <a:lnTo>
                    <a:pt x="1217" y="257"/>
                  </a:lnTo>
                  <a:lnTo>
                    <a:pt x="1201" y="235"/>
                  </a:lnTo>
                  <a:lnTo>
                    <a:pt x="1192" y="212"/>
                  </a:lnTo>
                  <a:lnTo>
                    <a:pt x="1186" y="190"/>
                  </a:lnTo>
                  <a:lnTo>
                    <a:pt x="1186" y="166"/>
                  </a:lnTo>
                  <a:lnTo>
                    <a:pt x="1189" y="141"/>
                  </a:lnTo>
                  <a:lnTo>
                    <a:pt x="1195" y="118"/>
                  </a:lnTo>
                  <a:lnTo>
                    <a:pt x="1201" y="96"/>
                  </a:lnTo>
                  <a:lnTo>
                    <a:pt x="1208" y="73"/>
                  </a:lnTo>
                  <a:lnTo>
                    <a:pt x="1212" y="49"/>
                  </a:lnTo>
                  <a:lnTo>
                    <a:pt x="1212" y="29"/>
                  </a:lnTo>
                  <a:lnTo>
                    <a:pt x="1207" y="6"/>
                  </a:lnTo>
                  <a:lnTo>
                    <a:pt x="925" y="6"/>
                  </a:lnTo>
                  <a:lnTo>
                    <a:pt x="928" y="54"/>
                  </a:lnTo>
                  <a:lnTo>
                    <a:pt x="925" y="87"/>
                  </a:lnTo>
                  <a:lnTo>
                    <a:pt x="923" y="115"/>
                  </a:lnTo>
                  <a:lnTo>
                    <a:pt x="923" y="140"/>
                  </a:lnTo>
                  <a:lnTo>
                    <a:pt x="920" y="166"/>
                  </a:lnTo>
                  <a:lnTo>
                    <a:pt x="915" y="192"/>
                  </a:lnTo>
                  <a:lnTo>
                    <a:pt x="907" y="209"/>
                  </a:lnTo>
                  <a:lnTo>
                    <a:pt x="897" y="225"/>
                  </a:lnTo>
                  <a:lnTo>
                    <a:pt x="883" y="238"/>
                  </a:lnTo>
                  <a:lnTo>
                    <a:pt x="867" y="248"/>
                  </a:lnTo>
                  <a:lnTo>
                    <a:pt x="848" y="254"/>
                  </a:lnTo>
                  <a:lnTo>
                    <a:pt x="827" y="257"/>
                  </a:lnTo>
                  <a:lnTo>
                    <a:pt x="809" y="259"/>
                  </a:lnTo>
                  <a:lnTo>
                    <a:pt x="784" y="259"/>
                  </a:lnTo>
                  <a:lnTo>
                    <a:pt x="761" y="256"/>
                  </a:lnTo>
                  <a:lnTo>
                    <a:pt x="742" y="254"/>
                  </a:lnTo>
                  <a:lnTo>
                    <a:pt x="717" y="253"/>
                  </a:lnTo>
                  <a:lnTo>
                    <a:pt x="691" y="250"/>
                  </a:lnTo>
                  <a:lnTo>
                    <a:pt x="662" y="250"/>
                  </a:lnTo>
                  <a:lnTo>
                    <a:pt x="637" y="253"/>
                  </a:lnTo>
                  <a:lnTo>
                    <a:pt x="613" y="256"/>
                  </a:lnTo>
                  <a:lnTo>
                    <a:pt x="586" y="263"/>
                  </a:lnTo>
                  <a:lnTo>
                    <a:pt x="568" y="273"/>
                  </a:lnTo>
                  <a:lnTo>
                    <a:pt x="547" y="286"/>
                  </a:lnTo>
                  <a:lnTo>
                    <a:pt x="534" y="304"/>
                  </a:lnTo>
                  <a:lnTo>
                    <a:pt x="521" y="323"/>
                  </a:lnTo>
                  <a:lnTo>
                    <a:pt x="515" y="341"/>
                  </a:lnTo>
                  <a:lnTo>
                    <a:pt x="512" y="363"/>
                  </a:lnTo>
                  <a:lnTo>
                    <a:pt x="515" y="385"/>
                  </a:lnTo>
                  <a:lnTo>
                    <a:pt x="517" y="408"/>
                  </a:lnTo>
                  <a:lnTo>
                    <a:pt x="515" y="433"/>
                  </a:lnTo>
                  <a:lnTo>
                    <a:pt x="511" y="452"/>
                  </a:lnTo>
                  <a:lnTo>
                    <a:pt x="505" y="472"/>
                  </a:lnTo>
                  <a:lnTo>
                    <a:pt x="496" y="491"/>
                  </a:lnTo>
                  <a:lnTo>
                    <a:pt x="485" y="504"/>
                  </a:lnTo>
                  <a:lnTo>
                    <a:pt x="466" y="517"/>
                  </a:lnTo>
                  <a:lnTo>
                    <a:pt x="443" y="526"/>
                  </a:lnTo>
                  <a:lnTo>
                    <a:pt x="419" y="533"/>
                  </a:lnTo>
                  <a:lnTo>
                    <a:pt x="398" y="539"/>
                  </a:lnTo>
                  <a:lnTo>
                    <a:pt x="374" y="545"/>
                  </a:lnTo>
                  <a:lnTo>
                    <a:pt x="344" y="551"/>
                  </a:lnTo>
                  <a:lnTo>
                    <a:pt x="321" y="555"/>
                  </a:lnTo>
                  <a:lnTo>
                    <a:pt x="296" y="562"/>
                  </a:lnTo>
                  <a:lnTo>
                    <a:pt x="276" y="569"/>
                  </a:lnTo>
                  <a:lnTo>
                    <a:pt x="255" y="578"/>
                  </a:lnTo>
                  <a:lnTo>
                    <a:pt x="239" y="590"/>
                  </a:lnTo>
                  <a:lnTo>
                    <a:pt x="225" y="601"/>
                  </a:lnTo>
                  <a:lnTo>
                    <a:pt x="209" y="620"/>
                  </a:lnTo>
                  <a:lnTo>
                    <a:pt x="199" y="638"/>
                  </a:lnTo>
                  <a:lnTo>
                    <a:pt x="190" y="658"/>
                  </a:lnTo>
                  <a:lnTo>
                    <a:pt x="186" y="683"/>
                  </a:lnTo>
                  <a:lnTo>
                    <a:pt x="188" y="706"/>
                  </a:lnTo>
                  <a:lnTo>
                    <a:pt x="191" y="729"/>
                  </a:lnTo>
                  <a:lnTo>
                    <a:pt x="199" y="757"/>
                  </a:lnTo>
                  <a:lnTo>
                    <a:pt x="206" y="787"/>
                  </a:lnTo>
                  <a:lnTo>
                    <a:pt x="212" y="815"/>
                  </a:lnTo>
                  <a:lnTo>
                    <a:pt x="215" y="837"/>
                  </a:lnTo>
                  <a:lnTo>
                    <a:pt x="215" y="857"/>
                  </a:lnTo>
                  <a:lnTo>
                    <a:pt x="212" y="885"/>
                  </a:lnTo>
                  <a:lnTo>
                    <a:pt x="204" y="908"/>
                  </a:lnTo>
                  <a:lnTo>
                    <a:pt x="199" y="928"/>
                  </a:lnTo>
                  <a:lnTo>
                    <a:pt x="190" y="947"/>
                  </a:lnTo>
                  <a:lnTo>
                    <a:pt x="178" y="972"/>
                  </a:lnTo>
                  <a:lnTo>
                    <a:pt x="162" y="999"/>
                  </a:lnTo>
                  <a:lnTo>
                    <a:pt x="145" y="1020"/>
                  </a:lnTo>
                  <a:lnTo>
                    <a:pt x="127" y="1036"/>
                  </a:lnTo>
                  <a:lnTo>
                    <a:pt x="111" y="1050"/>
                  </a:lnTo>
                  <a:lnTo>
                    <a:pt x="94" y="1062"/>
                  </a:lnTo>
                  <a:lnTo>
                    <a:pt x="77" y="1069"/>
                  </a:lnTo>
                  <a:lnTo>
                    <a:pt x="52" y="1075"/>
                  </a:lnTo>
                  <a:lnTo>
                    <a:pt x="24" y="1079"/>
                  </a:lnTo>
                  <a:lnTo>
                    <a:pt x="0" y="10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7" name="Freeform 15"/>
            <p:cNvSpPr>
              <a:spLocks/>
            </p:cNvSpPr>
            <p:nvPr/>
          </p:nvSpPr>
          <p:spPr bwMode="auto">
            <a:xfrm>
              <a:off x="4032" y="2208"/>
              <a:ext cx="755" cy="736"/>
            </a:xfrm>
            <a:custGeom>
              <a:avLst/>
              <a:gdLst>
                <a:gd name="T0" fmla="*/ 1675 w 1675"/>
                <a:gd name="T1" fmla="*/ 1629 h 1629"/>
                <a:gd name="T2" fmla="*/ 0 w 1675"/>
                <a:gd name="T3" fmla="*/ 328 h 1629"/>
                <a:gd name="T4" fmla="*/ 151 w 1675"/>
                <a:gd name="T5" fmla="*/ 316 h 1629"/>
                <a:gd name="T6" fmla="*/ 156 w 1675"/>
                <a:gd name="T7" fmla="*/ 287 h 1629"/>
                <a:gd name="T8" fmla="*/ 148 w 1675"/>
                <a:gd name="T9" fmla="*/ 251 h 1629"/>
                <a:gd name="T10" fmla="*/ 137 w 1675"/>
                <a:gd name="T11" fmla="*/ 207 h 1629"/>
                <a:gd name="T12" fmla="*/ 129 w 1675"/>
                <a:gd name="T13" fmla="*/ 165 h 1629"/>
                <a:gd name="T14" fmla="*/ 131 w 1675"/>
                <a:gd name="T15" fmla="*/ 126 h 1629"/>
                <a:gd name="T16" fmla="*/ 144 w 1675"/>
                <a:gd name="T17" fmla="*/ 87 h 1629"/>
                <a:gd name="T18" fmla="*/ 172 w 1675"/>
                <a:gd name="T19" fmla="*/ 55 h 1629"/>
                <a:gd name="T20" fmla="*/ 202 w 1675"/>
                <a:gd name="T21" fmla="*/ 29 h 1629"/>
                <a:gd name="T22" fmla="*/ 240 w 1675"/>
                <a:gd name="T23" fmla="*/ 10 h 1629"/>
                <a:gd name="T24" fmla="*/ 288 w 1675"/>
                <a:gd name="T25" fmla="*/ 1 h 1629"/>
                <a:gd name="T26" fmla="*/ 330 w 1675"/>
                <a:gd name="T27" fmla="*/ 0 h 1629"/>
                <a:gd name="T28" fmla="*/ 366 w 1675"/>
                <a:gd name="T29" fmla="*/ 4 h 1629"/>
                <a:gd name="T30" fmla="*/ 404 w 1675"/>
                <a:gd name="T31" fmla="*/ 16 h 1629"/>
                <a:gd name="T32" fmla="*/ 434 w 1675"/>
                <a:gd name="T33" fmla="*/ 36 h 1629"/>
                <a:gd name="T34" fmla="*/ 463 w 1675"/>
                <a:gd name="T35" fmla="*/ 67 h 1629"/>
                <a:gd name="T36" fmla="*/ 487 w 1675"/>
                <a:gd name="T37" fmla="*/ 100 h 1629"/>
                <a:gd name="T38" fmla="*/ 500 w 1675"/>
                <a:gd name="T39" fmla="*/ 146 h 1629"/>
                <a:gd name="T40" fmla="*/ 494 w 1675"/>
                <a:gd name="T41" fmla="*/ 193 h 1629"/>
                <a:gd name="T42" fmla="*/ 482 w 1675"/>
                <a:gd name="T43" fmla="*/ 239 h 1629"/>
                <a:gd name="T44" fmla="*/ 471 w 1675"/>
                <a:gd name="T45" fmla="*/ 286 h 1629"/>
                <a:gd name="T46" fmla="*/ 474 w 1675"/>
                <a:gd name="T47" fmla="*/ 308 h 1629"/>
                <a:gd name="T48" fmla="*/ 755 w 1675"/>
                <a:gd name="T49" fmla="*/ 319 h 1629"/>
                <a:gd name="T50" fmla="*/ 748 w 1675"/>
                <a:gd name="T51" fmla="*/ 405 h 1629"/>
                <a:gd name="T52" fmla="*/ 751 w 1675"/>
                <a:gd name="T53" fmla="*/ 456 h 1629"/>
                <a:gd name="T54" fmla="*/ 758 w 1675"/>
                <a:gd name="T55" fmla="*/ 508 h 1629"/>
                <a:gd name="T56" fmla="*/ 777 w 1675"/>
                <a:gd name="T57" fmla="*/ 540 h 1629"/>
                <a:gd name="T58" fmla="*/ 808 w 1675"/>
                <a:gd name="T59" fmla="*/ 563 h 1629"/>
                <a:gd name="T60" fmla="*/ 845 w 1675"/>
                <a:gd name="T61" fmla="*/ 573 h 1629"/>
                <a:gd name="T62" fmla="*/ 889 w 1675"/>
                <a:gd name="T63" fmla="*/ 575 h 1629"/>
                <a:gd name="T64" fmla="*/ 931 w 1675"/>
                <a:gd name="T65" fmla="*/ 571 h 1629"/>
                <a:gd name="T66" fmla="*/ 983 w 1675"/>
                <a:gd name="T67" fmla="*/ 565 h 1629"/>
                <a:gd name="T68" fmla="*/ 1037 w 1675"/>
                <a:gd name="T69" fmla="*/ 568 h 1629"/>
                <a:gd name="T70" fmla="*/ 1086 w 1675"/>
                <a:gd name="T71" fmla="*/ 581 h 1629"/>
                <a:gd name="T72" fmla="*/ 1127 w 1675"/>
                <a:gd name="T73" fmla="*/ 604 h 1629"/>
                <a:gd name="T74" fmla="*/ 1152 w 1675"/>
                <a:gd name="T75" fmla="*/ 639 h 1629"/>
                <a:gd name="T76" fmla="*/ 1162 w 1675"/>
                <a:gd name="T77" fmla="*/ 679 h 1629"/>
                <a:gd name="T78" fmla="*/ 1158 w 1675"/>
                <a:gd name="T79" fmla="*/ 726 h 1629"/>
                <a:gd name="T80" fmla="*/ 1162 w 1675"/>
                <a:gd name="T81" fmla="*/ 770 h 1629"/>
                <a:gd name="T82" fmla="*/ 1178 w 1675"/>
                <a:gd name="T83" fmla="*/ 807 h 1629"/>
                <a:gd name="T84" fmla="*/ 1207 w 1675"/>
                <a:gd name="T85" fmla="*/ 833 h 1629"/>
                <a:gd name="T86" fmla="*/ 1255 w 1675"/>
                <a:gd name="T87" fmla="*/ 849 h 1629"/>
                <a:gd name="T88" fmla="*/ 1300 w 1675"/>
                <a:gd name="T89" fmla="*/ 861 h 1629"/>
                <a:gd name="T90" fmla="*/ 1354 w 1675"/>
                <a:gd name="T91" fmla="*/ 871 h 1629"/>
                <a:gd name="T92" fmla="*/ 1399 w 1675"/>
                <a:gd name="T93" fmla="*/ 886 h 1629"/>
                <a:gd name="T94" fmla="*/ 1435 w 1675"/>
                <a:gd name="T95" fmla="*/ 906 h 1629"/>
                <a:gd name="T96" fmla="*/ 1466 w 1675"/>
                <a:gd name="T97" fmla="*/ 937 h 1629"/>
                <a:gd name="T98" fmla="*/ 1484 w 1675"/>
                <a:gd name="T99" fmla="*/ 973 h 1629"/>
                <a:gd name="T100" fmla="*/ 1486 w 1675"/>
                <a:gd name="T101" fmla="*/ 1024 h 1629"/>
                <a:gd name="T102" fmla="*/ 1476 w 1675"/>
                <a:gd name="T103" fmla="*/ 1073 h 1629"/>
                <a:gd name="T104" fmla="*/ 1461 w 1675"/>
                <a:gd name="T105" fmla="*/ 1131 h 1629"/>
                <a:gd name="T106" fmla="*/ 1458 w 1675"/>
                <a:gd name="T107" fmla="*/ 1173 h 1629"/>
                <a:gd name="T108" fmla="*/ 1468 w 1675"/>
                <a:gd name="T109" fmla="*/ 1224 h 1629"/>
                <a:gd name="T110" fmla="*/ 1487 w 1675"/>
                <a:gd name="T111" fmla="*/ 1259 h 1629"/>
                <a:gd name="T112" fmla="*/ 1518 w 1675"/>
                <a:gd name="T113" fmla="*/ 1297 h 1629"/>
                <a:gd name="T114" fmla="*/ 1558 w 1675"/>
                <a:gd name="T115" fmla="*/ 1326 h 1629"/>
                <a:gd name="T116" fmla="*/ 1601 w 1675"/>
                <a:gd name="T117" fmla="*/ 1339 h 1629"/>
                <a:gd name="T118" fmla="*/ 1649 w 1675"/>
                <a:gd name="T119" fmla="*/ 1343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75" h="1629">
                  <a:moveTo>
                    <a:pt x="1675" y="1342"/>
                  </a:moveTo>
                  <a:lnTo>
                    <a:pt x="1675" y="1629"/>
                  </a:lnTo>
                  <a:lnTo>
                    <a:pt x="2" y="1629"/>
                  </a:lnTo>
                  <a:lnTo>
                    <a:pt x="0" y="328"/>
                  </a:lnTo>
                  <a:lnTo>
                    <a:pt x="145" y="328"/>
                  </a:lnTo>
                  <a:lnTo>
                    <a:pt x="151" y="316"/>
                  </a:lnTo>
                  <a:lnTo>
                    <a:pt x="156" y="300"/>
                  </a:lnTo>
                  <a:lnTo>
                    <a:pt x="156" y="287"/>
                  </a:lnTo>
                  <a:lnTo>
                    <a:pt x="154" y="271"/>
                  </a:lnTo>
                  <a:lnTo>
                    <a:pt x="148" y="251"/>
                  </a:lnTo>
                  <a:lnTo>
                    <a:pt x="142" y="225"/>
                  </a:lnTo>
                  <a:lnTo>
                    <a:pt x="137" y="207"/>
                  </a:lnTo>
                  <a:lnTo>
                    <a:pt x="131" y="186"/>
                  </a:lnTo>
                  <a:lnTo>
                    <a:pt x="129" y="165"/>
                  </a:lnTo>
                  <a:lnTo>
                    <a:pt x="129" y="145"/>
                  </a:lnTo>
                  <a:lnTo>
                    <a:pt x="131" y="126"/>
                  </a:lnTo>
                  <a:lnTo>
                    <a:pt x="137" y="106"/>
                  </a:lnTo>
                  <a:lnTo>
                    <a:pt x="144" y="87"/>
                  </a:lnTo>
                  <a:lnTo>
                    <a:pt x="156" y="72"/>
                  </a:lnTo>
                  <a:lnTo>
                    <a:pt x="172" y="55"/>
                  </a:lnTo>
                  <a:lnTo>
                    <a:pt x="186" y="42"/>
                  </a:lnTo>
                  <a:lnTo>
                    <a:pt x="202" y="29"/>
                  </a:lnTo>
                  <a:lnTo>
                    <a:pt x="219" y="19"/>
                  </a:lnTo>
                  <a:lnTo>
                    <a:pt x="240" y="10"/>
                  </a:lnTo>
                  <a:lnTo>
                    <a:pt x="263" y="4"/>
                  </a:lnTo>
                  <a:lnTo>
                    <a:pt x="288" y="1"/>
                  </a:lnTo>
                  <a:lnTo>
                    <a:pt x="308" y="0"/>
                  </a:lnTo>
                  <a:lnTo>
                    <a:pt x="330" y="0"/>
                  </a:lnTo>
                  <a:lnTo>
                    <a:pt x="350" y="1"/>
                  </a:lnTo>
                  <a:lnTo>
                    <a:pt x="366" y="4"/>
                  </a:lnTo>
                  <a:lnTo>
                    <a:pt x="385" y="10"/>
                  </a:lnTo>
                  <a:lnTo>
                    <a:pt x="404" y="16"/>
                  </a:lnTo>
                  <a:lnTo>
                    <a:pt x="418" y="24"/>
                  </a:lnTo>
                  <a:lnTo>
                    <a:pt x="434" y="36"/>
                  </a:lnTo>
                  <a:lnTo>
                    <a:pt x="449" y="51"/>
                  </a:lnTo>
                  <a:lnTo>
                    <a:pt x="463" y="67"/>
                  </a:lnTo>
                  <a:lnTo>
                    <a:pt x="477" y="82"/>
                  </a:lnTo>
                  <a:lnTo>
                    <a:pt x="487" y="100"/>
                  </a:lnTo>
                  <a:lnTo>
                    <a:pt x="494" y="122"/>
                  </a:lnTo>
                  <a:lnTo>
                    <a:pt x="500" y="146"/>
                  </a:lnTo>
                  <a:lnTo>
                    <a:pt x="500" y="170"/>
                  </a:lnTo>
                  <a:lnTo>
                    <a:pt x="494" y="193"/>
                  </a:lnTo>
                  <a:lnTo>
                    <a:pt x="488" y="216"/>
                  </a:lnTo>
                  <a:lnTo>
                    <a:pt x="482" y="239"/>
                  </a:lnTo>
                  <a:lnTo>
                    <a:pt x="475" y="266"/>
                  </a:lnTo>
                  <a:lnTo>
                    <a:pt x="471" y="286"/>
                  </a:lnTo>
                  <a:lnTo>
                    <a:pt x="471" y="297"/>
                  </a:lnTo>
                  <a:lnTo>
                    <a:pt x="474" y="308"/>
                  </a:lnTo>
                  <a:lnTo>
                    <a:pt x="478" y="319"/>
                  </a:lnTo>
                  <a:lnTo>
                    <a:pt x="755" y="319"/>
                  </a:lnTo>
                  <a:lnTo>
                    <a:pt x="750" y="373"/>
                  </a:lnTo>
                  <a:lnTo>
                    <a:pt x="748" y="405"/>
                  </a:lnTo>
                  <a:lnTo>
                    <a:pt x="750" y="431"/>
                  </a:lnTo>
                  <a:lnTo>
                    <a:pt x="751" y="456"/>
                  </a:lnTo>
                  <a:lnTo>
                    <a:pt x="754" y="482"/>
                  </a:lnTo>
                  <a:lnTo>
                    <a:pt x="758" y="508"/>
                  </a:lnTo>
                  <a:lnTo>
                    <a:pt x="767" y="526"/>
                  </a:lnTo>
                  <a:lnTo>
                    <a:pt x="777" y="540"/>
                  </a:lnTo>
                  <a:lnTo>
                    <a:pt x="790" y="553"/>
                  </a:lnTo>
                  <a:lnTo>
                    <a:pt x="808" y="563"/>
                  </a:lnTo>
                  <a:lnTo>
                    <a:pt x="827" y="571"/>
                  </a:lnTo>
                  <a:lnTo>
                    <a:pt x="845" y="573"/>
                  </a:lnTo>
                  <a:lnTo>
                    <a:pt x="866" y="575"/>
                  </a:lnTo>
                  <a:lnTo>
                    <a:pt x="889" y="575"/>
                  </a:lnTo>
                  <a:lnTo>
                    <a:pt x="914" y="572"/>
                  </a:lnTo>
                  <a:lnTo>
                    <a:pt x="931" y="571"/>
                  </a:lnTo>
                  <a:lnTo>
                    <a:pt x="957" y="568"/>
                  </a:lnTo>
                  <a:lnTo>
                    <a:pt x="983" y="565"/>
                  </a:lnTo>
                  <a:lnTo>
                    <a:pt x="1012" y="565"/>
                  </a:lnTo>
                  <a:lnTo>
                    <a:pt x="1037" y="568"/>
                  </a:lnTo>
                  <a:lnTo>
                    <a:pt x="1062" y="572"/>
                  </a:lnTo>
                  <a:lnTo>
                    <a:pt x="1086" y="581"/>
                  </a:lnTo>
                  <a:lnTo>
                    <a:pt x="1107" y="589"/>
                  </a:lnTo>
                  <a:lnTo>
                    <a:pt x="1127" y="604"/>
                  </a:lnTo>
                  <a:lnTo>
                    <a:pt x="1140" y="620"/>
                  </a:lnTo>
                  <a:lnTo>
                    <a:pt x="1152" y="639"/>
                  </a:lnTo>
                  <a:lnTo>
                    <a:pt x="1159" y="659"/>
                  </a:lnTo>
                  <a:lnTo>
                    <a:pt x="1162" y="679"/>
                  </a:lnTo>
                  <a:lnTo>
                    <a:pt x="1159" y="703"/>
                  </a:lnTo>
                  <a:lnTo>
                    <a:pt x="1158" y="726"/>
                  </a:lnTo>
                  <a:lnTo>
                    <a:pt x="1159" y="749"/>
                  </a:lnTo>
                  <a:lnTo>
                    <a:pt x="1162" y="770"/>
                  </a:lnTo>
                  <a:lnTo>
                    <a:pt x="1169" y="788"/>
                  </a:lnTo>
                  <a:lnTo>
                    <a:pt x="1178" y="807"/>
                  </a:lnTo>
                  <a:lnTo>
                    <a:pt x="1190" y="820"/>
                  </a:lnTo>
                  <a:lnTo>
                    <a:pt x="1207" y="833"/>
                  </a:lnTo>
                  <a:lnTo>
                    <a:pt x="1230" y="842"/>
                  </a:lnTo>
                  <a:lnTo>
                    <a:pt x="1255" y="849"/>
                  </a:lnTo>
                  <a:lnTo>
                    <a:pt x="1275" y="855"/>
                  </a:lnTo>
                  <a:lnTo>
                    <a:pt x="1300" y="861"/>
                  </a:lnTo>
                  <a:lnTo>
                    <a:pt x="1329" y="867"/>
                  </a:lnTo>
                  <a:lnTo>
                    <a:pt x="1354" y="871"/>
                  </a:lnTo>
                  <a:lnTo>
                    <a:pt x="1378" y="879"/>
                  </a:lnTo>
                  <a:lnTo>
                    <a:pt x="1399" y="886"/>
                  </a:lnTo>
                  <a:lnTo>
                    <a:pt x="1419" y="894"/>
                  </a:lnTo>
                  <a:lnTo>
                    <a:pt x="1435" y="906"/>
                  </a:lnTo>
                  <a:lnTo>
                    <a:pt x="1448" y="918"/>
                  </a:lnTo>
                  <a:lnTo>
                    <a:pt x="1466" y="937"/>
                  </a:lnTo>
                  <a:lnTo>
                    <a:pt x="1476" y="954"/>
                  </a:lnTo>
                  <a:lnTo>
                    <a:pt x="1484" y="973"/>
                  </a:lnTo>
                  <a:lnTo>
                    <a:pt x="1489" y="999"/>
                  </a:lnTo>
                  <a:lnTo>
                    <a:pt x="1486" y="1024"/>
                  </a:lnTo>
                  <a:lnTo>
                    <a:pt x="1482" y="1046"/>
                  </a:lnTo>
                  <a:lnTo>
                    <a:pt x="1476" y="1073"/>
                  </a:lnTo>
                  <a:lnTo>
                    <a:pt x="1468" y="1104"/>
                  </a:lnTo>
                  <a:lnTo>
                    <a:pt x="1461" y="1131"/>
                  </a:lnTo>
                  <a:lnTo>
                    <a:pt x="1458" y="1154"/>
                  </a:lnTo>
                  <a:lnTo>
                    <a:pt x="1458" y="1173"/>
                  </a:lnTo>
                  <a:lnTo>
                    <a:pt x="1463" y="1201"/>
                  </a:lnTo>
                  <a:lnTo>
                    <a:pt x="1468" y="1224"/>
                  </a:lnTo>
                  <a:lnTo>
                    <a:pt x="1477" y="1242"/>
                  </a:lnTo>
                  <a:lnTo>
                    <a:pt x="1487" y="1259"/>
                  </a:lnTo>
                  <a:lnTo>
                    <a:pt x="1502" y="1278"/>
                  </a:lnTo>
                  <a:lnTo>
                    <a:pt x="1518" y="1297"/>
                  </a:lnTo>
                  <a:lnTo>
                    <a:pt x="1537" y="1313"/>
                  </a:lnTo>
                  <a:lnTo>
                    <a:pt x="1558" y="1326"/>
                  </a:lnTo>
                  <a:lnTo>
                    <a:pt x="1579" y="1333"/>
                  </a:lnTo>
                  <a:lnTo>
                    <a:pt x="1601" y="1339"/>
                  </a:lnTo>
                  <a:lnTo>
                    <a:pt x="1622" y="1342"/>
                  </a:lnTo>
                  <a:lnTo>
                    <a:pt x="1649" y="1343"/>
                  </a:lnTo>
                  <a:lnTo>
                    <a:pt x="1675" y="134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8" name="Freeform 16"/>
            <p:cNvSpPr>
              <a:spLocks/>
            </p:cNvSpPr>
            <p:nvPr/>
          </p:nvSpPr>
          <p:spPr bwMode="auto">
            <a:xfrm>
              <a:off x="4080" y="1536"/>
              <a:ext cx="759" cy="617"/>
            </a:xfrm>
            <a:custGeom>
              <a:avLst/>
              <a:gdLst>
                <a:gd name="T0" fmla="*/ 1682 w 1682"/>
                <a:gd name="T1" fmla="*/ 0 h 1365"/>
                <a:gd name="T2" fmla="*/ 2 w 1682"/>
                <a:gd name="T3" fmla="*/ 1365 h 1365"/>
                <a:gd name="T4" fmla="*/ 158 w 1682"/>
                <a:gd name="T5" fmla="*/ 1339 h 1365"/>
                <a:gd name="T6" fmla="*/ 154 w 1682"/>
                <a:gd name="T7" fmla="*/ 1294 h 1365"/>
                <a:gd name="T8" fmla="*/ 137 w 1682"/>
                <a:gd name="T9" fmla="*/ 1233 h 1365"/>
                <a:gd name="T10" fmla="*/ 131 w 1682"/>
                <a:gd name="T11" fmla="*/ 1184 h 1365"/>
                <a:gd name="T12" fmla="*/ 142 w 1682"/>
                <a:gd name="T13" fmla="*/ 1133 h 1365"/>
                <a:gd name="T14" fmla="*/ 177 w 1682"/>
                <a:gd name="T15" fmla="*/ 1089 h 1365"/>
                <a:gd name="T16" fmla="*/ 221 w 1682"/>
                <a:gd name="T17" fmla="*/ 1057 h 1365"/>
                <a:gd name="T18" fmla="*/ 273 w 1682"/>
                <a:gd name="T19" fmla="*/ 1041 h 1365"/>
                <a:gd name="T20" fmla="*/ 349 w 1682"/>
                <a:gd name="T21" fmla="*/ 1043 h 1365"/>
                <a:gd name="T22" fmla="*/ 398 w 1682"/>
                <a:gd name="T23" fmla="*/ 1053 h 1365"/>
                <a:gd name="T24" fmla="*/ 447 w 1682"/>
                <a:gd name="T25" fmla="*/ 1088 h 1365"/>
                <a:gd name="T26" fmla="*/ 481 w 1682"/>
                <a:gd name="T27" fmla="*/ 1130 h 1365"/>
                <a:gd name="T28" fmla="*/ 495 w 1682"/>
                <a:gd name="T29" fmla="*/ 1175 h 1365"/>
                <a:gd name="T30" fmla="*/ 492 w 1682"/>
                <a:gd name="T31" fmla="*/ 1225 h 1365"/>
                <a:gd name="T32" fmla="*/ 481 w 1682"/>
                <a:gd name="T33" fmla="*/ 1270 h 1365"/>
                <a:gd name="T34" fmla="*/ 469 w 1682"/>
                <a:gd name="T35" fmla="*/ 1316 h 1365"/>
                <a:gd name="T36" fmla="*/ 475 w 1682"/>
                <a:gd name="T37" fmla="*/ 1360 h 1365"/>
                <a:gd name="T38" fmla="*/ 754 w 1682"/>
                <a:gd name="T39" fmla="*/ 1312 h 1365"/>
                <a:gd name="T40" fmla="*/ 757 w 1682"/>
                <a:gd name="T41" fmla="*/ 1251 h 1365"/>
                <a:gd name="T42" fmla="*/ 761 w 1682"/>
                <a:gd name="T43" fmla="*/ 1200 h 1365"/>
                <a:gd name="T44" fmla="*/ 774 w 1682"/>
                <a:gd name="T45" fmla="*/ 1156 h 1365"/>
                <a:gd name="T46" fmla="*/ 799 w 1682"/>
                <a:gd name="T47" fmla="*/ 1127 h 1365"/>
                <a:gd name="T48" fmla="*/ 834 w 1682"/>
                <a:gd name="T49" fmla="*/ 1111 h 1365"/>
                <a:gd name="T50" fmla="*/ 873 w 1682"/>
                <a:gd name="T51" fmla="*/ 1107 h 1365"/>
                <a:gd name="T52" fmla="*/ 921 w 1682"/>
                <a:gd name="T53" fmla="*/ 1108 h 1365"/>
                <a:gd name="T54" fmla="*/ 964 w 1682"/>
                <a:gd name="T55" fmla="*/ 1113 h 1365"/>
                <a:gd name="T56" fmla="*/ 1020 w 1682"/>
                <a:gd name="T57" fmla="*/ 1116 h 1365"/>
                <a:gd name="T58" fmla="*/ 1069 w 1682"/>
                <a:gd name="T59" fmla="*/ 1108 h 1365"/>
                <a:gd name="T60" fmla="*/ 1114 w 1682"/>
                <a:gd name="T61" fmla="*/ 1092 h 1365"/>
                <a:gd name="T62" fmla="*/ 1147 w 1682"/>
                <a:gd name="T63" fmla="*/ 1062 h 1365"/>
                <a:gd name="T64" fmla="*/ 1166 w 1682"/>
                <a:gd name="T65" fmla="*/ 1024 h 1365"/>
                <a:gd name="T66" fmla="*/ 1166 w 1682"/>
                <a:gd name="T67" fmla="*/ 980 h 1365"/>
                <a:gd name="T68" fmla="*/ 1166 w 1682"/>
                <a:gd name="T69" fmla="*/ 933 h 1365"/>
                <a:gd name="T70" fmla="*/ 1177 w 1682"/>
                <a:gd name="T71" fmla="*/ 893 h 1365"/>
                <a:gd name="T72" fmla="*/ 1197 w 1682"/>
                <a:gd name="T73" fmla="*/ 861 h 1365"/>
                <a:gd name="T74" fmla="*/ 1239 w 1682"/>
                <a:gd name="T75" fmla="*/ 840 h 1365"/>
                <a:gd name="T76" fmla="*/ 1284 w 1682"/>
                <a:gd name="T77" fmla="*/ 827 h 1365"/>
                <a:gd name="T78" fmla="*/ 1338 w 1682"/>
                <a:gd name="T79" fmla="*/ 815 h 1365"/>
                <a:gd name="T80" fmla="*/ 1386 w 1682"/>
                <a:gd name="T81" fmla="*/ 803 h 1365"/>
                <a:gd name="T82" fmla="*/ 1426 w 1682"/>
                <a:gd name="T83" fmla="*/ 787 h 1365"/>
                <a:gd name="T84" fmla="*/ 1457 w 1682"/>
                <a:gd name="T85" fmla="*/ 764 h 1365"/>
                <a:gd name="T86" fmla="*/ 1483 w 1682"/>
                <a:gd name="T87" fmla="*/ 728 h 1365"/>
                <a:gd name="T88" fmla="*/ 1496 w 1682"/>
                <a:gd name="T89" fmla="*/ 681 h 1365"/>
                <a:gd name="T90" fmla="*/ 1490 w 1682"/>
                <a:gd name="T91" fmla="*/ 636 h 1365"/>
                <a:gd name="T92" fmla="*/ 1476 w 1682"/>
                <a:gd name="T93" fmla="*/ 578 h 1365"/>
                <a:gd name="T94" fmla="*/ 1467 w 1682"/>
                <a:gd name="T95" fmla="*/ 529 h 1365"/>
                <a:gd name="T96" fmla="*/ 1470 w 1682"/>
                <a:gd name="T97" fmla="*/ 481 h 1365"/>
                <a:gd name="T98" fmla="*/ 1484 w 1682"/>
                <a:gd name="T99" fmla="*/ 440 h 1365"/>
                <a:gd name="T100" fmla="*/ 1509 w 1682"/>
                <a:gd name="T101" fmla="*/ 404 h 1365"/>
                <a:gd name="T102" fmla="*/ 1545 w 1682"/>
                <a:gd name="T103" fmla="*/ 369 h 1365"/>
                <a:gd name="T104" fmla="*/ 1588 w 1682"/>
                <a:gd name="T105" fmla="*/ 349 h 1365"/>
                <a:gd name="T106" fmla="*/ 1630 w 1682"/>
                <a:gd name="T107" fmla="*/ 340 h 1365"/>
                <a:gd name="T108" fmla="*/ 1682 w 1682"/>
                <a:gd name="T109" fmla="*/ 34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82" h="1365">
                  <a:moveTo>
                    <a:pt x="1682" y="340"/>
                  </a:moveTo>
                  <a:lnTo>
                    <a:pt x="1682" y="0"/>
                  </a:lnTo>
                  <a:lnTo>
                    <a:pt x="0" y="0"/>
                  </a:lnTo>
                  <a:lnTo>
                    <a:pt x="2" y="1365"/>
                  </a:lnTo>
                  <a:lnTo>
                    <a:pt x="151" y="1365"/>
                  </a:lnTo>
                  <a:lnTo>
                    <a:pt x="158" y="1339"/>
                  </a:lnTo>
                  <a:lnTo>
                    <a:pt x="158" y="1320"/>
                  </a:lnTo>
                  <a:lnTo>
                    <a:pt x="154" y="1294"/>
                  </a:lnTo>
                  <a:lnTo>
                    <a:pt x="145" y="1267"/>
                  </a:lnTo>
                  <a:lnTo>
                    <a:pt x="137" y="1233"/>
                  </a:lnTo>
                  <a:lnTo>
                    <a:pt x="132" y="1207"/>
                  </a:lnTo>
                  <a:lnTo>
                    <a:pt x="131" y="1184"/>
                  </a:lnTo>
                  <a:lnTo>
                    <a:pt x="135" y="1158"/>
                  </a:lnTo>
                  <a:lnTo>
                    <a:pt x="142" y="1133"/>
                  </a:lnTo>
                  <a:lnTo>
                    <a:pt x="158" y="1108"/>
                  </a:lnTo>
                  <a:lnTo>
                    <a:pt x="177" y="1089"/>
                  </a:lnTo>
                  <a:lnTo>
                    <a:pt x="198" y="1071"/>
                  </a:lnTo>
                  <a:lnTo>
                    <a:pt x="221" y="1057"/>
                  </a:lnTo>
                  <a:lnTo>
                    <a:pt x="249" y="1046"/>
                  </a:lnTo>
                  <a:lnTo>
                    <a:pt x="273" y="1041"/>
                  </a:lnTo>
                  <a:lnTo>
                    <a:pt x="308" y="1040"/>
                  </a:lnTo>
                  <a:lnTo>
                    <a:pt x="349" y="1043"/>
                  </a:lnTo>
                  <a:lnTo>
                    <a:pt x="375" y="1046"/>
                  </a:lnTo>
                  <a:lnTo>
                    <a:pt x="398" y="1053"/>
                  </a:lnTo>
                  <a:lnTo>
                    <a:pt x="420" y="1066"/>
                  </a:lnTo>
                  <a:lnTo>
                    <a:pt x="447" y="1088"/>
                  </a:lnTo>
                  <a:lnTo>
                    <a:pt x="465" y="1108"/>
                  </a:lnTo>
                  <a:lnTo>
                    <a:pt x="481" y="1130"/>
                  </a:lnTo>
                  <a:lnTo>
                    <a:pt x="490" y="1153"/>
                  </a:lnTo>
                  <a:lnTo>
                    <a:pt x="495" y="1175"/>
                  </a:lnTo>
                  <a:lnTo>
                    <a:pt x="495" y="1200"/>
                  </a:lnTo>
                  <a:lnTo>
                    <a:pt x="492" y="1225"/>
                  </a:lnTo>
                  <a:lnTo>
                    <a:pt x="487" y="1248"/>
                  </a:lnTo>
                  <a:lnTo>
                    <a:pt x="481" y="1270"/>
                  </a:lnTo>
                  <a:lnTo>
                    <a:pt x="474" y="1293"/>
                  </a:lnTo>
                  <a:lnTo>
                    <a:pt x="469" y="1316"/>
                  </a:lnTo>
                  <a:lnTo>
                    <a:pt x="469" y="1336"/>
                  </a:lnTo>
                  <a:lnTo>
                    <a:pt x="475" y="1360"/>
                  </a:lnTo>
                  <a:lnTo>
                    <a:pt x="757" y="1360"/>
                  </a:lnTo>
                  <a:lnTo>
                    <a:pt x="754" y="1312"/>
                  </a:lnTo>
                  <a:lnTo>
                    <a:pt x="757" y="1277"/>
                  </a:lnTo>
                  <a:lnTo>
                    <a:pt x="757" y="1251"/>
                  </a:lnTo>
                  <a:lnTo>
                    <a:pt x="758" y="1226"/>
                  </a:lnTo>
                  <a:lnTo>
                    <a:pt x="761" y="1200"/>
                  </a:lnTo>
                  <a:lnTo>
                    <a:pt x="767" y="1174"/>
                  </a:lnTo>
                  <a:lnTo>
                    <a:pt x="774" y="1156"/>
                  </a:lnTo>
                  <a:lnTo>
                    <a:pt x="784" y="1140"/>
                  </a:lnTo>
                  <a:lnTo>
                    <a:pt x="799" y="1127"/>
                  </a:lnTo>
                  <a:lnTo>
                    <a:pt x="815" y="1117"/>
                  </a:lnTo>
                  <a:lnTo>
                    <a:pt x="834" y="1111"/>
                  </a:lnTo>
                  <a:lnTo>
                    <a:pt x="854" y="1108"/>
                  </a:lnTo>
                  <a:lnTo>
                    <a:pt x="873" y="1107"/>
                  </a:lnTo>
                  <a:lnTo>
                    <a:pt x="898" y="1107"/>
                  </a:lnTo>
                  <a:lnTo>
                    <a:pt x="921" y="1108"/>
                  </a:lnTo>
                  <a:lnTo>
                    <a:pt x="940" y="1111"/>
                  </a:lnTo>
                  <a:lnTo>
                    <a:pt x="964" y="1113"/>
                  </a:lnTo>
                  <a:lnTo>
                    <a:pt x="991" y="1116"/>
                  </a:lnTo>
                  <a:lnTo>
                    <a:pt x="1020" y="1116"/>
                  </a:lnTo>
                  <a:lnTo>
                    <a:pt x="1044" y="1113"/>
                  </a:lnTo>
                  <a:lnTo>
                    <a:pt x="1069" y="1108"/>
                  </a:lnTo>
                  <a:lnTo>
                    <a:pt x="1095" y="1103"/>
                  </a:lnTo>
                  <a:lnTo>
                    <a:pt x="1114" y="1092"/>
                  </a:lnTo>
                  <a:lnTo>
                    <a:pt x="1134" y="1079"/>
                  </a:lnTo>
                  <a:lnTo>
                    <a:pt x="1147" y="1062"/>
                  </a:lnTo>
                  <a:lnTo>
                    <a:pt x="1161" y="1043"/>
                  </a:lnTo>
                  <a:lnTo>
                    <a:pt x="1166" y="1024"/>
                  </a:lnTo>
                  <a:lnTo>
                    <a:pt x="1169" y="1002"/>
                  </a:lnTo>
                  <a:lnTo>
                    <a:pt x="1166" y="980"/>
                  </a:lnTo>
                  <a:lnTo>
                    <a:pt x="1165" y="957"/>
                  </a:lnTo>
                  <a:lnTo>
                    <a:pt x="1166" y="933"/>
                  </a:lnTo>
                  <a:lnTo>
                    <a:pt x="1171" y="914"/>
                  </a:lnTo>
                  <a:lnTo>
                    <a:pt x="1177" y="893"/>
                  </a:lnTo>
                  <a:lnTo>
                    <a:pt x="1185" y="874"/>
                  </a:lnTo>
                  <a:lnTo>
                    <a:pt x="1197" y="861"/>
                  </a:lnTo>
                  <a:lnTo>
                    <a:pt x="1216" y="848"/>
                  </a:lnTo>
                  <a:lnTo>
                    <a:pt x="1239" y="840"/>
                  </a:lnTo>
                  <a:lnTo>
                    <a:pt x="1262" y="832"/>
                  </a:lnTo>
                  <a:lnTo>
                    <a:pt x="1284" y="827"/>
                  </a:lnTo>
                  <a:lnTo>
                    <a:pt x="1307" y="821"/>
                  </a:lnTo>
                  <a:lnTo>
                    <a:pt x="1338" y="815"/>
                  </a:lnTo>
                  <a:lnTo>
                    <a:pt x="1361" y="811"/>
                  </a:lnTo>
                  <a:lnTo>
                    <a:pt x="1386" y="803"/>
                  </a:lnTo>
                  <a:lnTo>
                    <a:pt x="1406" y="796"/>
                  </a:lnTo>
                  <a:lnTo>
                    <a:pt x="1426" y="787"/>
                  </a:lnTo>
                  <a:lnTo>
                    <a:pt x="1442" y="776"/>
                  </a:lnTo>
                  <a:lnTo>
                    <a:pt x="1457" y="764"/>
                  </a:lnTo>
                  <a:lnTo>
                    <a:pt x="1473" y="745"/>
                  </a:lnTo>
                  <a:lnTo>
                    <a:pt x="1483" y="728"/>
                  </a:lnTo>
                  <a:lnTo>
                    <a:pt x="1492" y="707"/>
                  </a:lnTo>
                  <a:lnTo>
                    <a:pt x="1496" y="681"/>
                  </a:lnTo>
                  <a:lnTo>
                    <a:pt x="1493" y="659"/>
                  </a:lnTo>
                  <a:lnTo>
                    <a:pt x="1490" y="636"/>
                  </a:lnTo>
                  <a:lnTo>
                    <a:pt x="1483" y="609"/>
                  </a:lnTo>
                  <a:lnTo>
                    <a:pt x="1476" y="578"/>
                  </a:lnTo>
                  <a:lnTo>
                    <a:pt x="1468" y="551"/>
                  </a:lnTo>
                  <a:lnTo>
                    <a:pt x="1467" y="529"/>
                  </a:lnTo>
                  <a:lnTo>
                    <a:pt x="1467" y="508"/>
                  </a:lnTo>
                  <a:lnTo>
                    <a:pt x="1470" y="481"/>
                  </a:lnTo>
                  <a:lnTo>
                    <a:pt x="1477" y="458"/>
                  </a:lnTo>
                  <a:lnTo>
                    <a:pt x="1484" y="440"/>
                  </a:lnTo>
                  <a:lnTo>
                    <a:pt x="1495" y="423"/>
                  </a:lnTo>
                  <a:lnTo>
                    <a:pt x="1509" y="404"/>
                  </a:lnTo>
                  <a:lnTo>
                    <a:pt x="1525" y="385"/>
                  </a:lnTo>
                  <a:lnTo>
                    <a:pt x="1545" y="369"/>
                  </a:lnTo>
                  <a:lnTo>
                    <a:pt x="1567" y="356"/>
                  </a:lnTo>
                  <a:lnTo>
                    <a:pt x="1588" y="349"/>
                  </a:lnTo>
                  <a:lnTo>
                    <a:pt x="1608" y="343"/>
                  </a:lnTo>
                  <a:lnTo>
                    <a:pt x="1630" y="340"/>
                  </a:lnTo>
                  <a:lnTo>
                    <a:pt x="1656" y="340"/>
                  </a:lnTo>
                  <a:lnTo>
                    <a:pt x="1682" y="34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8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69" name="Freeform 17"/>
            <p:cNvSpPr>
              <a:spLocks/>
            </p:cNvSpPr>
            <p:nvPr/>
          </p:nvSpPr>
          <p:spPr bwMode="auto">
            <a:xfrm>
              <a:off x="4415" y="1688"/>
              <a:ext cx="842" cy="923"/>
            </a:xfrm>
            <a:custGeom>
              <a:avLst/>
              <a:gdLst>
                <a:gd name="T0" fmla="*/ 750 w 1865"/>
                <a:gd name="T1" fmla="*/ 325 h 2044"/>
                <a:gd name="T2" fmla="*/ 724 w 1865"/>
                <a:gd name="T3" fmla="*/ 155 h 2044"/>
                <a:gd name="T4" fmla="*/ 815 w 1865"/>
                <a:gd name="T5" fmla="*/ 19 h 2044"/>
                <a:gd name="T6" fmla="*/ 1024 w 1865"/>
                <a:gd name="T7" fmla="*/ 4 h 2044"/>
                <a:gd name="T8" fmla="*/ 1127 w 1865"/>
                <a:gd name="T9" fmla="*/ 84 h 2044"/>
                <a:gd name="T10" fmla="*/ 1150 w 1865"/>
                <a:gd name="T11" fmla="*/ 224 h 2044"/>
                <a:gd name="T12" fmla="*/ 1130 w 1865"/>
                <a:gd name="T13" fmla="*/ 373 h 2044"/>
                <a:gd name="T14" fmla="*/ 1232 w 1865"/>
                <a:gd name="T15" fmla="*/ 462 h 2044"/>
                <a:gd name="T16" fmla="*/ 1386 w 1865"/>
                <a:gd name="T17" fmla="*/ 500 h 2044"/>
                <a:gd name="T18" fmla="*/ 1450 w 1865"/>
                <a:gd name="T19" fmla="*/ 569 h 2044"/>
                <a:gd name="T20" fmla="*/ 1453 w 1865"/>
                <a:gd name="T21" fmla="*/ 668 h 2044"/>
                <a:gd name="T22" fmla="*/ 1512 w 1865"/>
                <a:gd name="T23" fmla="*/ 757 h 2044"/>
                <a:gd name="T24" fmla="*/ 1634 w 1865"/>
                <a:gd name="T25" fmla="*/ 774 h 2044"/>
                <a:gd name="T26" fmla="*/ 1766 w 1865"/>
                <a:gd name="T27" fmla="*/ 767 h 2044"/>
                <a:gd name="T28" fmla="*/ 1845 w 1865"/>
                <a:gd name="T29" fmla="*/ 811 h 2044"/>
                <a:gd name="T30" fmla="*/ 1864 w 1865"/>
                <a:gd name="T31" fmla="*/ 966 h 2044"/>
                <a:gd name="T32" fmla="*/ 1845 w 1865"/>
                <a:gd name="T33" fmla="*/ 1174 h 2044"/>
                <a:gd name="T34" fmla="*/ 1765 w 1865"/>
                <a:gd name="T35" fmla="*/ 1223 h 2044"/>
                <a:gd name="T36" fmla="*/ 1621 w 1865"/>
                <a:gd name="T37" fmla="*/ 1216 h 2044"/>
                <a:gd name="T38" fmla="*/ 1515 w 1865"/>
                <a:gd name="T39" fmla="*/ 1232 h 2044"/>
                <a:gd name="T40" fmla="*/ 1455 w 1865"/>
                <a:gd name="T41" fmla="*/ 1293 h 2044"/>
                <a:gd name="T42" fmla="*/ 1450 w 1865"/>
                <a:gd name="T43" fmla="*/ 1410 h 2044"/>
                <a:gd name="T44" fmla="*/ 1381 w 1865"/>
                <a:gd name="T45" fmla="*/ 1492 h 2044"/>
                <a:gd name="T46" fmla="*/ 1258 w 1865"/>
                <a:gd name="T47" fmla="*/ 1519 h 2044"/>
                <a:gd name="T48" fmla="*/ 1150 w 1865"/>
                <a:gd name="T49" fmla="*/ 1576 h 2044"/>
                <a:gd name="T50" fmla="*/ 1127 w 1865"/>
                <a:gd name="T51" fmla="*/ 1691 h 2044"/>
                <a:gd name="T52" fmla="*/ 1150 w 1865"/>
                <a:gd name="T53" fmla="*/ 1832 h 2044"/>
                <a:gd name="T54" fmla="*/ 1100 w 1865"/>
                <a:gd name="T55" fmla="*/ 1965 h 2044"/>
                <a:gd name="T56" fmla="*/ 1010 w 1865"/>
                <a:gd name="T57" fmla="*/ 2035 h 2044"/>
                <a:gd name="T58" fmla="*/ 870 w 1865"/>
                <a:gd name="T59" fmla="*/ 2042 h 2044"/>
                <a:gd name="T60" fmla="*/ 766 w 1865"/>
                <a:gd name="T61" fmla="*/ 1990 h 2044"/>
                <a:gd name="T62" fmla="*/ 716 w 1865"/>
                <a:gd name="T63" fmla="*/ 1890 h 2044"/>
                <a:gd name="T64" fmla="*/ 729 w 1865"/>
                <a:gd name="T65" fmla="*/ 1772 h 2044"/>
                <a:gd name="T66" fmla="*/ 737 w 1865"/>
                <a:gd name="T67" fmla="*/ 1666 h 2044"/>
                <a:gd name="T68" fmla="*/ 667 w 1865"/>
                <a:gd name="T69" fmla="*/ 1591 h 2044"/>
                <a:gd name="T70" fmla="*/ 552 w 1865"/>
                <a:gd name="T71" fmla="*/ 1562 h 2044"/>
                <a:gd name="T72" fmla="*/ 442 w 1865"/>
                <a:gd name="T73" fmla="*/ 1518 h 2044"/>
                <a:gd name="T74" fmla="*/ 413 w 1865"/>
                <a:gd name="T75" fmla="*/ 1400 h 2044"/>
                <a:gd name="T76" fmla="*/ 379 w 1865"/>
                <a:gd name="T77" fmla="*/ 1303 h 2044"/>
                <a:gd name="T78" fmla="*/ 269 w 1865"/>
                <a:gd name="T79" fmla="*/ 1267 h 2044"/>
                <a:gd name="T80" fmla="*/ 157 w 1865"/>
                <a:gd name="T81" fmla="*/ 1277 h 2044"/>
                <a:gd name="T82" fmla="*/ 37 w 1865"/>
                <a:gd name="T83" fmla="*/ 1246 h 2044"/>
                <a:gd name="T84" fmla="*/ 2 w 1865"/>
                <a:gd name="T85" fmla="*/ 1110 h 2044"/>
                <a:gd name="T86" fmla="*/ 9 w 1865"/>
                <a:gd name="T87" fmla="*/ 914 h 2044"/>
                <a:gd name="T88" fmla="*/ 45 w 1865"/>
                <a:gd name="T89" fmla="*/ 796 h 2044"/>
                <a:gd name="T90" fmla="*/ 138 w 1865"/>
                <a:gd name="T91" fmla="*/ 766 h 2044"/>
                <a:gd name="T92" fmla="*/ 276 w 1865"/>
                <a:gd name="T93" fmla="*/ 776 h 2044"/>
                <a:gd name="T94" fmla="*/ 398 w 1865"/>
                <a:gd name="T95" fmla="*/ 729 h 2044"/>
                <a:gd name="T96" fmla="*/ 420 w 1865"/>
                <a:gd name="T97" fmla="*/ 620 h 2044"/>
                <a:gd name="T98" fmla="*/ 465 w 1865"/>
                <a:gd name="T99" fmla="*/ 513 h 2044"/>
                <a:gd name="T100" fmla="*/ 594 w 1865"/>
                <a:gd name="T101" fmla="*/ 475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65" h="2044">
                  <a:moveTo>
                    <a:pt x="710" y="427"/>
                  </a:moveTo>
                  <a:lnTo>
                    <a:pt x="729" y="404"/>
                  </a:lnTo>
                  <a:lnTo>
                    <a:pt x="742" y="382"/>
                  </a:lnTo>
                  <a:lnTo>
                    <a:pt x="750" y="357"/>
                  </a:lnTo>
                  <a:lnTo>
                    <a:pt x="750" y="325"/>
                  </a:lnTo>
                  <a:lnTo>
                    <a:pt x="741" y="289"/>
                  </a:lnTo>
                  <a:lnTo>
                    <a:pt x="734" y="259"/>
                  </a:lnTo>
                  <a:lnTo>
                    <a:pt x="724" y="221"/>
                  </a:lnTo>
                  <a:lnTo>
                    <a:pt x="719" y="180"/>
                  </a:lnTo>
                  <a:lnTo>
                    <a:pt x="724" y="155"/>
                  </a:lnTo>
                  <a:lnTo>
                    <a:pt x="731" y="125"/>
                  </a:lnTo>
                  <a:lnTo>
                    <a:pt x="745" y="93"/>
                  </a:lnTo>
                  <a:lnTo>
                    <a:pt x="766" y="62"/>
                  </a:lnTo>
                  <a:lnTo>
                    <a:pt x="792" y="38"/>
                  </a:lnTo>
                  <a:lnTo>
                    <a:pt x="815" y="19"/>
                  </a:lnTo>
                  <a:lnTo>
                    <a:pt x="847" y="7"/>
                  </a:lnTo>
                  <a:lnTo>
                    <a:pt x="885" y="1"/>
                  </a:lnTo>
                  <a:lnTo>
                    <a:pt x="925" y="0"/>
                  </a:lnTo>
                  <a:lnTo>
                    <a:pt x="981" y="0"/>
                  </a:lnTo>
                  <a:lnTo>
                    <a:pt x="1024" y="4"/>
                  </a:lnTo>
                  <a:lnTo>
                    <a:pt x="1049" y="13"/>
                  </a:lnTo>
                  <a:lnTo>
                    <a:pt x="1068" y="25"/>
                  </a:lnTo>
                  <a:lnTo>
                    <a:pt x="1088" y="38"/>
                  </a:lnTo>
                  <a:lnTo>
                    <a:pt x="1108" y="58"/>
                  </a:lnTo>
                  <a:lnTo>
                    <a:pt x="1127" y="84"/>
                  </a:lnTo>
                  <a:lnTo>
                    <a:pt x="1142" y="107"/>
                  </a:lnTo>
                  <a:lnTo>
                    <a:pt x="1149" y="128"/>
                  </a:lnTo>
                  <a:lnTo>
                    <a:pt x="1155" y="163"/>
                  </a:lnTo>
                  <a:lnTo>
                    <a:pt x="1155" y="193"/>
                  </a:lnTo>
                  <a:lnTo>
                    <a:pt x="1150" y="224"/>
                  </a:lnTo>
                  <a:lnTo>
                    <a:pt x="1145" y="247"/>
                  </a:lnTo>
                  <a:lnTo>
                    <a:pt x="1137" y="285"/>
                  </a:lnTo>
                  <a:lnTo>
                    <a:pt x="1127" y="324"/>
                  </a:lnTo>
                  <a:lnTo>
                    <a:pt x="1123" y="349"/>
                  </a:lnTo>
                  <a:lnTo>
                    <a:pt x="1130" y="373"/>
                  </a:lnTo>
                  <a:lnTo>
                    <a:pt x="1139" y="391"/>
                  </a:lnTo>
                  <a:lnTo>
                    <a:pt x="1155" y="414"/>
                  </a:lnTo>
                  <a:lnTo>
                    <a:pt x="1178" y="433"/>
                  </a:lnTo>
                  <a:lnTo>
                    <a:pt x="1200" y="449"/>
                  </a:lnTo>
                  <a:lnTo>
                    <a:pt x="1232" y="462"/>
                  </a:lnTo>
                  <a:lnTo>
                    <a:pt x="1264" y="471"/>
                  </a:lnTo>
                  <a:lnTo>
                    <a:pt x="1294" y="478"/>
                  </a:lnTo>
                  <a:lnTo>
                    <a:pt x="1326" y="482"/>
                  </a:lnTo>
                  <a:lnTo>
                    <a:pt x="1360" y="491"/>
                  </a:lnTo>
                  <a:lnTo>
                    <a:pt x="1386" y="500"/>
                  </a:lnTo>
                  <a:lnTo>
                    <a:pt x="1406" y="510"/>
                  </a:lnTo>
                  <a:lnTo>
                    <a:pt x="1422" y="521"/>
                  </a:lnTo>
                  <a:lnTo>
                    <a:pt x="1434" y="535"/>
                  </a:lnTo>
                  <a:lnTo>
                    <a:pt x="1442" y="551"/>
                  </a:lnTo>
                  <a:lnTo>
                    <a:pt x="1450" y="569"/>
                  </a:lnTo>
                  <a:lnTo>
                    <a:pt x="1453" y="587"/>
                  </a:lnTo>
                  <a:lnTo>
                    <a:pt x="1455" y="603"/>
                  </a:lnTo>
                  <a:lnTo>
                    <a:pt x="1455" y="625"/>
                  </a:lnTo>
                  <a:lnTo>
                    <a:pt x="1453" y="649"/>
                  </a:lnTo>
                  <a:lnTo>
                    <a:pt x="1453" y="668"/>
                  </a:lnTo>
                  <a:lnTo>
                    <a:pt x="1457" y="691"/>
                  </a:lnTo>
                  <a:lnTo>
                    <a:pt x="1467" y="712"/>
                  </a:lnTo>
                  <a:lnTo>
                    <a:pt x="1479" y="729"/>
                  </a:lnTo>
                  <a:lnTo>
                    <a:pt x="1493" y="742"/>
                  </a:lnTo>
                  <a:lnTo>
                    <a:pt x="1512" y="757"/>
                  </a:lnTo>
                  <a:lnTo>
                    <a:pt x="1531" y="766"/>
                  </a:lnTo>
                  <a:lnTo>
                    <a:pt x="1560" y="771"/>
                  </a:lnTo>
                  <a:lnTo>
                    <a:pt x="1585" y="774"/>
                  </a:lnTo>
                  <a:lnTo>
                    <a:pt x="1608" y="776"/>
                  </a:lnTo>
                  <a:lnTo>
                    <a:pt x="1634" y="774"/>
                  </a:lnTo>
                  <a:lnTo>
                    <a:pt x="1666" y="771"/>
                  </a:lnTo>
                  <a:lnTo>
                    <a:pt x="1691" y="770"/>
                  </a:lnTo>
                  <a:lnTo>
                    <a:pt x="1715" y="767"/>
                  </a:lnTo>
                  <a:lnTo>
                    <a:pt x="1739" y="766"/>
                  </a:lnTo>
                  <a:lnTo>
                    <a:pt x="1766" y="767"/>
                  </a:lnTo>
                  <a:lnTo>
                    <a:pt x="1781" y="770"/>
                  </a:lnTo>
                  <a:lnTo>
                    <a:pt x="1798" y="774"/>
                  </a:lnTo>
                  <a:lnTo>
                    <a:pt x="1814" y="783"/>
                  </a:lnTo>
                  <a:lnTo>
                    <a:pt x="1832" y="796"/>
                  </a:lnTo>
                  <a:lnTo>
                    <a:pt x="1845" y="811"/>
                  </a:lnTo>
                  <a:lnTo>
                    <a:pt x="1855" y="832"/>
                  </a:lnTo>
                  <a:lnTo>
                    <a:pt x="1859" y="851"/>
                  </a:lnTo>
                  <a:lnTo>
                    <a:pt x="1862" y="874"/>
                  </a:lnTo>
                  <a:lnTo>
                    <a:pt x="1865" y="917"/>
                  </a:lnTo>
                  <a:lnTo>
                    <a:pt x="1864" y="966"/>
                  </a:lnTo>
                  <a:lnTo>
                    <a:pt x="1865" y="1018"/>
                  </a:lnTo>
                  <a:lnTo>
                    <a:pt x="1861" y="1079"/>
                  </a:lnTo>
                  <a:lnTo>
                    <a:pt x="1856" y="1121"/>
                  </a:lnTo>
                  <a:lnTo>
                    <a:pt x="1852" y="1155"/>
                  </a:lnTo>
                  <a:lnTo>
                    <a:pt x="1845" y="1174"/>
                  </a:lnTo>
                  <a:lnTo>
                    <a:pt x="1833" y="1191"/>
                  </a:lnTo>
                  <a:lnTo>
                    <a:pt x="1820" y="1203"/>
                  </a:lnTo>
                  <a:lnTo>
                    <a:pt x="1803" y="1213"/>
                  </a:lnTo>
                  <a:lnTo>
                    <a:pt x="1782" y="1219"/>
                  </a:lnTo>
                  <a:lnTo>
                    <a:pt x="1765" y="1223"/>
                  </a:lnTo>
                  <a:lnTo>
                    <a:pt x="1729" y="1225"/>
                  </a:lnTo>
                  <a:lnTo>
                    <a:pt x="1697" y="1223"/>
                  </a:lnTo>
                  <a:lnTo>
                    <a:pt x="1670" y="1219"/>
                  </a:lnTo>
                  <a:lnTo>
                    <a:pt x="1647" y="1217"/>
                  </a:lnTo>
                  <a:lnTo>
                    <a:pt x="1621" y="1216"/>
                  </a:lnTo>
                  <a:lnTo>
                    <a:pt x="1598" y="1216"/>
                  </a:lnTo>
                  <a:lnTo>
                    <a:pt x="1577" y="1217"/>
                  </a:lnTo>
                  <a:lnTo>
                    <a:pt x="1556" y="1219"/>
                  </a:lnTo>
                  <a:lnTo>
                    <a:pt x="1530" y="1226"/>
                  </a:lnTo>
                  <a:lnTo>
                    <a:pt x="1515" y="1232"/>
                  </a:lnTo>
                  <a:lnTo>
                    <a:pt x="1502" y="1238"/>
                  </a:lnTo>
                  <a:lnTo>
                    <a:pt x="1485" y="1249"/>
                  </a:lnTo>
                  <a:lnTo>
                    <a:pt x="1473" y="1264"/>
                  </a:lnTo>
                  <a:lnTo>
                    <a:pt x="1464" y="1277"/>
                  </a:lnTo>
                  <a:lnTo>
                    <a:pt x="1455" y="1293"/>
                  </a:lnTo>
                  <a:lnTo>
                    <a:pt x="1451" y="1309"/>
                  </a:lnTo>
                  <a:lnTo>
                    <a:pt x="1450" y="1326"/>
                  </a:lnTo>
                  <a:lnTo>
                    <a:pt x="1451" y="1345"/>
                  </a:lnTo>
                  <a:lnTo>
                    <a:pt x="1451" y="1377"/>
                  </a:lnTo>
                  <a:lnTo>
                    <a:pt x="1450" y="1410"/>
                  </a:lnTo>
                  <a:lnTo>
                    <a:pt x="1441" y="1435"/>
                  </a:lnTo>
                  <a:lnTo>
                    <a:pt x="1432" y="1455"/>
                  </a:lnTo>
                  <a:lnTo>
                    <a:pt x="1419" y="1470"/>
                  </a:lnTo>
                  <a:lnTo>
                    <a:pt x="1400" y="1482"/>
                  </a:lnTo>
                  <a:lnTo>
                    <a:pt x="1381" y="1492"/>
                  </a:lnTo>
                  <a:lnTo>
                    <a:pt x="1360" y="1498"/>
                  </a:lnTo>
                  <a:lnTo>
                    <a:pt x="1332" y="1503"/>
                  </a:lnTo>
                  <a:lnTo>
                    <a:pt x="1309" y="1511"/>
                  </a:lnTo>
                  <a:lnTo>
                    <a:pt x="1281" y="1515"/>
                  </a:lnTo>
                  <a:lnTo>
                    <a:pt x="1258" y="1519"/>
                  </a:lnTo>
                  <a:lnTo>
                    <a:pt x="1232" y="1525"/>
                  </a:lnTo>
                  <a:lnTo>
                    <a:pt x="1211" y="1535"/>
                  </a:lnTo>
                  <a:lnTo>
                    <a:pt x="1188" y="1546"/>
                  </a:lnTo>
                  <a:lnTo>
                    <a:pt x="1166" y="1559"/>
                  </a:lnTo>
                  <a:lnTo>
                    <a:pt x="1150" y="1576"/>
                  </a:lnTo>
                  <a:lnTo>
                    <a:pt x="1136" y="1596"/>
                  </a:lnTo>
                  <a:lnTo>
                    <a:pt x="1124" y="1621"/>
                  </a:lnTo>
                  <a:lnTo>
                    <a:pt x="1121" y="1643"/>
                  </a:lnTo>
                  <a:lnTo>
                    <a:pt x="1123" y="1668"/>
                  </a:lnTo>
                  <a:lnTo>
                    <a:pt x="1127" y="1691"/>
                  </a:lnTo>
                  <a:lnTo>
                    <a:pt x="1135" y="1715"/>
                  </a:lnTo>
                  <a:lnTo>
                    <a:pt x="1140" y="1743"/>
                  </a:lnTo>
                  <a:lnTo>
                    <a:pt x="1145" y="1768"/>
                  </a:lnTo>
                  <a:lnTo>
                    <a:pt x="1150" y="1800"/>
                  </a:lnTo>
                  <a:lnTo>
                    <a:pt x="1150" y="1832"/>
                  </a:lnTo>
                  <a:lnTo>
                    <a:pt x="1143" y="1864"/>
                  </a:lnTo>
                  <a:lnTo>
                    <a:pt x="1136" y="1888"/>
                  </a:lnTo>
                  <a:lnTo>
                    <a:pt x="1127" y="1913"/>
                  </a:lnTo>
                  <a:lnTo>
                    <a:pt x="1116" y="1936"/>
                  </a:lnTo>
                  <a:lnTo>
                    <a:pt x="1100" y="1965"/>
                  </a:lnTo>
                  <a:lnTo>
                    <a:pt x="1082" y="1984"/>
                  </a:lnTo>
                  <a:lnTo>
                    <a:pt x="1068" y="1997"/>
                  </a:lnTo>
                  <a:lnTo>
                    <a:pt x="1049" y="2013"/>
                  </a:lnTo>
                  <a:lnTo>
                    <a:pt x="1029" y="2028"/>
                  </a:lnTo>
                  <a:lnTo>
                    <a:pt x="1010" y="2035"/>
                  </a:lnTo>
                  <a:lnTo>
                    <a:pt x="992" y="2039"/>
                  </a:lnTo>
                  <a:lnTo>
                    <a:pt x="963" y="2042"/>
                  </a:lnTo>
                  <a:lnTo>
                    <a:pt x="930" y="2044"/>
                  </a:lnTo>
                  <a:lnTo>
                    <a:pt x="889" y="2042"/>
                  </a:lnTo>
                  <a:lnTo>
                    <a:pt x="870" y="2042"/>
                  </a:lnTo>
                  <a:lnTo>
                    <a:pt x="846" y="2038"/>
                  </a:lnTo>
                  <a:lnTo>
                    <a:pt x="819" y="2031"/>
                  </a:lnTo>
                  <a:lnTo>
                    <a:pt x="796" y="2018"/>
                  </a:lnTo>
                  <a:lnTo>
                    <a:pt x="782" y="2006"/>
                  </a:lnTo>
                  <a:lnTo>
                    <a:pt x="766" y="1990"/>
                  </a:lnTo>
                  <a:lnTo>
                    <a:pt x="753" y="1976"/>
                  </a:lnTo>
                  <a:lnTo>
                    <a:pt x="740" y="1957"/>
                  </a:lnTo>
                  <a:lnTo>
                    <a:pt x="729" y="1938"/>
                  </a:lnTo>
                  <a:lnTo>
                    <a:pt x="721" y="1915"/>
                  </a:lnTo>
                  <a:lnTo>
                    <a:pt x="716" y="1890"/>
                  </a:lnTo>
                  <a:lnTo>
                    <a:pt x="715" y="1871"/>
                  </a:lnTo>
                  <a:lnTo>
                    <a:pt x="715" y="1845"/>
                  </a:lnTo>
                  <a:lnTo>
                    <a:pt x="716" y="1823"/>
                  </a:lnTo>
                  <a:lnTo>
                    <a:pt x="724" y="1800"/>
                  </a:lnTo>
                  <a:lnTo>
                    <a:pt x="729" y="1772"/>
                  </a:lnTo>
                  <a:lnTo>
                    <a:pt x="737" y="1746"/>
                  </a:lnTo>
                  <a:lnTo>
                    <a:pt x="741" y="1723"/>
                  </a:lnTo>
                  <a:lnTo>
                    <a:pt x="742" y="1701"/>
                  </a:lnTo>
                  <a:lnTo>
                    <a:pt x="741" y="1684"/>
                  </a:lnTo>
                  <a:lnTo>
                    <a:pt x="737" y="1666"/>
                  </a:lnTo>
                  <a:lnTo>
                    <a:pt x="725" y="1644"/>
                  </a:lnTo>
                  <a:lnTo>
                    <a:pt x="713" y="1630"/>
                  </a:lnTo>
                  <a:lnTo>
                    <a:pt x="699" y="1614"/>
                  </a:lnTo>
                  <a:lnTo>
                    <a:pt x="683" y="1602"/>
                  </a:lnTo>
                  <a:lnTo>
                    <a:pt x="667" y="1591"/>
                  </a:lnTo>
                  <a:lnTo>
                    <a:pt x="644" y="1582"/>
                  </a:lnTo>
                  <a:lnTo>
                    <a:pt x="623" y="1576"/>
                  </a:lnTo>
                  <a:lnTo>
                    <a:pt x="597" y="1570"/>
                  </a:lnTo>
                  <a:lnTo>
                    <a:pt x="574" y="1567"/>
                  </a:lnTo>
                  <a:lnTo>
                    <a:pt x="552" y="1562"/>
                  </a:lnTo>
                  <a:lnTo>
                    <a:pt x="526" y="1556"/>
                  </a:lnTo>
                  <a:lnTo>
                    <a:pt x="504" y="1547"/>
                  </a:lnTo>
                  <a:lnTo>
                    <a:pt x="478" y="1540"/>
                  </a:lnTo>
                  <a:lnTo>
                    <a:pt x="458" y="1531"/>
                  </a:lnTo>
                  <a:lnTo>
                    <a:pt x="442" y="1518"/>
                  </a:lnTo>
                  <a:lnTo>
                    <a:pt x="429" y="1501"/>
                  </a:lnTo>
                  <a:lnTo>
                    <a:pt x="420" y="1479"/>
                  </a:lnTo>
                  <a:lnTo>
                    <a:pt x="413" y="1450"/>
                  </a:lnTo>
                  <a:lnTo>
                    <a:pt x="411" y="1426"/>
                  </a:lnTo>
                  <a:lnTo>
                    <a:pt x="413" y="1400"/>
                  </a:lnTo>
                  <a:lnTo>
                    <a:pt x="416" y="1380"/>
                  </a:lnTo>
                  <a:lnTo>
                    <a:pt x="413" y="1355"/>
                  </a:lnTo>
                  <a:lnTo>
                    <a:pt x="405" y="1336"/>
                  </a:lnTo>
                  <a:lnTo>
                    <a:pt x="392" y="1316"/>
                  </a:lnTo>
                  <a:lnTo>
                    <a:pt x="379" y="1303"/>
                  </a:lnTo>
                  <a:lnTo>
                    <a:pt x="363" y="1290"/>
                  </a:lnTo>
                  <a:lnTo>
                    <a:pt x="342" y="1281"/>
                  </a:lnTo>
                  <a:lnTo>
                    <a:pt x="317" y="1272"/>
                  </a:lnTo>
                  <a:lnTo>
                    <a:pt x="291" y="1270"/>
                  </a:lnTo>
                  <a:lnTo>
                    <a:pt x="269" y="1267"/>
                  </a:lnTo>
                  <a:lnTo>
                    <a:pt x="244" y="1267"/>
                  </a:lnTo>
                  <a:lnTo>
                    <a:pt x="222" y="1270"/>
                  </a:lnTo>
                  <a:lnTo>
                    <a:pt x="201" y="1271"/>
                  </a:lnTo>
                  <a:lnTo>
                    <a:pt x="179" y="1274"/>
                  </a:lnTo>
                  <a:lnTo>
                    <a:pt x="157" y="1277"/>
                  </a:lnTo>
                  <a:lnTo>
                    <a:pt x="121" y="1277"/>
                  </a:lnTo>
                  <a:lnTo>
                    <a:pt x="98" y="1275"/>
                  </a:lnTo>
                  <a:lnTo>
                    <a:pt x="73" y="1270"/>
                  </a:lnTo>
                  <a:lnTo>
                    <a:pt x="55" y="1261"/>
                  </a:lnTo>
                  <a:lnTo>
                    <a:pt x="37" y="1246"/>
                  </a:lnTo>
                  <a:lnTo>
                    <a:pt x="24" y="1230"/>
                  </a:lnTo>
                  <a:lnTo>
                    <a:pt x="15" y="1213"/>
                  </a:lnTo>
                  <a:lnTo>
                    <a:pt x="5" y="1179"/>
                  </a:lnTo>
                  <a:lnTo>
                    <a:pt x="3" y="1145"/>
                  </a:lnTo>
                  <a:lnTo>
                    <a:pt x="2" y="1110"/>
                  </a:lnTo>
                  <a:lnTo>
                    <a:pt x="0" y="1066"/>
                  </a:lnTo>
                  <a:lnTo>
                    <a:pt x="3" y="1028"/>
                  </a:lnTo>
                  <a:lnTo>
                    <a:pt x="5" y="988"/>
                  </a:lnTo>
                  <a:lnTo>
                    <a:pt x="6" y="951"/>
                  </a:lnTo>
                  <a:lnTo>
                    <a:pt x="9" y="914"/>
                  </a:lnTo>
                  <a:lnTo>
                    <a:pt x="13" y="885"/>
                  </a:lnTo>
                  <a:lnTo>
                    <a:pt x="18" y="853"/>
                  </a:lnTo>
                  <a:lnTo>
                    <a:pt x="24" y="828"/>
                  </a:lnTo>
                  <a:lnTo>
                    <a:pt x="32" y="812"/>
                  </a:lnTo>
                  <a:lnTo>
                    <a:pt x="45" y="796"/>
                  </a:lnTo>
                  <a:lnTo>
                    <a:pt x="58" y="786"/>
                  </a:lnTo>
                  <a:lnTo>
                    <a:pt x="76" y="774"/>
                  </a:lnTo>
                  <a:lnTo>
                    <a:pt x="92" y="771"/>
                  </a:lnTo>
                  <a:lnTo>
                    <a:pt x="112" y="767"/>
                  </a:lnTo>
                  <a:lnTo>
                    <a:pt x="138" y="766"/>
                  </a:lnTo>
                  <a:lnTo>
                    <a:pt x="161" y="767"/>
                  </a:lnTo>
                  <a:lnTo>
                    <a:pt x="193" y="771"/>
                  </a:lnTo>
                  <a:lnTo>
                    <a:pt x="221" y="773"/>
                  </a:lnTo>
                  <a:lnTo>
                    <a:pt x="244" y="774"/>
                  </a:lnTo>
                  <a:lnTo>
                    <a:pt x="276" y="776"/>
                  </a:lnTo>
                  <a:lnTo>
                    <a:pt x="310" y="771"/>
                  </a:lnTo>
                  <a:lnTo>
                    <a:pt x="337" y="766"/>
                  </a:lnTo>
                  <a:lnTo>
                    <a:pt x="363" y="755"/>
                  </a:lnTo>
                  <a:lnTo>
                    <a:pt x="381" y="745"/>
                  </a:lnTo>
                  <a:lnTo>
                    <a:pt x="398" y="729"/>
                  </a:lnTo>
                  <a:lnTo>
                    <a:pt x="411" y="709"/>
                  </a:lnTo>
                  <a:lnTo>
                    <a:pt x="420" y="689"/>
                  </a:lnTo>
                  <a:lnTo>
                    <a:pt x="423" y="667"/>
                  </a:lnTo>
                  <a:lnTo>
                    <a:pt x="421" y="651"/>
                  </a:lnTo>
                  <a:lnTo>
                    <a:pt x="420" y="620"/>
                  </a:lnTo>
                  <a:lnTo>
                    <a:pt x="421" y="590"/>
                  </a:lnTo>
                  <a:lnTo>
                    <a:pt x="427" y="566"/>
                  </a:lnTo>
                  <a:lnTo>
                    <a:pt x="435" y="545"/>
                  </a:lnTo>
                  <a:lnTo>
                    <a:pt x="445" y="529"/>
                  </a:lnTo>
                  <a:lnTo>
                    <a:pt x="465" y="513"/>
                  </a:lnTo>
                  <a:lnTo>
                    <a:pt x="487" y="501"/>
                  </a:lnTo>
                  <a:lnTo>
                    <a:pt x="514" y="492"/>
                  </a:lnTo>
                  <a:lnTo>
                    <a:pt x="542" y="485"/>
                  </a:lnTo>
                  <a:lnTo>
                    <a:pt x="565" y="479"/>
                  </a:lnTo>
                  <a:lnTo>
                    <a:pt x="594" y="475"/>
                  </a:lnTo>
                  <a:lnTo>
                    <a:pt x="622" y="469"/>
                  </a:lnTo>
                  <a:lnTo>
                    <a:pt x="654" y="460"/>
                  </a:lnTo>
                  <a:lnTo>
                    <a:pt x="684" y="447"/>
                  </a:lnTo>
                  <a:lnTo>
                    <a:pt x="710" y="42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970" name="Line 18"/>
            <p:cNvSpPr>
              <a:spLocks noChangeShapeType="1"/>
            </p:cNvSpPr>
            <p:nvPr/>
          </p:nvSpPr>
          <p:spPr bwMode="auto">
            <a:xfrm>
              <a:off x="4080" y="254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5971" name="Line 19"/>
            <p:cNvSpPr>
              <a:spLocks noChangeShapeType="1"/>
            </p:cNvSpPr>
            <p:nvPr/>
          </p:nvSpPr>
          <p:spPr bwMode="auto">
            <a:xfrm>
              <a:off x="4080" y="2592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5972" name="Line 20"/>
            <p:cNvSpPr>
              <a:spLocks noChangeShapeType="1"/>
            </p:cNvSpPr>
            <p:nvPr/>
          </p:nvSpPr>
          <p:spPr bwMode="auto">
            <a:xfrm>
              <a:off x="4080" y="2640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5973" name="Line 21"/>
            <p:cNvSpPr>
              <a:spLocks noChangeShapeType="1"/>
            </p:cNvSpPr>
            <p:nvPr/>
          </p:nvSpPr>
          <p:spPr bwMode="auto">
            <a:xfrm>
              <a:off x="4080" y="26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5974" name="Line 22"/>
            <p:cNvSpPr>
              <a:spLocks noChangeShapeType="1"/>
            </p:cNvSpPr>
            <p:nvPr/>
          </p:nvSpPr>
          <p:spPr bwMode="auto">
            <a:xfrm>
              <a:off x="4080" y="2736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5975" name="Line 23"/>
            <p:cNvSpPr>
              <a:spLocks noChangeShapeType="1"/>
            </p:cNvSpPr>
            <p:nvPr/>
          </p:nvSpPr>
          <p:spPr bwMode="auto">
            <a:xfrm>
              <a:off x="4080" y="278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5976" name="Line 24"/>
            <p:cNvSpPr>
              <a:spLocks noChangeShapeType="1"/>
            </p:cNvSpPr>
            <p:nvPr/>
          </p:nvSpPr>
          <p:spPr bwMode="auto">
            <a:xfrm>
              <a:off x="4080" y="2832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5977" name="Line 25"/>
            <p:cNvSpPr>
              <a:spLocks noChangeShapeType="1"/>
            </p:cNvSpPr>
            <p:nvPr/>
          </p:nvSpPr>
          <p:spPr bwMode="auto">
            <a:xfrm>
              <a:off x="4080" y="2880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B0CE-C812-4215-B77D-D2DDF72DB852}" type="slidenum">
              <a:rPr lang="en-US" altLang="en-US"/>
              <a:pPr/>
              <a:t>6</a:t>
            </a:fld>
            <a:endParaRPr lang="en-US" altLang="en-US"/>
          </a:p>
        </p:txBody>
      </p:sp>
      <p:grpSp>
        <p:nvGrpSpPr>
          <p:cNvPr id="126983" name="Group 7"/>
          <p:cNvGrpSpPr>
            <a:grpSpLocks/>
          </p:cNvGrpSpPr>
          <p:nvPr/>
        </p:nvGrpSpPr>
        <p:grpSpPr bwMode="auto">
          <a:xfrm>
            <a:off x="2362200" y="457200"/>
            <a:ext cx="3886200" cy="457200"/>
            <a:chOff x="528" y="144"/>
            <a:chExt cx="1680" cy="288"/>
          </a:xfrm>
        </p:grpSpPr>
        <p:graphicFrame>
          <p:nvGraphicFramePr>
            <p:cNvPr id="126984" name="Object 8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2698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5" name="Text Box 9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PENGUJIAN PERANGKAT LUNAK</a:t>
              </a:r>
              <a:endParaRPr lang="en-US" altLang="en-US" sz="1400"/>
            </a:p>
          </p:txBody>
        </p:sp>
      </p:grp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2819401" y="990600"/>
            <a:ext cx="6340475" cy="305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76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3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90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sz="1600">
                <a:latin typeface="Arial" panose="020B0604020202020204" pitchFamily="34" charset="0"/>
              </a:rPr>
              <a:t>  INTEGRATION TESTING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endParaRPr lang="en-US" altLang="en-US" sz="1600">
              <a:latin typeface="Arial" panose="020B0604020202020204" pitchFamily="34" charset="0"/>
            </a:endParaRP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sz="1600">
                <a:latin typeface="Arial" panose="020B0604020202020204" pitchFamily="34" charset="0"/>
              </a:rPr>
              <a:t> PENGUJIAN TERHADAP INTEGRASI ANTAR MODUL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endParaRPr lang="en-US" altLang="en-US" sz="1600">
              <a:latin typeface="Arial" panose="020B0604020202020204" pitchFamily="34" charset="0"/>
            </a:endParaRP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sz="1600">
                <a:latin typeface="Arial" panose="020B0604020202020204" pitchFamily="34" charset="0"/>
              </a:rPr>
              <a:t> SUB-SYSTEM TESTING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sz="1600">
                <a:latin typeface="Arial" panose="020B0604020202020204" pitchFamily="34" charset="0"/>
              </a:rPr>
              <a:t> PENGUJIAN TERHADAPANTAR MUKA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sz="1600">
                <a:latin typeface="Arial" panose="020B0604020202020204" pitchFamily="34" charset="0"/>
              </a:rPr>
              <a:t> MODUL-MODUL YANG SUDAH DIINTEGRASIKAN</a:t>
            </a:r>
          </a:p>
          <a:p>
            <a:pPr lvl="3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endParaRPr lang="en-US" altLang="en-US" sz="1600">
              <a:latin typeface="Arial" panose="020B0604020202020204" pitchFamily="34" charset="0"/>
            </a:endParaRP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sz="1600">
                <a:latin typeface="Arial" panose="020B0604020202020204" pitchFamily="34" charset="0"/>
              </a:rPr>
              <a:t> SYSTEM TESTING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sz="1600">
                <a:latin typeface="Arial" panose="020B0604020202020204" pitchFamily="34" charset="0"/>
              </a:rPr>
              <a:t> PENGUJIAN TERHADAP PERILAKU SISTEM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sz="1600">
                <a:latin typeface="Arial" panose="020B0604020202020204" pitchFamily="34" charset="0"/>
              </a:rPr>
              <a:t> APAKAH SISTEM SESUAI DENGAN SPESIFIKASI</a:t>
            </a:r>
          </a:p>
          <a:p>
            <a:pPr lvl="2" eaLnBrk="1" hangingPunct="1">
              <a:buClr>
                <a:srgbClr val="FF3300"/>
              </a:buClr>
              <a:buSzPct val="140000"/>
              <a:buFontTx/>
              <a:buChar char="•"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6987" name="Freeform 11"/>
          <p:cNvSpPr>
            <a:spLocks/>
          </p:cNvSpPr>
          <p:nvPr/>
        </p:nvSpPr>
        <p:spPr bwMode="auto">
          <a:xfrm>
            <a:off x="5791201" y="4343401"/>
            <a:ext cx="1336675" cy="1465263"/>
          </a:xfrm>
          <a:custGeom>
            <a:avLst/>
            <a:gdLst>
              <a:gd name="T0" fmla="*/ 750 w 1865"/>
              <a:gd name="T1" fmla="*/ 325 h 2044"/>
              <a:gd name="T2" fmla="*/ 724 w 1865"/>
              <a:gd name="T3" fmla="*/ 155 h 2044"/>
              <a:gd name="T4" fmla="*/ 815 w 1865"/>
              <a:gd name="T5" fmla="*/ 19 h 2044"/>
              <a:gd name="T6" fmla="*/ 1024 w 1865"/>
              <a:gd name="T7" fmla="*/ 4 h 2044"/>
              <a:gd name="T8" fmla="*/ 1127 w 1865"/>
              <a:gd name="T9" fmla="*/ 84 h 2044"/>
              <a:gd name="T10" fmla="*/ 1150 w 1865"/>
              <a:gd name="T11" fmla="*/ 224 h 2044"/>
              <a:gd name="T12" fmla="*/ 1130 w 1865"/>
              <a:gd name="T13" fmla="*/ 373 h 2044"/>
              <a:gd name="T14" fmla="*/ 1232 w 1865"/>
              <a:gd name="T15" fmla="*/ 462 h 2044"/>
              <a:gd name="T16" fmla="*/ 1386 w 1865"/>
              <a:gd name="T17" fmla="*/ 500 h 2044"/>
              <a:gd name="T18" fmla="*/ 1450 w 1865"/>
              <a:gd name="T19" fmla="*/ 569 h 2044"/>
              <a:gd name="T20" fmla="*/ 1453 w 1865"/>
              <a:gd name="T21" fmla="*/ 668 h 2044"/>
              <a:gd name="T22" fmla="*/ 1512 w 1865"/>
              <a:gd name="T23" fmla="*/ 757 h 2044"/>
              <a:gd name="T24" fmla="*/ 1634 w 1865"/>
              <a:gd name="T25" fmla="*/ 774 h 2044"/>
              <a:gd name="T26" fmla="*/ 1766 w 1865"/>
              <a:gd name="T27" fmla="*/ 767 h 2044"/>
              <a:gd name="T28" fmla="*/ 1845 w 1865"/>
              <a:gd name="T29" fmla="*/ 811 h 2044"/>
              <a:gd name="T30" fmla="*/ 1864 w 1865"/>
              <a:gd name="T31" fmla="*/ 966 h 2044"/>
              <a:gd name="T32" fmla="*/ 1845 w 1865"/>
              <a:gd name="T33" fmla="*/ 1174 h 2044"/>
              <a:gd name="T34" fmla="*/ 1765 w 1865"/>
              <a:gd name="T35" fmla="*/ 1223 h 2044"/>
              <a:gd name="T36" fmla="*/ 1621 w 1865"/>
              <a:gd name="T37" fmla="*/ 1216 h 2044"/>
              <a:gd name="T38" fmla="*/ 1515 w 1865"/>
              <a:gd name="T39" fmla="*/ 1232 h 2044"/>
              <a:gd name="T40" fmla="*/ 1455 w 1865"/>
              <a:gd name="T41" fmla="*/ 1293 h 2044"/>
              <a:gd name="T42" fmla="*/ 1450 w 1865"/>
              <a:gd name="T43" fmla="*/ 1410 h 2044"/>
              <a:gd name="T44" fmla="*/ 1381 w 1865"/>
              <a:gd name="T45" fmla="*/ 1492 h 2044"/>
              <a:gd name="T46" fmla="*/ 1258 w 1865"/>
              <a:gd name="T47" fmla="*/ 1519 h 2044"/>
              <a:gd name="T48" fmla="*/ 1150 w 1865"/>
              <a:gd name="T49" fmla="*/ 1576 h 2044"/>
              <a:gd name="T50" fmla="*/ 1127 w 1865"/>
              <a:gd name="T51" fmla="*/ 1691 h 2044"/>
              <a:gd name="T52" fmla="*/ 1150 w 1865"/>
              <a:gd name="T53" fmla="*/ 1832 h 2044"/>
              <a:gd name="T54" fmla="*/ 1100 w 1865"/>
              <a:gd name="T55" fmla="*/ 1965 h 2044"/>
              <a:gd name="T56" fmla="*/ 1010 w 1865"/>
              <a:gd name="T57" fmla="*/ 2035 h 2044"/>
              <a:gd name="T58" fmla="*/ 870 w 1865"/>
              <a:gd name="T59" fmla="*/ 2042 h 2044"/>
              <a:gd name="T60" fmla="*/ 766 w 1865"/>
              <a:gd name="T61" fmla="*/ 1990 h 2044"/>
              <a:gd name="T62" fmla="*/ 716 w 1865"/>
              <a:gd name="T63" fmla="*/ 1890 h 2044"/>
              <a:gd name="T64" fmla="*/ 729 w 1865"/>
              <a:gd name="T65" fmla="*/ 1772 h 2044"/>
              <a:gd name="T66" fmla="*/ 737 w 1865"/>
              <a:gd name="T67" fmla="*/ 1666 h 2044"/>
              <a:gd name="T68" fmla="*/ 667 w 1865"/>
              <a:gd name="T69" fmla="*/ 1591 h 2044"/>
              <a:gd name="T70" fmla="*/ 552 w 1865"/>
              <a:gd name="T71" fmla="*/ 1562 h 2044"/>
              <a:gd name="T72" fmla="*/ 442 w 1865"/>
              <a:gd name="T73" fmla="*/ 1518 h 2044"/>
              <a:gd name="T74" fmla="*/ 413 w 1865"/>
              <a:gd name="T75" fmla="*/ 1400 h 2044"/>
              <a:gd name="T76" fmla="*/ 379 w 1865"/>
              <a:gd name="T77" fmla="*/ 1303 h 2044"/>
              <a:gd name="T78" fmla="*/ 269 w 1865"/>
              <a:gd name="T79" fmla="*/ 1267 h 2044"/>
              <a:gd name="T80" fmla="*/ 157 w 1865"/>
              <a:gd name="T81" fmla="*/ 1277 h 2044"/>
              <a:gd name="T82" fmla="*/ 37 w 1865"/>
              <a:gd name="T83" fmla="*/ 1246 h 2044"/>
              <a:gd name="T84" fmla="*/ 2 w 1865"/>
              <a:gd name="T85" fmla="*/ 1110 h 2044"/>
              <a:gd name="T86" fmla="*/ 9 w 1865"/>
              <a:gd name="T87" fmla="*/ 914 h 2044"/>
              <a:gd name="T88" fmla="*/ 45 w 1865"/>
              <a:gd name="T89" fmla="*/ 796 h 2044"/>
              <a:gd name="T90" fmla="*/ 138 w 1865"/>
              <a:gd name="T91" fmla="*/ 766 h 2044"/>
              <a:gd name="T92" fmla="*/ 276 w 1865"/>
              <a:gd name="T93" fmla="*/ 776 h 2044"/>
              <a:gd name="T94" fmla="*/ 398 w 1865"/>
              <a:gd name="T95" fmla="*/ 729 h 2044"/>
              <a:gd name="T96" fmla="*/ 420 w 1865"/>
              <a:gd name="T97" fmla="*/ 620 h 2044"/>
              <a:gd name="T98" fmla="*/ 465 w 1865"/>
              <a:gd name="T99" fmla="*/ 513 h 2044"/>
              <a:gd name="T100" fmla="*/ 594 w 1865"/>
              <a:gd name="T101" fmla="*/ 475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65" h="2044">
                <a:moveTo>
                  <a:pt x="710" y="427"/>
                </a:moveTo>
                <a:lnTo>
                  <a:pt x="729" y="404"/>
                </a:lnTo>
                <a:lnTo>
                  <a:pt x="742" y="382"/>
                </a:lnTo>
                <a:lnTo>
                  <a:pt x="750" y="357"/>
                </a:lnTo>
                <a:lnTo>
                  <a:pt x="750" y="325"/>
                </a:lnTo>
                <a:lnTo>
                  <a:pt x="741" y="289"/>
                </a:lnTo>
                <a:lnTo>
                  <a:pt x="734" y="259"/>
                </a:lnTo>
                <a:lnTo>
                  <a:pt x="724" y="221"/>
                </a:lnTo>
                <a:lnTo>
                  <a:pt x="719" y="180"/>
                </a:lnTo>
                <a:lnTo>
                  <a:pt x="724" y="155"/>
                </a:lnTo>
                <a:lnTo>
                  <a:pt x="731" y="125"/>
                </a:lnTo>
                <a:lnTo>
                  <a:pt x="745" y="93"/>
                </a:lnTo>
                <a:lnTo>
                  <a:pt x="766" y="62"/>
                </a:lnTo>
                <a:lnTo>
                  <a:pt x="792" y="38"/>
                </a:lnTo>
                <a:lnTo>
                  <a:pt x="815" y="19"/>
                </a:lnTo>
                <a:lnTo>
                  <a:pt x="847" y="7"/>
                </a:lnTo>
                <a:lnTo>
                  <a:pt x="885" y="1"/>
                </a:lnTo>
                <a:lnTo>
                  <a:pt x="925" y="0"/>
                </a:lnTo>
                <a:lnTo>
                  <a:pt x="981" y="0"/>
                </a:lnTo>
                <a:lnTo>
                  <a:pt x="1024" y="4"/>
                </a:lnTo>
                <a:lnTo>
                  <a:pt x="1049" y="13"/>
                </a:lnTo>
                <a:lnTo>
                  <a:pt x="1068" y="25"/>
                </a:lnTo>
                <a:lnTo>
                  <a:pt x="1088" y="38"/>
                </a:lnTo>
                <a:lnTo>
                  <a:pt x="1108" y="58"/>
                </a:lnTo>
                <a:lnTo>
                  <a:pt x="1127" y="84"/>
                </a:lnTo>
                <a:lnTo>
                  <a:pt x="1142" y="107"/>
                </a:lnTo>
                <a:lnTo>
                  <a:pt x="1149" y="128"/>
                </a:lnTo>
                <a:lnTo>
                  <a:pt x="1155" y="163"/>
                </a:lnTo>
                <a:lnTo>
                  <a:pt x="1155" y="193"/>
                </a:lnTo>
                <a:lnTo>
                  <a:pt x="1150" y="224"/>
                </a:lnTo>
                <a:lnTo>
                  <a:pt x="1145" y="247"/>
                </a:lnTo>
                <a:lnTo>
                  <a:pt x="1137" y="285"/>
                </a:lnTo>
                <a:lnTo>
                  <a:pt x="1127" y="324"/>
                </a:lnTo>
                <a:lnTo>
                  <a:pt x="1123" y="349"/>
                </a:lnTo>
                <a:lnTo>
                  <a:pt x="1130" y="373"/>
                </a:lnTo>
                <a:lnTo>
                  <a:pt x="1139" y="391"/>
                </a:lnTo>
                <a:lnTo>
                  <a:pt x="1155" y="414"/>
                </a:lnTo>
                <a:lnTo>
                  <a:pt x="1178" y="433"/>
                </a:lnTo>
                <a:lnTo>
                  <a:pt x="1200" y="449"/>
                </a:lnTo>
                <a:lnTo>
                  <a:pt x="1232" y="462"/>
                </a:lnTo>
                <a:lnTo>
                  <a:pt x="1264" y="471"/>
                </a:lnTo>
                <a:lnTo>
                  <a:pt x="1294" y="478"/>
                </a:lnTo>
                <a:lnTo>
                  <a:pt x="1326" y="482"/>
                </a:lnTo>
                <a:lnTo>
                  <a:pt x="1360" y="491"/>
                </a:lnTo>
                <a:lnTo>
                  <a:pt x="1386" y="500"/>
                </a:lnTo>
                <a:lnTo>
                  <a:pt x="1406" y="510"/>
                </a:lnTo>
                <a:lnTo>
                  <a:pt x="1422" y="521"/>
                </a:lnTo>
                <a:lnTo>
                  <a:pt x="1434" y="535"/>
                </a:lnTo>
                <a:lnTo>
                  <a:pt x="1442" y="551"/>
                </a:lnTo>
                <a:lnTo>
                  <a:pt x="1450" y="569"/>
                </a:lnTo>
                <a:lnTo>
                  <a:pt x="1453" y="587"/>
                </a:lnTo>
                <a:lnTo>
                  <a:pt x="1455" y="603"/>
                </a:lnTo>
                <a:lnTo>
                  <a:pt x="1455" y="625"/>
                </a:lnTo>
                <a:lnTo>
                  <a:pt x="1453" y="649"/>
                </a:lnTo>
                <a:lnTo>
                  <a:pt x="1453" y="668"/>
                </a:lnTo>
                <a:lnTo>
                  <a:pt x="1457" y="691"/>
                </a:lnTo>
                <a:lnTo>
                  <a:pt x="1467" y="712"/>
                </a:lnTo>
                <a:lnTo>
                  <a:pt x="1479" y="729"/>
                </a:lnTo>
                <a:lnTo>
                  <a:pt x="1493" y="742"/>
                </a:lnTo>
                <a:lnTo>
                  <a:pt x="1512" y="757"/>
                </a:lnTo>
                <a:lnTo>
                  <a:pt x="1531" y="766"/>
                </a:lnTo>
                <a:lnTo>
                  <a:pt x="1560" y="771"/>
                </a:lnTo>
                <a:lnTo>
                  <a:pt x="1585" y="774"/>
                </a:lnTo>
                <a:lnTo>
                  <a:pt x="1608" y="776"/>
                </a:lnTo>
                <a:lnTo>
                  <a:pt x="1634" y="774"/>
                </a:lnTo>
                <a:lnTo>
                  <a:pt x="1666" y="771"/>
                </a:lnTo>
                <a:lnTo>
                  <a:pt x="1691" y="770"/>
                </a:lnTo>
                <a:lnTo>
                  <a:pt x="1715" y="767"/>
                </a:lnTo>
                <a:lnTo>
                  <a:pt x="1739" y="766"/>
                </a:lnTo>
                <a:lnTo>
                  <a:pt x="1766" y="767"/>
                </a:lnTo>
                <a:lnTo>
                  <a:pt x="1781" y="770"/>
                </a:lnTo>
                <a:lnTo>
                  <a:pt x="1798" y="774"/>
                </a:lnTo>
                <a:lnTo>
                  <a:pt x="1814" y="783"/>
                </a:lnTo>
                <a:lnTo>
                  <a:pt x="1832" y="796"/>
                </a:lnTo>
                <a:lnTo>
                  <a:pt x="1845" y="811"/>
                </a:lnTo>
                <a:lnTo>
                  <a:pt x="1855" y="832"/>
                </a:lnTo>
                <a:lnTo>
                  <a:pt x="1859" y="851"/>
                </a:lnTo>
                <a:lnTo>
                  <a:pt x="1862" y="874"/>
                </a:lnTo>
                <a:lnTo>
                  <a:pt x="1865" y="917"/>
                </a:lnTo>
                <a:lnTo>
                  <a:pt x="1864" y="966"/>
                </a:lnTo>
                <a:lnTo>
                  <a:pt x="1865" y="1018"/>
                </a:lnTo>
                <a:lnTo>
                  <a:pt x="1861" y="1079"/>
                </a:lnTo>
                <a:lnTo>
                  <a:pt x="1856" y="1121"/>
                </a:lnTo>
                <a:lnTo>
                  <a:pt x="1852" y="1155"/>
                </a:lnTo>
                <a:lnTo>
                  <a:pt x="1845" y="1174"/>
                </a:lnTo>
                <a:lnTo>
                  <a:pt x="1833" y="1191"/>
                </a:lnTo>
                <a:lnTo>
                  <a:pt x="1820" y="1203"/>
                </a:lnTo>
                <a:lnTo>
                  <a:pt x="1803" y="1213"/>
                </a:lnTo>
                <a:lnTo>
                  <a:pt x="1782" y="1219"/>
                </a:lnTo>
                <a:lnTo>
                  <a:pt x="1765" y="1223"/>
                </a:lnTo>
                <a:lnTo>
                  <a:pt x="1729" y="1225"/>
                </a:lnTo>
                <a:lnTo>
                  <a:pt x="1697" y="1223"/>
                </a:lnTo>
                <a:lnTo>
                  <a:pt x="1670" y="1219"/>
                </a:lnTo>
                <a:lnTo>
                  <a:pt x="1647" y="1217"/>
                </a:lnTo>
                <a:lnTo>
                  <a:pt x="1621" y="1216"/>
                </a:lnTo>
                <a:lnTo>
                  <a:pt x="1598" y="1216"/>
                </a:lnTo>
                <a:lnTo>
                  <a:pt x="1577" y="1217"/>
                </a:lnTo>
                <a:lnTo>
                  <a:pt x="1556" y="1219"/>
                </a:lnTo>
                <a:lnTo>
                  <a:pt x="1530" y="1226"/>
                </a:lnTo>
                <a:lnTo>
                  <a:pt x="1515" y="1232"/>
                </a:lnTo>
                <a:lnTo>
                  <a:pt x="1502" y="1238"/>
                </a:lnTo>
                <a:lnTo>
                  <a:pt x="1485" y="1249"/>
                </a:lnTo>
                <a:lnTo>
                  <a:pt x="1473" y="1264"/>
                </a:lnTo>
                <a:lnTo>
                  <a:pt x="1464" y="1277"/>
                </a:lnTo>
                <a:lnTo>
                  <a:pt x="1455" y="1293"/>
                </a:lnTo>
                <a:lnTo>
                  <a:pt x="1451" y="1309"/>
                </a:lnTo>
                <a:lnTo>
                  <a:pt x="1450" y="1326"/>
                </a:lnTo>
                <a:lnTo>
                  <a:pt x="1451" y="1345"/>
                </a:lnTo>
                <a:lnTo>
                  <a:pt x="1451" y="1377"/>
                </a:lnTo>
                <a:lnTo>
                  <a:pt x="1450" y="1410"/>
                </a:lnTo>
                <a:lnTo>
                  <a:pt x="1441" y="1435"/>
                </a:lnTo>
                <a:lnTo>
                  <a:pt x="1432" y="1455"/>
                </a:lnTo>
                <a:lnTo>
                  <a:pt x="1419" y="1470"/>
                </a:lnTo>
                <a:lnTo>
                  <a:pt x="1400" y="1482"/>
                </a:lnTo>
                <a:lnTo>
                  <a:pt x="1381" y="1492"/>
                </a:lnTo>
                <a:lnTo>
                  <a:pt x="1360" y="1498"/>
                </a:lnTo>
                <a:lnTo>
                  <a:pt x="1332" y="1503"/>
                </a:lnTo>
                <a:lnTo>
                  <a:pt x="1309" y="1511"/>
                </a:lnTo>
                <a:lnTo>
                  <a:pt x="1281" y="1515"/>
                </a:lnTo>
                <a:lnTo>
                  <a:pt x="1258" y="1519"/>
                </a:lnTo>
                <a:lnTo>
                  <a:pt x="1232" y="1525"/>
                </a:lnTo>
                <a:lnTo>
                  <a:pt x="1211" y="1535"/>
                </a:lnTo>
                <a:lnTo>
                  <a:pt x="1188" y="1546"/>
                </a:lnTo>
                <a:lnTo>
                  <a:pt x="1166" y="1559"/>
                </a:lnTo>
                <a:lnTo>
                  <a:pt x="1150" y="1576"/>
                </a:lnTo>
                <a:lnTo>
                  <a:pt x="1136" y="1596"/>
                </a:lnTo>
                <a:lnTo>
                  <a:pt x="1124" y="1621"/>
                </a:lnTo>
                <a:lnTo>
                  <a:pt x="1121" y="1643"/>
                </a:lnTo>
                <a:lnTo>
                  <a:pt x="1123" y="1668"/>
                </a:lnTo>
                <a:lnTo>
                  <a:pt x="1127" y="1691"/>
                </a:lnTo>
                <a:lnTo>
                  <a:pt x="1135" y="1715"/>
                </a:lnTo>
                <a:lnTo>
                  <a:pt x="1140" y="1743"/>
                </a:lnTo>
                <a:lnTo>
                  <a:pt x="1145" y="1768"/>
                </a:lnTo>
                <a:lnTo>
                  <a:pt x="1150" y="1800"/>
                </a:lnTo>
                <a:lnTo>
                  <a:pt x="1150" y="1832"/>
                </a:lnTo>
                <a:lnTo>
                  <a:pt x="1143" y="1864"/>
                </a:lnTo>
                <a:lnTo>
                  <a:pt x="1136" y="1888"/>
                </a:lnTo>
                <a:lnTo>
                  <a:pt x="1127" y="1913"/>
                </a:lnTo>
                <a:lnTo>
                  <a:pt x="1116" y="1936"/>
                </a:lnTo>
                <a:lnTo>
                  <a:pt x="1100" y="1965"/>
                </a:lnTo>
                <a:lnTo>
                  <a:pt x="1082" y="1984"/>
                </a:lnTo>
                <a:lnTo>
                  <a:pt x="1068" y="1997"/>
                </a:lnTo>
                <a:lnTo>
                  <a:pt x="1049" y="2013"/>
                </a:lnTo>
                <a:lnTo>
                  <a:pt x="1029" y="2028"/>
                </a:lnTo>
                <a:lnTo>
                  <a:pt x="1010" y="2035"/>
                </a:lnTo>
                <a:lnTo>
                  <a:pt x="992" y="2039"/>
                </a:lnTo>
                <a:lnTo>
                  <a:pt x="963" y="2042"/>
                </a:lnTo>
                <a:lnTo>
                  <a:pt x="930" y="2044"/>
                </a:lnTo>
                <a:lnTo>
                  <a:pt x="889" y="2042"/>
                </a:lnTo>
                <a:lnTo>
                  <a:pt x="870" y="2042"/>
                </a:lnTo>
                <a:lnTo>
                  <a:pt x="846" y="2038"/>
                </a:lnTo>
                <a:lnTo>
                  <a:pt x="819" y="2031"/>
                </a:lnTo>
                <a:lnTo>
                  <a:pt x="796" y="2018"/>
                </a:lnTo>
                <a:lnTo>
                  <a:pt x="782" y="2006"/>
                </a:lnTo>
                <a:lnTo>
                  <a:pt x="766" y="1990"/>
                </a:lnTo>
                <a:lnTo>
                  <a:pt x="753" y="1976"/>
                </a:lnTo>
                <a:lnTo>
                  <a:pt x="740" y="1957"/>
                </a:lnTo>
                <a:lnTo>
                  <a:pt x="729" y="1938"/>
                </a:lnTo>
                <a:lnTo>
                  <a:pt x="721" y="1915"/>
                </a:lnTo>
                <a:lnTo>
                  <a:pt x="716" y="1890"/>
                </a:lnTo>
                <a:lnTo>
                  <a:pt x="715" y="1871"/>
                </a:lnTo>
                <a:lnTo>
                  <a:pt x="715" y="1845"/>
                </a:lnTo>
                <a:lnTo>
                  <a:pt x="716" y="1823"/>
                </a:lnTo>
                <a:lnTo>
                  <a:pt x="724" y="1800"/>
                </a:lnTo>
                <a:lnTo>
                  <a:pt x="729" y="1772"/>
                </a:lnTo>
                <a:lnTo>
                  <a:pt x="737" y="1746"/>
                </a:lnTo>
                <a:lnTo>
                  <a:pt x="741" y="1723"/>
                </a:lnTo>
                <a:lnTo>
                  <a:pt x="742" y="1701"/>
                </a:lnTo>
                <a:lnTo>
                  <a:pt x="741" y="1684"/>
                </a:lnTo>
                <a:lnTo>
                  <a:pt x="737" y="1666"/>
                </a:lnTo>
                <a:lnTo>
                  <a:pt x="725" y="1644"/>
                </a:lnTo>
                <a:lnTo>
                  <a:pt x="713" y="1630"/>
                </a:lnTo>
                <a:lnTo>
                  <a:pt x="699" y="1614"/>
                </a:lnTo>
                <a:lnTo>
                  <a:pt x="683" y="1602"/>
                </a:lnTo>
                <a:lnTo>
                  <a:pt x="667" y="1591"/>
                </a:lnTo>
                <a:lnTo>
                  <a:pt x="644" y="1582"/>
                </a:lnTo>
                <a:lnTo>
                  <a:pt x="623" y="1576"/>
                </a:lnTo>
                <a:lnTo>
                  <a:pt x="597" y="1570"/>
                </a:lnTo>
                <a:lnTo>
                  <a:pt x="574" y="1567"/>
                </a:lnTo>
                <a:lnTo>
                  <a:pt x="552" y="1562"/>
                </a:lnTo>
                <a:lnTo>
                  <a:pt x="526" y="1556"/>
                </a:lnTo>
                <a:lnTo>
                  <a:pt x="504" y="1547"/>
                </a:lnTo>
                <a:lnTo>
                  <a:pt x="478" y="1540"/>
                </a:lnTo>
                <a:lnTo>
                  <a:pt x="458" y="1531"/>
                </a:lnTo>
                <a:lnTo>
                  <a:pt x="442" y="1518"/>
                </a:lnTo>
                <a:lnTo>
                  <a:pt x="429" y="1501"/>
                </a:lnTo>
                <a:lnTo>
                  <a:pt x="420" y="1479"/>
                </a:lnTo>
                <a:lnTo>
                  <a:pt x="413" y="1450"/>
                </a:lnTo>
                <a:lnTo>
                  <a:pt x="411" y="1426"/>
                </a:lnTo>
                <a:lnTo>
                  <a:pt x="413" y="1400"/>
                </a:lnTo>
                <a:lnTo>
                  <a:pt x="416" y="1380"/>
                </a:lnTo>
                <a:lnTo>
                  <a:pt x="413" y="1355"/>
                </a:lnTo>
                <a:lnTo>
                  <a:pt x="405" y="1336"/>
                </a:lnTo>
                <a:lnTo>
                  <a:pt x="392" y="1316"/>
                </a:lnTo>
                <a:lnTo>
                  <a:pt x="379" y="1303"/>
                </a:lnTo>
                <a:lnTo>
                  <a:pt x="363" y="1290"/>
                </a:lnTo>
                <a:lnTo>
                  <a:pt x="342" y="1281"/>
                </a:lnTo>
                <a:lnTo>
                  <a:pt x="317" y="1272"/>
                </a:lnTo>
                <a:lnTo>
                  <a:pt x="291" y="1270"/>
                </a:lnTo>
                <a:lnTo>
                  <a:pt x="269" y="1267"/>
                </a:lnTo>
                <a:lnTo>
                  <a:pt x="244" y="1267"/>
                </a:lnTo>
                <a:lnTo>
                  <a:pt x="222" y="1270"/>
                </a:lnTo>
                <a:lnTo>
                  <a:pt x="201" y="1271"/>
                </a:lnTo>
                <a:lnTo>
                  <a:pt x="179" y="1274"/>
                </a:lnTo>
                <a:lnTo>
                  <a:pt x="157" y="1277"/>
                </a:lnTo>
                <a:lnTo>
                  <a:pt x="121" y="1277"/>
                </a:lnTo>
                <a:lnTo>
                  <a:pt x="98" y="1275"/>
                </a:lnTo>
                <a:lnTo>
                  <a:pt x="73" y="1270"/>
                </a:lnTo>
                <a:lnTo>
                  <a:pt x="55" y="1261"/>
                </a:lnTo>
                <a:lnTo>
                  <a:pt x="37" y="1246"/>
                </a:lnTo>
                <a:lnTo>
                  <a:pt x="24" y="1230"/>
                </a:lnTo>
                <a:lnTo>
                  <a:pt x="15" y="1213"/>
                </a:lnTo>
                <a:lnTo>
                  <a:pt x="5" y="1179"/>
                </a:lnTo>
                <a:lnTo>
                  <a:pt x="3" y="1145"/>
                </a:lnTo>
                <a:lnTo>
                  <a:pt x="2" y="1110"/>
                </a:lnTo>
                <a:lnTo>
                  <a:pt x="0" y="1066"/>
                </a:lnTo>
                <a:lnTo>
                  <a:pt x="3" y="1028"/>
                </a:lnTo>
                <a:lnTo>
                  <a:pt x="5" y="988"/>
                </a:lnTo>
                <a:lnTo>
                  <a:pt x="6" y="951"/>
                </a:lnTo>
                <a:lnTo>
                  <a:pt x="9" y="914"/>
                </a:lnTo>
                <a:lnTo>
                  <a:pt x="13" y="885"/>
                </a:lnTo>
                <a:lnTo>
                  <a:pt x="18" y="853"/>
                </a:lnTo>
                <a:lnTo>
                  <a:pt x="24" y="828"/>
                </a:lnTo>
                <a:lnTo>
                  <a:pt x="32" y="812"/>
                </a:lnTo>
                <a:lnTo>
                  <a:pt x="45" y="796"/>
                </a:lnTo>
                <a:lnTo>
                  <a:pt x="58" y="786"/>
                </a:lnTo>
                <a:lnTo>
                  <a:pt x="76" y="774"/>
                </a:lnTo>
                <a:lnTo>
                  <a:pt x="92" y="771"/>
                </a:lnTo>
                <a:lnTo>
                  <a:pt x="112" y="767"/>
                </a:lnTo>
                <a:lnTo>
                  <a:pt x="138" y="766"/>
                </a:lnTo>
                <a:lnTo>
                  <a:pt x="161" y="767"/>
                </a:lnTo>
                <a:lnTo>
                  <a:pt x="193" y="771"/>
                </a:lnTo>
                <a:lnTo>
                  <a:pt x="221" y="773"/>
                </a:lnTo>
                <a:lnTo>
                  <a:pt x="244" y="774"/>
                </a:lnTo>
                <a:lnTo>
                  <a:pt x="276" y="776"/>
                </a:lnTo>
                <a:lnTo>
                  <a:pt x="310" y="771"/>
                </a:lnTo>
                <a:lnTo>
                  <a:pt x="337" y="766"/>
                </a:lnTo>
                <a:lnTo>
                  <a:pt x="363" y="755"/>
                </a:lnTo>
                <a:lnTo>
                  <a:pt x="381" y="745"/>
                </a:lnTo>
                <a:lnTo>
                  <a:pt x="398" y="729"/>
                </a:lnTo>
                <a:lnTo>
                  <a:pt x="411" y="709"/>
                </a:lnTo>
                <a:lnTo>
                  <a:pt x="420" y="689"/>
                </a:lnTo>
                <a:lnTo>
                  <a:pt x="423" y="667"/>
                </a:lnTo>
                <a:lnTo>
                  <a:pt x="421" y="651"/>
                </a:lnTo>
                <a:lnTo>
                  <a:pt x="420" y="620"/>
                </a:lnTo>
                <a:lnTo>
                  <a:pt x="421" y="590"/>
                </a:lnTo>
                <a:lnTo>
                  <a:pt x="427" y="566"/>
                </a:lnTo>
                <a:lnTo>
                  <a:pt x="435" y="545"/>
                </a:lnTo>
                <a:lnTo>
                  <a:pt x="445" y="529"/>
                </a:lnTo>
                <a:lnTo>
                  <a:pt x="465" y="513"/>
                </a:lnTo>
                <a:lnTo>
                  <a:pt x="487" y="501"/>
                </a:lnTo>
                <a:lnTo>
                  <a:pt x="514" y="492"/>
                </a:lnTo>
                <a:lnTo>
                  <a:pt x="542" y="485"/>
                </a:lnTo>
                <a:lnTo>
                  <a:pt x="565" y="479"/>
                </a:lnTo>
                <a:lnTo>
                  <a:pt x="594" y="475"/>
                </a:lnTo>
                <a:lnTo>
                  <a:pt x="622" y="469"/>
                </a:lnTo>
                <a:lnTo>
                  <a:pt x="654" y="460"/>
                </a:lnTo>
                <a:lnTo>
                  <a:pt x="684" y="447"/>
                </a:lnTo>
                <a:lnTo>
                  <a:pt x="710" y="42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6988" name="Group 12"/>
          <p:cNvGrpSpPr>
            <a:grpSpLocks/>
          </p:cNvGrpSpPr>
          <p:nvPr/>
        </p:nvGrpSpPr>
        <p:grpSpPr bwMode="auto">
          <a:xfrm>
            <a:off x="5029201" y="5181600"/>
            <a:ext cx="1198563" cy="1168400"/>
            <a:chOff x="2305" y="3256"/>
            <a:chExt cx="755" cy="736"/>
          </a:xfrm>
        </p:grpSpPr>
        <p:sp>
          <p:nvSpPr>
            <p:cNvPr id="126989" name="Freeform 13"/>
            <p:cNvSpPr>
              <a:spLocks/>
            </p:cNvSpPr>
            <p:nvPr/>
          </p:nvSpPr>
          <p:spPr bwMode="auto">
            <a:xfrm>
              <a:off x="2305" y="3256"/>
              <a:ext cx="755" cy="736"/>
            </a:xfrm>
            <a:custGeom>
              <a:avLst/>
              <a:gdLst>
                <a:gd name="T0" fmla="*/ 1675 w 1675"/>
                <a:gd name="T1" fmla="*/ 1629 h 1629"/>
                <a:gd name="T2" fmla="*/ 0 w 1675"/>
                <a:gd name="T3" fmla="*/ 328 h 1629"/>
                <a:gd name="T4" fmla="*/ 151 w 1675"/>
                <a:gd name="T5" fmla="*/ 316 h 1629"/>
                <a:gd name="T6" fmla="*/ 156 w 1675"/>
                <a:gd name="T7" fmla="*/ 287 h 1629"/>
                <a:gd name="T8" fmla="*/ 148 w 1675"/>
                <a:gd name="T9" fmla="*/ 251 h 1629"/>
                <a:gd name="T10" fmla="*/ 137 w 1675"/>
                <a:gd name="T11" fmla="*/ 207 h 1629"/>
                <a:gd name="T12" fmla="*/ 129 w 1675"/>
                <a:gd name="T13" fmla="*/ 165 h 1629"/>
                <a:gd name="T14" fmla="*/ 131 w 1675"/>
                <a:gd name="T15" fmla="*/ 126 h 1629"/>
                <a:gd name="T16" fmla="*/ 144 w 1675"/>
                <a:gd name="T17" fmla="*/ 87 h 1629"/>
                <a:gd name="T18" fmla="*/ 172 w 1675"/>
                <a:gd name="T19" fmla="*/ 55 h 1629"/>
                <a:gd name="T20" fmla="*/ 202 w 1675"/>
                <a:gd name="T21" fmla="*/ 29 h 1629"/>
                <a:gd name="T22" fmla="*/ 240 w 1675"/>
                <a:gd name="T23" fmla="*/ 10 h 1629"/>
                <a:gd name="T24" fmla="*/ 288 w 1675"/>
                <a:gd name="T25" fmla="*/ 1 h 1629"/>
                <a:gd name="T26" fmla="*/ 330 w 1675"/>
                <a:gd name="T27" fmla="*/ 0 h 1629"/>
                <a:gd name="T28" fmla="*/ 366 w 1675"/>
                <a:gd name="T29" fmla="*/ 4 h 1629"/>
                <a:gd name="T30" fmla="*/ 404 w 1675"/>
                <a:gd name="T31" fmla="*/ 16 h 1629"/>
                <a:gd name="T32" fmla="*/ 434 w 1675"/>
                <a:gd name="T33" fmla="*/ 36 h 1629"/>
                <a:gd name="T34" fmla="*/ 463 w 1675"/>
                <a:gd name="T35" fmla="*/ 67 h 1629"/>
                <a:gd name="T36" fmla="*/ 487 w 1675"/>
                <a:gd name="T37" fmla="*/ 100 h 1629"/>
                <a:gd name="T38" fmla="*/ 500 w 1675"/>
                <a:gd name="T39" fmla="*/ 146 h 1629"/>
                <a:gd name="T40" fmla="*/ 494 w 1675"/>
                <a:gd name="T41" fmla="*/ 193 h 1629"/>
                <a:gd name="T42" fmla="*/ 482 w 1675"/>
                <a:gd name="T43" fmla="*/ 239 h 1629"/>
                <a:gd name="T44" fmla="*/ 471 w 1675"/>
                <a:gd name="T45" fmla="*/ 286 h 1629"/>
                <a:gd name="T46" fmla="*/ 474 w 1675"/>
                <a:gd name="T47" fmla="*/ 308 h 1629"/>
                <a:gd name="T48" fmla="*/ 755 w 1675"/>
                <a:gd name="T49" fmla="*/ 319 h 1629"/>
                <a:gd name="T50" fmla="*/ 748 w 1675"/>
                <a:gd name="T51" fmla="*/ 405 h 1629"/>
                <a:gd name="T52" fmla="*/ 751 w 1675"/>
                <a:gd name="T53" fmla="*/ 456 h 1629"/>
                <a:gd name="T54" fmla="*/ 758 w 1675"/>
                <a:gd name="T55" fmla="*/ 508 h 1629"/>
                <a:gd name="T56" fmla="*/ 777 w 1675"/>
                <a:gd name="T57" fmla="*/ 540 h 1629"/>
                <a:gd name="T58" fmla="*/ 808 w 1675"/>
                <a:gd name="T59" fmla="*/ 563 h 1629"/>
                <a:gd name="T60" fmla="*/ 845 w 1675"/>
                <a:gd name="T61" fmla="*/ 573 h 1629"/>
                <a:gd name="T62" fmla="*/ 889 w 1675"/>
                <a:gd name="T63" fmla="*/ 575 h 1629"/>
                <a:gd name="T64" fmla="*/ 931 w 1675"/>
                <a:gd name="T65" fmla="*/ 571 h 1629"/>
                <a:gd name="T66" fmla="*/ 983 w 1675"/>
                <a:gd name="T67" fmla="*/ 565 h 1629"/>
                <a:gd name="T68" fmla="*/ 1037 w 1675"/>
                <a:gd name="T69" fmla="*/ 568 h 1629"/>
                <a:gd name="T70" fmla="*/ 1086 w 1675"/>
                <a:gd name="T71" fmla="*/ 581 h 1629"/>
                <a:gd name="T72" fmla="*/ 1127 w 1675"/>
                <a:gd name="T73" fmla="*/ 604 h 1629"/>
                <a:gd name="T74" fmla="*/ 1152 w 1675"/>
                <a:gd name="T75" fmla="*/ 639 h 1629"/>
                <a:gd name="T76" fmla="*/ 1162 w 1675"/>
                <a:gd name="T77" fmla="*/ 679 h 1629"/>
                <a:gd name="T78" fmla="*/ 1158 w 1675"/>
                <a:gd name="T79" fmla="*/ 726 h 1629"/>
                <a:gd name="T80" fmla="*/ 1162 w 1675"/>
                <a:gd name="T81" fmla="*/ 770 h 1629"/>
                <a:gd name="T82" fmla="*/ 1178 w 1675"/>
                <a:gd name="T83" fmla="*/ 807 h 1629"/>
                <a:gd name="T84" fmla="*/ 1207 w 1675"/>
                <a:gd name="T85" fmla="*/ 833 h 1629"/>
                <a:gd name="T86" fmla="*/ 1255 w 1675"/>
                <a:gd name="T87" fmla="*/ 849 h 1629"/>
                <a:gd name="T88" fmla="*/ 1300 w 1675"/>
                <a:gd name="T89" fmla="*/ 861 h 1629"/>
                <a:gd name="T90" fmla="*/ 1354 w 1675"/>
                <a:gd name="T91" fmla="*/ 871 h 1629"/>
                <a:gd name="T92" fmla="*/ 1399 w 1675"/>
                <a:gd name="T93" fmla="*/ 886 h 1629"/>
                <a:gd name="T94" fmla="*/ 1435 w 1675"/>
                <a:gd name="T95" fmla="*/ 906 h 1629"/>
                <a:gd name="T96" fmla="*/ 1466 w 1675"/>
                <a:gd name="T97" fmla="*/ 937 h 1629"/>
                <a:gd name="T98" fmla="*/ 1484 w 1675"/>
                <a:gd name="T99" fmla="*/ 973 h 1629"/>
                <a:gd name="T100" fmla="*/ 1486 w 1675"/>
                <a:gd name="T101" fmla="*/ 1024 h 1629"/>
                <a:gd name="T102" fmla="*/ 1476 w 1675"/>
                <a:gd name="T103" fmla="*/ 1073 h 1629"/>
                <a:gd name="T104" fmla="*/ 1461 w 1675"/>
                <a:gd name="T105" fmla="*/ 1131 h 1629"/>
                <a:gd name="T106" fmla="*/ 1458 w 1675"/>
                <a:gd name="T107" fmla="*/ 1173 h 1629"/>
                <a:gd name="T108" fmla="*/ 1468 w 1675"/>
                <a:gd name="T109" fmla="*/ 1224 h 1629"/>
                <a:gd name="T110" fmla="*/ 1487 w 1675"/>
                <a:gd name="T111" fmla="*/ 1259 h 1629"/>
                <a:gd name="T112" fmla="*/ 1518 w 1675"/>
                <a:gd name="T113" fmla="*/ 1297 h 1629"/>
                <a:gd name="T114" fmla="*/ 1558 w 1675"/>
                <a:gd name="T115" fmla="*/ 1326 h 1629"/>
                <a:gd name="T116" fmla="*/ 1601 w 1675"/>
                <a:gd name="T117" fmla="*/ 1339 h 1629"/>
                <a:gd name="T118" fmla="*/ 1649 w 1675"/>
                <a:gd name="T119" fmla="*/ 1343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75" h="1629">
                  <a:moveTo>
                    <a:pt x="1675" y="1342"/>
                  </a:moveTo>
                  <a:lnTo>
                    <a:pt x="1675" y="1629"/>
                  </a:lnTo>
                  <a:lnTo>
                    <a:pt x="2" y="1629"/>
                  </a:lnTo>
                  <a:lnTo>
                    <a:pt x="0" y="328"/>
                  </a:lnTo>
                  <a:lnTo>
                    <a:pt x="145" y="328"/>
                  </a:lnTo>
                  <a:lnTo>
                    <a:pt x="151" y="316"/>
                  </a:lnTo>
                  <a:lnTo>
                    <a:pt x="156" y="300"/>
                  </a:lnTo>
                  <a:lnTo>
                    <a:pt x="156" y="287"/>
                  </a:lnTo>
                  <a:lnTo>
                    <a:pt x="154" y="271"/>
                  </a:lnTo>
                  <a:lnTo>
                    <a:pt x="148" y="251"/>
                  </a:lnTo>
                  <a:lnTo>
                    <a:pt x="142" y="225"/>
                  </a:lnTo>
                  <a:lnTo>
                    <a:pt x="137" y="207"/>
                  </a:lnTo>
                  <a:lnTo>
                    <a:pt x="131" y="186"/>
                  </a:lnTo>
                  <a:lnTo>
                    <a:pt x="129" y="165"/>
                  </a:lnTo>
                  <a:lnTo>
                    <a:pt x="129" y="145"/>
                  </a:lnTo>
                  <a:lnTo>
                    <a:pt x="131" y="126"/>
                  </a:lnTo>
                  <a:lnTo>
                    <a:pt x="137" y="106"/>
                  </a:lnTo>
                  <a:lnTo>
                    <a:pt x="144" y="87"/>
                  </a:lnTo>
                  <a:lnTo>
                    <a:pt x="156" y="72"/>
                  </a:lnTo>
                  <a:lnTo>
                    <a:pt x="172" y="55"/>
                  </a:lnTo>
                  <a:lnTo>
                    <a:pt x="186" y="42"/>
                  </a:lnTo>
                  <a:lnTo>
                    <a:pt x="202" y="29"/>
                  </a:lnTo>
                  <a:lnTo>
                    <a:pt x="219" y="19"/>
                  </a:lnTo>
                  <a:lnTo>
                    <a:pt x="240" y="10"/>
                  </a:lnTo>
                  <a:lnTo>
                    <a:pt x="263" y="4"/>
                  </a:lnTo>
                  <a:lnTo>
                    <a:pt x="288" y="1"/>
                  </a:lnTo>
                  <a:lnTo>
                    <a:pt x="308" y="0"/>
                  </a:lnTo>
                  <a:lnTo>
                    <a:pt x="330" y="0"/>
                  </a:lnTo>
                  <a:lnTo>
                    <a:pt x="350" y="1"/>
                  </a:lnTo>
                  <a:lnTo>
                    <a:pt x="366" y="4"/>
                  </a:lnTo>
                  <a:lnTo>
                    <a:pt x="385" y="10"/>
                  </a:lnTo>
                  <a:lnTo>
                    <a:pt x="404" y="16"/>
                  </a:lnTo>
                  <a:lnTo>
                    <a:pt x="418" y="24"/>
                  </a:lnTo>
                  <a:lnTo>
                    <a:pt x="434" y="36"/>
                  </a:lnTo>
                  <a:lnTo>
                    <a:pt x="449" y="51"/>
                  </a:lnTo>
                  <a:lnTo>
                    <a:pt x="463" y="67"/>
                  </a:lnTo>
                  <a:lnTo>
                    <a:pt x="477" y="82"/>
                  </a:lnTo>
                  <a:lnTo>
                    <a:pt x="487" y="100"/>
                  </a:lnTo>
                  <a:lnTo>
                    <a:pt x="494" y="122"/>
                  </a:lnTo>
                  <a:lnTo>
                    <a:pt x="500" y="146"/>
                  </a:lnTo>
                  <a:lnTo>
                    <a:pt x="500" y="170"/>
                  </a:lnTo>
                  <a:lnTo>
                    <a:pt x="494" y="193"/>
                  </a:lnTo>
                  <a:lnTo>
                    <a:pt x="488" y="216"/>
                  </a:lnTo>
                  <a:lnTo>
                    <a:pt x="482" y="239"/>
                  </a:lnTo>
                  <a:lnTo>
                    <a:pt x="475" y="266"/>
                  </a:lnTo>
                  <a:lnTo>
                    <a:pt x="471" y="286"/>
                  </a:lnTo>
                  <a:lnTo>
                    <a:pt x="471" y="297"/>
                  </a:lnTo>
                  <a:lnTo>
                    <a:pt x="474" y="308"/>
                  </a:lnTo>
                  <a:lnTo>
                    <a:pt x="478" y="319"/>
                  </a:lnTo>
                  <a:lnTo>
                    <a:pt x="755" y="319"/>
                  </a:lnTo>
                  <a:lnTo>
                    <a:pt x="750" y="373"/>
                  </a:lnTo>
                  <a:lnTo>
                    <a:pt x="748" y="405"/>
                  </a:lnTo>
                  <a:lnTo>
                    <a:pt x="750" y="431"/>
                  </a:lnTo>
                  <a:lnTo>
                    <a:pt x="751" y="456"/>
                  </a:lnTo>
                  <a:lnTo>
                    <a:pt x="754" y="482"/>
                  </a:lnTo>
                  <a:lnTo>
                    <a:pt x="758" y="508"/>
                  </a:lnTo>
                  <a:lnTo>
                    <a:pt x="767" y="526"/>
                  </a:lnTo>
                  <a:lnTo>
                    <a:pt x="777" y="540"/>
                  </a:lnTo>
                  <a:lnTo>
                    <a:pt x="790" y="553"/>
                  </a:lnTo>
                  <a:lnTo>
                    <a:pt x="808" y="563"/>
                  </a:lnTo>
                  <a:lnTo>
                    <a:pt x="827" y="571"/>
                  </a:lnTo>
                  <a:lnTo>
                    <a:pt x="845" y="573"/>
                  </a:lnTo>
                  <a:lnTo>
                    <a:pt x="866" y="575"/>
                  </a:lnTo>
                  <a:lnTo>
                    <a:pt x="889" y="575"/>
                  </a:lnTo>
                  <a:lnTo>
                    <a:pt x="914" y="572"/>
                  </a:lnTo>
                  <a:lnTo>
                    <a:pt x="931" y="571"/>
                  </a:lnTo>
                  <a:lnTo>
                    <a:pt x="957" y="568"/>
                  </a:lnTo>
                  <a:lnTo>
                    <a:pt x="983" y="565"/>
                  </a:lnTo>
                  <a:lnTo>
                    <a:pt x="1012" y="565"/>
                  </a:lnTo>
                  <a:lnTo>
                    <a:pt x="1037" y="568"/>
                  </a:lnTo>
                  <a:lnTo>
                    <a:pt x="1062" y="572"/>
                  </a:lnTo>
                  <a:lnTo>
                    <a:pt x="1086" y="581"/>
                  </a:lnTo>
                  <a:lnTo>
                    <a:pt x="1107" y="589"/>
                  </a:lnTo>
                  <a:lnTo>
                    <a:pt x="1127" y="604"/>
                  </a:lnTo>
                  <a:lnTo>
                    <a:pt x="1140" y="620"/>
                  </a:lnTo>
                  <a:lnTo>
                    <a:pt x="1152" y="639"/>
                  </a:lnTo>
                  <a:lnTo>
                    <a:pt x="1159" y="659"/>
                  </a:lnTo>
                  <a:lnTo>
                    <a:pt x="1162" y="679"/>
                  </a:lnTo>
                  <a:lnTo>
                    <a:pt x="1159" y="703"/>
                  </a:lnTo>
                  <a:lnTo>
                    <a:pt x="1158" y="726"/>
                  </a:lnTo>
                  <a:lnTo>
                    <a:pt x="1159" y="749"/>
                  </a:lnTo>
                  <a:lnTo>
                    <a:pt x="1162" y="770"/>
                  </a:lnTo>
                  <a:lnTo>
                    <a:pt x="1169" y="788"/>
                  </a:lnTo>
                  <a:lnTo>
                    <a:pt x="1178" y="807"/>
                  </a:lnTo>
                  <a:lnTo>
                    <a:pt x="1190" y="820"/>
                  </a:lnTo>
                  <a:lnTo>
                    <a:pt x="1207" y="833"/>
                  </a:lnTo>
                  <a:lnTo>
                    <a:pt x="1230" y="842"/>
                  </a:lnTo>
                  <a:lnTo>
                    <a:pt x="1255" y="849"/>
                  </a:lnTo>
                  <a:lnTo>
                    <a:pt x="1275" y="855"/>
                  </a:lnTo>
                  <a:lnTo>
                    <a:pt x="1300" y="861"/>
                  </a:lnTo>
                  <a:lnTo>
                    <a:pt x="1329" y="867"/>
                  </a:lnTo>
                  <a:lnTo>
                    <a:pt x="1354" y="871"/>
                  </a:lnTo>
                  <a:lnTo>
                    <a:pt x="1378" y="879"/>
                  </a:lnTo>
                  <a:lnTo>
                    <a:pt x="1399" y="886"/>
                  </a:lnTo>
                  <a:lnTo>
                    <a:pt x="1419" y="894"/>
                  </a:lnTo>
                  <a:lnTo>
                    <a:pt x="1435" y="906"/>
                  </a:lnTo>
                  <a:lnTo>
                    <a:pt x="1448" y="918"/>
                  </a:lnTo>
                  <a:lnTo>
                    <a:pt x="1466" y="937"/>
                  </a:lnTo>
                  <a:lnTo>
                    <a:pt x="1476" y="954"/>
                  </a:lnTo>
                  <a:lnTo>
                    <a:pt x="1484" y="973"/>
                  </a:lnTo>
                  <a:lnTo>
                    <a:pt x="1489" y="999"/>
                  </a:lnTo>
                  <a:lnTo>
                    <a:pt x="1486" y="1024"/>
                  </a:lnTo>
                  <a:lnTo>
                    <a:pt x="1482" y="1046"/>
                  </a:lnTo>
                  <a:lnTo>
                    <a:pt x="1476" y="1073"/>
                  </a:lnTo>
                  <a:lnTo>
                    <a:pt x="1468" y="1104"/>
                  </a:lnTo>
                  <a:lnTo>
                    <a:pt x="1461" y="1131"/>
                  </a:lnTo>
                  <a:lnTo>
                    <a:pt x="1458" y="1154"/>
                  </a:lnTo>
                  <a:lnTo>
                    <a:pt x="1458" y="1173"/>
                  </a:lnTo>
                  <a:lnTo>
                    <a:pt x="1463" y="1201"/>
                  </a:lnTo>
                  <a:lnTo>
                    <a:pt x="1468" y="1224"/>
                  </a:lnTo>
                  <a:lnTo>
                    <a:pt x="1477" y="1242"/>
                  </a:lnTo>
                  <a:lnTo>
                    <a:pt x="1487" y="1259"/>
                  </a:lnTo>
                  <a:lnTo>
                    <a:pt x="1502" y="1278"/>
                  </a:lnTo>
                  <a:lnTo>
                    <a:pt x="1518" y="1297"/>
                  </a:lnTo>
                  <a:lnTo>
                    <a:pt x="1537" y="1313"/>
                  </a:lnTo>
                  <a:lnTo>
                    <a:pt x="1558" y="1326"/>
                  </a:lnTo>
                  <a:lnTo>
                    <a:pt x="1579" y="1333"/>
                  </a:lnTo>
                  <a:lnTo>
                    <a:pt x="1601" y="1339"/>
                  </a:lnTo>
                  <a:lnTo>
                    <a:pt x="1622" y="1342"/>
                  </a:lnTo>
                  <a:lnTo>
                    <a:pt x="1649" y="1343"/>
                  </a:lnTo>
                  <a:lnTo>
                    <a:pt x="1675" y="1342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6990" name="Group 14"/>
            <p:cNvGrpSpPr>
              <a:grpSpLocks/>
            </p:cNvGrpSpPr>
            <p:nvPr/>
          </p:nvGrpSpPr>
          <p:grpSpPr bwMode="auto">
            <a:xfrm>
              <a:off x="2353" y="3592"/>
              <a:ext cx="336" cy="336"/>
              <a:chOff x="2352" y="3408"/>
              <a:chExt cx="336" cy="336"/>
            </a:xfrm>
          </p:grpSpPr>
          <p:sp>
            <p:nvSpPr>
              <p:cNvPr id="126991" name="Line 15"/>
              <p:cNvSpPr>
                <a:spLocks noChangeShapeType="1"/>
              </p:cNvSpPr>
              <p:nvPr/>
            </p:nvSpPr>
            <p:spPr bwMode="auto">
              <a:xfrm>
                <a:off x="2352" y="3408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92" name="Line 16"/>
              <p:cNvSpPr>
                <a:spLocks noChangeShapeType="1"/>
              </p:cNvSpPr>
              <p:nvPr/>
            </p:nvSpPr>
            <p:spPr bwMode="auto">
              <a:xfrm>
                <a:off x="2352" y="3456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93" name="Line 17"/>
              <p:cNvSpPr>
                <a:spLocks noChangeShapeType="1"/>
              </p:cNvSpPr>
              <p:nvPr/>
            </p:nvSpPr>
            <p:spPr bwMode="auto">
              <a:xfrm>
                <a:off x="2352" y="3504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94" name="Line 18"/>
              <p:cNvSpPr>
                <a:spLocks noChangeShapeType="1"/>
              </p:cNvSpPr>
              <p:nvPr/>
            </p:nvSpPr>
            <p:spPr bwMode="auto">
              <a:xfrm>
                <a:off x="2352" y="3552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95" name="Line 19"/>
              <p:cNvSpPr>
                <a:spLocks noChangeShapeType="1"/>
              </p:cNvSpPr>
              <p:nvPr/>
            </p:nvSpPr>
            <p:spPr bwMode="auto">
              <a:xfrm>
                <a:off x="2352" y="3600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96" name="Line 20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97" name="Line 21"/>
              <p:cNvSpPr>
                <a:spLocks noChangeShapeType="1"/>
              </p:cNvSpPr>
              <p:nvPr/>
            </p:nvSpPr>
            <p:spPr bwMode="auto">
              <a:xfrm>
                <a:off x="2352" y="3696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998" name="Line 22"/>
              <p:cNvSpPr>
                <a:spLocks noChangeShapeType="1"/>
              </p:cNvSpPr>
              <p:nvPr/>
            </p:nvSpPr>
            <p:spPr bwMode="auto">
              <a:xfrm>
                <a:off x="2352" y="3744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6999" name="Group 23"/>
          <p:cNvGrpSpPr>
            <a:grpSpLocks/>
          </p:cNvGrpSpPr>
          <p:nvPr/>
        </p:nvGrpSpPr>
        <p:grpSpPr bwMode="auto">
          <a:xfrm>
            <a:off x="4953001" y="3810000"/>
            <a:ext cx="1204913" cy="979488"/>
            <a:chOff x="2256" y="2496"/>
            <a:chExt cx="759" cy="617"/>
          </a:xfrm>
        </p:grpSpPr>
        <p:sp>
          <p:nvSpPr>
            <p:cNvPr id="127000" name="Freeform 24"/>
            <p:cNvSpPr>
              <a:spLocks/>
            </p:cNvSpPr>
            <p:nvPr/>
          </p:nvSpPr>
          <p:spPr bwMode="auto">
            <a:xfrm>
              <a:off x="2256" y="2496"/>
              <a:ext cx="759" cy="617"/>
            </a:xfrm>
            <a:custGeom>
              <a:avLst/>
              <a:gdLst>
                <a:gd name="T0" fmla="*/ 1682 w 1682"/>
                <a:gd name="T1" fmla="*/ 0 h 1365"/>
                <a:gd name="T2" fmla="*/ 2 w 1682"/>
                <a:gd name="T3" fmla="*/ 1365 h 1365"/>
                <a:gd name="T4" fmla="*/ 158 w 1682"/>
                <a:gd name="T5" fmla="*/ 1339 h 1365"/>
                <a:gd name="T6" fmla="*/ 154 w 1682"/>
                <a:gd name="T7" fmla="*/ 1294 h 1365"/>
                <a:gd name="T8" fmla="*/ 137 w 1682"/>
                <a:gd name="T9" fmla="*/ 1233 h 1365"/>
                <a:gd name="T10" fmla="*/ 131 w 1682"/>
                <a:gd name="T11" fmla="*/ 1184 h 1365"/>
                <a:gd name="T12" fmla="*/ 142 w 1682"/>
                <a:gd name="T13" fmla="*/ 1133 h 1365"/>
                <a:gd name="T14" fmla="*/ 177 w 1682"/>
                <a:gd name="T15" fmla="*/ 1089 h 1365"/>
                <a:gd name="T16" fmla="*/ 221 w 1682"/>
                <a:gd name="T17" fmla="*/ 1057 h 1365"/>
                <a:gd name="T18" fmla="*/ 273 w 1682"/>
                <a:gd name="T19" fmla="*/ 1041 h 1365"/>
                <a:gd name="T20" fmla="*/ 349 w 1682"/>
                <a:gd name="T21" fmla="*/ 1043 h 1365"/>
                <a:gd name="T22" fmla="*/ 398 w 1682"/>
                <a:gd name="T23" fmla="*/ 1053 h 1365"/>
                <a:gd name="T24" fmla="*/ 447 w 1682"/>
                <a:gd name="T25" fmla="*/ 1088 h 1365"/>
                <a:gd name="T26" fmla="*/ 481 w 1682"/>
                <a:gd name="T27" fmla="*/ 1130 h 1365"/>
                <a:gd name="T28" fmla="*/ 495 w 1682"/>
                <a:gd name="T29" fmla="*/ 1175 h 1365"/>
                <a:gd name="T30" fmla="*/ 492 w 1682"/>
                <a:gd name="T31" fmla="*/ 1225 h 1365"/>
                <a:gd name="T32" fmla="*/ 481 w 1682"/>
                <a:gd name="T33" fmla="*/ 1270 h 1365"/>
                <a:gd name="T34" fmla="*/ 469 w 1682"/>
                <a:gd name="T35" fmla="*/ 1316 h 1365"/>
                <a:gd name="T36" fmla="*/ 475 w 1682"/>
                <a:gd name="T37" fmla="*/ 1360 h 1365"/>
                <a:gd name="T38" fmla="*/ 754 w 1682"/>
                <a:gd name="T39" fmla="*/ 1312 h 1365"/>
                <a:gd name="T40" fmla="*/ 757 w 1682"/>
                <a:gd name="T41" fmla="*/ 1251 h 1365"/>
                <a:gd name="T42" fmla="*/ 761 w 1682"/>
                <a:gd name="T43" fmla="*/ 1200 h 1365"/>
                <a:gd name="T44" fmla="*/ 774 w 1682"/>
                <a:gd name="T45" fmla="*/ 1156 h 1365"/>
                <a:gd name="T46" fmla="*/ 799 w 1682"/>
                <a:gd name="T47" fmla="*/ 1127 h 1365"/>
                <a:gd name="T48" fmla="*/ 834 w 1682"/>
                <a:gd name="T49" fmla="*/ 1111 h 1365"/>
                <a:gd name="T50" fmla="*/ 873 w 1682"/>
                <a:gd name="T51" fmla="*/ 1107 h 1365"/>
                <a:gd name="T52" fmla="*/ 921 w 1682"/>
                <a:gd name="T53" fmla="*/ 1108 h 1365"/>
                <a:gd name="T54" fmla="*/ 964 w 1682"/>
                <a:gd name="T55" fmla="*/ 1113 h 1365"/>
                <a:gd name="T56" fmla="*/ 1020 w 1682"/>
                <a:gd name="T57" fmla="*/ 1116 h 1365"/>
                <a:gd name="T58" fmla="*/ 1069 w 1682"/>
                <a:gd name="T59" fmla="*/ 1108 h 1365"/>
                <a:gd name="T60" fmla="*/ 1114 w 1682"/>
                <a:gd name="T61" fmla="*/ 1092 h 1365"/>
                <a:gd name="T62" fmla="*/ 1147 w 1682"/>
                <a:gd name="T63" fmla="*/ 1062 h 1365"/>
                <a:gd name="T64" fmla="*/ 1166 w 1682"/>
                <a:gd name="T65" fmla="*/ 1024 h 1365"/>
                <a:gd name="T66" fmla="*/ 1166 w 1682"/>
                <a:gd name="T67" fmla="*/ 980 h 1365"/>
                <a:gd name="T68" fmla="*/ 1166 w 1682"/>
                <a:gd name="T69" fmla="*/ 933 h 1365"/>
                <a:gd name="T70" fmla="*/ 1177 w 1682"/>
                <a:gd name="T71" fmla="*/ 893 h 1365"/>
                <a:gd name="T72" fmla="*/ 1197 w 1682"/>
                <a:gd name="T73" fmla="*/ 861 h 1365"/>
                <a:gd name="T74" fmla="*/ 1239 w 1682"/>
                <a:gd name="T75" fmla="*/ 840 h 1365"/>
                <a:gd name="T76" fmla="*/ 1284 w 1682"/>
                <a:gd name="T77" fmla="*/ 827 h 1365"/>
                <a:gd name="T78" fmla="*/ 1338 w 1682"/>
                <a:gd name="T79" fmla="*/ 815 h 1365"/>
                <a:gd name="T80" fmla="*/ 1386 w 1682"/>
                <a:gd name="T81" fmla="*/ 803 h 1365"/>
                <a:gd name="T82" fmla="*/ 1426 w 1682"/>
                <a:gd name="T83" fmla="*/ 787 h 1365"/>
                <a:gd name="T84" fmla="*/ 1457 w 1682"/>
                <a:gd name="T85" fmla="*/ 764 h 1365"/>
                <a:gd name="T86" fmla="*/ 1483 w 1682"/>
                <a:gd name="T87" fmla="*/ 728 h 1365"/>
                <a:gd name="T88" fmla="*/ 1496 w 1682"/>
                <a:gd name="T89" fmla="*/ 681 h 1365"/>
                <a:gd name="T90" fmla="*/ 1490 w 1682"/>
                <a:gd name="T91" fmla="*/ 636 h 1365"/>
                <a:gd name="T92" fmla="*/ 1476 w 1682"/>
                <a:gd name="T93" fmla="*/ 578 h 1365"/>
                <a:gd name="T94" fmla="*/ 1467 w 1682"/>
                <a:gd name="T95" fmla="*/ 529 h 1365"/>
                <a:gd name="T96" fmla="*/ 1470 w 1682"/>
                <a:gd name="T97" fmla="*/ 481 h 1365"/>
                <a:gd name="T98" fmla="*/ 1484 w 1682"/>
                <a:gd name="T99" fmla="*/ 440 h 1365"/>
                <a:gd name="T100" fmla="*/ 1509 w 1682"/>
                <a:gd name="T101" fmla="*/ 404 h 1365"/>
                <a:gd name="T102" fmla="*/ 1545 w 1682"/>
                <a:gd name="T103" fmla="*/ 369 h 1365"/>
                <a:gd name="T104" fmla="*/ 1588 w 1682"/>
                <a:gd name="T105" fmla="*/ 349 h 1365"/>
                <a:gd name="T106" fmla="*/ 1630 w 1682"/>
                <a:gd name="T107" fmla="*/ 340 h 1365"/>
                <a:gd name="T108" fmla="*/ 1682 w 1682"/>
                <a:gd name="T109" fmla="*/ 340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82" h="1365">
                  <a:moveTo>
                    <a:pt x="1682" y="340"/>
                  </a:moveTo>
                  <a:lnTo>
                    <a:pt x="1682" y="0"/>
                  </a:lnTo>
                  <a:lnTo>
                    <a:pt x="0" y="0"/>
                  </a:lnTo>
                  <a:lnTo>
                    <a:pt x="2" y="1365"/>
                  </a:lnTo>
                  <a:lnTo>
                    <a:pt x="151" y="1365"/>
                  </a:lnTo>
                  <a:lnTo>
                    <a:pt x="158" y="1339"/>
                  </a:lnTo>
                  <a:lnTo>
                    <a:pt x="158" y="1320"/>
                  </a:lnTo>
                  <a:lnTo>
                    <a:pt x="154" y="1294"/>
                  </a:lnTo>
                  <a:lnTo>
                    <a:pt x="145" y="1267"/>
                  </a:lnTo>
                  <a:lnTo>
                    <a:pt x="137" y="1233"/>
                  </a:lnTo>
                  <a:lnTo>
                    <a:pt x="132" y="1207"/>
                  </a:lnTo>
                  <a:lnTo>
                    <a:pt x="131" y="1184"/>
                  </a:lnTo>
                  <a:lnTo>
                    <a:pt x="135" y="1158"/>
                  </a:lnTo>
                  <a:lnTo>
                    <a:pt x="142" y="1133"/>
                  </a:lnTo>
                  <a:lnTo>
                    <a:pt x="158" y="1108"/>
                  </a:lnTo>
                  <a:lnTo>
                    <a:pt x="177" y="1089"/>
                  </a:lnTo>
                  <a:lnTo>
                    <a:pt x="198" y="1071"/>
                  </a:lnTo>
                  <a:lnTo>
                    <a:pt x="221" y="1057"/>
                  </a:lnTo>
                  <a:lnTo>
                    <a:pt x="249" y="1046"/>
                  </a:lnTo>
                  <a:lnTo>
                    <a:pt x="273" y="1041"/>
                  </a:lnTo>
                  <a:lnTo>
                    <a:pt x="308" y="1040"/>
                  </a:lnTo>
                  <a:lnTo>
                    <a:pt x="349" y="1043"/>
                  </a:lnTo>
                  <a:lnTo>
                    <a:pt x="375" y="1046"/>
                  </a:lnTo>
                  <a:lnTo>
                    <a:pt x="398" y="1053"/>
                  </a:lnTo>
                  <a:lnTo>
                    <a:pt x="420" y="1066"/>
                  </a:lnTo>
                  <a:lnTo>
                    <a:pt x="447" y="1088"/>
                  </a:lnTo>
                  <a:lnTo>
                    <a:pt x="465" y="1108"/>
                  </a:lnTo>
                  <a:lnTo>
                    <a:pt x="481" y="1130"/>
                  </a:lnTo>
                  <a:lnTo>
                    <a:pt x="490" y="1153"/>
                  </a:lnTo>
                  <a:lnTo>
                    <a:pt x="495" y="1175"/>
                  </a:lnTo>
                  <a:lnTo>
                    <a:pt x="495" y="1200"/>
                  </a:lnTo>
                  <a:lnTo>
                    <a:pt x="492" y="1225"/>
                  </a:lnTo>
                  <a:lnTo>
                    <a:pt x="487" y="1248"/>
                  </a:lnTo>
                  <a:lnTo>
                    <a:pt x="481" y="1270"/>
                  </a:lnTo>
                  <a:lnTo>
                    <a:pt x="474" y="1293"/>
                  </a:lnTo>
                  <a:lnTo>
                    <a:pt x="469" y="1316"/>
                  </a:lnTo>
                  <a:lnTo>
                    <a:pt x="469" y="1336"/>
                  </a:lnTo>
                  <a:lnTo>
                    <a:pt x="475" y="1360"/>
                  </a:lnTo>
                  <a:lnTo>
                    <a:pt x="757" y="1360"/>
                  </a:lnTo>
                  <a:lnTo>
                    <a:pt x="754" y="1312"/>
                  </a:lnTo>
                  <a:lnTo>
                    <a:pt x="757" y="1277"/>
                  </a:lnTo>
                  <a:lnTo>
                    <a:pt x="757" y="1251"/>
                  </a:lnTo>
                  <a:lnTo>
                    <a:pt x="758" y="1226"/>
                  </a:lnTo>
                  <a:lnTo>
                    <a:pt x="761" y="1200"/>
                  </a:lnTo>
                  <a:lnTo>
                    <a:pt x="767" y="1174"/>
                  </a:lnTo>
                  <a:lnTo>
                    <a:pt x="774" y="1156"/>
                  </a:lnTo>
                  <a:lnTo>
                    <a:pt x="784" y="1140"/>
                  </a:lnTo>
                  <a:lnTo>
                    <a:pt x="799" y="1127"/>
                  </a:lnTo>
                  <a:lnTo>
                    <a:pt x="815" y="1117"/>
                  </a:lnTo>
                  <a:lnTo>
                    <a:pt x="834" y="1111"/>
                  </a:lnTo>
                  <a:lnTo>
                    <a:pt x="854" y="1108"/>
                  </a:lnTo>
                  <a:lnTo>
                    <a:pt x="873" y="1107"/>
                  </a:lnTo>
                  <a:lnTo>
                    <a:pt x="898" y="1107"/>
                  </a:lnTo>
                  <a:lnTo>
                    <a:pt x="921" y="1108"/>
                  </a:lnTo>
                  <a:lnTo>
                    <a:pt x="940" y="1111"/>
                  </a:lnTo>
                  <a:lnTo>
                    <a:pt x="964" y="1113"/>
                  </a:lnTo>
                  <a:lnTo>
                    <a:pt x="991" y="1116"/>
                  </a:lnTo>
                  <a:lnTo>
                    <a:pt x="1020" y="1116"/>
                  </a:lnTo>
                  <a:lnTo>
                    <a:pt x="1044" y="1113"/>
                  </a:lnTo>
                  <a:lnTo>
                    <a:pt x="1069" y="1108"/>
                  </a:lnTo>
                  <a:lnTo>
                    <a:pt x="1095" y="1103"/>
                  </a:lnTo>
                  <a:lnTo>
                    <a:pt x="1114" y="1092"/>
                  </a:lnTo>
                  <a:lnTo>
                    <a:pt x="1134" y="1079"/>
                  </a:lnTo>
                  <a:lnTo>
                    <a:pt x="1147" y="1062"/>
                  </a:lnTo>
                  <a:lnTo>
                    <a:pt x="1161" y="1043"/>
                  </a:lnTo>
                  <a:lnTo>
                    <a:pt x="1166" y="1024"/>
                  </a:lnTo>
                  <a:lnTo>
                    <a:pt x="1169" y="1002"/>
                  </a:lnTo>
                  <a:lnTo>
                    <a:pt x="1166" y="980"/>
                  </a:lnTo>
                  <a:lnTo>
                    <a:pt x="1165" y="957"/>
                  </a:lnTo>
                  <a:lnTo>
                    <a:pt x="1166" y="933"/>
                  </a:lnTo>
                  <a:lnTo>
                    <a:pt x="1171" y="914"/>
                  </a:lnTo>
                  <a:lnTo>
                    <a:pt x="1177" y="893"/>
                  </a:lnTo>
                  <a:lnTo>
                    <a:pt x="1185" y="874"/>
                  </a:lnTo>
                  <a:lnTo>
                    <a:pt x="1197" y="861"/>
                  </a:lnTo>
                  <a:lnTo>
                    <a:pt x="1216" y="848"/>
                  </a:lnTo>
                  <a:lnTo>
                    <a:pt x="1239" y="840"/>
                  </a:lnTo>
                  <a:lnTo>
                    <a:pt x="1262" y="832"/>
                  </a:lnTo>
                  <a:lnTo>
                    <a:pt x="1284" y="827"/>
                  </a:lnTo>
                  <a:lnTo>
                    <a:pt x="1307" y="821"/>
                  </a:lnTo>
                  <a:lnTo>
                    <a:pt x="1338" y="815"/>
                  </a:lnTo>
                  <a:lnTo>
                    <a:pt x="1361" y="811"/>
                  </a:lnTo>
                  <a:lnTo>
                    <a:pt x="1386" y="803"/>
                  </a:lnTo>
                  <a:lnTo>
                    <a:pt x="1406" y="796"/>
                  </a:lnTo>
                  <a:lnTo>
                    <a:pt x="1426" y="787"/>
                  </a:lnTo>
                  <a:lnTo>
                    <a:pt x="1442" y="776"/>
                  </a:lnTo>
                  <a:lnTo>
                    <a:pt x="1457" y="764"/>
                  </a:lnTo>
                  <a:lnTo>
                    <a:pt x="1473" y="745"/>
                  </a:lnTo>
                  <a:lnTo>
                    <a:pt x="1483" y="728"/>
                  </a:lnTo>
                  <a:lnTo>
                    <a:pt x="1492" y="707"/>
                  </a:lnTo>
                  <a:lnTo>
                    <a:pt x="1496" y="681"/>
                  </a:lnTo>
                  <a:lnTo>
                    <a:pt x="1493" y="659"/>
                  </a:lnTo>
                  <a:lnTo>
                    <a:pt x="1490" y="636"/>
                  </a:lnTo>
                  <a:lnTo>
                    <a:pt x="1483" y="609"/>
                  </a:lnTo>
                  <a:lnTo>
                    <a:pt x="1476" y="578"/>
                  </a:lnTo>
                  <a:lnTo>
                    <a:pt x="1468" y="551"/>
                  </a:lnTo>
                  <a:lnTo>
                    <a:pt x="1467" y="529"/>
                  </a:lnTo>
                  <a:lnTo>
                    <a:pt x="1467" y="508"/>
                  </a:lnTo>
                  <a:lnTo>
                    <a:pt x="1470" y="481"/>
                  </a:lnTo>
                  <a:lnTo>
                    <a:pt x="1477" y="458"/>
                  </a:lnTo>
                  <a:lnTo>
                    <a:pt x="1484" y="440"/>
                  </a:lnTo>
                  <a:lnTo>
                    <a:pt x="1495" y="423"/>
                  </a:lnTo>
                  <a:lnTo>
                    <a:pt x="1509" y="404"/>
                  </a:lnTo>
                  <a:lnTo>
                    <a:pt x="1525" y="385"/>
                  </a:lnTo>
                  <a:lnTo>
                    <a:pt x="1545" y="369"/>
                  </a:lnTo>
                  <a:lnTo>
                    <a:pt x="1567" y="356"/>
                  </a:lnTo>
                  <a:lnTo>
                    <a:pt x="1588" y="349"/>
                  </a:lnTo>
                  <a:lnTo>
                    <a:pt x="1608" y="343"/>
                  </a:lnTo>
                  <a:lnTo>
                    <a:pt x="1630" y="340"/>
                  </a:lnTo>
                  <a:lnTo>
                    <a:pt x="1656" y="340"/>
                  </a:lnTo>
                  <a:lnTo>
                    <a:pt x="1682" y="34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808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01" name="Group 25"/>
            <p:cNvGrpSpPr>
              <a:grpSpLocks/>
            </p:cNvGrpSpPr>
            <p:nvPr/>
          </p:nvGrpSpPr>
          <p:grpSpPr bwMode="auto">
            <a:xfrm>
              <a:off x="2304" y="2544"/>
              <a:ext cx="336" cy="336"/>
              <a:chOff x="2352" y="3408"/>
              <a:chExt cx="336" cy="336"/>
            </a:xfrm>
          </p:grpSpPr>
          <p:sp>
            <p:nvSpPr>
              <p:cNvPr id="127002" name="Line 26"/>
              <p:cNvSpPr>
                <a:spLocks noChangeShapeType="1"/>
              </p:cNvSpPr>
              <p:nvPr/>
            </p:nvSpPr>
            <p:spPr bwMode="auto">
              <a:xfrm>
                <a:off x="2352" y="3408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3" name="Line 27"/>
              <p:cNvSpPr>
                <a:spLocks noChangeShapeType="1"/>
              </p:cNvSpPr>
              <p:nvPr/>
            </p:nvSpPr>
            <p:spPr bwMode="auto">
              <a:xfrm>
                <a:off x="2352" y="3456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4" name="Line 28"/>
              <p:cNvSpPr>
                <a:spLocks noChangeShapeType="1"/>
              </p:cNvSpPr>
              <p:nvPr/>
            </p:nvSpPr>
            <p:spPr bwMode="auto">
              <a:xfrm>
                <a:off x="2352" y="3504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5" name="Line 29"/>
              <p:cNvSpPr>
                <a:spLocks noChangeShapeType="1"/>
              </p:cNvSpPr>
              <p:nvPr/>
            </p:nvSpPr>
            <p:spPr bwMode="auto">
              <a:xfrm>
                <a:off x="2352" y="3552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6" name="Line 30"/>
              <p:cNvSpPr>
                <a:spLocks noChangeShapeType="1"/>
              </p:cNvSpPr>
              <p:nvPr/>
            </p:nvSpPr>
            <p:spPr bwMode="auto">
              <a:xfrm>
                <a:off x="2352" y="3600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7" name="Line 31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8" name="Line 32"/>
              <p:cNvSpPr>
                <a:spLocks noChangeShapeType="1"/>
              </p:cNvSpPr>
              <p:nvPr/>
            </p:nvSpPr>
            <p:spPr bwMode="auto">
              <a:xfrm>
                <a:off x="2352" y="3696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09" name="Line 33"/>
              <p:cNvSpPr>
                <a:spLocks noChangeShapeType="1"/>
              </p:cNvSpPr>
              <p:nvPr/>
            </p:nvSpPr>
            <p:spPr bwMode="auto">
              <a:xfrm>
                <a:off x="2352" y="3744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7010" name="Group 34"/>
          <p:cNvGrpSpPr>
            <a:grpSpLocks/>
          </p:cNvGrpSpPr>
          <p:nvPr/>
        </p:nvGrpSpPr>
        <p:grpSpPr bwMode="auto">
          <a:xfrm>
            <a:off x="6858001" y="3886200"/>
            <a:ext cx="1198563" cy="1168400"/>
            <a:chOff x="3264" y="2496"/>
            <a:chExt cx="755" cy="736"/>
          </a:xfrm>
        </p:grpSpPr>
        <p:sp>
          <p:nvSpPr>
            <p:cNvPr id="127011" name="Freeform 35"/>
            <p:cNvSpPr>
              <a:spLocks/>
            </p:cNvSpPr>
            <p:nvPr/>
          </p:nvSpPr>
          <p:spPr bwMode="auto">
            <a:xfrm>
              <a:off x="3264" y="2496"/>
              <a:ext cx="755" cy="736"/>
            </a:xfrm>
            <a:custGeom>
              <a:avLst/>
              <a:gdLst>
                <a:gd name="T0" fmla="*/ 0 w 1674"/>
                <a:gd name="T1" fmla="*/ 0 h 1630"/>
                <a:gd name="T2" fmla="*/ 1674 w 1674"/>
                <a:gd name="T3" fmla="*/ 1302 h 1630"/>
                <a:gd name="T4" fmla="*/ 1523 w 1674"/>
                <a:gd name="T5" fmla="*/ 1313 h 1630"/>
                <a:gd name="T6" fmla="*/ 1519 w 1674"/>
                <a:gd name="T7" fmla="*/ 1342 h 1630"/>
                <a:gd name="T8" fmla="*/ 1526 w 1674"/>
                <a:gd name="T9" fmla="*/ 1378 h 1630"/>
                <a:gd name="T10" fmla="*/ 1538 w 1674"/>
                <a:gd name="T11" fmla="*/ 1422 h 1630"/>
                <a:gd name="T12" fmla="*/ 1545 w 1674"/>
                <a:gd name="T13" fmla="*/ 1464 h 1630"/>
                <a:gd name="T14" fmla="*/ 1542 w 1674"/>
                <a:gd name="T15" fmla="*/ 1503 h 1630"/>
                <a:gd name="T16" fmla="*/ 1531 w 1674"/>
                <a:gd name="T17" fmla="*/ 1543 h 1630"/>
                <a:gd name="T18" fmla="*/ 1503 w 1674"/>
                <a:gd name="T19" fmla="*/ 1575 h 1630"/>
                <a:gd name="T20" fmla="*/ 1473 w 1674"/>
                <a:gd name="T21" fmla="*/ 1601 h 1630"/>
                <a:gd name="T22" fmla="*/ 1435 w 1674"/>
                <a:gd name="T23" fmla="*/ 1618 h 1630"/>
                <a:gd name="T24" fmla="*/ 1387 w 1674"/>
                <a:gd name="T25" fmla="*/ 1628 h 1630"/>
                <a:gd name="T26" fmla="*/ 1345 w 1674"/>
                <a:gd name="T27" fmla="*/ 1630 h 1630"/>
                <a:gd name="T28" fmla="*/ 1308 w 1674"/>
                <a:gd name="T29" fmla="*/ 1625 h 1630"/>
                <a:gd name="T30" fmla="*/ 1271 w 1674"/>
                <a:gd name="T31" fmla="*/ 1614 h 1630"/>
                <a:gd name="T32" fmla="*/ 1240 w 1674"/>
                <a:gd name="T33" fmla="*/ 1593 h 1630"/>
                <a:gd name="T34" fmla="*/ 1211 w 1674"/>
                <a:gd name="T35" fmla="*/ 1563 h 1630"/>
                <a:gd name="T36" fmla="*/ 1188 w 1674"/>
                <a:gd name="T37" fmla="*/ 1530 h 1630"/>
                <a:gd name="T38" fmla="*/ 1175 w 1674"/>
                <a:gd name="T39" fmla="*/ 1483 h 1630"/>
                <a:gd name="T40" fmla="*/ 1181 w 1674"/>
                <a:gd name="T41" fmla="*/ 1437 h 1630"/>
                <a:gd name="T42" fmla="*/ 1192 w 1674"/>
                <a:gd name="T43" fmla="*/ 1390 h 1630"/>
                <a:gd name="T44" fmla="*/ 1202 w 1674"/>
                <a:gd name="T45" fmla="*/ 1344 h 1630"/>
                <a:gd name="T46" fmla="*/ 1201 w 1674"/>
                <a:gd name="T47" fmla="*/ 1322 h 1630"/>
                <a:gd name="T48" fmla="*/ 918 w 1674"/>
                <a:gd name="T49" fmla="*/ 1310 h 1630"/>
                <a:gd name="T50" fmla="*/ 921 w 1674"/>
                <a:gd name="T51" fmla="*/ 1233 h 1630"/>
                <a:gd name="T52" fmla="*/ 915 w 1674"/>
                <a:gd name="T53" fmla="*/ 1182 h 1630"/>
                <a:gd name="T54" fmla="*/ 903 w 1674"/>
                <a:gd name="T55" fmla="*/ 1152 h 1630"/>
                <a:gd name="T56" fmla="*/ 880 w 1674"/>
                <a:gd name="T57" fmla="*/ 1127 h 1630"/>
                <a:gd name="T58" fmla="*/ 848 w 1674"/>
                <a:gd name="T59" fmla="*/ 1111 h 1630"/>
                <a:gd name="T60" fmla="*/ 809 w 1674"/>
                <a:gd name="T61" fmla="*/ 1107 h 1630"/>
                <a:gd name="T62" fmla="*/ 752 w 1674"/>
                <a:gd name="T63" fmla="*/ 1110 h 1630"/>
                <a:gd name="T64" fmla="*/ 698 w 1674"/>
                <a:gd name="T65" fmla="*/ 1114 h 1630"/>
                <a:gd name="T66" fmla="*/ 643 w 1674"/>
                <a:gd name="T67" fmla="*/ 1114 h 1630"/>
                <a:gd name="T68" fmla="*/ 588 w 1674"/>
                <a:gd name="T69" fmla="*/ 1104 h 1630"/>
                <a:gd name="T70" fmla="*/ 546 w 1674"/>
                <a:gd name="T71" fmla="*/ 1079 h 1630"/>
                <a:gd name="T72" fmla="*/ 521 w 1674"/>
                <a:gd name="T73" fmla="*/ 1046 h 1630"/>
                <a:gd name="T74" fmla="*/ 511 w 1674"/>
                <a:gd name="T75" fmla="*/ 1001 h 1630"/>
                <a:gd name="T76" fmla="*/ 513 w 1674"/>
                <a:gd name="T77" fmla="*/ 950 h 1630"/>
                <a:gd name="T78" fmla="*/ 505 w 1674"/>
                <a:gd name="T79" fmla="*/ 903 h 1630"/>
                <a:gd name="T80" fmla="*/ 494 w 1674"/>
                <a:gd name="T81" fmla="*/ 874 h 1630"/>
                <a:gd name="T82" fmla="*/ 476 w 1674"/>
                <a:gd name="T83" fmla="*/ 856 h 1630"/>
                <a:gd name="T84" fmla="*/ 436 w 1674"/>
                <a:gd name="T85" fmla="*/ 837 h 1630"/>
                <a:gd name="T86" fmla="*/ 382 w 1674"/>
                <a:gd name="T87" fmla="*/ 822 h 1630"/>
                <a:gd name="T88" fmla="*/ 322 w 1674"/>
                <a:gd name="T89" fmla="*/ 812 h 1630"/>
                <a:gd name="T90" fmla="*/ 277 w 1674"/>
                <a:gd name="T91" fmla="*/ 797 h 1630"/>
                <a:gd name="T92" fmla="*/ 238 w 1674"/>
                <a:gd name="T93" fmla="*/ 776 h 1630"/>
                <a:gd name="T94" fmla="*/ 206 w 1674"/>
                <a:gd name="T95" fmla="*/ 745 h 1630"/>
                <a:gd name="T96" fmla="*/ 186 w 1674"/>
                <a:gd name="T97" fmla="*/ 707 h 1630"/>
                <a:gd name="T98" fmla="*/ 183 w 1674"/>
                <a:gd name="T99" fmla="*/ 665 h 1630"/>
                <a:gd name="T100" fmla="*/ 195 w 1674"/>
                <a:gd name="T101" fmla="*/ 619 h 1630"/>
                <a:gd name="T102" fmla="*/ 205 w 1674"/>
                <a:gd name="T103" fmla="*/ 566 h 1630"/>
                <a:gd name="T104" fmla="*/ 213 w 1674"/>
                <a:gd name="T105" fmla="*/ 517 h 1630"/>
                <a:gd name="T106" fmla="*/ 205 w 1674"/>
                <a:gd name="T107" fmla="*/ 468 h 1630"/>
                <a:gd name="T108" fmla="*/ 184 w 1674"/>
                <a:gd name="T109" fmla="*/ 423 h 1630"/>
                <a:gd name="T110" fmla="*/ 164 w 1674"/>
                <a:gd name="T111" fmla="*/ 395 h 1630"/>
                <a:gd name="T112" fmla="*/ 138 w 1674"/>
                <a:gd name="T113" fmla="*/ 370 h 1630"/>
                <a:gd name="T114" fmla="*/ 107 w 1674"/>
                <a:gd name="T115" fmla="*/ 353 h 1630"/>
                <a:gd name="T116" fmla="*/ 68 w 1674"/>
                <a:gd name="T117" fmla="*/ 341 h 1630"/>
                <a:gd name="T118" fmla="*/ 22 w 1674"/>
                <a:gd name="T119" fmla="*/ 34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74" h="1630">
                  <a:moveTo>
                    <a:pt x="0" y="340"/>
                  </a:moveTo>
                  <a:lnTo>
                    <a:pt x="0" y="0"/>
                  </a:lnTo>
                  <a:lnTo>
                    <a:pt x="1673" y="0"/>
                  </a:lnTo>
                  <a:lnTo>
                    <a:pt x="1674" y="1302"/>
                  </a:lnTo>
                  <a:lnTo>
                    <a:pt x="1529" y="1302"/>
                  </a:lnTo>
                  <a:lnTo>
                    <a:pt x="1523" y="1313"/>
                  </a:lnTo>
                  <a:lnTo>
                    <a:pt x="1519" y="1329"/>
                  </a:lnTo>
                  <a:lnTo>
                    <a:pt x="1519" y="1342"/>
                  </a:lnTo>
                  <a:lnTo>
                    <a:pt x="1520" y="1358"/>
                  </a:lnTo>
                  <a:lnTo>
                    <a:pt x="1526" y="1378"/>
                  </a:lnTo>
                  <a:lnTo>
                    <a:pt x="1532" y="1405"/>
                  </a:lnTo>
                  <a:lnTo>
                    <a:pt x="1538" y="1422"/>
                  </a:lnTo>
                  <a:lnTo>
                    <a:pt x="1542" y="1444"/>
                  </a:lnTo>
                  <a:lnTo>
                    <a:pt x="1545" y="1464"/>
                  </a:lnTo>
                  <a:lnTo>
                    <a:pt x="1545" y="1485"/>
                  </a:lnTo>
                  <a:lnTo>
                    <a:pt x="1542" y="1503"/>
                  </a:lnTo>
                  <a:lnTo>
                    <a:pt x="1538" y="1524"/>
                  </a:lnTo>
                  <a:lnTo>
                    <a:pt x="1531" y="1543"/>
                  </a:lnTo>
                  <a:lnTo>
                    <a:pt x="1519" y="1557"/>
                  </a:lnTo>
                  <a:lnTo>
                    <a:pt x="1503" y="1575"/>
                  </a:lnTo>
                  <a:lnTo>
                    <a:pt x="1487" y="1588"/>
                  </a:lnTo>
                  <a:lnTo>
                    <a:pt x="1473" y="1601"/>
                  </a:lnTo>
                  <a:lnTo>
                    <a:pt x="1455" y="1611"/>
                  </a:lnTo>
                  <a:lnTo>
                    <a:pt x="1435" y="1618"/>
                  </a:lnTo>
                  <a:lnTo>
                    <a:pt x="1410" y="1625"/>
                  </a:lnTo>
                  <a:lnTo>
                    <a:pt x="1387" y="1628"/>
                  </a:lnTo>
                  <a:lnTo>
                    <a:pt x="1367" y="1630"/>
                  </a:lnTo>
                  <a:lnTo>
                    <a:pt x="1345" y="1630"/>
                  </a:lnTo>
                  <a:lnTo>
                    <a:pt x="1324" y="1628"/>
                  </a:lnTo>
                  <a:lnTo>
                    <a:pt x="1308" y="1625"/>
                  </a:lnTo>
                  <a:lnTo>
                    <a:pt x="1290" y="1620"/>
                  </a:lnTo>
                  <a:lnTo>
                    <a:pt x="1271" y="1614"/>
                  </a:lnTo>
                  <a:lnTo>
                    <a:pt x="1256" y="1605"/>
                  </a:lnTo>
                  <a:lnTo>
                    <a:pt x="1240" y="1593"/>
                  </a:lnTo>
                  <a:lnTo>
                    <a:pt x="1226" y="1579"/>
                  </a:lnTo>
                  <a:lnTo>
                    <a:pt x="1211" y="1563"/>
                  </a:lnTo>
                  <a:lnTo>
                    <a:pt x="1198" y="1547"/>
                  </a:lnTo>
                  <a:lnTo>
                    <a:pt x="1188" y="1530"/>
                  </a:lnTo>
                  <a:lnTo>
                    <a:pt x="1181" y="1508"/>
                  </a:lnTo>
                  <a:lnTo>
                    <a:pt x="1175" y="1483"/>
                  </a:lnTo>
                  <a:lnTo>
                    <a:pt x="1175" y="1460"/>
                  </a:lnTo>
                  <a:lnTo>
                    <a:pt x="1181" y="1437"/>
                  </a:lnTo>
                  <a:lnTo>
                    <a:pt x="1186" y="1413"/>
                  </a:lnTo>
                  <a:lnTo>
                    <a:pt x="1192" y="1390"/>
                  </a:lnTo>
                  <a:lnTo>
                    <a:pt x="1200" y="1364"/>
                  </a:lnTo>
                  <a:lnTo>
                    <a:pt x="1202" y="1344"/>
                  </a:lnTo>
                  <a:lnTo>
                    <a:pt x="1202" y="1332"/>
                  </a:lnTo>
                  <a:lnTo>
                    <a:pt x="1201" y="1322"/>
                  </a:lnTo>
                  <a:lnTo>
                    <a:pt x="1197" y="1310"/>
                  </a:lnTo>
                  <a:lnTo>
                    <a:pt x="918" y="1310"/>
                  </a:lnTo>
                  <a:lnTo>
                    <a:pt x="922" y="1261"/>
                  </a:lnTo>
                  <a:lnTo>
                    <a:pt x="921" y="1233"/>
                  </a:lnTo>
                  <a:lnTo>
                    <a:pt x="918" y="1207"/>
                  </a:lnTo>
                  <a:lnTo>
                    <a:pt x="915" y="1182"/>
                  </a:lnTo>
                  <a:lnTo>
                    <a:pt x="911" y="1166"/>
                  </a:lnTo>
                  <a:lnTo>
                    <a:pt x="903" y="1152"/>
                  </a:lnTo>
                  <a:lnTo>
                    <a:pt x="895" y="1139"/>
                  </a:lnTo>
                  <a:lnTo>
                    <a:pt x="880" y="1127"/>
                  </a:lnTo>
                  <a:lnTo>
                    <a:pt x="864" y="1117"/>
                  </a:lnTo>
                  <a:lnTo>
                    <a:pt x="848" y="1111"/>
                  </a:lnTo>
                  <a:lnTo>
                    <a:pt x="834" y="1108"/>
                  </a:lnTo>
                  <a:lnTo>
                    <a:pt x="809" y="1107"/>
                  </a:lnTo>
                  <a:lnTo>
                    <a:pt x="780" y="1107"/>
                  </a:lnTo>
                  <a:lnTo>
                    <a:pt x="752" y="1110"/>
                  </a:lnTo>
                  <a:lnTo>
                    <a:pt x="722" y="1111"/>
                  </a:lnTo>
                  <a:lnTo>
                    <a:pt x="698" y="1114"/>
                  </a:lnTo>
                  <a:lnTo>
                    <a:pt x="668" y="1116"/>
                  </a:lnTo>
                  <a:lnTo>
                    <a:pt x="643" y="1114"/>
                  </a:lnTo>
                  <a:lnTo>
                    <a:pt x="621" y="1111"/>
                  </a:lnTo>
                  <a:lnTo>
                    <a:pt x="588" y="1104"/>
                  </a:lnTo>
                  <a:lnTo>
                    <a:pt x="566" y="1094"/>
                  </a:lnTo>
                  <a:lnTo>
                    <a:pt x="546" y="1079"/>
                  </a:lnTo>
                  <a:lnTo>
                    <a:pt x="533" y="1063"/>
                  </a:lnTo>
                  <a:lnTo>
                    <a:pt x="521" y="1046"/>
                  </a:lnTo>
                  <a:lnTo>
                    <a:pt x="513" y="1024"/>
                  </a:lnTo>
                  <a:lnTo>
                    <a:pt x="511" y="1001"/>
                  </a:lnTo>
                  <a:lnTo>
                    <a:pt x="511" y="972"/>
                  </a:lnTo>
                  <a:lnTo>
                    <a:pt x="513" y="950"/>
                  </a:lnTo>
                  <a:lnTo>
                    <a:pt x="511" y="928"/>
                  </a:lnTo>
                  <a:lnTo>
                    <a:pt x="505" y="903"/>
                  </a:lnTo>
                  <a:lnTo>
                    <a:pt x="501" y="889"/>
                  </a:lnTo>
                  <a:lnTo>
                    <a:pt x="494" y="874"/>
                  </a:lnTo>
                  <a:lnTo>
                    <a:pt x="485" y="864"/>
                  </a:lnTo>
                  <a:lnTo>
                    <a:pt x="476" y="856"/>
                  </a:lnTo>
                  <a:lnTo>
                    <a:pt x="457" y="847"/>
                  </a:lnTo>
                  <a:lnTo>
                    <a:pt x="436" y="837"/>
                  </a:lnTo>
                  <a:lnTo>
                    <a:pt x="411" y="829"/>
                  </a:lnTo>
                  <a:lnTo>
                    <a:pt x="382" y="822"/>
                  </a:lnTo>
                  <a:lnTo>
                    <a:pt x="353" y="816"/>
                  </a:lnTo>
                  <a:lnTo>
                    <a:pt x="322" y="812"/>
                  </a:lnTo>
                  <a:lnTo>
                    <a:pt x="301" y="805"/>
                  </a:lnTo>
                  <a:lnTo>
                    <a:pt x="277" y="797"/>
                  </a:lnTo>
                  <a:lnTo>
                    <a:pt x="254" y="789"/>
                  </a:lnTo>
                  <a:lnTo>
                    <a:pt x="238" y="776"/>
                  </a:lnTo>
                  <a:lnTo>
                    <a:pt x="219" y="760"/>
                  </a:lnTo>
                  <a:lnTo>
                    <a:pt x="206" y="745"/>
                  </a:lnTo>
                  <a:lnTo>
                    <a:pt x="195" y="728"/>
                  </a:lnTo>
                  <a:lnTo>
                    <a:pt x="186" y="707"/>
                  </a:lnTo>
                  <a:lnTo>
                    <a:pt x="183" y="686"/>
                  </a:lnTo>
                  <a:lnTo>
                    <a:pt x="183" y="665"/>
                  </a:lnTo>
                  <a:lnTo>
                    <a:pt x="187" y="646"/>
                  </a:lnTo>
                  <a:lnTo>
                    <a:pt x="195" y="619"/>
                  </a:lnTo>
                  <a:lnTo>
                    <a:pt x="202" y="591"/>
                  </a:lnTo>
                  <a:lnTo>
                    <a:pt x="205" y="566"/>
                  </a:lnTo>
                  <a:lnTo>
                    <a:pt x="210" y="542"/>
                  </a:lnTo>
                  <a:lnTo>
                    <a:pt x="213" y="517"/>
                  </a:lnTo>
                  <a:lnTo>
                    <a:pt x="210" y="491"/>
                  </a:lnTo>
                  <a:lnTo>
                    <a:pt x="205" y="468"/>
                  </a:lnTo>
                  <a:lnTo>
                    <a:pt x="196" y="444"/>
                  </a:lnTo>
                  <a:lnTo>
                    <a:pt x="184" y="423"/>
                  </a:lnTo>
                  <a:lnTo>
                    <a:pt x="171" y="405"/>
                  </a:lnTo>
                  <a:lnTo>
                    <a:pt x="164" y="395"/>
                  </a:lnTo>
                  <a:lnTo>
                    <a:pt x="151" y="382"/>
                  </a:lnTo>
                  <a:lnTo>
                    <a:pt x="138" y="370"/>
                  </a:lnTo>
                  <a:lnTo>
                    <a:pt x="125" y="362"/>
                  </a:lnTo>
                  <a:lnTo>
                    <a:pt x="107" y="353"/>
                  </a:lnTo>
                  <a:lnTo>
                    <a:pt x="90" y="347"/>
                  </a:lnTo>
                  <a:lnTo>
                    <a:pt x="68" y="341"/>
                  </a:lnTo>
                  <a:lnTo>
                    <a:pt x="43" y="340"/>
                  </a:lnTo>
                  <a:lnTo>
                    <a:pt x="22" y="340"/>
                  </a:lnTo>
                  <a:lnTo>
                    <a:pt x="0" y="34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12" name="Group 36"/>
            <p:cNvGrpSpPr>
              <a:grpSpLocks/>
            </p:cNvGrpSpPr>
            <p:nvPr/>
          </p:nvGrpSpPr>
          <p:grpSpPr bwMode="auto">
            <a:xfrm>
              <a:off x="3648" y="2544"/>
              <a:ext cx="336" cy="336"/>
              <a:chOff x="2352" y="3408"/>
              <a:chExt cx="336" cy="336"/>
            </a:xfrm>
          </p:grpSpPr>
          <p:sp>
            <p:nvSpPr>
              <p:cNvPr id="127013" name="Line 37"/>
              <p:cNvSpPr>
                <a:spLocks noChangeShapeType="1"/>
              </p:cNvSpPr>
              <p:nvPr/>
            </p:nvSpPr>
            <p:spPr bwMode="auto">
              <a:xfrm>
                <a:off x="2352" y="3408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14" name="Line 38"/>
              <p:cNvSpPr>
                <a:spLocks noChangeShapeType="1"/>
              </p:cNvSpPr>
              <p:nvPr/>
            </p:nvSpPr>
            <p:spPr bwMode="auto">
              <a:xfrm>
                <a:off x="2352" y="3456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15" name="Line 39"/>
              <p:cNvSpPr>
                <a:spLocks noChangeShapeType="1"/>
              </p:cNvSpPr>
              <p:nvPr/>
            </p:nvSpPr>
            <p:spPr bwMode="auto">
              <a:xfrm>
                <a:off x="2352" y="3504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16" name="Line 40"/>
              <p:cNvSpPr>
                <a:spLocks noChangeShapeType="1"/>
              </p:cNvSpPr>
              <p:nvPr/>
            </p:nvSpPr>
            <p:spPr bwMode="auto">
              <a:xfrm>
                <a:off x="2352" y="3552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17" name="Line 41"/>
              <p:cNvSpPr>
                <a:spLocks noChangeShapeType="1"/>
              </p:cNvSpPr>
              <p:nvPr/>
            </p:nvSpPr>
            <p:spPr bwMode="auto">
              <a:xfrm>
                <a:off x="2352" y="3600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18" name="Line 42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19" name="Line 43"/>
              <p:cNvSpPr>
                <a:spLocks noChangeShapeType="1"/>
              </p:cNvSpPr>
              <p:nvPr/>
            </p:nvSpPr>
            <p:spPr bwMode="auto">
              <a:xfrm>
                <a:off x="2352" y="3696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20" name="Line 44"/>
              <p:cNvSpPr>
                <a:spLocks noChangeShapeType="1"/>
              </p:cNvSpPr>
              <p:nvPr/>
            </p:nvSpPr>
            <p:spPr bwMode="auto">
              <a:xfrm>
                <a:off x="2352" y="3744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7021" name="Group 45"/>
          <p:cNvGrpSpPr>
            <a:grpSpLocks/>
          </p:cNvGrpSpPr>
          <p:nvPr/>
        </p:nvGrpSpPr>
        <p:grpSpPr bwMode="auto">
          <a:xfrm>
            <a:off x="6934201" y="5334000"/>
            <a:ext cx="1204913" cy="979488"/>
            <a:chOff x="3265" y="3352"/>
            <a:chExt cx="759" cy="617"/>
          </a:xfrm>
        </p:grpSpPr>
        <p:sp>
          <p:nvSpPr>
            <p:cNvPr id="127022" name="Freeform 46"/>
            <p:cNvSpPr>
              <a:spLocks/>
            </p:cNvSpPr>
            <p:nvPr/>
          </p:nvSpPr>
          <p:spPr bwMode="auto">
            <a:xfrm>
              <a:off x="3265" y="3352"/>
              <a:ext cx="759" cy="617"/>
            </a:xfrm>
            <a:custGeom>
              <a:avLst/>
              <a:gdLst>
                <a:gd name="T0" fmla="*/ 0 w 1681"/>
                <a:gd name="T1" fmla="*/ 1365 h 1365"/>
                <a:gd name="T2" fmla="*/ 1680 w 1681"/>
                <a:gd name="T3" fmla="*/ 0 h 1365"/>
                <a:gd name="T4" fmla="*/ 1523 w 1681"/>
                <a:gd name="T5" fmla="*/ 26 h 1365"/>
                <a:gd name="T6" fmla="*/ 1527 w 1681"/>
                <a:gd name="T7" fmla="*/ 71 h 1365"/>
                <a:gd name="T8" fmla="*/ 1545 w 1681"/>
                <a:gd name="T9" fmla="*/ 132 h 1365"/>
                <a:gd name="T10" fmla="*/ 1549 w 1681"/>
                <a:gd name="T11" fmla="*/ 182 h 1365"/>
                <a:gd name="T12" fmla="*/ 1539 w 1681"/>
                <a:gd name="T13" fmla="*/ 232 h 1365"/>
                <a:gd name="T14" fmla="*/ 1504 w 1681"/>
                <a:gd name="T15" fmla="*/ 276 h 1365"/>
                <a:gd name="T16" fmla="*/ 1461 w 1681"/>
                <a:gd name="T17" fmla="*/ 308 h 1365"/>
                <a:gd name="T18" fmla="*/ 1408 w 1681"/>
                <a:gd name="T19" fmla="*/ 324 h 1365"/>
                <a:gd name="T20" fmla="*/ 1333 w 1681"/>
                <a:gd name="T21" fmla="*/ 323 h 1365"/>
                <a:gd name="T22" fmla="*/ 1283 w 1681"/>
                <a:gd name="T23" fmla="*/ 312 h 1365"/>
                <a:gd name="T24" fmla="*/ 1234 w 1681"/>
                <a:gd name="T25" fmla="*/ 277 h 1365"/>
                <a:gd name="T26" fmla="*/ 1201 w 1681"/>
                <a:gd name="T27" fmla="*/ 235 h 1365"/>
                <a:gd name="T28" fmla="*/ 1186 w 1681"/>
                <a:gd name="T29" fmla="*/ 190 h 1365"/>
                <a:gd name="T30" fmla="*/ 1189 w 1681"/>
                <a:gd name="T31" fmla="*/ 141 h 1365"/>
                <a:gd name="T32" fmla="*/ 1201 w 1681"/>
                <a:gd name="T33" fmla="*/ 96 h 1365"/>
                <a:gd name="T34" fmla="*/ 1212 w 1681"/>
                <a:gd name="T35" fmla="*/ 49 h 1365"/>
                <a:gd name="T36" fmla="*/ 1207 w 1681"/>
                <a:gd name="T37" fmla="*/ 6 h 1365"/>
                <a:gd name="T38" fmla="*/ 928 w 1681"/>
                <a:gd name="T39" fmla="*/ 54 h 1365"/>
                <a:gd name="T40" fmla="*/ 923 w 1681"/>
                <a:gd name="T41" fmla="*/ 115 h 1365"/>
                <a:gd name="T42" fmla="*/ 920 w 1681"/>
                <a:gd name="T43" fmla="*/ 166 h 1365"/>
                <a:gd name="T44" fmla="*/ 907 w 1681"/>
                <a:gd name="T45" fmla="*/ 209 h 1365"/>
                <a:gd name="T46" fmla="*/ 883 w 1681"/>
                <a:gd name="T47" fmla="*/ 238 h 1365"/>
                <a:gd name="T48" fmla="*/ 848 w 1681"/>
                <a:gd name="T49" fmla="*/ 254 h 1365"/>
                <a:gd name="T50" fmla="*/ 809 w 1681"/>
                <a:gd name="T51" fmla="*/ 259 h 1365"/>
                <a:gd name="T52" fmla="*/ 761 w 1681"/>
                <a:gd name="T53" fmla="*/ 256 h 1365"/>
                <a:gd name="T54" fmla="*/ 717 w 1681"/>
                <a:gd name="T55" fmla="*/ 253 h 1365"/>
                <a:gd name="T56" fmla="*/ 662 w 1681"/>
                <a:gd name="T57" fmla="*/ 250 h 1365"/>
                <a:gd name="T58" fmla="*/ 613 w 1681"/>
                <a:gd name="T59" fmla="*/ 256 h 1365"/>
                <a:gd name="T60" fmla="*/ 568 w 1681"/>
                <a:gd name="T61" fmla="*/ 273 h 1365"/>
                <a:gd name="T62" fmla="*/ 534 w 1681"/>
                <a:gd name="T63" fmla="*/ 304 h 1365"/>
                <a:gd name="T64" fmla="*/ 515 w 1681"/>
                <a:gd name="T65" fmla="*/ 341 h 1365"/>
                <a:gd name="T66" fmla="*/ 515 w 1681"/>
                <a:gd name="T67" fmla="*/ 385 h 1365"/>
                <a:gd name="T68" fmla="*/ 515 w 1681"/>
                <a:gd name="T69" fmla="*/ 433 h 1365"/>
                <a:gd name="T70" fmla="*/ 505 w 1681"/>
                <a:gd name="T71" fmla="*/ 472 h 1365"/>
                <a:gd name="T72" fmla="*/ 485 w 1681"/>
                <a:gd name="T73" fmla="*/ 504 h 1365"/>
                <a:gd name="T74" fmla="*/ 443 w 1681"/>
                <a:gd name="T75" fmla="*/ 526 h 1365"/>
                <a:gd name="T76" fmla="*/ 398 w 1681"/>
                <a:gd name="T77" fmla="*/ 539 h 1365"/>
                <a:gd name="T78" fmla="*/ 344 w 1681"/>
                <a:gd name="T79" fmla="*/ 551 h 1365"/>
                <a:gd name="T80" fmla="*/ 296 w 1681"/>
                <a:gd name="T81" fmla="*/ 562 h 1365"/>
                <a:gd name="T82" fmla="*/ 255 w 1681"/>
                <a:gd name="T83" fmla="*/ 578 h 1365"/>
                <a:gd name="T84" fmla="*/ 225 w 1681"/>
                <a:gd name="T85" fmla="*/ 601 h 1365"/>
                <a:gd name="T86" fmla="*/ 199 w 1681"/>
                <a:gd name="T87" fmla="*/ 638 h 1365"/>
                <a:gd name="T88" fmla="*/ 186 w 1681"/>
                <a:gd name="T89" fmla="*/ 683 h 1365"/>
                <a:gd name="T90" fmla="*/ 191 w 1681"/>
                <a:gd name="T91" fmla="*/ 729 h 1365"/>
                <a:gd name="T92" fmla="*/ 206 w 1681"/>
                <a:gd name="T93" fmla="*/ 787 h 1365"/>
                <a:gd name="T94" fmla="*/ 215 w 1681"/>
                <a:gd name="T95" fmla="*/ 837 h 1365"/>
                <a:gd name="T96" fmla="*/ 212 w 1681"/>
                <a:gd name="T97" fmla="*/ 885 h 1365"/>
                <a:gd name="T98" fmla="*/ 199 w 1681"/>
                <a:gd name="T99" fmla="*/ 928 h 1365"/>
                <a:gd name="T100" fmla="*/ 178 w 1681"/>
                <a:gd name="T101" fmla="*/ 972 h 1365"/>
                <a:gd name="T102" fmla="*/ 145 w 1681"/>
                <a:gd name="T103" fmla="*/ 1020 h 1365"/>
                <a:gd name="T104" fmla="*/ 111 w 1681"/>
                <a:gd name="T105" fmla="*/ 1050 h 1365"/>
                <a:gd name="T106" fmla="*/ 77 w 1681"/>
                <a:gd name="T107" fmla="*/ 1069 h 1365"/>
                <a:gd name="T108" fmla="*/ 24 w 1681"/>
                <a:gd name="T109" fmla="*/ 1079 h 1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81" h="1365">
                  <a:moveTo>
                    <a:pt x="0" y="1079"/>
                  </a:moveTo>
                  <a:lnTo>
                    <a:pt x="0" y="1365"/>
                  </a:lnTo>
                  <a:lnTo>
                    <a:pt x="1681" y="1365"/>
                  </a:lnTo>
                  <a:lnTo>
                    <a:pt x="1680" y="0"/>
                  </a:lnTo>
                  <a:lnTo>
                    <a:pt x="1530" y="0"/>
                  </a:lnTo>
                  <a:lnTo>
                    <a:pt x="1523" y="26"/>
                  </a:lnTo>
                  <a:lnTo>
                    <a:pt x="1523" y="45"/>
                  </a:lnTo>
                  <a:lnTo>
                    <a:pt x="1527" y="71"/>
                  </a:lnTo>
                  <a:lnTo>
                    <a:pt x="1536" y="99"/>
                  </a:lnTo>
                  <a:lnTo>
                    <a:pt x="1545" y="132"/>
                  </a:lnTo>
                  <a:lnTo>
                    <a:pt x="1549" y="158"/>
                  </a:lnTo>
                  <a:lnTo>
                    <a:pt x="1549" y="182"/>
                  </a:lnTo>
                  <a:lnTo>
                    <a:pt x="1546" y="208"/>
                  </a:lnTo>
                  <a:lnTo>
                    <a:pt x="1539" y="232"/>
                  </a:lnTo>
                  <a:lnTo>
                    <a:pt x="1523" y="256"/>
                  </a:lnTo>
                  <a:lnTo>
                    <a:pt x="1504" y="276"/>
                  </a:lnTo>
                  <a:lnTo>
                    <a:pt x="1484" y="295"/>
                  </a:lnTo>
                  <a:lnTo>
                    <a:pt x="1461" y="308"/>
                  </a:lnTo>
                  <a:lnTo>
                    <a:pt x="1433" y="318"/>
                  </a:lnTo>
                  <a:lnTo>
                    <a:pt x="1408" y="324"/>
                  </a:lnTo>
                  <a:lnTo>
                    <a:pt x="1374" y="325"/>
                  </a:lnTo>
                  <a:lnTo>
                    <a:pt x="1333" y="323"/>
                  </a:lnTo>
                  <a:lnTo>
                    <a:pt x="1307" y="318"/>
                  </a:lnTo>
                  <a:lnTo>
                    <a:pt x="1283" y="312"/>
                  </a:lnTo>
                  <a:lnTo>
                    <a:pt x="1262" y="299"/>
                  </a:lnTo>
                  <a:lnTo>
                    <a:pt x="1234" y="277"/>
                  </a:lnTo>
                  <a:lnTo>
                    <a:pt x="1217" y="257"/>
                  </a:lnTo>
                  <a:lnTo>
                    <a:pt x="1201" y="235"/>
                  </a:lnTo>
                  <a:lnTo>
                    <a:pt x="1192" y="212"/>
                  </a:lnTo>
                  <a:lnTo>
                    <a:pt x="1186" y="190"/>
                  </a:lnTo>
                  <a:lnTo>
                    <a:pt x="1186" y="166"/>
                  </a:lnTo>
                  <a:lnTo>
                    <a:pt x="1189" y="141"/>
                  </a:lnTo>
                  <a:lnTo>
                    <a:pt x="1195" y="118"/>
                  </a:lnTo>
                  <a:lnTo>
                    <a:pt x="1201" y="96"/>
                  </a:lnTo>
                  <a:lnTo>
                    <a:pt x="1208" y="73"/>
                  </a:lnTo>
                  <a:lnTo>
                    <a:pt x="1212" y="49"/>
                  </a:lnTo>
                  <a:lnTo>
                    <a:pt x="1212" y="29"/>
                  </a:lnTo>
                  <a:lnTo>
                    <a:pt x="1207" y="6"/>
                  </a:lnTo>
                  <a:lnTo>
                    <a:pt x="925" y="6"/>
                  </a:lnTo>
                  <a:lnTo>
                    <a:pt x="928" y="54"/>
                  </a:lnTo>
                  <a:lnTo>
                    <a:pt x="925" y="87"/>
                  </a:lnTo>
                  <a:lnTo>
                    <a:pt x="923" y="115"/>
                  </a:lnTo>
                  <a:lnTo>
                    <a:pt x="923" y="140"/>
                  </a:lnTo>
                  <a:lnTo>
                    <a:pt x="920" y="166"/>
                  </a:lnTo>
                  <a:lnTo>
                    <a:pt x="915" y="192"/>
                  </a:lnTo>
                  <a:lnTo>
                    <a:pt x="907" y="209"/>
                  </a:lnTo>
                  <a:lnTo>
                    <a:pt x="897" y="225"/>
                  </a:lnTo>
                  <a:lnTo>
                    <a:pt x="883" y="238"/>
                  </a:lnTo>
                  <a:lnTo>
                    <a:pt x="867" y="248"/>
                  </a:lnTo>
                  <a:lnTo>
                    <a:pt x="848" y="254"/>
                  </a:lnTo>
                  <a:lnTo>
                    <a:pt x="827" y="257"/>
                  </a:lnTo>
                  <a:lnTo>
                    <a:pt x="809" y="259"/>
                  </a:lnTo>
                  <a:lnTo>
                    <a:pt x="784" y="259"/>
                  </a:lnTo>
                  <a:lnTo>
                    <a:pt x="761" y="256"/>
                  </a:lnTo>
                  <a:lnTo>
                    <a:pt x="742" y="254"/>
                  </a:lnTo>
                  <a:lnTo>
                    <a:pt x="717" y="253"/>
                  </a:lnTo>
                  <a:lnTo>
                    <a:pt x="691" y="250"/>
                  </a:lnTo>
                  <a:lnTo>
                    <a:pt x="662" y="250"/>
                  </a:lnTo>
                  <a:lnTo>
                    <a:pt x="637" y="253"/>
                  </a:lnTo>
                  <a:lnTo>
                    <a:pt x="613" y="256"/>
                  </a:lnTo>
                  <a:lnTo>
                    <a:pt x="586" y="263"/>
                  </a:lnTo>
                  <a:lnTo>
                    <a:pt x="568" y="273"/>
                  </a:lnTo>
                  <a:lnTo>
                    <a:pt x="547" y="286"/>
                  </a:lnTo>
                  <a:lnTo>
                    <a:pt x="534" y="304"/>
                  </a:lnTo>
                  <a:lnTo>
                    <a:pt x="521" y="323"/>
                  </a:lnTo>
                  <a:lnTo>
                    <a:pt x="515" y="341"/>
                  </a:lnTo>
                  <a:lnTo>
                    <a:pt x="512" y="363"/>
                  </a:lnTo>
                  <a:lnTo>
                    <a:pt x="515" y="385"/>
                  </a:lnTo>
                  <a:lnTo>
                    <a:pt x="517" y="408"/>
                  </a:lnTo>
                  <a:lnTo>
                    <a:pt x="515" y="433"/>
                  </a:lnTo>
                  <a:lnTo>
                    <a:pt x="511" y="452"/>
                  </a:lnTo>
                  <a:lnTo>
                    <a:pt x="505" y="472"/>
                  </a:lnTo>
                  <a:lnTo>
                    <a:pt x="496" y="491"/>
                  </a:lnTo>
                  <a:lnTo>
                    <a:pt x="485" y="504"/>
                  </a:lnTo>
                  <a:lnTo>
                    <a:pt x="466" y="517"/>
                  </a:lnTo>
                  <a:lnTo>
                    <a:pt x="443" y="526"/>
                  </a:lnTo>
                  <a:lnTo>
                    <a:pt x="419" y="533"/>
                  </a:lnTo>
                  <a:lnTo>
                    <a:pt x="398" y="539"/>
                  </a:lnTo>
                  <a:lnTo>
                    <a:pt x="374" y="545"/>
                  </a:lnTo>
                  <a:lnTo>
                    <a:pt x="344" y="551"/>
                  </a:lnTo>
                  <a:lnTo>
                    <a:pt x="321" y="555"/>
                  </a:lnTo>
                  <a:lnTo>
                    <a:pt x="296" y="562"/>
                  </a:lnTo>
                  <a:lnTo>
                    <a:pt x="276" y="569"/>
                  </a:lnTo>
                  <a:lnTo>
                    <a:pt x="255" y="578"/>
                  </a:lnTo>
                  <a:lnTo>
                    <a:pt x="239" y="590"/>
                  </a:lnTo>
                  <a:lnTo>
                    <a:pt x="225" y="601"/>
                  </a:lnTo>
                  <a:lnTo>
                    <a:pt x="209" y="620"/>
                  </a:lnTo>
                  <a:lnTo>
                    <a:pt x="199" y="638"/>
                  </a:lnTo>
                  <a:lnTo>
                    <a:pt x="190" y="658"/>
                  </a:lnTo>
                  <a:lnTo>
                    <a:pt x="186" y="683"/>
                  </a:lnTo>
                  <a:lnTo>
                    <a:pt x="188" y="706"/>
                  </a:lnTo>
                  <a:lnTo>
                    <a:pt x="191" y="729"/>
                  </a:lnTo>
                  <a:lnTo>
                    <a:pt x="199" y="757"/>
                  </a:lnTo>
                  <a:lnTo>
                    <a:pt x="206" y="787"/>
                  </a:lnTo>
                  <a:lnTo>
                    <a:pt x="212" y="815"/>
                  </a:lnTo>
                  <a:lnTo>
                    <a:pt x="215" y="837"/>
                  </a:lnTo>
                  <a:lnTo>
                    <a:pt x="215" y="857"/>
                  </a:lnTo>
                  <a:lnTo>
                    <a:pt x="212" y="885"/>
                  </a:lnTo>
                  <a:lnTo>
                    <a:pt x="204" y="908"/>
                  </a:lnTo>
                  <a:lnTo>
                    <a:pt x="199" y="928"/>
                  </a:lnTo>
                  <a:lnTo>
                    <a:pt x="190" y="947"/>
                  </a:lnTo>
                  <a:lnTo>
                    <a:pt x="178" y="972"/>
                  </a:lnTo>
                  <a:lnTo>
                    <a:pt x="162" y="999"/>
                  </a:lnTo>
                  <a:lnTo>
                    <a:pt x="145" y="1020"/>
                  </a:lnTo>
                  <a:lnTo>
                    <a:pt x="127" y="1036"/>
                  </a:lnTo>
                  <a:lnTo>
                    <a:pt x="111" y="1050"/>
                  </a:lnTo>
                  <a:lnTo>
                    <a:pt x="94" y="1062"/>
                  </a:lnTo>
                  <a:lnTo>
                    <a:pt x="77" y="1069"/>
                  </a:lnTo>
                  <a:lnTo>
                    <a:pt x="52" y="1075"/>
                  </a:lnTo>
                  <a:lnTo>
                    <a:pt x="24" y="1079"/>
                  </a:lnTo>
                  <a:lnTo>
                    <a:pt x="0" y="10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23" name="Group 47"/>
            <p:cNvGrpSpPr>
              <a:grpSpLocks/>
            </p:cNvGrpSpPr>
            <p:nvPr/>
          </p:nvGrpSpPr>
          <p:grpSpPr bwMode="auto">
            <a:xfrm>
              <a:off x="3648" y="3600"/>
              <a:ext cx="336" cy="336"/>
              <a:chOff x="2352" y="3408"/>
              <a:chExt cx="336" cy="336"/>
            </a:xfrm>
          </p:grpSpPr>
          <p:sp>
            <p:nvSpPr>
              <p:cNvPr id="127024" name="Line 48"/>
              <p:cNvSpPr>
                <a:spLocks noChangeShapeType="1"/>
              </p:cNvSpPr>
              <p:nvPr/>
            </p:nvSpPr>
            <p:spPr bwMode="auto">
              <a:xfrm>
                <a:off x="2352" y="3408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25" name="Line 49"/>
              <p:cNvSpPr>
                <a:spLocks noChangeShapeType="1"/>
              </p:cNvSpPr>
              <p:nvPr/>
            </p:nvSpPr>
            <p:spPr bwMode="auto">
              <a:xfrm>
                <a:off x="2352" y="3456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26" name="Line 50"/>
              <p:cNvSpPr>
                <a:spLocks noChangeShapeType="1"/>
              </p:cNvSpPr>
              <p:nvPr/>
            </p:nvSpPr>
            <p:spPr bwMode="auto">
              <a:xfrm>
                <a:off x="2352" y="3504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27" name="Line 51"/>
              <p:cNvSpPr>
                <a:spLocks noChangeShapeType="1"/>
              </p:cNvSpPr>
              <p:nvPr/>
            </p:nvSpPr>
            <p:spPr bwMode="auto">
              <a:xfrm>
                <a:off x="2352" y="3552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28" name="Line 52"/>
              <p:cNvSpPr>
                <a:spLocks noChangeShapeType="1"/>
              </p:cNvSpPr>
              <p:nvPr/>
            </p:nvSpPr>
            <p:spPr bwMode="auto">
              <a:xfrm>
                <a:off x="2352" y="3600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29" name="Line 53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30" name="Line 54"/>
              <p:cNvSpPr>
                <a:spLocks noChangeShapeType="1"/>
              </p:cNvSpPr>
              <p:nvPr/>
            </p:nvSpPr>
            <p:spPr bwMode="auto">
              <a:xfrm>
                <a:off x="2352" y="3696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031" name="Line 55"/>
              <p:cNvSpPr>
                <a:spLocks noChangeShapeType="1"/>
              </p:cNvSpPr>
              <p:nvPr/>
            </p:nvSpPr>
            <p:spPr bwMode="auto">
              <a:xfrm>
                <a:off x="2352" y="3744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7032" name="Group 56"/>
          <p:cNvGrpSpPr>
            <a:grpSpLocks/>
          </p:cNvGrpSpPr>
          <p:nvPr/>
        </p:nvGrpSpPr>
        <p:grpSpPr bwMode="auto">
          <a:xfrm>
            <a:off x="6172200" y="4800600"/>
            <a:ext cx="533400" cy="533400"/>
            <a:chOff x="2352" y="3408"/>
            <a:chExt cx="336" cy="336"/>
          </a:xfrm>
        </p:grpSpPr>
        <p:sp>
          <p:nvSpPr>
            <p:cNvPr id="127033" name="Line 57"/>
            <p:cNvSpPr>
              <a:spLocks noChangeShapeType="1"/>
            </p:cNvSpPr>
            <p:nvPr/>
          </p:nvSpPr>
          <p:spPr bwMode="auto">
            <a:xfrm>
              <a:off x="2352" y="340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7034" name="Line 58"/>
            <p:cNvSpPr>
              <a:spLocks noChangeShapeType="1"/>
            </p:cNvSpPr>
            <p:nvPr/>
          </p:nvSpPr>
          <p:spPr bwMode="auto">
            <a:xfrm>
              <a:off x="2352" y="3456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7035" name="Line 59"/>
            <p:cNvSpPr>
              <a:spLocks noChangeShapeType="1"/>
            </p:cNvSpPr>
            <p:nvPr/>
          </p:nvSpPr>
          <p:spPr bwMode="auto">
            <a:xfrm>
              <a:off x="2352" y="35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7036" name="Line 60"/>
            <p:cNvSpPr>
              <a:spLocks noChangeShapeType="1"/>
            </p:cNvSpPr>
            <p:nvPr/>
          </p:nvSpPr>
          <p:spPr bwMode="auto">
            <a:xfrm>
              <a:off x="2352" y="3552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7037" name="Line 61"/>
            <p:cNvSpPr>
              <a:spLocks noChangeShapeType="1"/>
            </p:cNvSpPr>
            <p:nvPr/>
          </p:nvSpPr>
          <p:spPr bwMode="auto">
            <a:xfrm>
              <a:off x="2352" y="3600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7038" name="Line 62"/>
            <p:cNvSpPr>
              <a:spLocks noChangeShapeType="1"/>
            </p:cNvSpPr>
            <p:nvPr/>
          </p:nvSpPr>
          <p:spPr bwMode="auto">
            <a:xfrm>
              <a:off x="2352" y="364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7039" name="Line 63"/>
            <p:cNvSpPr>
              <a:spLocks noChangeShapeType="1"/>
            </p:cNvSpPr>
            <p:nvPr/>
          </p:nvSpPr>
          <p:spPr bwMode="auto">
            <a:xfrm>
              <a:off x="2352" y="3696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127040" name="Line 64"/>
            <p:cNvSpPr>
              <a:spLocks noChangeShapeType="1"/>
            </p:cNvSpPr>
            <p:nvPr/>
          </p:nvSpPr>
          <p:spPr bwMode="auto">
            <a:xfrm>
              <a:off x="2352" y="374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7041" name="Line 65"/>
          <p:cNvSpPr>
            <a:spLocks noChangeShapeType="1"/>
          </p:cNvSpPr>
          <p:nvPr/>
        </p:nvSpPr>
        <p:spPr bwMode="auto">
          <a:xfrm flipH="1">
            <a:off x="8229600" y="4343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7042" name="Line 66"/>
          <p:cNvSpPr>
            <a:spLocks noChangeShapeType="1"/>
          </p:cNvSpPr>
          <p:nvPr/>
        </p:nvSpPr>
        <p:spPr bwMode="auto">
          <a:xfrm>
            <a:off x="6934200" y="5410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7043" name="Line 67"/>
          <p:cNvSpPr>
            <a:spLocks noChangeShapeType="1"/>
          </p:cNvSpPr>
          <p:nvPr/>
        </p:nvSpPr>
        <p:spPr bwMode="auto">
          <a:xfrm>
            <a:off x="5867400" y="4419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7044" name="Line 68"/>
          <p:cNvSpPr>
            <a:spLocks noChangeShapeType="1"/>
          </p:cNvSpPr>
          <p:nvPr/>
        </p:nvSpPr>
        <p:spPr bwMode="auto">
          <a:xfrm>
            <a:off x="6400800" y="617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27045" name="Line 69"/>
          <p:cNvSpPr>
            <a:spLocks noChangeShapeType="1"/>
          </p:cNvSpPr>
          <p:nvPr/>
        </p:nvSpPr>
        <p:spPr bwMode="auto">
          <a:xfrm>
            <a:off x="6324600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2E79-65F9-408B-8BFC-877EAFBA4152}" type="slidenum">
              <a:rPr lang="en-US" altLang="en-US"/>
              <a:pPr/>
              <a:t>7</a:t>
            </a:fld>
            <a:endParaRPr lang="en-US" altLang="en-US"/>
          </a:p>
        </p:txBody>
      </p:sp>
      <p:grpSp>
        <p:nvGrpSpPr>
          <p:cNvPr id="128007" name="Group 7"/>
          <p:cNvGrpSpPr>
            <a:grpSpLocks/>
          </p:cNvGrpSpPr>
          <p:nvPr/>
        </p:nvGrpSpPr>
        <p:grpSpPr bwMode="auto">
          <a:xfrm>
            <a:off x="2362200" y="457200"/>
            <a:ext cx="3886200" cy="457200"/>
            <a:chOff x="528" y="144"/>
            <a:chExt cx="1680" cy="288"/>
          </a:xfrm>
        </p:grpSpPr>
        <p:graphicFrame>
          <p:nvGraphicFramePr>
            <p:cNvPr id="128008" name="Object 8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2800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09" name="Text Box 9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PENGUJIAN PERANGKAT LUNAK</a:t>
              </a:r>
              <a:endParaRPr lang="en-US" altLang="en-US" sz="1400"/>
            </a:p>
          </p:txBody>
        </p:sp>
      </p:grp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3276601" y="1066801"/>
            <a:ext cx="6340475" cy="209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76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3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90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r>
              <a:rPr lang="en-US" altLang="en-US" sz="1600">
                <a:latin typeface="Arial" panose="020B0604020202020204" pitchFamily="34" charset="0"/>
              </a:rPr>
              <a:t> USER TESTING</a:t>
            </a:r>
          </a:p>
          <a:p>
            <a:pPr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S"/>
            </a:pPr>
            <a:endParaRPr lang="en-US" altLang="en-US" sz="1600">
              <a:latin typeface="Arial" panose="020B0604020202020204" pitchFamily="34" charset="0"/>
            </a:endParaRP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sz="1600">
                <a:latin typeface="Arial" panose="020B0604020202020204" pitchFamily="34" charset="0"/>
              </a:rPr>
              <a:t> PENGUJIAN TAHAP AKHIR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sz="1600">
                <a:latin typeface="Arial" panose="020B0604020202020204" pitchFamily="34" charset="0"/>
              </a:rPr>
              <a:t> PENGUJIAN OLEH USER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sz="1600">
                <a:latin typeface="Arial" panose="020B0604020202020204" pitchFamily="34" charset="0"/>
              </a:rPr>
              <a:t> ACCEPTANCE TESTING</a:t>
            </a:r>
          </a:p>
          <a:p>
            <a:pPr lvl="1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ª"/>
            </a:pPr>
            <a:r>
              <a:rPr lang="en-US" altLang="en-US" sz="1600">
                <a:latin typeface="Arial" panose="020B0604020202020204" pitchFamily="34" charset="0"/>
              </a:rPr>
              <a:t> DIUJI DENGAN DATA SEBENARNYA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sz="1600">
                <a:latin typeface="Arial" panose="020B0604020202020204" pitchFamily="34" charset="0"/>
              </a:rPr>
              <a:t> PENGUJIAN TERHADAP FASILITAS YANG TERSEDIA</a:t>
            </a:r>
          </a:p>
          <a:p>
            <a:pPr lvl="2" eaLnBrk="1" hangingPunct="1">
              <a:buClr>
                <a:srgbClr val="FF3300"/>
              </a:buClr>
              <a:buSzPct val="120000"/>
              <a:buFont typeface="Wingdings" panose="05000000000000000000" pitchFamily="2" charset="2"/>
              <a:buChar char="©"/>
            </a:pPr>
            <a:r>
              <a:rPr lang="en-US" altLang="en-US" sz="1600">
                <a:latin typeface="Arial" panose="020B0604020202020204" pitchFamily="34" charset="0"/>
              </a:rPr>
              <a:t> MENILAI KINERJA (PERFORMANCE)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128011" name="Object 11"/>
          <p:cNvGraphicFramePr>
            <a:graphicFrameLocks noChangeAspect="1"/>
          </p:cNvGraphicFramePr>
          <p:nvPr/>
        </p:nvGraphicFramePr>
        <p:xfrm>
          <a:off x="3048000" y="4191000"/>
          <a:ext cx="2286000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Clip" r:id="rId5" imgW="2286000" imgH="1798560" progId="MS_ClipArt_Gallery.2">
                  <p:embed/>
                </p:oleObj>
              </mc:Choice>
              <mc:Fallback>
                <p:oleObj name="Clip" r:id="rId5" imgW="2286000" imgH="1798560" progId="MS_ClipArt_Gallery.2">
                  <p:embed/>
                  <p:pic>
                    <p:nvPicPr>
                      <p:cNvPr id="1280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191000"/>
                        <a:ext cx="2286000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2" name="Object 12"/>
          <p:cNvGraphicFramePr>
            <a:graphicFrameLocks noChangeAspect="1"/>
          </p:cNvGraphicFramePr>
          <p:nvPr/>
        </p:nvGraphicFramePr>
        <p:xfrm>
          <a:off x="7086600" y="4191001"/>
          <a:ext cx="228600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Clip" r:id="rId7" imgW="2286000" imgH="1985400" progId="MS_ClipArt_Gallery.2">
                  <p:embed/>
                </p:oleObj>
              </mc:Choice>
              <mc:Fallback>
                <p:oleObj name="Clip" r:id="rId7" imgW="2286000" imgH="1985400" progId="MS_ClipArt_Gallery.2">
                  <p:embed/>
                  <p:pic>
                    <p:nvPicPr>
                      <p:cNvPr id="1280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91001"/>
                        <a:ext cx="2286000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8397-5ECC-4FFA-A460-774EC553E856}" type="slidenum">
              <a:rPr lang="en-US" altLang="en-US"/>
              <a:pPr/>
              <a:t>8</a:t>
            </a:fld>
            <a:endParaRPr lang="en-US" altLang="en-US"/>
          </a:p>
        </p:txBody>
      </p:sp>
      <p:grpSp>
        <p:nvGrpSpPr>
          <p:cNvPr id="129031" name="Group 7"/>
          <p:cNvGrpSpPr>
            <a:grpSpLocks/>
          </p:cNvGrpSpPr>
          <p:nvPr/>
        </p:nvGrpSpPr>
        <p:grpSpPr bwMode="auto">
          <a:xfrm>
            <a:off x="2362200" y="457200"/>
            <a:ext cx="3886200" cy="457200"/>
            <a:chOff x="528" y="144"/>
            <a:chExt cx="1680" cy="288"/>
          </a:xfrm>
        </p:grpSpPr>
        <p:graphicFrame>
          <p:nvGraphicFramePr>
            <p:cNvPr id="129032" name="Object 8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2903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33" name="Text Box 9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PENGUJIAN PERANGKAT LUNAK</a:t>
              </a:r>
              <a:endParaRPr lang="en-US" altLang="en-US" sz="1400"/>
            </a:p>
          </p:txBody>
        </p:sp>
      </p:grpSp>
      <p:grpSp>
        <p:nvGrpSpPr>
          <p:cNvPr id="129034" name="Group 10"/>
          <p:cNvGrpSpPr>
            <a:grpSpLocks/>
          </p:cNvGrpSpPr>
          <p:nvPr/>
        </p:nvGrpSpPr>
        <p:grpSpPr bwMode="auto">
          <a:xfrm>
            <a:off x="2141669" y="914401"/>
            <a:ext cx="7915144" cy="4945063"/>
            <a:chOff x="-206" y="705"/>
            <a:chExt cx="5246" cy="3278"/>
          </a:xfrm>
        </p:grpSpPr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>
              <a:off x="227" y="873"/>
              <a:ext cx="123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endParaRPr lang="en-US" altLang="en-US" sz="2400"/>
            </a:p>
          </p:txBody>
        </p:sp>
        <p:sp>
          <p:nvSpPr>
            <p:cNvPr id="129036" name="Rectangle 12"/>
            <p:cNvSpPr>
              <a:spLocks noChangeArrowheads="1"/>
            </p:cNvSpPr>
            <p:nvPr/>
          </p:nvSpPr>
          <p:spPr bwMode="auto">
            <a:xfrm>
              <a:off x="278" y="705"/>
              <a:ext cx="2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7" name="Rectangle 13"/>
            <p:cNvSpPr>
              <a:spLocks noChangeArrowheads="1"/>
            </p:cNvSpPr>
            <p:nvPr/>
          </p:nvSpPr>
          <p:spPr bwMode="auto">
            <a:xfrm>
              <a:off x="518" y="758"/>
              <a:ext cx="3850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90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381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762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219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1676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133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590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FF3300"/>
                </a:buClr>
                <a:buSzPct val="140000"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PERENCANAAN PENGUJIAN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129038" name="Group 14"/>
            <p:cNvGrpSpPr>
              <a:grpSpLocks/>
            </p:cNvGrpSpPr>
            <p:nvPr/>
          </p:nvGrpSpPr>
          <p:grpSpPr bwMode="auto">
            <a:xfrm>
              <a:off x="-206" y="1135"/>
              <a:ext cx="5246" cy="2848"/>
              <a:chOff x="-206" y="1135"/>
              <a:chExt cx="5246" cy="2848"/>
            </a:xfrm>
          </p:grpSpPr>
          <p:sp>
            <p:nvSpPr>
              <p:cNvPr id="129039" name="AutoShape 15"/>
              <p:cNvSpPr>
                <a:spLocks noChangeArrowheads="1"/>
              </p:cNvSpPr>
              <p:nvPr/>
            </p:nvSpPr>
            <p:spPr bwMode="auto">
              <a:xfrm>
                <a:off x="39" y="1144"/>
                <a:ext cx="1010" cy="528"/>
              </a:xfrm>
              <a:prstGeom prst="roundRect">
                <a:avLst>
                  <a:gd name="adj" fmla="val 1249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40" name="Rectangle 16"/>
              <p:cNvSpPr>
                <a:spLocks noChangeArrowheads="1"/>
              </p:cNvSpPr>
              <p:nvPr/>
            </p:nvSpPr>
            <p:spPr bwMode="auto">
              <a:xfrm>
                <a:off x="14" y="1263"/>
                <a:ext cx="1042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algn="ctr"/>
                <a:r>
                  <a:rPr lang="en-US" altLang="en-US" sz="1400" b="1"/>
                  <a:t>REQUIREMENT</a:t>
                </a:r>
              </a:p>
              <a:p>
                <a:pPr algn="ctr"/>
                <a:r>
                  <a:rPr lang="en-US" altLang="en-US" sz="1400" b="1"/>
                  <a:t>SPECIFICATION</a:t>
                </a:r>
              </a:p>
            </p:txBody>
          </p:sp>
          <p:grpSp>
            <p:nvGrpSpPr>
              <p:cNvPr id="129041" name="Group 17"/>
              <p:cNvGrpSpPr>
                <a:grpSpLocks/>
              </p:cNvGrpSpPr>
              <p:nvPr/>
            </p:nvGrpSpPr>
            <p:grpSpPr bwMode="auto">
              <a:xfrm>
                <a:off x="1289" y="1135"/>
                <a:ext cx="967" cy="544"/>
                <a:chOff x="1289" y="1135"/>
                <a:chExt cx="967" cy="544"/>
              </a:xfrm>
            </p:grpSpPr>
            <p:graphicFrame>
              <p:nvGraphicFramePr>
                <p:cNvPr id="129042" name="Object 18"/>
                <p:cNvGraphicFramePr>
                  <a:graphicFrameLocks/>
                </p:cNvGraphicFramePr>
                <p:nvPr/>
              </p:nvGraphicFramePr>
              <p:xfrm>
                <a:off x="1289" y="1135"/>
                <a:ext cx="967" cy="5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79" name="Document" r:id="rId5" imgW="925200" imgH="652320" progId="Word.Document.8">
                        <p:embed/>
                      </p:oleObj>
                    </mc:Choice>
                    <mc:Fallback>
                      <p:oleObj name="Document" r:id="rId5" imgW="925200" imgH="652320" progId="Word.Document.8">
                        <p:embed/>
                        <p:pic>
                          <p:nvPicPr>
                            <p:cNvPr id="129042" name="Object 1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89" y="1135"/>
                              <a:ext cx="967" cy="5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9043" name="Rectangle 19"/>
                <p:cNvSpPr>
                  <a:spLocks noChangeArrowheads="1"/>
                </p:cNvSpPr>
                <p:nvPr/>
              </p:nvSpPr>
              <p:spPr bwMode="auto">
                <a:xfrm>
                  <a:off x="1339" y="1263"/>
                  <a:ext cx="856" cy="3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altLang="en-US" sz="1400" b="1"/>
                    <a:t>SYSTEM</a:t>
                  </a:r>
                </a:p>
                <a:p>
                  <a:pPr algn="ctr"/>
                  <a:r>
                    <a:rPr lang="en-US" altLang="en-US" sz="1400" b="1"/>
                    <a:t>SPECIFICATION</a:t>
                  </a:r>
                </a:p>
              </p:txBody>
            </p:sp>
          </p:grpSp>
          <p:sp>
            <p:nvSpPr>
              <p:cNvPr id="129044" name="Line 20"/>
              <p:cNvSpPr>
                <a:spLocks noChangeShapeType="1"/>
              </p:cNvSpPr>
              <p:nvPr/>
            </p:nvSpPr>
            <p:spPr bwMode="auto">
              <a:xfrm>
                <a:off x="1056" y="1392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9045" name="Group 21"/>
              <p:cNvGrpSpPr>
                <a:grpSpLocks/>
              </p:cNvGrpSpPr>
              <p:nvPr/>
            </p:nvGrpSpPr>
            <p:grpSpPr bwMode="auto">
              <a:xfrm>
                <a:off x="2489" y="1135"/>
                <a:ext cx="823" cy="544"/>
                <a:chOff x="2489" y="1135"/>
                <a:chExt cx="823" cy="544"/>
              </a:xfrm>
            </p:grpSpPr>
            <p:graphicFrame>
              <p:nvGraphicFramePr>
                <p:cNvPr id="129046" name="Object 22"/>
                <p:cNvGraphicFramePr>
                  <a:graphicFrameLocks/>
                </p:cNvGraphicFramePr>
                <p:nvPr/>
              </p:nvGraphicFramePr>
              <p:xfrm>
                <a:off x="2489" y="1135"/>
                <a:ext cx="823" cy="5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80" name="Document" r:id="rId7" imgW="925200" imgH="652320" progId="Word.Document.8">
                        <p:embed/>
                      </p:oleObj>
                    </mc:Choice>
                    <mc:Fallback>
                      <p:oleObj name="Document" r:id="rId7" imgW="925200" imgH="652320" progId="Word.Document.8">
                        <p:embed/>
                        <p:pic>
                          <p:nvPicPr>
                            <p:cNvPr id="129046" name="Object 2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89" y="1135"/>
                              <a:ext cx="823" cy="5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9047" name="Rectangle 23"/>
                <p:cNvSpPr>
                  <a:spLocks noChangeArrowheads="1"/>
                </p:cNvSpPr>
                <p:nvPr/>
              </p:nvSpPr>
              <p:spPr bwMode="auto">
                <a:xfrm>
                  <a:off x="2639" y="1264"/>
                  <a:ext cx="513" cy="3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altLang="en-US" sz="1400" b="1"/>
                    <a:t>SYSTEM</a:t>
                  </a:r>
                </a:p>
                <a:p>
                  <a:pPr algn="ctr"/>
                  <a:r>
                    <a:rPr lang="en-US" altLang="en-US" sz="1400" b="1"/>
                    <a:t>DESIGN</a:t>
                  </a:r>
                </a:p>
              </p:txBody>
            </p:sp>
          </p:grpSp>
          <p:sp>
            <p:nvSpPr>
              <p:cNvPr id="129048" name="Line 24"/>
              <p:cNvSpPr>
                <a:spLocks noChangeShapeType="1"/>
              </p:cNvSpPr>
              <p:nvPr/>
            </p:nvSpPr>
            <p:spPr bwMode="auto">
              <a:xfrm>
                <a:off x="2256" y="1392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29049" name="Object 25"/>
              <p:cNvGraphicFramePr>
                <a:graphicFrameLocks/>
              </p:cNvGraphicFramePr>
              <p:nvPr/>
            </p:nvGraphicFramePr>
            <p:xfrm>
              <a:off x="3545" y="1152"/>
              <a:ext cx="919" cy="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1" name="Document" r:id="rId8" imgW="925200" imgH="652320" progId="Word.Document.8">
                      <p:embed/>
                    </p:oleObj>
                  </mc:Choice>
                  <mc:Fallback>
                    <p:oleObj name="Document" r:id="rId8" imgW="925200" imgH="652320" progId="Word.Document.8">
                      <p:embed/>
                      <p:pic>
                        <p:nvPicPr>
                          <p:cNvPr id="129049" name="Object 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5" y="1152"/>
                            <a:ext cx="919" cy="5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9050" name="Rectangle 26"/>
              <p:cNvSpPr>
                <a:spLocks noChangeArrowheads="1"/>
              </p:cNvSpPr>
              <p:nvPr/>
            </p:nvSpPr>
            <p:spPr bwMode="auto">
              <a:xfrm>
                <a:off x="3682" y="1263"/>
                <a:ext cx="585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altLang="en-US" sz="1400"/>
                  <a:t>DETAILED</a:t>
                </a:r>
              </a:p>
              <a:p>
                <a:pPr algn="ctr"/>
                <a:r>
                  <a:rPr lang="en-US" altLang="en-US" sz="1400"/>
                  <a:t>DESIGN</a:t>
                </a:r>
              </a:p>
            </p:txBody>
          </p:sp>
          <p:sp>
            <p:nvSpPr>
              <p:cNvPr id="129051" name="Line 27"/>
              <p:cNvSpPr>
                <a:spLocks noChangeShapeType="1"/>
              </p:cNvSpPr>
              <p:nvPr/>
            </p:nvSpPr>
            <p:spPr bwMode="auto">
              <a:xfrm>
                <a:off x="3312" y="1392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9052" name="Group 28"/>
              <p:cNvGrpSpPr>
                <a:grpSpLocks/>
              </p:cNvGrpSpPr>
              <p:nvPr/>
            </p:nvGrpSpPr>
            <p:grpSpPr bwMode="auto">
              <a:xfrm>
                <a:off x="4072" y="2256"/>
                <a:ext cx="968" cy="576"/>
                <a:chOff x="4072" y="2256"/>
                <a:chExt cx="968" cy="576"/>
              </a:xfrm>
            </p:grpSpPr>
            <p:graphicFrame>
              <p:nvGraphicFramePr>
                <p:cNvPr id="129053" name="Object 29"/>
                <p:cNvGraphicFramePr>
                  <a:graphicFrameLocks/>
                </p:cNvGraphicFramePr>
                <p:nvPr/>
              </p:nvGraphicFramePr>
              <p:xfrm>
                <a:off x="4072" y="2256"/>
                <a:ext cx="968" cy="5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82" name="Document" r:id="rId9" imgW="925200" imgH="652320" progId="Word.Document.8">
                        <p:embed/>
                      </p:oleObj>
                    </mc:Choice>
                    <mc:Fallback>
                      <p:oleObj name="Document" r:id="rId9" imgW="925200" imgH="652320" progId="Word.Document.8">
                        <p:embed/>
                        <p:pic>
                          <p:nvPicPr>
                            <p:cNvPr id="129053" name="Object 29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2" y="2256"/>
                              <a:ext cx="968" cy="5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9054" name="Rectangle 30"/>
                <p:cNvSpPr>
                  <a:spLocks noChangeArrowheads="1"/>
                </p:cNvSpPr>
                <p:nvPr/>
              </p:nvSpPr>
              <p:spPr bwMode="auto">
                <a:xfrm>
                  <a:off x="4211" y="2337"/>
                  <a:ext cx="680" cy="4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altLang="en-US" sz="1400" b="1"/>
                    <a:t>MODULE &amp;</a:t>
                  </a:r>
                </a:p>
                <a:p>
                  <a:pPr algn="ctr"/>
                  <a:r>
                    <a:rPr lang="en-US" altLang="en-US" sz="1400" b="1"/>
                    <a:t>UNIT CODE</a:t>
                  </a:r>
                </a:p>
                <a:p>
                  <a:pPr algn="ctr"/>
                  <a:r>
                    <a:rPr lang="en-US" altLang="en-US" sz="1400" b="1"/>
                    <a:t>AND TEST</a:t>
                  </a:r>
                </a:p>
              </p:txBody>
            </p:sp>
          </p:grpSp>
          <p:sp>
            <p:nvSpPr>
              <p:cNvPr id="129055" name="Line 31"/>
              <p:cNvSpPr>
                <a:spLocks noChangeShapeType="1"/>
              </p:cNvSpPr>
              <p:nvPr/>
            </p:nvSpPr>
            <p:spPr bwMode="auto">
              <a:xfrm>
                <a:off x="4272" y="1680"/>
                <a:ext cx="288" cy="528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29056" name="Object 32"/>
              <p:cNvGraphicFramePr>
                <a:graphicFrameLocks/>
              </p:cNvGraphicFramePr>
              <p:nvPr/>
            </p:nvGraphicFramePr>
            <p:xfrm>
              <a:off x="3573" y="3439"/>
              <a:ext cx="1227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3" name="Document" r:id="rId10" imgW="925200" imgH="652320" progId="Word.Document.8">
                      <p:embed/>
                    </p:oleObj>
                  </mc:Choice>
                  <mc:Fallback>
                    <p:oleObj name="Document" r:id="rId10" imgW="925200" imgH="652320" progId="Word.Document.8">
                      <p:embed/>
                      <p:pic>
                        <p:nvPicPr>
                          <p:cNvPr id="129056" name="Object 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3" y="3439"/>
                            <a:ext cx="1227" cy="5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9057" name="Rectangle 33"/>
              <p:cNvSpPr>
                <a:spLocks noChangeArrowheads="1"/>
              </p:cNvSpPr>
              <p:nvPr/>
            </p:nvSpPr>
            <p:spPr bwMode="auto">
              <a:xfrm>
                <a:off x="3710" y="3566"/>
                <a:ext cx="1060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altLang="en-US" sz="1400" b="1"/>
                  <a:t>SUB-SYSTEM</a:t>
                </a:r>
              </a:p>
              <a:p>
                <a:pPr algn="ctr"/>
                <a:r>
                  <a:rPr lang="en-US" altLang="en-US" sz="1400" b="1"/>
                  <a:t>INTEGRATION TEST</a:t>
                </a:r>
              </a:p>
            </p:txBody>
          </p:sp>
          <p:sp>
            <p:nvSpPr>
              <p:cNvPr id="129058" name="Line 34"/>
              <p:cNvSpPr>
                <a:spLocks noChangeShapeType="1"/>
              </p:cNvSpPr>
              <p:nvPr/>
            </p:nvSpPr>
            <p:spPr bwMode="auto">
              <a:xfrm flipH="1">
                <a:off x="3312" y="3696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59" name="Line 35"/>
              <p:cNvSpPr>
                <a:spLocks noChangeShapeType="1"/>
              </p:cNvSpPr>
              <p:nvPr/>
            </p:nvSpPr>
            <p:spPr bwMode="auto">
              <a:xfrm flipH="1">
                <a:off x="4320" y="2832"/>
                <a:ext cx="240" cy="528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29060" name="Object 36"/>
              <p:cNvGraphicFramePr>
                <a:graphicFrameLocks/>
              </p:cNvGraphicFramePr>
              <p:nvPr/>
            </p:nvGraphicFramePr>
            <p:xfrm>
              <a:off x="2133" y="3439"/>
              <a:ext cx="1227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4" name="Document" r:id="rId11" imgW="925200" imgH="652320" progId="Word.Document.8">
                      <p:embed/>
                    </p:oleObj>
                  </mc:Choice>
                  <mc:Fallback>
                    <p:oleObj name="Document" r:id="rId11" imgW="925200" imgH="652320" progId="Word.Document.8">
                      <p:embed/>
                      <p:pic>
                        <p:nvPicPr>
                          <p:cNvPr id="129060" name="Object 3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3" y="3439"/>
                            <a:ext cx="1227" cy="5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9061" name="Rectangle 37"/>
              <p:cNvSpPr>
                <a:spLocks noChangeArrowheads="1"/>
              </p:cNvSpPr>
              <p:nvPr/>
            </p:nvSpPr>
            <p:spPr bwMode="auto">
              <a:xfrm>
                <a:off x="2222" y="3566"/>
                <a:ext cx="1060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altLang="en-US" sz="1400" b="1"/>
                  <a:t>SYSTEM</a:t>
                </a:r>
              </a:p>
              <a:p>
                <a:pPr algn="ctr"/>
                <a:r>
                  <a:rPr lang="en-US" altLang="en-US" sz="1400" b="1"/>
                  <a:t>INTEGRATION TEST</a:t>
                </a:r>
              </a:p>
            </p:txBody>
          </p:sp>
          <p:sp>
            <p:nvSpPr>
              <p:cNvPr id="129062" name="Line 38"/>
              <p:cNvSpPr>
                <a:spLocks noChangeShapeType="1"/>
              </p:cNvSpPr>
              <p:nvPr/>
            </p:nvSpPr>
            <p:spPr bwMode="auto">
              <a:xfrm flipH="1">
                <a:off x="1872" y="3696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29063" name="Object 39"/>
              <p:cNvGraphicFramePr>
                <a:graphicFrameLocks/>
              </p:cNvGraphicFramePr>
              <p:nvPr/>
            </p:nvGraphicFramePr>
            <p:xfrm>
              <a:off x="953" y="3439"/>
              <a:ext cx="919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5" name="Document" r:id="rId12" imgW="925200" imgH="652320" progId="Word.Document.8">
                      <p:embed/>
                    </p:oleObj>
                  </mc:Choice>
                  <mc:Fallback>
                    <p:oleObj name="Document" r:id="rId12" imgW="925200" imgH="652320" progId="Word.Document.8">
                      <p:embed/>
                      <p:pic>
                        <p:nvPicPr>
                          <p:cNvPr id="129063" name="Object 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3" y="3439"/>
                            <a:ext cx="919" cy="5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9064" name="Rectangle 40"/>
              <p:cNvSpPr>
                <a:spLocks noChangeArrowheads="1"/>
              </p:cNvSpPr>
              <p:nvPr/>
            </p:nvSpPr>
            <p:spPr bwMode="auto">
              <a:xfrm>
                <a:off x="1051" y="3566"/>
                <a:ext cx="762" cy="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altLang="en-US" sz="1400" b="1"/>
                  <a:t>ACCEPTANCE</a:t>
                </a:r>
              </a:p>
              <a:p>
                <a:pPr algn="ctr"/>
                <a:r>
                  <a:rPr lang="en-US" altLang="en-US" sz="1400" b="1"/>
                  <a:t>TEST</a:t>
                </a:r>
              </a:p>
            </p:txBody>
          </p:sp>
          <p:sp>
            <p:nvSpPr>
              <p:cNvPr id="129065" name="Line 41"/>
              <p:cNvSpPr>
                <a:spLocks noChangeShapeType="1"/>
              </p:cNvSpPr>
              <p:nvPr/>
            </p:nvSpPr>
            <p:spPr bwMode="auto">
              <a:xfrm flipH="1">
                <a:off x="720" y="3696"/>
                <a:ext cx="240" cy="0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66" name="Oval 42"/>
              <p:cNvSpPr>
                <a:spLocks noChangeArrowheads="1"/>
              </p:cNvSpPr>
              <p:nvPr/>
            </p:nvSpPr>
            <p:spPr bwMode="auto">
              <a:xfrm>
                <a:off x="4" y="3412"/>
                <a:ext cx="712" cy="52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67" name="Rectangle 43"/>
              <p:cNvSpPr>
                <a:spLocks noChangeArrowheads="1"/>
              </p:cNvSpPr>
              <p:nvPr/>
            </p:nvSpPr>
            <p:spPr bwMode="auto">
              <a:xfrm>
                <a:off x="-206" y="3599"/>
                <a:ext cx="829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altLang="en-US">
                    <a:latin typeface="Arial Black" panose="020B0A04020102020204" pitchFamily="34" charset="0"/>
                  </a:rPr>
                  <a:t>       USE</a:t>
                </a:r>
              </a:p>
            </p:txBody>
          </p:sp>
          <p:sp>
            <p:nvSpPr>
              <p:cNvPr id="129068" name="Rectangle 44"/>
              <p:cNvSpPr>
                <a:spLocks noChangeArrowheads="1"/>
              </p:cNvSpPr>
              <p:nvPr/>
            </p:nvSpPr>
            <p:spPr bwMode="auto">
              <a:xfrm>
                <a:off x="724" y="2308"/>
                <a:ext cx="808" cy="56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69" name="Rectangle 45"/>
              <p:cNvSpPr>
                <a:spLocks noChangeArrowheads="1"/>
              </p:cNvSpPr>
              <p:nvPr/>
            </p:nvSpPr>
            <p:spPr bwMode="auto">
              <a:xfrm>
                <a:off x="644" y="2449"/>
                <a:ext cx="971" cy="4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/>
                <a:r>
                  <a:rPr lang="en-US" altLang="en-US">
                    <a:latin typeface="Arial Narrow" panose="020B0606020202030204" pitchFamily="34" charset="0"/>
                  </a:rPr>
                  <a:t>ACCEPTANCE</a:t>
                </a:r>
              </a:p>
              <a:p>
                <a:pPr algn="ctr"/>
                <a:r>
                  <a:rPr lang="en-US" altLang="en-US">
                    <a:latin typeface="Arial Narrow" panose="020B0606020202030204" pitchFamily="34" charset="0"/>
                  </a:rPr>
                  <a:t>TEST PLAN</a:t>
                </a:r>
              </a:p>
            </p:txBody>
          </p:sp>
          <p:grpSp>
            <p:nvGrpSpPr>
              <p:cNvPr id="129070" name="Group 46"/>
              <p:cNvGrpSpPr>
                <a:grpSpLocks/>
              </p:cNvGrpSpPr>
              <p:nvPr/>
            </p:nvGrpSpPr>
            <p:grpSpPr bwMode="auto">
              <a:xfrm>
                <a:off x="1891" y="2308"/>
                <a:ext cx="971" cy="657"/>
                <a:chOff x="1891" y="2308"/>
                <a:chExt cx="971" cy="657"/>
              </a:xfrm>
            </p:grpSpPr>
            <p:sp>
              <p:nvSpPr>
                <p:cNvPr id="129071" name="Rectangle 47"/>
                <p:cNvSpPr>
                  <a:spLocks noChangeArrowheads="1"/>
                </p:cNvSpPr>
                <p:nvPr/>
              </p:nvSpPr>
              <p:spPr bwMode="auto">
                <a:xfrm>
                  <a:off x="1972" y="2308"/>
                  <a:ext cx="808" cy="56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072" name="Rectangle 48"/>
                <p:cNvSpPr>
                  <a:spLocks noChangeArrowheads="1"/>
                </p:cNvSpPr>
                <p:nvPr/>
              </p:nvSpPr>
              <p:spPr bwMode="auto">
                <a:xfrm>
                  <a:off x="1891" y="2353"/>
                  <a:ext cx="971" cy="6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altLang="en-US">
                      <a:latin typeface="Arial Narrow" panose="020B0606020202030204" pitchFamily="34" charset="0"/>
                    </a:rPr>
                    <a:t>SYSTEM</a:t>
                  </a:r>
                </a:p>
                <a:p>
                  <a:pPr algn="ctr"/>
                  <a:r>
                    <a:rPr lang="en-US" altLang="en-US">
                      <a:latin typeface="Arial Narrow" panose="020B0606020202030204" pitchFamily="34" charset="0"/>
                    </a:rPr>
                    <a:t>INTEGRATION</a:t>
                  </a:r>
                </a:p>
                <a:p>
                  <a:pPr algn="ctr"/>
                  <a:r>
                    <a:rPr lang="en-US" altLang="en-US">
                      <a:latin typeface="Arial Narrow" panose="020B0606020202030204" pitchFamily="34" charset="0"/>
                    </a:rPr>
                    <a:t>TEST PLAN</a:t>
                  </a:r>
                </a:p>
              </p:txBody>
            </p:sp>
          </p:grpSp>
          <p:grpSp>
            <p:nvGrpSpPr>
              <p:cNvPr id="129073" name="Group 49"/>
              <p:cNvGrpSpPr>
                <a:grpSpLocks/>
              </p:cNvGrpSpPr>
              <p:nvPr/>
            </p:nvGrpSpPr>
            <p:grpSpPr bwMode="auto">
              <a:xfrm>
                <a:off x="3042" y="2308"/>
                <a:ext cx="971" cy="657"/>
                <a:chOff x="3042" y="2308"/>
                <a:chExt cx="971" cy="657"/>
              </a:xfrm>
            </p:grpSpPr>
            <p:sp>
              <p:nvSpPr>
                <p:cNvPr id="129074" name="Rectangle 50"/>
                <p:cNvSpPr>
                  <a:spLocks noChangeArrowheads="1"/>
                </p:cNvSpPr>
                <p:nvPr/>
              </p:nvSpPr>
              <p:spPr bwMode="auto">
                <a:xfrm>
                  <a:off x="3124" y="2308"/>
                  <a:ext cx="808" cy="568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075" name="Rectangle 51"/>
                <p:cNvSpPr>
                  <a:spLocks noChangeArrowheads="1"/>
                </p:cNvSpPr>
                <p:nvPr/>
              </p:nvSpPr>
              <p:spPr bwMode="auto">
                <a:xfrm>
                  <a:off x="3042" y="2353"/>
                  <a:ext cx="971" cy="6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algn="ctr"/>
                  <a:r>
                    <a:rPr lang="en-US" altLang="en-US">
                      <a:latin typeface="Arial Narrow" panose="020B0606020202030204" pitchFamily="34" charset="0"/>
                    </a:rPr>
                    <a:t>SUB-SYSTEM</a:t>
                  </a:r>
                </a:p>
                <a:p>
                  <a:pPr algn="ctr"/>
                  <a:r>
                    <a:rPr lang="en-US" altLang="en-US">
                      <a:latin typeface="Arial Narrow" panose="020B0606020202030204" pitchFamily="34" charset="0"/>
                    </a:rPr>
                    <a:t>INTEGRATION</a:t>
                  </a:r>
                </a:p>
                <a:p>
                  <a:pPr algn="ctr"/>
                  <a:r>
                    <a:rPr lang="en-US" altLang="en-US">
                      <a:latin typeface="Arial Narrow" panose="020B0606020202030204" pitchFamily="34" charset="0"/>
                    </a:rPr>
                    <a:t>TEST PLAN</a:t>
                  </a:r>
                </a:p>
              </p:txBody>
            </p:sp>
          </p:grpSp>
          <p:sp>
            <p:nvSpPr>
              <p:cNvPr id="129076" name="Line 52"/>
              <p:cNvSpPr>
                <a:spLocks noChangeShapeType="1"/>
              </p:cNvSpPr>
              <p:nvPr/>
            </p:nvSpPr>
            <p:spPr bwMode="auto">
              <a:xfrm>
                <a:off x="912" y="1680"/>
                <a:ext cx="0" cy="624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77" name="Line 53"/>
              <p:cNvSpPr>
                <a:spLocks noChangeShapeType="1"/>
              </p:cNvSpPr>
              <p:nvPr/>
            </p:nvSpPr>
            <p:spPr bwMode="auto">
              <a:xfrm>
                <a:off x="1440" y="1680"/>
                <a:ext cx="0" cy="624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78" name="Line 54"/>
              <p:cNvSpPr>
                <a:spLocks noChangeShapeType="1"/>
              </p:cNvSpPr>
              <p:nvPr/>
            </p:nvSpPr>
            <p:spPr bwMode="auto">
              <a:xfrm>
                <a:off x="2160" y="1680"/>
                <a:ext cx="0" cy="624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79" name="Line 55"/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0" cy="624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0" name="Line 56"/>
              <p:cNvSpPr>
                <a:spLocks noChangeShapeType="1"/>
              </p:cNvSpPr>
              <p:nvPr/>
            </p:nvSpPr>
            <p:spPr bwMode="auto">
              <a:xfrm>
                <a:off x="3216" y="1680"/>
                <a:ext cx="0" cy="624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1" name="Line 57"/>
              <p:cNvSpPr>
                <a:spLocks noChangeShapeType="1"/>
              </p:cNvSpPr>
              <p:nvPr/>
            </p:nvSpPr>
            <p:spPr bwMode="auto">
              <a:xfrm>
                <a:off x="3696" y="1680"/>
                <a:ext cx="0" cy="624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2" name="Line 58"/>
              <p:cNvSpPr>
                <a:spLocks noChangeShapeType="1"/>
              </p:cNvSpPr>
              <p:nvPr/>
            </p:nvSpPr>
            <p:spPr bwMode="auto">
              <a:xfrm>
                <a:off x="3840" y="2928"/>
                <a:ext cx="0" cy="48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3" name="Line 59"/>
              <p:cNvSpPr>
                <a:spLocks noChangeShapeType="1"/>
              </p:cNvSpPr>
              <p:nvPr/>
            </p:nvSpPr>
            <p:spPr bwMode="auto">
              <a:xfrm>
                <a:off x="2496" y="2928"/>
                <a:ext cx="0" cy="48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4" name="Line 60"/>
              <p:cNvSpPr>
                <a:spLocks noChangeShapeType="1"/>
              </p:cNvSpPr>
              <p:nvPr/>
            </p:nvSpPr>
            <p:spPr bwMode="auto">
              <a:xfrm>
                <a:off x="1296" y="2928"/>
                <a:ext cx="0" cy="48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93EF-B684-40A3-8A53-F9D8A834AB92}" type="slidenum">
              <a:rPr lang="en-US" altLang="en-US"/>
              <a:pPr/>
              <a:t>9</a:t>
            </a:fld>
            <a:endParaRPr lang="en-US" altLang="en-US"/>
          </a:p>
        </p:txBody>
      </p:sp>
      <p:grpSp>
        <p:nvGrpSpPr>
          <p:cNvPr id="131079" name="Group 7"/>
          <p:cNvGrpSpPr>
            <a:grpSpLocks/>
          </p:cNvGrpSpPr>
          <p:nvPr/>
        </p:nvGrpSpPr>
        <p:grpSpPr bwMode="auto">
          <a:xfrm>
            <a:off x="2362200" y="457200"/>
            <a:ext cx="3886200" cy="457200"/>
            <a:chOff x="528" y="144"/>
            <a:chExt cx="1680" cy="288"/>
          </a:xfrm>
        </p:grpSpPr>
        <p:graphicFrame>
          <p:nvGraphicFramePr>
            <p:cNvPr id="131080" name="Object 8"/>
            <p:cNvGraphicFramePr>
              <a:graphicFrameLocks noChangeAspect="1"/>
            </p:cNvGraphicFramePr>
            <p:nvPr/>
          </p:nvGraphicFramePr>
          <p:xfrm>
            <a:off x="528" y="144"/>
            <a:ext cx="159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Drawing" r:id="rId3" imgW="3092400" imgH="1598400" progId="FLW3Drawing">
                    <p:embed/>
                  </p:oleObj>
                </mc:Choice>
                <mc:Fallback>
                  <p:oleObj name="Drawing" r:id="rId3" imgW="3092400" imgH="1598400" progId="FLW3Drawing">
                    <p:embed/>
                    <p:pic>
                      <p:nvPicPr>
                        <p:cNvPr id="13108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44"/>
                          <a:ext cx="159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81" name="Text Box 9"/>
            <p:cNvSpPr txBox="1">
              <a:spLocks noChangeArrowheads="1"/>
            </p:cNvSpPr>
            <p:nvPr/>
          </p:nvSpPr>
          <p:spPr bwMode="auto">
            <a:xfrm>
              <a:off x="649" y="168"/>
              <a:ext cx="1559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b="1"/>
                <a:t>PENGUJIAN PERANGKAT LUNAK</a:t>
              </a:r>
              <a:endParaRPr lang="en-US" altLang="en-US" sz="1400"/>
            </a:p>
          </p:txBody>
        </p:sp>
      </p:grp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3505201" y="1143000"/>
            <a:ext cx="6188075" cy="40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76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3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90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 sz="1600">
                <a:latin typeface="Arial" panose="020B0604020202020204" pitchFamily="34" charset="0"/>
              </a:rPr>
              <a:t>STRATEGI PENGUJIAN</a:t>
            </a:r>
          </a:p>
          <a:p>
            <a:pPr eaLnBrk="1" hangingPunct="1"/>
            <a:endParaRPr lang="en-US" altLang="en-US" sz="1600">
              <a:latin typeface="Arial" panose="020B0604020202020204" pitchFamily="34" charset="0"/>
            </a:endParaRPr>
          </a:p>
          <a:p>
            <a:pPr lvl="2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TOP DOWN</a:t>
            </a:r>
          </a:p>
          <a:p>
            <a:pPr lvl="4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DARI KOMPONEN YANG PALING ABSTRAK</a:t>
            </a:r>
          </a:p>
          <a:p>
            <a:pPr lvl="3" eaLnBrk="1" hangingPunct="1"/>
            <a:endParaRPr lang="en-US" altLang="en-US" sz="1600">
              <a:latin typeface="Arial" panose="020B0604020202020204" pitchFamily="34" charset="0"/>
            </a:endParaRPr>
          </a:p>
          <a:p>
            <a:pPr lvl="2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BOTTOM-UP</a:t>
            </a:r>
          </a:p>
          <a:p>
            <a:pPr lvl="4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DARI KOMPONEN FUNDAMENTAL</a:t>
            </a:r>
          </a:p>
          <a:p>
            <a:pPr lvl="3" eaLnBrk="1" hangingPunct="1"/>
            <a:endParaRPr lang="en-US" altLang="en-US" sz="1600">
              <a:latin typeface="Arial" panose="020B0604020202020204" pitchFamily="34" charset="0"/>
            </a:endParaRPr>
          </a:p>
          <a:p>
            <a:pPr lvl="2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THREAD </a:t>
            </a:r>
          </a:p>
          <a:p>
            <a:pPr lvl="4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UNTUK REAL TIME &amp; OBJECT ORIENTED SYSTEM</a:t>
            </a:r>
          </a:p>
          <a:p>
            <a:pPr lvl="3" eaLnBrk="1" hangingPunct="1"/>
            <a:endParaRPr lang="en-US" altLang="en-US" sz="1600">
              <a:latin typeface="Arial" panose="020B0604020202020204" pitchFamily="34" charset="0"/>
            </a:endParaRPr>
          </a:p>
          <a:p>
            <a:pPr lvl="2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STRESS TESTING</a:t>
            </a:r>
          </a:p>
          <a:p>
            <a:pPr lvl="4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BEBAN MELAMPAUI BATAS</a:t>
            </a:r>
          </a:p>
          <a:p>
            <a:pPr lvl="3" eaLnBrk="1" hangingPunct="1"/>
            <a:endParaRPr lang="en-US" altLang="en-US" sz="1600">
              <a:latin typeface="Arial" panose="020B0604020202020204" pitchFamily="34" charset="0"/>
            </a:endParaRPr>
          </a:p>
          <a:p>
            <a:pPr lvl="2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BACK-TO-BACK</a:t>
            </a:r>
          </a:p>
          <a:p>
            <a:pPr lvl="4" eaLnBrk="1" hangingPunct="1">
              <a:buClr>
                <a:srgbClr val="FF3300"/>
              </a:buClr>
              <a:buSzPct val="140000"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BILA TERSEDIA &gt;1 VERSI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D7016D51814348B2BE8A5AB783175B" ma:contentTypeVersion="10" ma:contentTypeDescription="Create a new document." ma:contentTypeScope="" ma:versionID="5387663db2e8b0bab0b5d1bd767f8c30">
  <xsd:schema xmlns:xsd="http://www.w3.org/2001/XMLSchema" xmlns:xs="http://www.w3.org/2001/XMLSchema" xmlns:p="http://schemas.microsoft.com/office/2006/metadata/properties" xmlns:ns2="1d6f5447-cc9c-4f5d-8212-abe2b6ccb6f6" xmlns:ns3="918268d5-6d76-4a48-8fa7-7fe56efe3808" targetNamespace="http://schemas.microsoft.com/office/2006/metadata/properties" ma:root="true" ma:fieldsID="8fdc0a7acd4246a084a667e6623617b8" ns2:_="" ns3:_="">
    <xsd:import namespace="1d6f5447-cc9c-4f5d-8212-abe2b6ccb6f6"/>
    <xsd:import namespace="918268d5-6d76-4a48-8fa7-7fe56efe3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f5447-cc9c-4f5d-8212-abe2b6ccb6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268d5-6d76-4a48-8fa7-7fe56efe380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FE90CA-4BA5-4C39-A277-824F5B36ED9B}"/>
</file>

<file path=customXml/itemProps2.xml><?xml version="1.0" encoding="utf-8"?>
<ds:datastoreItem xmlns:ds="http://schemas.openxmlformats.org/officeDocument/2006/customXml" ds:itemID="{F651D32A-1620-4FDA-BF41-268DCF6551D0}"/>
</file>

<file path=customXml/itemProps3.xml><?xml version="1.0" encoding="utf-8"?>
<ds:datastoreItem xmlns:ds="http://schemas.openxmlformats.org/officeDocument/2006/customXml" ds:itemID="{92088E32-4A88-485E-95CA-F5FBD6E9F06D}"/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1069</Words>
  <Application>Microsoft Office PowerPoint</Application>
  <PresentationFormat>Widescreen</PresentationFormat>
  <Paragraphs>453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Albertus Extra Bold</vt:lpstr>
      <vt:lpstr>Arial</vt:lpstr>
      <vt:lpstr>Arial Black</vt:lpstr>
      <vt:lpstr>Arial Narrow</vt:lpstr>
      <vt:lpstr>Calibri</vt:lpstr>
      <vt:lpstr>Calibri Light</vt:lpstr>
      <vt:lpstr>Symbol</vt:lpstr>
      <vt:lpstr>Times New Roman</vt:lpstr>
      <vt:lpstr>Wingdings</vt:lpstr>
      <vt:lpstr>Office Theme</vt:lpstr>
      <vt:lpstr>Drawing</vt:lpstr>
      <vt:lpstr>Document</vt:lpstr>
      <vt:lpstr>Clip</vt:lpstr>
      <vt:lpstr>Software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OWNER</cp:lastModifiedBy>
  <cp:revision>24</cp:revision>
  <dcterms:created xsi:type="dcterms:W3CDTF">2020-06-08T01:30:48Z</dcterms:created>
  <dcterms:modified xsi:type="dcterms:W3CDTF">2022-02-17T06:30:41Z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0x01010084D7016D51814348B2BE8A5AB783175B</vt:lpwstr>
  </property>
</Properties>
</file>