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399759-50EF-40DC-8620-78B905A7136C}" v="3" dt="2021-02-07T01:59:17.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tap" userId="917c9600df60b3e3" providerId="LiveId" clId="{E0399759-50EF-40DC-8620-78B905A7136C}"/>
    <pc:docChg chg="addSld delSld modSld">
      <pc:chgData name="Manatap" userId="917c9600df60b3e3" providerId="LiveId" clId="{E0399759-50EF-40DC-8620-78B905A7136C}" dt="2021-02-07T01:59:25.598" v="26" actId="20577"/>
      <pc:docMkLst>
        <pc:docMk/>
      </pc:docMkLst>
      <pc:sldChg chg="modSp add del mod setBg">
        <pc:chgData name="Manatap" userId="917c9600df60b3e3" providerId="LiveId" clId="{E0399759-50EF-40DC-8620-78B905A7136C}" dt="2021-02-07T01:59:25.598" v="26" actId="20577"/>
        <pc:sldMkLst>
          <pc:docMk/>
          <pc:sldMk cId="99508865" sldId="256"/>
        </pc:sldMkLst>
        <pc:spChg chg="mod">
          <ac:chgData name="Manatap" userId="917c9600df60b3e3" providerId="LiveId" clId="{E0399759-50EF-40DC-8620-78B905A7136C}" dt="2021-02-07T01:59:25.598" v="26" actId="20577"/>
          <ac:spMkLst>
            <pc:docMk/>
            <pc:sldMk cId="99508865" sldId="256"/>
            <ac:spMk id="17" creationId="{941E02D2-48C0-448A-BBA2-A7F9A1B25B4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E88FF8D-91E5-496A-905D-47B18F1C4488}"/>
              </a:ext>
            </a:extLst>
          </p:cNvPr>
          <p:cNvSpPr>
            <a:spLocks noGrp="1"/>
          </p:cNvSpPr>
          <p:nvPr>
            <p:ph type="ctrTitle"/>
          </p:nvPr>
        </p:nvSpPr>
        <p:spPr>
          <a:xfrm>
            <a:off x="1524000" y="1122363"/>
            <a:ext cx="9144000" cy="2387600"/>
          </a:xfrm>
        </p:spPr>
        <p:txBody>
          <a:bodyPr/>
          <a:lstStyle/>
          <a:p>
            <a:r>
              <a:rPr lang="en-US" dirty="0">
                <a:solidFill>
                  <a:schemeClr val="bg1"/>
                </a:solidFill>
              </a:rPr>
              <a:t>Software Development</a:t>
            </a:r>
          </a:p>
        </p:txBody>
      </p:sp>
      <p:sp>
        <p:nvSpPr>
          <p:cNvPr id="17" name="Subtitle 2">
            <a:extLst>
              <a:ext uri="{FF2B5EF4-FFF2-40B4-BE49-F238E27FC236}">
                <a16:creationId xmlns:a16="http://schemas.microsoft.com/office/drawing/2014/main" id="{941E02D2-48C0-448A-BBA2-A7F9A1B25B41}"/>
              </a:ext>
            </a:extLst>
          </p:cNvPr>
          <p:cNvSpPr>
            <a:spLocks noGrp="1"/>
          </p:cNvSpPr>
          <p:nvPr>
            <p:ph type="subTitle" idx="1"/>
          </p:nvPr>
        </p:nvSpPr>
        <p:spPr>
          <a:xfrm>
            <a:off x="1524000" y="3602038"/>
            <a:ext cx="9144000" cy="1655762"/>
          </a:xfrm>
        </p:spPr>
        <p:txBody>
          <a:bodyPr>
            <a:normAutofit lnSpcReduction="10000"/>
          </a:bodyPr>
          <a:lstStyle/>
          <a:p>
            <a:r>
              <a:rPr lang="en-US" sz="2800" dirty="0">
                <a:solidFill>
                  <a:schemeClr val="bg1"/>
                </a:solidFill>
              </a:rPr>
              <a:t>09 </a:t>
            </a:r>
            <a:r>
              <a:rPr lang="en-US" sz="2800" dirty="0" err="1">
                <a:solidFill>
                  <a:schemeClr val="bg1"/>
                </a:solidFill>
              </a:rPr>
              <a:t>Manajemen</a:t>
            </a:r>
            <a:r>
              <a:rPr lang="en-US" sz="2800" dirty="0">
                <a:solidFill>
                  <a:schemeClr val="bg1"/>
                </a:solidFill>
              </a:rPr>
              <a:t> </a:t>
            </a:r>
            <a:r>
              <a:rPr lang="en-US" sz="2800" dirty="0" err="1">
                <a:solidFill>
                  <a:schemeClr val="bg1"/>
                </a:solidFill>
              </a:rPr>
              <a:t>Konfigurasi</a:t>
            </a:r>
            <a:endParaRPr lang="en-US" sz="2800" dirty="0">
              <a:solidFill>
                <a:schemeClr val="bg1"/>
              </a:solidFill>
            </a:endParaRPr>
          </a:p>
          <a:p>
            <a:endParaRPr lang="en-US" sz="2200" dirty="0">
              <a:solidFill>
                <a:schemeClr val="bg1"/>
              </a:solidFill>
            </a:endParaRPr>
          </a:p>
          <a:p>
            <a:endParaRPr lang="en-US" sz="2200" dirty="0">
              <a:solidFill>
                <a:schemeClr val="bg1"/>
              </a:solidFill>
            </a:endParaRPr>
          </a:p>
          <a:p>
            <a:r>
              <a:rPr lang="en-US" sz="2200" dirty="0" err="1">
                <a:solidFill>
                  <a:schemeClr val="bg1"/>
                </a:solidFill>
              </a:rPr>
              <a:t>Zyad</a:t>
            </a:r>
            <a:r>
              <a:rPr lang="en-US" sz="2200" dirty="0">
                <a:solidFill>
                  <a:schemeClr val="bg1"/>
                </a:solidFill>
              </a:rPr>
              <a:t> </a:t>
            </a:r>
            <a:r>
              <a:rPr lang="en-US" sz="2200" dirty="0" err="1">
                <a:solidFill>
                  <a:schemeClr val="bg1"/>
                </a:solidFill>
              </a:rPr>
              <a:t>Rusdi</a:t>
            </a:r>
            <a:r>
              <a:rPr lang="en-US" sz="2200" dirty="0">
                <a:solidFill>
                  <a:schemeClr val="bg1"/>
                </a:solidFill>
              </a:rPr>
              <a:t>, S.T., M.T.</a:t>
            </a: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1905000" y="3048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Arial" panose="020B0604020202020204" pitchFamily="34" charset="0"/>
              </a:rPr>
              <a:t>Baseline</a:t>
            </a:r>
            <a:endParaRPr lang="en-US" altLang="en-US"/>
          </a:p>
        </p:txBody>
      </p:sp>
      <p:sp>
        <p:nvSpPr>
          <p:cNvPr id="29701" name="Line 5"/>
          <p:cNvSpPr>
            <a:spLocks noChangeShapeType="1"/>
          </p:cNvSpPr>
          <p:nvPr/>
        </p:nvSpPr>
        <p:spPr bwMode="auto">
          <a:xfrm>
            <a:off x="1905000" y="914400"/>
            <a:ext cx="83820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9702" name="Object 6"/>
          <p:cNvGraphicFramePr>
            <a:graphicFrameLocks noChangeAspect="1"/>
          </p:cNvGraphicFramePr>
          <p:nvPr/>
        </p:nvGraphicFramePr>
        <p:xfrm>
          <a:off x="1828800" y="1219200"/>
          <a:ext cx="8534400" cy="5214938"/>
        </p:xfrm>
        <a:graphic>
          <a:graphicData uri="http://schemas.openxmlformats.org/presentationml/2006/ole">
            <mc:AlternateContent xmlns:mc="http://schemas.openxmlformats.org/markup-compatibility/2006">
              <mc:Choice xmlns:v="urn:schemas-microsoft-com:vml" Requires="v">
                <p:oleObj spid="_x0000_s1026" name="VISIO" r:id="rId3" imgW="9738360" imgH="5952240" progId="Visio.Drawing.5">
                  <p:embed/>
                </p:oleObj>
              </mc:Choice>
              <mc:Fallback>
                <p:oleObj name="VISIO" r:id="rId3" imgW="9738360" imgH="5952240" progId="Visio.Drawing.5">
                  <p:embed/>
                  <p:pic>
                    <p:nvPicPr>
                      <p:cNvPr id="2970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219200"/>
                        <a:ext cx="8534400" cy="521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905000" y="381001"/>
            <a:ext cx="8458200" cy="570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defTabSz="381000">
              <a:defRPr sz="2400">
                <a:solidFill>
                  <a:schemeClr val="tx1"/>
                </a:solidFill>
                <a:latin typeface="Times New Roman" panose="02020603050405020304" pitchFamily="18" charset="0"/>
              </a:defRPr>
            </a:lvl1pPr>
            <a:lvl2pPr marL="571500" defTabSz="381000">
              <a:defRPr sz="2400">
                <a:solidFill>
                  <a:schemeClr val="tx1"/>
                </a:solidFill>
                <a:latin typeface="Times New Roman" panose="02020603050405020304" pitchFamily="18" charset="0"/>
              </a:defRPr>
            </a:lvl2pPr>
            <a:lvl3pPr defTabSz="381000">
              <a:defRPr sz="2400">
                <a:solidFill>
                  <a:schemeClr val="tx1"/>
                </a:solidFill>
                <a:latin typeface="Times New Roman" panose="02020603050405020304" pitchFamily="18" charset="0"/>
              </a:defRPr>
            </a:lvl3pPr>
            <a:lvl4pPr defTabSz="381000">
              <a:defRPr sz="2400">
                <a:solidFill>
                  <a:schemeClr val="tx1"/>
                </a:solidFill>
                <a:latin typeface="Times New Roman" panose="02020603050405020304" pitchFamily="18" charset="0"/>
              </a:defRPr>
            </a:lvl4pPr>
            <a:lvl5pPr defTabSz="381000">
              <a:defRPr sz="2400">
                <a:solidFill>
                  <a:schemeClr val="tx1"/>
                </a:solidFill>
                <a:latin typeface="Times New Roman" panose="02020603050405020304" pitchFamily="18" charset="0"/>
              </a:defRPr>
            </a:lvl5pPr>
            <a:lvl6pPr defTabSz="381000" eaLnBrk="0" fontAlgn="base" hangingPunct="0">
              <a:spcBef>
                <a:spcPct val="0"/>
              </a:spcBef>
              <a:spcAft>
                <a:spcPct val="0"/>
              </a:spcAft>
              <a:defRPr sz="2400">
                <a:solidFill>
                  <a:schemeClr val="tx1"/>
                </a:solidFill>
                <a:latin typeface="Times New Roman" panose="02020603050405020304" pitchFamily="18" charset="0"/>
              </a:defRPr>
            </a:lvl6pPr>
            <a:lvl7pPr defTabSz="381000" eaLnBrk="0" fontAlgn="base" hangingPunct="0">
              <a:spcBef>
                <a:spcPct val="0"/>
              </a:spcBef>
              <a:spcAft>
                <a:spcPct val="0"/>
              </a:spcAft>
              <a:defRPr sz="2400">
                <a:solidFill>
                  <a:schemeClr val="tx1"/>
                </a:solidFill>
                <a:latin typeface="Times New Roman" panose="02020603050405020304" pitchFamily="18" charset="0"/>
              </a:defRPr>
            </a:lvl7pPr>
            <a:lvl8pPr defTabSz="381000" eaLnBrk="0" fontAlgn="base" hangingPunct="0">
              <a:spcBef>
                <a:spcPct val="0"/>
              </a:spcBef>
              <a:spcAft>
                <a:spcPct val="0"/>
              </a:spcAft>
              <a:defRPr sz="2400">
                <a:solidFill>
                  <a:schemeClr val="tx1"/>
                </a:solidFill>
                <a:latin typeface="Times New Roman" panose="02020603050405020304" pitchFamily="18" charset="0"/>
              </a:defRPr>
            </a:lvl8pPr>
            <a:lvl9pPr defTabSz="381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Software Configuration Item</a:t>
            </a:r>
            <a:endParaRPr lang="en-US" altLang="en-US">
              <a:latin typeface="Arial" panose="020B0604020202020204" pitchFamily="34" charset="0"/>
            </a:endParaRPr>
          </a:p>
          <a:p>
            <a:pPr>
              <a:spcBef>
                <a:spcPct val="50000"/>
              </a:spcBef>
              <a:buFont typeface="Marlett" pitchFamily="2" charset="2"/>
              <a:buChar char="8"/>
            </a:pPr>
            <a:r>
              <a:rPr lang="en-US" altLang="en-US" sz="2000">
                <a:latin typeface="Arial" panose="020B0604020202020204" pitchFamily="34" charset="0"/>
              </a:rPr>
              <a:t>Telah kita definisikan sebuah SCI sbg informasi yg diciptakan sbg bagian dr proses rekayasa P/L.</a:t>
            </a:r>
          </a:p>
          <a:p>
            <a:pPr>
              <a:spcBef>
                <a:spcPct val="50000"/>
              </a:spcBef>
              <a:buFont typeface="Marlett" pitchFamily="2" charset="2"/>
              <a:buChar char="8"/>
            </a:pPr>
            <a:r>
              <a:rPr lang="en-US" altLang="en-US" sz="2000">
                <a:latin typeface="Arial" panose="020B0604020202020204" pitchFamily="34" charset="0"/>
              </a:rPr>
              <a:t>SCI berikut menjadi target bagi teknik2 CM dan membentuk sekumpulan baseline.</a:t>
            </a:r>
          </a:p>
          <a:p>
            <a:pPr>
              <a:spcBef>
                <a:spcPct val="50000"/>
              </a:spcBef>
            </a:pPr>
            <a:r>
              <a:rPr lang="en-US" altLang="en-US" sz="2000">
                <a:latin typeface="Arial" panose="020B0604020202020204" pitchFamily="34" charset="0"/>
              </a:rPr>
              <a:t>	1. 	System Specification</a:t>
            </a:r>
          </a:p>
          <a:p>
            <a:pPr>
              <a:spcBef>
                <a:spcPct val="50000"/>
              </a:spcBef>
            </a:pPr>
            <a:r>
              <a:rPr lang="en-US" altLang="en-US" sz="2000">
                <a:latin typeface="Arial" panose="020B0604020202020204" pitchFamily="34" charset="0"/>
              </a:rPr>
              <a:t>	2. 	Software Project Plan</a:t>
            </a:r>
          </a:p>
          <a:p>
            <a:pPr>
              <a:spcBef>
                <a:spcPct val="50000"/>
              </a:spcBef>
            </a:pPr>
            <a:r>
              <a:rPr lang="en-US" altLang="en-US" sz="2000">
                <a:latin typeface="Arial" panose="020B0604020202020204" pitchFamily="34" charset="0"/>
              </a:rPr>
              <a:t>	3. 	Software Requirement Specification</a:t>
            </a:r>
          </a:p>
          <a:p>
            <a:pPr>
              <a:spcBef>
                <a:spcPct val="50000"/>
              </a:spcBef>
            </a:pPr>
            <a:r>
              <a:rPr lang="en-US" altLang="en-US" sz="2000">
                <a:latin typeface="Arial" panose="020B0604020202020204" pitchFamily="34" charset="0"/>
              </a:rPr>
              <a:t>			a. Graphical analysis model</a:t>
            </a:r>
          </a:p>
          <a:p>
            <a:pPr>
              <a:spcBef>
                <a:spcPct val="50000"/>
              </a:spcBef>
            </a:pPr>
            <a:r>
              <a:rPr lang="en-US" altLang="en-US" sz="2000">
                <a:latin typeface="Arial" panose="020B0604020202020204" pitchFamily="34" charset="0"/>
              </a:rPr>
              <a:t>			b. Process specifications</a:t>
            </a:r>
          </a:p>
          <a:p>
            <a:pPr>
              <a:spcBef>
                <a:spcPct val="50000"/>
              </a:spcBef>
            </a:pPr>
            <a:r>
              <a:rPr lang="en-US" altLang="en-US" sz="2000">
                <a:latin typeface="Arial" panose="020B0604020202020204" pitchFamily="34" charset="0"/>
              </a:rPr>
              <a:t>			c. Prototype(s)</a:t>
            </a:r>
          </a:p>
          <a:p>
            <a:pPr>
              <a:spcBef>
                <a:spcPct val="50000"/>
              </a:spcBef>
            </a:pPr>
            <a:r>
              <a:rPr lang="en-US" altLang="en-US" sz="2000">
                <a:latin typeface="Arial" panose="020B0604020202020204" pitchFamily="34" charset="0"/>
              </a:rPr>
              <a:t>			d. Mathematical specification</a:t>
            </a:r>
          </a:p>
          <a:p>
            <a:pPr>
              <a:spcBef>
                <a:spcPct val="50000"/>
              </a:spcBef>
            </a:pPr>
            <a:r>
              <a:rPr lang="en-US" altLang="en-US" sz="2000">
                <a:latin typeface="Arial" panose="020B0604020202020204" pitchFamily="34" charset="0"/>
              </a:rPr>
              <a:t>    4. 	Preliminary User Manual</a:t>
            </a:r>
          </a:p>
        </p:txBody>
      </p:sp>
      <p:sp>
        <p:nvSpPr>
          <p:cNvPr id="15363" name="Line 3"/>
          <p:cNvSpPr>
            <a:spLocks noChangeShapeType="1"/>
          </p:cNvSpPr>
          <p:nvPr/>
        </p:nvSpPr>
        <p:spPr bwMode="auto">
          <a:xfrm>
            <a:off x="1981200" y="914400"/>
            <a:ext cx="83058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828800" y="457200"/>
            <a:ext cx="84582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81000">
              <a:defRPr sz="2400">
                <a:solidFill>
                  <a:schemeClr val="tx1"/>
                </a:solidFill>
                <a:latin typeface="Times New Roman" panose="02020603050405020304" pitchFamily="18" charset="0"/>
              </a:defRPr>
            </a:lvl1pPr>
            <a:lvl2pPr defTabSz="381000">
              <a:defRPr sz="2400">
                <a:solidFill>
                  <a:schemeClr val="tx1"/>
                </a:solidFill>
                <a:latin typeface="Times New Roman" panose="02020603050405020304" pitchFamily="18" charset="0"/>
              </a:defRPr>
            </a:lvl2pPr>
            <a:lvl3pPr defTabSz="381000">
              <a:defRPr sz="2400">
                <a:solidFill>
                  <a:schemeClr val="tx1"/>
                </a:solidFill>
                <a:latin typeface="Times New Roman" panose="02020603050405020304" pitchFamily="18" charset="0"/>
              </a:defRPr>
            </a:lvl3pPr>
            <a:lvl4pPr defTabSz="381000">
              <a:defRPr sz="2400">
                <a:solidFill>
                  <a:schemeClr val="tx1"/>
                </a:solidFill>
                <a:latin typeface="Times New Roman" panose="02020603050405020304" pitchFamily="18" charset="0"/>
              </a:defRPr>
            </a:lvl4pPr>
            <a:lvl5pPr defTabSz="381000">
              <a:defRPr sz="2400">
                <a:solidFill>
                  <a:schemeClr val="tx1"/>
                </a:solidFill>
                <a:latin typeface="Times New Roman" panose="02020603050405020304" pitchFamily="18" charset="0"/>
              </a:defRPr>
            </a:lvl5pPr>
            <a:lvl6pPr defTabSz="381000" eaLnBrk="0" fontAlgn="base" hangingPunct="0">
              <a:spcBef>
                <a:spcPct val="0"/>
              </a:spcBef>
              <a:spcAft>
                <a:spcPct val="0"/>
              </a:spcAft>
              <a:defRPr sz="2400">
                <a:solidFill>
                  <a:schemeClr val="tx1"/>
                </a:solidFill>
                <a:latin typeface="Times New Roman" panose="02020603050405020304" pitchFamily="18" charset="0"/>
              </a:defRPr>
            </a:lvl6pPr>
            <a:lvl7pPr defTabSz="381000" eaLnBrk="0" fontAlgn="base" hangingPunct="0">
              <a:spcBef>
                <a:spcPct val="0"/>
              </a:spcBef>
              <a:spcAft>
                <a:spcPct val="0"/>
              </a:spcAft>
              <a:defRPr sz="2400">
                <a:solidFill>
                  <a:schemeClr val="tx1"/>
                </a:solidFill>
                <a:latin typeface="Times New Roman" panose="02020603050405020304" pitchFamily="18" charset="0"/>
              </a:defRPr>
            </a:lvl7pPr>
            <a:lvl8pPr defTabSz="381000" eaLnBrk="0" fontAlgn="base" hangingPunct="0">
              <a:spcBef>
                <a:spcPct val="0"/>
              </a:spcBef>
              <a:spcAft>
                <a:spcPct val="0"/>
              </a:spcAft>
              <a:defRPr sz="2400">
                <a:solidFill>
                  <a:schemeClr val="tx1"/>
                </a:solidFill>
                <a:latin typeface="Times New Roman" panose="02020603050405020304" pitchFamily="18" charset="0"/>
              </a:defRPr>
            </a:lvl8pPr>
            <a:lvl9pPr defTabSz="381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Software Configuration Item</a:t>
            </a:r>
            <a:endParaRPr lang="en-US" altLang="en-US">
              <a:latin typeface="Arial" panose="020B0604020202020204" pitchFamily="34" charset="0"/>
            </a:endParaRPr>
          </a:p>
          <a:p>
            <a:pPr>
              <a:spcBef>
                <a:spcPct val="50000"/>
              </a:spcBef>
            </a:pPr>
            <a:r>
              <a:rPr lang="en-US" altLang="en-US">
                <a:latin typeface="Arial" panose="020B0604020202020204" pitchFamily="34" charset="0"/>
              </a:rPr>
              <a:t>	</a:t>
            </a:r>
            <a:r>
              <a:rPr lang="en-US" altLang="en-US" sz="2000">
                <a:latin typeface="Arial" panose="020B0604020202020204" pitchFamily="34" charset="0"/>
              </a:rPr>
              <a:t>5. 	Design Specification</a:t>
            </a:r>
          </a:p>
          <a:p>
            <a:pPr>
              <a:spcBef>
                <a:spcPct val="50000"/>
              </a:spcBef>
            </a:pPr>
            <a:r>
              <a:rPr lang="en-US" altLang="en-US" sz="2000">
                <a:latin typeface="Arial" panose="020B0604020202020204" pitchFamily="34" charset="0"/>
              </a:rPr>
              <a:t>		a. Data design description</a:t>
            </a:r>
          </a:p>
          <a:p>
            <a:pPr>
              <a:spcBef>
                <a:spcPct val="50000"/>
              </a:spcBef>
            </a:pPr>
            <a:r>
              <a:rPr lang="en-US" altLang="en-US" sz="2000">
                <a:latin typeface="Arial" panose="020B0604020202020204" pitchFamily="34" charset="0"/>
              </a:rPr>
              <a:t>		b. Architectural design description</a:t>
            </a:r>
          </a:p>
          <a:p>
            <a:pPr>
              <a:spcBef>
                <a:spcPct val="50000"/>
              </a:spcBef>
            </a:pPr>
            <a:r>
              <a:rPr lang="en-US" altLang="en-US" sz="2000">
                <a:latin typeface="Arial" panose="020B0604020202020204" pitchFamily="34" charset="0"/>
              </a:rPr>
              <a:t>		c. Modul design descriptions</a:t>
            </a:r>
          </a:p>
          <a:p>
            <a:pPr>
              <a:spcBef>
                <a:spcPct val="50000"/>
              </a:spcBef>
            </a:pPr>
            <a:r>
              <a:rPr lang="en-US" altLang="en-US" sz="2000">
                <a:latin typeface="Arial" panose="020B0604020202020204" pitchFamily="34" charset="0"/>
              </a:rPr>
              <a:t>		d. Interface design descriptions</a:t>
            </a:r>
          </a:p>
          <a:p>
            <a:pPr>
              <a:spcBef>
                <a:spcPct val="50000"/>
              </a:spcBef>
            </a:pPr>
            <a:r>
              <a:rPr lang="en-US" altLang="en-US" sz="2000">
                <a:latin typeface="Arial" panose="020B0604020202020204" pitchFamily="34" charset="0"/>
              </a:rPr>
              <a:t>		e. Object description</a:t>
            </a:r>
          </a:p>
          <a:p>
            <a:pPr>
              <a:spcBef>
                <a:spcPct val="50000"/>
              </a:spcBef>
            </a:pPr>
            <a:r>
              <a:rPr lang="en-US" altLang="en-US" sz="2000">
                <a:latin typeface="Arial" panose="020B0604020202020204" pitchFamily="34" charset="0"/>
              </a:rPr>
              <a:t>	6.	Source Code Listing</a:t>
            </a:r>
          </a:p>
          <a:p>
            <a:pPr>
              <a:spcBef>
                <a:spcPct val="50000"/>
              </a:spcBef>
            </a:pPr>
            <a:r>
              <a:rPr lang="en-US" altLang="en-US" sz="2000">
                <a:latin typeface="Arial" panose="020B0604020202020204" pitchFamily="34" charset="0"/>
              </a:rPr>
              <a:t>	7. 	Test Specification</a:t>
            </a:r>
          </a:p>
          <a:p>
            <a:pPr>
              <a:spcBef>
                <a:spcPct val="50000"/>
              </a:spcBef>
            </a:pPr>
            <a:r>
              <a:rPr lang="en-US" altLang="en-US" sz="2000">
                <a:latin typeface="Arial" panose="020B0604020202020204" pitchFamily="34" charset="0"/>
              </a:rPr>
              <a:t>	     a. 	Test plan &amp; procedure</a:t>
            </a:r>
          </a:p>
          <a:p>
            <a:pPr>
              <a:spcBef>
                <a:spcPct val="50000"/>
              </a:spcBef>
            </a:pPr>
            <a:r>
              <a:rPr lang="en-US" altLang="en-US" sz="2000">
                <a:latin typeface="Arial" panose="020B0604020202020204" pitchFamily="34" charset="0"/>
              </a:rPr>
              <a:t>		b. Test cases &amp; recorded results</a:t>
            </a:r>
          </a:p>
          <a:p>
            <a:pPr>
              <a:spcBef>
                <a:spcPct val="50000"/>
              </a:spcBef>
            </a:pPr>
            <a:r>
              <a:rPr lang="en-US" altLang="en-US" sz="2000">
                <a:latin typeface="Arial" panose="020B0604020202020204" pitchFamily="34" charset="0"/>
              </a:rPr>
              <a:t>	8. Operation &amp; Installation Manuals</a:t>
            </a:r>
          </a:p>
          <a:p>
            <a:pPr>
              <a:spcBef>
                <a:spcPct val="50000"/>
              </a:spcBef>
            </a:pPr>
            <a:r>
              <a:rPr lang="en-US" altLang="en-US" sz="2000">
                <a:latin typeface="Arial" panose="020B0604020202020204" pitchFamily="34" charset="0"/>
              </a:rPr>
              <a:t>	</a:t>
            </a:r>
          </a:p>
        </p:txBody>
      </p:sp>
      <p:sp>
        <p:nvSpPr>
          <p:cNvPr id="16387" name="Line 3"/>
          <p:cNvSpPr>
            <a:spLocks noChangeShapeType="1"/>
          </p:cNvSpPr>
          <p:nvPr/>
        </p:nvSpPr>
        <p:spPr bwMode="auto">
          <a:xfrm>
            <a:off x="1828800" y="914400"/>
            <a:ext cx="83820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905000" y="304801"/>
            <a:ext cx="8458200" cy="600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81000">
              <a:defRPr sz="2400">
                <a:solidFill>
                  <a:schemeClr val="tx1"/>
                </a:solidFill>
                <a:latin typeface="Times New Roman" panose="02020603050405020304" pitchFamily="18" charset="0"/>
              </a:defRPr>
            </a:lvl1pPr>
            <a:lvl2pPr defTabSz="381000">
              <a:defRPr sz="2400">
                <a:solidFill>
                  <a:schemeClr val="tx1"/>
                </a:solidFill>
                <a:latin typeface="Times New Roman" panose="02020603050405020304" pitchFamily="18" charset="0"/>
              </a:defRPr>
            </a:lvl2pPr>
            <a:lvl3pPr defTabSz="381000">
              <a:defRPr sz="2400">
                <a:solidFill>
                  <a:schemeClr val="tx1"/>
                </a:solidFill>
                <a:latin typeface="Times New Roman" panose="02020603050405020304" pitchFamily="18" charset="0"/>
              </a:defRPr>
            </a:lvl3pPr>
            <a:lvl4pPr defTabSz="381000">
              <a:defRPr sz="2400">
                <a:solidFill>
                  <a:schemeClr val="tx1"/>
                </a:solidFill>
                <a:latin typeface="Times New Roman" panose="02020603050405020304" pitchFamily="18" charset="0"/>
              </a:defRPr>
            </a:lvl4pPr>
            <a:lvl5pPr defTabSz="381000">
              <a:defRPr sz="2400">
                <a:solidFill>
                  <a:schemeClr val="tx1"/>
                </a:solidFill>
                <a:latin typeface="Times New Roman" panose="02020603050405020304" pitchFamily="18" charset="0"/>
              </a:defRPr>
            </a:lvl5pPr>
            <a:lvl6pPr defTabSz="381000" eaLnBrk="0" fontAlgn="base" hangingPunct="0">
              <a:spcBef>
                <a:spcPct val="0"/>
              </a:spcBef>
              <a:spcAft>
                <a:spcPct val="0"/>
              </a:spcAft>
              <a:defRPr sz="2400">
                <a:solidFill>
                  <a:schemeClr val="tx1"/>
                </a:solidFill>
                <a:latin typeface="Times New Roman" panose="02020603050405020304" pitchFamily="18" charset="0"/>
              </a:defRPr>
            </a:lvl6pPr>
            <a:lvl7pPr defTabSz="381000" eaLnBrk="0" fontAlgn="base" hangingPunct="0">
              <a:spcBef>
                <a:spcPct val="0"/>
              </a:spcBef>
              <a:spcAft>
                <a:spcPct val="0"/>
              </a:spcAft>
              <a:defRPr sz="2400">
                <a:solidFill>
                  <a:schemeClr val="tx1"/>
                </a:solidFill>
                <a:latin typeface="Times New Roman" panose="02020603050405020304" pitchFamily="18" charset="0"/>
              </a:defRPr>
            </a:lvl7pPr>
            <a:lvl8pPr defTabSz="381000" eaLnBrk="0" fontAlgn="base" hangingPunct="0">
              <a:spcBef>
                <a:spcPct val="0"/>
              </a:spcBef>
              <a:spcAft>
                <a:spcPct val="0"/>
              </a:spcAft>
              <a:defRPr sz="2400">
                <a:solidFill>
                  <a:schemeClr val="tx1"/>
                </a:solidFill>
                <a:latin typeface="Times New Roman" panose="02020603050405020304" pitchFamily="18" charset="0"/>
              </a:defRPr>
            </a:lvl8pPr>
            <a:lvl9pPr defTabSz="381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Software Configuration Item</a:t>
            </a:r>
            <a:endParaRPr lang="en-US" altLang="en-US">
              <a:latin typeface="Arial" panose="020B0604020202020204" pitchFamily="34" charset="0"/>
            </a:endParaRPr>
          </a:p>
          <a:p>
            <a:pPr>
              <a:spcBef>
                <a:spcPct val="50000"/>
              </a:spcBef>
            </a:pPr>
            <a:r>
              <a:rPr lang="en-US" altLang="en-US" sz="2000">
                <a:latin typeface="Arial" panose="020B0604020202020204" pitchFamily="34" charset="0"/>
              </a:rPr>
              <a:t>9. Executable Program</a:t>
            </a:r>
          </a:p>
          <a:p>
            <a:pPr>
              <a:spcBef>
                <a:spcPct val="50000"/>
              </a:spcBef>
            </a:pPr>
            <a:r>
              <a:rPr lang="en-US" altLang="en-US" sz="2000">
                <a:latin typeface="Arial" panose="020B0604020202020204" pitchFamily="34" charset="0"/>
              </a:rPr>
              <a:t>		a. Module executable code</a:t>
            </a:r>
          </a:p>
          <a:p>
            <a:pPr>
              <a:spcBef>
                <a:spcPct val="50000"/>
              </a:spcBef>
            </a:pPr>
            <a:r>
              <a:rPr lang="en-US" altLang="en-US" sz="2000">
                <a:latin typeface="Arial" panose="020B0604020202020204" pitchFamily="34" charset="0"/>
              </a:rPr>
              <a:t>		b. Linked modules</a:t>
            </a:r>
          </a:p>
          <a:p>
            <a:pPr>
              <a:spcBef>
                <a:spcPct val="50000"/>
              </a:spcBef>
            </a:pPr>
            <a:r>
              <a:rPr lang="en-US" altLang="en-US" sz="2000">
                <a:latin typeface="Arial" panose="020B0604020202020204" pitchFamily="34" charset="0"/>
              </a:rPr>
              <a:t>10. Database Description</a:t>
            </a:r>
          </a:p>
          <a:p>
            <a:pPr>
              <a:spcBef>
                <a:spcPct val="50000"/>
              </a:spcBef>
            </a:pPr>
            <a:r>
              <a:rPr lang="en-US" altLang="en-US" sz="2000">
                <a:latin typeface="Arial" panose="020B0604020202020204" pitchFamily="34" charset="0"/>
              </a:rPr>
              <a:t>	a. Schema &amp; file structure</a:t>
            </a:r>
          </a:p>
          <a:p>
            <a:pPr>
              <a:spcBef>
                <a:spcPct val="50000"/>
              </a:spcBef>
            </a:pPr>
            <a:r>
              <a:rPr lang="en-US" altLang="en-US" sz="2000">
                <a:latin typeface="Arial" panose="020B0604020202020204" pitchFamily="34" charset="0"/>
              </a:rPr>
              <a:t>	b. Initial content</a:t>
            </a:r>
          </a:p>
          <a:p>
            <a:pPr>
              <a:spcBef>
                <a:spcPct val="50000"/>
              </a:spcBef>
            </a:pPr>
            <a:r>
              <a:rPr lang="en-US" altLang="en-US" sz="2000">
                <a:latin typeface="Arial" panose="020B0604020202020204" pitchFamily="34" charset="0"/>
              </a:rPr>
              <a:t>11. As-built User Manual</a:t>
            </a:r>
          </a:p>
          <a:p>
            <a:pPr>
              <a:spcBef>
                <a:spcPct val="50000"/>
              </a:spcBef>
            </a:pPr>
            <a:r>
              <a:rPr lang="en-US" altLang="en-US" sz="2000">
                <a:latin typeface="Arial" panose="020B0604020202020204" pitchFamily="34" charset="0"/>
              </a:rPr>
              <a:t>12. Maintenance Documents</a:t>
            </a:r>
          </a:p>
          <a:p>
            <a:pPr>
              <a:spcBef>
                <a:spcPct val="50000"/>
              </a:spcBef>
            </a:pPr>
            <a:r>
              <a:rPr lang="en-US" altLang="en-US" sz="2000">
                <a:latin typeface="Arial" panose="020B0604020202020204" pitchFamily="34" charset="0"/>
              </a:rPr>
              <a:t>	a. Software problem reports</a:t>
            </a:r>
          </a:p>
          <a:p>
            <a:pPr>
              <a:spcBef>
                <a:spcPct val="50000"/>
              </a:spcBef>
            </a:pPr>
            <a:r>
              <a:rPr lang="en-US" altLang="en-US" sz="2000">
                <a:latin typeface="Arial" panose="020B0604020202020204" pitchFamily="34" charset="0"/>
              </a:rPr>
              <a:t>	b. Maintenance requests</a:t>
            </a:r>
          </a:p>
          <a:p>
            <a:pPr>
              <a:spcBef>
                <a:spcPct val="50000"/>
              </a:spcBef>
            </a:pPr>
            <a:r>
              <a:rPr lang="en-US" altLang="en-US" sz="2000">
                <a:latin typeface="Arial" panose="020B0604020202020204" pitchFamily="34" charset="0"/>
              </a:rPr>
              <a:t>	c. Engineering change orders</a:t>
            </a:r>
          </a:p>
          <a:p>
            <a:pPr>
              <a:spcBef>
                <a:spcPct val="50000"/>
              </a:spcBef>
            </a:pPr>
            <a:r>
              <a:rPr lang="en-US" altLang="en-US" sz="2000">
                <a:latin typeface="Arial" panose="020B0604020202020204" pitchFamily="34" charset="0"/>
              </a:rPr>
              <a:t>13. Standard &amp; Procedure for Software Engineering</a:t>
            </a:r>
          </a:p>
        </p:txBody>
      </p:sp>
      <p:sp>
        <p:nvSpPr>
          <p:cNvPr id="17411" name="Line 3"/>
          <p:cNvSpPr>
            <a:spLocks noChangeShapeType="1"/>
          </p:cNvSpPr>
          <p:nvPr/>
        </p:nvSpPr>
        <p:spPr bwMode="auto">
          <a:xfrm>
            <a:off x="1905000" y="914400"/>
            <a:ext cx="84582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905000" y="381000"/>
            <a:ext cx="845820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defTabSz="381000">
              <a:defRPr sz="2400">
                <a:solidFill>
                  <a:schemeClr val="tx1"/>
                </a:solidFill>
                <a:latin typeface="Times New Roman" panose="02020603050405020304" pitchFamily="18" charset="0"/>
              </a:defRPr>
            </a:lvl1pPr>
            <a:lvl2pPr marL="857250" indent="-280988" defTabSz="381000">
              <a:defRPr sz="2400">
                <a:solidFill>
                  <a:schemeClr val="tx1"/>
                </a:solidFill>
                <a:latin typeface="Times New Roman" panose="02020603050405020304" pitchFamily="18" charset="0"/>
              </a:defRPr>
            </a:lvl2pPr>
            <a:lvl3pPr marL="1047750" defTabSz="381000">
              <a:defRPr sz="2400">
                <a:solidFill>
                  <a:schemeClr val="tx1"/>
                </a:solidFill>
                <a:latin typeface="Times New Roman" panose="02020603050405020304" pitchFamily="18" charset="0"/>
              </a:defRPr>
            </a:lvl3pPr>
            <a:lvl4pPr defTabSz="381000">
              <a:defRPr sz="2400">
                <a:solidFill>
                  <a:schemeClr val="tx1"/>
                </a:solidFill>
                <a:latin typeface="Times New Roman" panose="02020603050405020304" pitchFamily="18" charset="0"/>
              </a:defRPr>
            </a:lvl4pPr>
            <a:lvl5pPr defTabSz="381000">
              <a:defRPr sz="2400">
                <a:solidFill>
                  <a:schemeClr val="tx1"/>
                </a:solidFill>
                <a:latin typeface="Times New Roman" panose="02020603050405020304" pitchFamily="18" charset="0"/>
              </a:defRPr>
            </a:lvl5pPr>
            <a:lvl6pPr defTabSz="381000" eaLnBrk="0" fontAlgn="base" hangingPunct="0">
              <a:spcBef>
                <a:spcPct val="0"/>
              </a:spcBef>
              <a:spcAft>
                <a:spcPct val="0"/>
              </a:spcAft>
              <a:defRPr sz="2400">
                <a:solidFill>
                  <a:schemeClr val="tx1"/>
                </a:solidFill>
                <a:latin typeface="Times New Roman" panose="02020603050405020304" pitchFamily="18" charset="0"/>
              </a:defRPr>
            </a:lvl6pPr>
            <a:lvl7pPr defTabSz="381000" eaLnBrk="0" fontAlgn="base" hangingPunct="0">
              <a:spcBef>
                <a:spcPct val="0"/>
              </a:spcBef>
              <a:spcAft>
                <a:spcPct val="0"/>
              </a:spcAft>
              <a:defRPr sz="2400">
                <a:solidFill>
                  <a:schemeClr val="tx1"/>
                </a:solidFill>
                <a:latin typeface="Times New Roman" panose="02020603050405020304" pitchFamily="18" charset="0"/>
              </a:defRPr>
            </a:lvl7pPr>
            <a:lvl8pPr defTabSz="381000" eaLnBrk="0" fontAlgn="base" hangingPunct="0">
              <a:spcBef>
                <a:spcPct val="0"/>
              </a:spcBef>
              <a:spcAft>
                <a:spcPct val="0"/>
              </a:spcAft>
              <a:defRPr sz="2400">
                <a:solidFill>
                  <a:schemeClr val="tx1"/>
                </a:solidFill>
                <a:latin typeface="Times New Roman" panose="02020603050405020304" pitchFamily="18" charset="0"/>
              </a:defRPr>
            </a:lvl8pPr>
            <a:lvl9pPr defTabSz="381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SCM Process</a:t>
            </a: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SCM adalah sebuah elemen penting dr SQA</a:t>
            </a:r>
          </a:p>
          <a:p>
            <a:pPr>
              <a:spcBef>
                <a:spcPct val="50000"/>
              </a:spcBef>
              <a:buFont typeface="Marlett" pitchFamily="2" charset="2"/>
              <a:buChar char="8"/>
            </a:pPr>
            <a:r>
              <a:rPr lang="en-US" altLang="en-US">
                <a:latin typeface="Arial" panose="020B0604020202020204" pitchFamily="34" charset="0"/>
              </a:rPr>
              <a:t>Tanggung jawab utamanya adalah mengkontrol perubahan.</a:t>
            </a:r>
          </a:p>
          <a:p>
            <a:pPr>
              <a:spcBef>
                <a:spcPct val="50000"/>
              </a:spcBef>
              <a:buFont typeface="Marlett" pitchFamily="2" charset="2"/>
              <a:buChar char="8"/>
            </a:pPr>
            <a:r>
              <a:rPr lang="en-US" altLang="en-US">
                <a:latin typeface="Arial" panose="020B0604020202020204" pitchFamily="34" charset="0"/>
              </a:rPr>
              <a:t>SCM juga bertanggung jawab utk;</a:t>
            </a:r>
          </a:p>
          <a:p>
            <a:pPr lvl="1">
              <a:spcBef>
                <a:spcPct val="50000"/>
              </a:spcBef>
              <a:buFont typeface="Marlett" pitchFamily="2" charset="2"/>
              <a:buChar char="a"/>
            </a:pPr>
            <a:r>
              <a:rPr lang="en-US" altLang="en-US">
                <a:latin typeface="Arial" panose="020B0604020202020204" pitchFamily="34" charset="0"/>
              </a:rPr>
              <a:t>identifikasi individual SCI &amp; berbagai versi P/L,</a:t>
            </a:r>
          </a:p>
          <a:p>
            <a:pPr lvl="1">
              <a:spcBef>
                <a:spcPct val="50000"/>
              </a:spcBef>
              <a:buFont typeface="Marlett" pitchFamily="2" charset="2"/>
              <a:buChar char="a"/>
            </a:pPr>
            <a:r>
              <a:rPr lang="en-US" altLang="en-US">
                <a:latin typeface="Arial" panose="020B0604020202020204" pitchFamily="34" charset="0"/>
              </a:rPr>
              <a:t>auditing software configuration utk memastikan bhw 	dia tlh dikembangkan dgn benar, dan</a:t>
            </a:r>
          </a:p>
          <a:p>
            <a:pPr lvl="1">
              <a:spcBef>
                <a:spcPct val="50000"/>
              </a:spcBef>
              <a:buFont typeface="Marlett" pitchFamily="2" charset="2"/>
              <a:buChar char="a"/>
            </a:pPr>
            <a:r>
              <a:rPr lang="en-US" altLang="en-US">
                <a:latin typeface="Arial" panose="020B0604020202020204" pitchFamily="34" charset="0"/>
              </a:rPr>
              <a:t>melapotkan semua perubahan yg tlh dilakukan pd 	konfigurasi tsb.</a:t>
            </a:r>
          </a:p>
          <a:p>
            <a:pPr>
              <a:spcBef>
                <a:spcPct val="50000"/>
              </a:spcBef>
            </a:pPr>
            <a:endParaRPr lang="en-US" altLang="en-US">
              <a:latin typeface="Arial" panose="020B0604020202020204" pitchFamily="34" charset="0"/>
            </a:endParaRPr>
          </a:p>
        </p:txBody>
      </p:sp>
      <p:sp>
        <p:nvSpPr>
          <p:cNvPr id="19459" name="Line 3"/>
          <p:cNvSpPr>
            <a:spLocks noChangeShapeType="1"/>
          </p:cNvSpPr>
          <p:nvPr/>
        </p:nvSpPr>
        <p:spPr bwMode="auto">
          <a:xfrm>
            <a:off x="1905000" y="1143000"/>
            <a:ext cx="84582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05000" y="381000"/>
            <a:ext cx="8458200"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defTabSz="423863">
              <a:defRPr sz="2400">
                <a:solidFill>
                  <a:schemeClr val="tx1"/>
                </a:solidFill>
                <a:latin typeface="Times New Roman" panose="02020603050405020304" pitchFamily="18" charset="0"/>
              </a:defRPr>
            </a:lvl1pPr>
            <a:lvl2pPr marL="850900" indent="-274638" defTabSz="423863">
              <a:defRPr sz="2400">
                <a:solidFill>
                  <a:schemeClr val="tx1"/>
                </a:solidFill>
                <a:latin typeface="Times New Roman" panose="02020603050405020304" pitchFamily="18" charset="0"/>
              </a:defRPr>
            </a:lvl2pPr>
            <a:lvl3pPr marL="1152525" defTabSz="423863">
              <a:defRPr sz="2400">
                <a:solidFill>
                  <a:schemeClr val="tx1"/>
                </a:solidFill>
                <a:latin typeface="Times New Roman" panose="02020603050405020304" pitchFamily="18" charset="0"/>
              </a:defRPr>
            </a:lvl3pPr>
            <a:lvl4pPr defTabSz="423863">
              <a:defRPr sz="2400">
                <a:solidFill>
                  <a:schemeClr val="tx1"/>
                </a:solidFill>
                <a:latin typeface="Times New Roman" panose="02020603050405020304" pitchFamily="18" charset="0"/>
              </a:defRPr>
            </a:lvl4pPr>
            <a:lvl5pPr defTabSz="423863">
              <a:defRPr sz="2400">
                <a:solidFill>
                  <a:schemeClr val="tx1"/>
                </a:solidFill>
                <a:latin typeface="Times New Roman" panose="02020603050405020304" pitchFamily="18" charset="0"/>
              </a:defRPr>
            </a:lvl5pPr>
            <a:lvl6pPr defTabSz="423863" eaLnBrk="0" fontAlgn="base" hangingPunct="0">
              <a:spcBef>
                <a:spcPct val="0"/>
              </a:spcBef>
              <a:spcAft>
                <a:spcPct val="0"/>
              </a:spcAft>
              <a:defRPr sz="2400">
                <a:solidFill>
                  <a:schemeClr val="tx1"/>
                </a:solidFill>
                <a:latin typeface="Times New Roman" panose="02020603050405020304" pitchFamily="18" charset="0"/>
              </a:defRPr>
            </a:lvl6pPr>
            <a:lvl7pPr defTabSz="423863" eaLnBrk="0" fontAlgn="base" hangingPunct="0">
              <a:spcBef>
                <a:spcPct val="0"/>
              </a:spcBef>
              <a:spcAft>
                <a:spcPct val="0"/>
              </a:spcAft>
              <a:defRPr sz="2400">
                <a:solidFill>
                  <a:schemeClr val="tx1"/>
                </a:solidFill>
                <a:latin typeface="Times New Roman" panose="02020603050405020304" pitchFamily="18" charset="0"/>
              </a:defRPr>
            </a:lvl7pPr>
            <a:lvl8pPr defTabSz="423863" eaLnBrk="0" fontAlgn="base" hangingPunct="0">
              <a:spcBef>
                <a:spcPct val="0"/>
              </a:spcBef>
              <a:spcAft>
                <a:spcPct val="0"/>
              </a:spcAft>
              <a:defRPr sz="2400">
                <a:solidFill>
                  <a:schemeClr val="tx1"/>
                </a:solidFill>
                <a:latin typeface="Times New Roman" panose="02020603050405020304" pitchFamily="18" charset="0"/>
              </a:defRPr>
            </a:lvl8pPr>
            <a:lvl9pPr defTabSz="42386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SCM Process</a:t>
            </a: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Sebarang diskusi SCM memperkenalkan sekumpulan pertanyaan kompleks;</a:t>
            </a:r>
          </a:p>
          <a:p>
            <a:pPr lvl="1">
              <a:spcBef>
                <a:spcPct val="50000"/>
              </a:spcBef>
              <a:buFont typeface="Marlett" pitchFamily="2" charset="2"/>
              <a:buChar char="a"/>
            </a:pPr>
            <a:r>
              <a:rPr lang="en-US" altLang="en-US">
                <a:latin typeface="Arial" panose="020B0604020202020204" pitchFamily="34" charset="0"/>
              </a:rPr>
              <a:t>bagaimana suatu organisasi mengidentifikasi dan menangani berbagai versi yg ada dr sebuah program (dan dokumentasinya) dlm suatu cara yg akan memungkinkan perubahan ditampung secara efisient?</a:t>
            </a:r>
          </a:p>
          <a:p>
            <a:pPr lvl="1">
              <a:spcBef>
                <a:spcPct val="50000"/>
              </a:spcBef>
              <a:buFont typeface="Marlett" pitchFamily="2" charset="2"/>
              <a:buChar char="a"/>
            </a:pPr>
            <a:r>
              <a:rPr lang="en-US" altLang="en-US">
                <a:latin typeface="Arial" panose="020B0604020202020204" pitchFamily="34" charset="0"/>
              </a:rPr>
              <a:t>Bagaimana sutau organisasi mengkontrol perubahan2 sblm dan stlh P/L dirilis ke pelanggan?</a:t>
            </a:r>
          </a:p>
          <a:p>
            <a:pPr lvl="1">
              <a:spcBef>
                <a:spcPct val="50000"/>
              </a:spcBef>
              <a:buFont typeface="Marlett" pitchFamily="2" charset="2"/>
              <a:buChar char="a"/>
            </a:pPr>
            <a:r>
              <a:rPr lang="en-US" altLang="en-US">
                <a:latin typeface="Arial" panose="020B0604020202020204" pitchFamily="34" charset="0"/>
              </a:rPr>
              <a:t>Siapa yg mempunyai tanggung jawab (otoritas) utk approving &amp; prioritizing perubahan?</a:t>
            </a:r>
          </a:p>
          <a:p>
            <a:pPr lvl="1">
              <a:spcBef>
                <a:spcPct val="50000"/>
              </a:spcBef>
              <a:buFont typeface="Marlett" pitchFamily="2" charset="2"/>
              <a:buChar char="a"/>
            </a:pPr>
            <a:r>
              <a:rPr lang="en-US" altLang="en-US">
                <a:latin typeface="Arial" panose="020B0604020202020204" pitchFamily="34" charset="0"/>
              </a:rPr>
              <a:t>Bagaimana kita dpt menjamin bhw perubahan2 tsb tlh dilakukan dgn benar?</a:t>
            </a:r>
          </a:p>
        </p:txBody>
      </p:sp>
      <p:sp>
        <p:nvSpPr>
          <p:cNvPr id="20483" name="Line 3"/>
          <p:cNvSpPr>
            <a:spLocks noChangeShapeType="1"/>
          </p:cNvSpPr>
          <p:nvPr/>
        </p:nvSpPr>
        <p:spPr bwMode="auto">
          <a:xfrm>
            <a:off x="1981200" y="1219200"/>
            <a:ext cx="83820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905000" y="381000"/>
            <a:ext cx="84582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defTabSz="423863">
              <a:defRPr sz="2400">
                <a:solidFill>
                  <a:schemeClr val="tx1"/>
                </a:solidFill>
                <a:latin typeface="Times New Roman" panose="02020603050405020304" pitchFamily="18" charset="0"/>
              </a:defRPr>
            </a:lvl1pPr>
            <a:lvl2pPr marL="850900" indent="-274638" defTabSz="423863">
              <a:defRPr sz="2400">
                <a:solidFill>
                  <a:schemeClr val="tx1"/>
                </a:solidFill>
                <a:latin typeface="Times New Roman" panose="02020603050405020304" pitchFamily="18" charset="0"/>
              </a:defRPr>
            </a:lvl2pPr>
            <a:lvl3pPr marL="2459038" defTabSz="423863">
              <a:defRPr sz="2400">
                <a:solidFill>
                  <a:schemeClr val="tx1"/>
                </a:solidFill>
                <a:latin typeface="Times New Roman" panose="02020603050405020304" pitchFamily="18" charset="0"/>
              </a:defRPr>
            </a:lvl3pPr>
            <a:lvl4pPr marL="2649538" defTabSz="423863">
              <a:defRPr sz="2400">
                <a:solidFill>
                  <a:schemeClr val="tx1"/>
                </a:solidFill>
                <a:latin typeface="Times New Roman" panose="02020603050405020304" pitchFamily="18" charset="0"/>
              </a:defRPr>
            </a:lvl4pPr>
            <a:lvl5pPr marL="2840038" defTabSz="423863">
              <a:defRPr sz="2400">
                <a:solidFill>
                  <a:schemeClr val="tx1"/>
                </a:solidFill>
                <a:latin typeface="Times New Roman" panose="02020603050405020304" pitchFamily="18" charset="0"/>
              </a:defRPr>
            </a:lvl5pPr>
            <a:lvl6pPr marL="3297238" defTabSz="423863" eaLnBrk="0" fontAlgn="base" hangingPunct="0">
              <a:spcBef>
                <a:spcPct val="0"/>
              </a:spcBef>
              <a:spcAft>
                <a:spcPct val="0"/>
              </a:spcAft>
              <a:defRPr sz="2400">
                <a:solidFill>
                  <a:schemeClr val="tx1"/>
                </a:solidFill>
                <a:latin typeface="Times New Roman" panose="02020603050405020304" pitchFamily="18" charset="0"/>
              </a:defRPr>
            </a:lvl6pPr>
            <a:lvl7pPr marL="3754438" defTabSz="423863" eaLnBrk="0" fontAlgn="base" hangingPunct="0">
              <a:spcBef>
                <a:spcPct val="0"/>
              </a:spcBef>
              <a:spcAft>
                <a:spcPct val="0"/>
              </a:spcAft>
              <a:defRPr sz="2400">
                <a:solidFill>
                  <a:schemeClr val="tx1"/>
                </a:solidFill>
                <a:latin typeface="Times New Roman" panose="02020603050405020304" pitchFamily="18" charset="0"/>
              </a:defRPr>
            </a:lvl7pPr>
            <a:lvl8pPr marL="4211638" defTabSz="423863" eaLnBrk="0" fontAlgn="base" hangingPunct="0">
              <a:spcBef>
                <a:spcPct val="0"/>
              </a:spcBef>
              <a:spcAft>
                <a:spcPct val="0"/>
              </a:spcAft>
              <a:defRPr sz="2400">
                <a:solidFill>
                  <a:schemeClr val="tx1"/>
                </a:solidFill>
                <a:latin typeface="Times New Roman" panose="02020603050405020304" pitchFamily="18" charset="0"/>
              </a:defRPr>
            </a:lvl8pPr>
            <a:lvl9pPr marL="4668838" defTabSz="42386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SCM Process</a:t>
            </a:r>
          </a:p>
          <a:p>
            <a:pPr>
              <a:spcBef>
                <a:spcPct val="50000"/>
              </a:spcBef>
            </a:pPr>
            <a:endParaRPr lang="en-US" altLang="en-US">
              <a:latin typeface="Arial" panose="020B0604020202020204" pitchFamily="34" charset="0"/>
            </a:endParaRPr>
          </a:p>
          <a:p>
            <a:pPr lvl="1">
              <a:spcBef>
                <a:spcPct val="50000"/>
              </a:spcBef>
              <a:buFont typeface="Marlett" pitchFamily="2" charset="2"/>
              <a:buChar char="a"/>
            </a:pPr>
            <a:r>
              <a:rPr lang="en-US" altLang="en-US">
                <a:latin typeface="Arial" panose="020B0604020202020204" pitchFamily="34" charset="0"/>
              </a:rPr>
              <a:t>Mekanisme apa yg dipakai utk memberitahu yg lain ttg perubahan</a:t>
            </a:r>
            <a:r>
              <a:rPr lang="en-US" altLang="en-US" baseline="30000">
                <a:latin typeface="Arial" panose="020B0604020202020204" pitchFamily="34" charset="0"/>
              </a:rPr>
              <a:t>2</a:t>
            </a:r>
            <a:r>
              <a:rPr lang="en-US" altLang="en-US">
                <a:latin typeface="Arial" panose="020B0604020202020204" pitchFamily="34" charset="0"/>
              </a:rPr>
              <a:t> yg tlh dibuat?</a:t>
            </a:r>
          </a:p>
          <a:p>
            <a:pPr>
              <a:spcBef>
                <a:spcPct val="50000"/>
              </a:spcBef>
              <a:buFont typeface="Marlett" pitchFamily="2" charset="2"/>
              <a:buChar char="8"/>
            </a:pPr>
            <a:r>
              <a:rPr lang="en-US" altLang="en-US">
                <a:latin typeface="Arial" panose="020B0604020202020204" pitchFamily="34" charset="0"/>
              </a:rPr>
              <a:t>Pertanyaan</a:t>
            </a:r>
            <a:r>
              <a:rPr lang="en-US" altLang="en-US" baseline="30000">
                <a:latin typeface="Arial" panose="020B0604020202020204" pitchFamily="34" charset="0"/>
              </a:rPr>
              <a:t>2</a:t>
            </a:r>
            <a:r>
              <a:rPr lang="en-US" altLang="en-US">
                <a:latin typeface="Arial" panose="020B0604020202020204" pitchFamily="34" charset="0"/>
              </a:rPr>
              <a:t> tsb membawa kita pd penentuan 5 task SCM;</a:t>
            </a:r>
          </a:p>
          <a:p>
            <a:pPr lvl="1">
              <a:spcBef>
                <a:spcPct val="50000"/>
              </a:spcBef>
              <a:buFont typeface="Marlett" pitchFamily="2" charset="2"/>
              <a:buChar char="a"/>
            </a:pPr>
            <a:r>
              <a:rPr lang="en-US" altLang="en-US">
                <a:latin typeface="Arial" panose="020B0604020202020204" pitchFamily="34" charset="0"/>
              </a:rPr>
              <a:t>identifikasi,</a:t>
            </a:r>
          </a:p>
          <a:p>
            <a:pPr lvl="1">
              <a:spcBef>
                <a:spcPct val="50000"/>
              </a:spcBef>
              <a:buFont typeface="Marlett" pitchFamily="2" charset="2"/>
              <a:buChar char="a"/>
            </a:pPr>
            <a:r>
              <a:rPr lang="en-US" altLang="en-US">
                <a:latin typeface="Arial" panose="020B0604020202020204" pitchFamily="34" charset="0"/>
              </a:rPr>
              <a:t>kontrol versi,</a:t>
            </a:r>
          </a:p>
          <a:p>
            <a:pPr lvl="1">
              <a:spcBef>
                <a:spcPct val="50000"/>
              </a:spcBef>
              <a:buFont typeface="Marlett" pitchFamily="2" charset="2"/>
              <a:buChar char="a"/>
            </a:pPr>
            <a:r>
              <a:rPr lang="en-US" altLang="en-US">
                <a:latin typeface="Arial" panose="020B0604020202020204" pitchFamily="34" charset="0"/>
              </a:rPr>
              <a:t>kontrol perubahan,</a:t>
            </a:r>
          </a:p>
          <a:p>
            <a:pPr lvl="1">
              <a:spcBef>
                <a:spcPct val="50000"/>
              </a:spcBef>
              <a:buFont typeface="Marlett" pitchFamily="2" charset="2"/>
              <a:buChar char="a"/>
            </a:pPr>
            <a:r>
              <a:rPr lang="en-US" altLang="en-US">
                <a:latin typeface="Arial" panose="020B0604020202020204" pitchFamily="34" charset="0"/>
              </a:rPr>
              <a:t>auditing konfigurasi, dan</a:t>
            </a:r>
          </a:p>
          <a:p>
            <a:pPr lvl="1">
              <a:spcBef>
                <a:spcPct val="50000"/>
              </a:spcBef>
              <a:buFont typeface="Marlett" pitchFamily="2" charset="2"/>
              <a:buChar char="a"/>
            </a:pPr>
            <a:r>
              <a:rPr lang="en-US" altLang="en-US">
                <a:latin typeface="Arial" panose="020B0604020202020204" pitchFamily="34" charset="0"/>
              </a:rPr>
              <a:t>pelaporan.</a:t>
            </a:r>
          </a:p>
          <a:p>
            <a:pPr lvl="1">
              <a:spcBef>
                <a:spcPct val="50000"/>
              </a:spcBef>
              <a:buFont typeface="Marlett" pitchFamily="2" charset="2"/>
              <a:buChar char="8"/>
            </a:pPr>
            <a:endParaRPr lang="en-US" altLang="en-US">
              <a:latin typeface="Arial" panose="020B0604020202020204" pitchFamily="34" charset="0"/>
            </a:endParaRPr>
          </a:p>
        </p:txBody>
      </p:sp>
      <p:sp>
        <p:nvSpPr>
          <p:cNvPr id="21508" name="Line 4"/>
          <p:cNvSpPr>
            <a:spLocks noChangeShapeType="1"/>
          </p:cNvSpPr>
          <p:nvPr/>
        </p:nvSpPr>
        <p:spPr bwMode="auto">
          <a:xfrm>
            <a:off x="1981200" y="1219200"/>
            <a:ext cx="82296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905000" y="381000"/>
            <a:ext cx="84582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defTabSz="423863">
              <a:defRPr sz="2400">
                <a:solidFill>
                  <a:schemeClr val="tx1"/>
                </a:solidFill>
                <a:latin typeface="Times New Roman" panose="02020603050405020304" pitchFamily="18" charset="0"/>
              </a:defRPr>
            </a:lvl1pPr>
            <a:lvl2pPr marL="850900" indent="-274638" defTabSz="423863">
              <a:defRPr sz="2400">
                <a:solidFill>
                  <a:schemeClr val="tx1"/>
                </a:solidFill>
                <a:latin typeface="Times New Roman" panose="02020603050405020304" pitchFamily="18" charset="0"/>
              </a:defRPr>
            </a:lvl2pPr>
            <a:lvl3pPr marL="2459038" defTabSz="423863">
              <a:defRPr sz="2400">
                <a:solidFill>
                  <a:schemeClr val="tx1"/>
                </a:solidFill>
                <a:latin typeface="Times New Roman" panose="02020603050405020304" pitchFamily="18" charset="0"/>
              </a:defRPr>
            </a:lvl3pPr>
            <a:lvl4pPr marL="2649538" defTabSz="423863">
              <a:defRPr sz="2400">
                <a:solidFill>
                  <a:schemeClr val="tx1"/>
                </a:solidFill>
                <a:latin typeface="Times New Roman" panose="02020603050405020304" pitchFamily="18" charset="0"/>
              </a:defRPr>
            </a:lvl4pPr>
            <a:lvl5pPr marL="2840038" defTabSz="423863">
              <a:defRPr sz="2400">
                <a:solidFill>
                  <a:schemeClr val="tx1"/>
                </a:solidFill>
                <a:latin typeface="Times New Roman" panose="02020603050405020304" pitchFamily="18" charset="0"/>
              </a:defRPr>
            </a:lvl5pPr>
            <a:lvl6pPr marL="3297238" defTabSz="423863" eaLnBrk="0" fontAlgn="base" hangingPunct="0">
              <a:spcBef>
                <a:spcPct val="0"/>
              </a:spcBef>
              <a:spcAft>
                <a:spcPct val="0"/>
              </a:spcAft>
              <a:defRPr sz="2400">
                <a:solidFill>
                  <a:schemeClr val="tx1"/>
                </a:solidFill>
                <a:latin typeface="Times New Roman" panose="02020603050405020304" pitchFamily="18" charset="0"/>
              </a:defRPr>
            </a:lvl6pPr>
            <a:lvl7pPr marL="3754438" defTabSz="423863" eaLnBrk="0" fontAlgn="base" hangingPunct="0">
              <a:spcBef>
                <a:spcPct val="0"/>
              </a:spcBef>
              <a:spcAft>
                <a:spcPct val="0"/>
              </a:spcAft>
              <a:defRPr sz="2400">
                <a:solidFill>
                  <a:schemeClr val="tx1"/>
                </a:solidFill>
                <a:latin typeface="Times New Roman" panose="02020603050405020304" pitchFamily="18" charset="0"/>
              </a:defRPr>
            </a:lvl7pPr>
            <a:lvl8pPr marL="4211638" defTabSz="423863" eaLnBrk="0" fontAlgn="base" hangingPunct="0">
              <a:spcBef>
                <a:spcPct val="0"/>
              </a:spcBef>
              <a:spcAft>
                <a:spcPct val="0"/>
              </a:spcAft>
              <a:defRPr sz="2400">
                <a:solidFill>
                  <a:schemeClr val="tx1"/>
                </a:solidFill>
                <a:latin typeface="Times New Roman" panose="02020603050405020304" pitchFamily="18" charset="0"/>
              </a:defRPr>
            </a:lvl8pPr>
            <a:lvl9pPr marL="4668838" defTabSz="42386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Identifikasi objek</a:t>
            </a:r>
            <a:r>
              <a:rPr lang="en-US" altLang="en-US" sz="2800" b="1" baseline="30000">
                <a:latin typeface="Arial" panose="020B0604020202020204" pitchFamily="34" charset="0"/>
              </a:rPr>
              <a:t>2</a:t>
            </a:r>
            <a:r>
              <a:rPr lang="en-US" altLang="en-US" sz="2800" b="1">
                <a:latin typeface="Arial" panose="020B0604020202020204" pitchFamily="34" charset="0"/>
              </a:rPr>
              <a:t> dlm SC</a:t>
            </a: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Utk mengkontrol &amp; manangani SCI</a:t>
            </a:r>
            <a:r>
              <a:rPr lang="en-US" altLang="en-US" baseline="30000">
                <a:latin typeface="Arial" panose="020B0604020202020204" pitchFamily="34" charset="0"/>
              </a:rPr>
              <a:t>2</a:t>
            </a:r>
            <a:r>
              <a:rPr lang="en-US" altLang="en-US">
                <a:latin typeface="Arial" panose="020B0604020202020204" pitchFamily="34" charset="0"/>
              </a:rPr>
              <a:t>, masing</a:t>
            </a:r>
            <a:r>
              <a:rPr lang="en-US" altLang="en-US" baseline="30000">
                <a:latin typeface="Arial" panose="020B0604020202020204" pitchFamily="34" charset="0"/>
              </a:rPr>
              <a:t>2</a:t>
            </a:r>
            <a:r>
              <a:rPr lang="en-US" altLang="en-US">
                <a:latin typeface="Arial" panose="020B0604020202020204" pitchFamily="34" charset="0"/>
              </a:rPr>
              <a:t> hrs diberi mana yg berbeda dan kemudian diorganisir dgn menggunakan metoda berorientasi objek.</a:t>
            </a:r>
          </a:p>
          <a:p>
            <a:pPr>
              <a:spcBef>
                <a:spcPct val="50000"/>
              </a:spcBef>
              <a:buFont typeface="Marlett" pitchFamily="2" charset="2"/>
              <a:buChar char="8"/>
            </a:pPr>
            <a:r>
              <a:rPr lang="en-US" altLang="en-US">
                <a:latin typeface="Arial" panose="020B0604020202020204" pitchFamily="34" charset="0"/>
              </a:rPr>
              <a:t>Dua tipe objek dpt diidentifikasi: basic objects &amp; aggregate objects.</a:t>
            </a:r>
          </a:p>
          <a:p>
            <a:pPr>
              <a:spcBef>
                <a:spcPct val="50000"/>
              </a:spcBef>
              <a:buFont typeface="Marlett" pitchFamily="2" charset="2"/>
              <a:buChar char="8"/>
            </a:pPr>
            <a:r>
              <a:rPr lang="en-US" altLang="en-US">
                <a:latin typeface="Arial" panose="020B0604020202020204" pitchFamily="34" charset="0"/>
              </a:rPr>
              <a:t>Sebuah basic object adalah sebuah “unit of text” yg tlh diciptakan oleh seorang s/w engineer pada saat (selama) analisis, design, coding, atau testing.</a:t>
            </a:r>
          </a:p>
          <a:p>
            <a:pPr>
              <a:spcBef>
                <a:spcPct val="50000"/>
              </a:spcBef>
              <a:buFont typeface="Marlett" pitchFamily="2" charset="2"/>
              <a:buChar char="8"/>
            </a:pPr>
            <a:r>
              <a:rPr lang="en-US" altLang="en-US">
                <a:latin typeface="Arial" panose="020B0604020202020204" pitchFamily="34" charset="0"/>
              </a:rPr>
              <a:t>Sebuah aggregate object adalah sekumpulan basic object dan aggreagte objects lainnya.</a:t>
            </a:r>
          </a:p>
        </p:txBody>
      </p:sp>
      <p:sp>
        <p:nvSpPr>
          <p:cNvPr id="22531" name="Line 3"/>
          <p:cNvSpPr>
            <a:spLocks noChangeShapeType="1"/>
          </p:cNvSpPr>
          <p:nvPr/>
        </p:nvSpPr>
        <p:spPr bwMode="auto">
          <a:xfrm>
            <a:off x="1905000" y="1066800"/>
            <a:ext cx="83820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905000" y="381000"/>
            <a:ext cx="8458200"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defTabSz="423863">
              <a:defRPr sz="2400">
                <a:solidFill>
                  <a:schemeClr val="tx1"/>
                </a:solidFill>
                <a:latin typeface="Times New Roman" panose="02020603050405020304" pitchFamily="18" charset="0"/>
              </a:defRPr>
            </a:lvl1pPr>
            <a:lvl2pPr marL="850900" indent="-274638" defTabSz="423863">
              <a:defRPr sz="2400">
                <a:solidFill>
                  <a:schemeClr val="tx1"/>
                </a:solidFill>
                <a:latin typeface="Times New Roman" panose="02020603050405020304" pitchFamily="18" charset="0"/>
              </a:defRPr>
            </a:lvl2pPr>
            <a:lvl3pPr marL="2459038" defTabSz="423863">
              <a:defRPr sz="2400">
                <a:solidFill>
                  <a:schemeClr val="tx1"/>
                </a:solidFill>
                <a:latin typeface="Times New Roman" panose="02020603050405020304" pitchFamily="18" charset="0"/>
              </a:defRPr>
            </a:lvl3pPr>
            <a:lvl4pPr marL="2649538" defTabSz="423863">
              <a:defRPr sz="2400">
                <a:solidFill>
                  <a:schemeClr val="tx1"/>
                </a:solidFill>
                <a:latin typeface="Times New Roman" panose="02020603050405020304" pitchFamily="18" charset="0"/>
              </a:defRPr>
            </a:lvl4pPr>
            <a:lvl5pPr marL="2840038" defTabSz="423863">
              <a:defRPr sz="2400">
                <a:solidFill>
                  <a:schemeClr val="tx1"/>
                </a:solidFill>
                <a:latin typeface="Times New Roman" panose="02020603050405020304" pitchFamily="18" charset="0"/>
              </a:defRPr>
            </a:lvl5pPr>
            <a:lvl6pPr marL="3297238" defTabSz="423863" eaLnBrk="0" fontAlgn="base" hangingPunct="0">
              <a:spcBef>
                <a:spcPct val="0"/>
              </a:spcBef>
              <a:spcAft>
                <a:spcPct val="0"/>
              </a:spcAft>
              <a:defRPr sz="2400">
                <a:solidFill>
                  <a:schemeClr val="tx1"/>
                </a:solidFill>
                <a:latin typeface="Times New Roman" panose="02020603050405020304" pitchFamily="18" charset="0"/>
              </a:defRPr>
            </a:lvl6pPr>
            <a:lvl7pPr marL="3754438" defTabSz="423863" eaLnBrk="0" fontAlgn="base" hangingPunct="0">
              <a:spcBef>
                <a:spcPct val="0"/>
              </a:spcBef>
              <a:spcAft>
                <a:spcPct val="0"/>
              </a:spcAft>
              <a:defRPr sz="2400">
                <a:solidFill>
                  <a:schemeClr val="tx1"/>
                </a:solidFill>
                <a:latin typeface="Times New Roman" panose="02020603050405020304" pitchFamily="18" charset="0"/>
              </a:defRPr>
            </a:lvl7pPr>
            <a:lvl8pPr marL="4211638" defTabSz="423863" eaLnBrk="0" fontAlgn="base" hangingPunct="0">
              <a:spcBef>
                <a:spcPct val="0"/>
              </a:spcBef>
              <a:spcAft>
                <a:spcPct val="0"/>
              </a:spcAft>
              <a:defRPr sz="2400">
                <a:solidFill>
                  <a:schemeClr val="tx1"/>
                </a:solidFill>
                <a:latin typeface="Times New Roman" panose="02020603050405020304" pitchFamily="18" charset="0"/>
              </a:defRPr>
            </a:lvl8pPr>
            <a:lvl9pPr marL="4668838" defTabSz="42386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Identifikasi objek</a:t>
            </a:r>
            <a:r>
              <a:rPr lang="en-US" altLang="en-US" sz="2800" b="1" baseline="30000">
                <a:latin typeface="Arial" panose="020B0604020202020204" pitchFamily="34" charset="0"/>
              </a:rPr>
              <a:t>2</a:t>
            </a:r>
            <a:r>
              <a:rPr lang="en-US" altLang="en-US" sz="2800" b="1">
                <a:latin typeface="Arial" panose="020B0604020202020204" pitchFamily="34" charset="0"/>
              </a:rPr>
              <a:t> dlm SC</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Setiap object mempunyai sekumpulan fitur yg berbeda yg mengidentifikasikannya secara unik;</a:t>
            </a:r>
          </a:p>
          <a:p>
            <a:pPr lvl="1">
              <a:spcBef>
                <a:spcPct val="50000"/>
              </a:spcBef>
              <a:buFont typeface="Marlett" pitchFamily="2" charset="2"/>
              <a:buChar char="a"/>
            </a:pPr>
            <a:r>
              <a:rPr lang="en-US" altLang="en-US">
                <a:latin typeface="Arial" panose="020B0604020202020204" pitchFamily="34" charset="0"/>
              </a:rPr>
              <a:t>sebuah nama,</a:t>
            </a:r>
          </a:p>
          <a:p>
            <a:pPr lvl="1">
              <a:spcBef>
                <a:spcPct val="50000"/>
              </a:spcBef>
              <a:buFont typeface="Marlett" pitchFamily="2" charset="2"/>
              <a:buChar char="a"/>
            </a:pPr>
            <a:r>
              <a:rPr lang="en-US" altLang="en-US">
                <a:latin typeface="Arial" panose="020B0604020202020204" pitchFamily="34" charset="0"/>
              </a:rPr>
              <a:t>suatu deskripsi, </a:t>
            </a:r>
          </a:p>
          <a:p>
            <a:pPr lvl="1">
              <a:spcBef>
                <a:spcPct val="50000"/>
              </a:spcBef>
              <a:buFont typeface="Marlett" pitchFamily="2" charset="2"/>
              <a:buChar char="a"/>
            </a:pPr>
            <a:r>
              <a:rPr lang="en-US" altLang="en-US">
                <a:latin typeface="Arial" panose="020B0604020202020204" pitchFamily="34" charset="0"/>
              </a:rPr>
              <a:t>suatu list sumber</a:t>
            </a:r>
            <a:r>
              <a:rPr lang="en-US" altLang="en-US" baseline="30000">
                <a:latin typeface="Arial" panose="020B0604020202020204" pitchFamily="34" charset="0"/>
              </a:rPr>
              <a:t>2</a:t>
            </a:r>
            <a:r>
              <a:rPr lang="en-US" altLang="en-US">
                <a:latin typeface="Arial" panose="020B0604020202020204" pitchFamily="34" charset="0"/>
              </a:rPr>
              <a:t>, dan</a:t>
            </a:r>
          </a:p>
          <a:p>
            <a:pPr lvl="1">
              <a:spcBef>
                <a:spcPct val="50000"/>
              </a:spcBef>
              <a:buFont typeface="Marlett" pitchFamily="2" charset="2"/>
              <a:buChar char="a"/>
            </a:pPr>
            <a:r>
              <a:rPr lang="en-US" altLang="en-US">
                <a:latin typeface="Arial" panose="020B0604020202020204" pitchFamily="34" charset="0"/>
              </a:rPr>
              <a:t>suatu “realisasi”</a:t>
            </a:r>
          </a:p>
          <a:p>
            <a:pPr>
              <a:spcBef>
                <a:spcPct val="50000"/>
              </a:spcBef>
              <a:buFont typeface="Marlett" pitchFamily="2" charset="2"/>
              <a:buChar char="8"/>
            </a:pPr>
            <a:r>
              <a:rPr lang="en-US" altLang="en-US">
                <a:latin typeface="Arial" panose="020B0604020202020204" pitchFamily="34" charset="0"/>
              </a:rPr>
              <a:t>Object name adalah sebuah string karakter yg mengidentifikasi object secara tdk samar.</a:t>
            </a:r>
          </a:p>
          <a:p>
            <a:pPr>
              <a:spcBef>
                <a:spcPct val="50000"/>
              </a:spcBef>
              <a:buFont typeface="Marlett" pitchFamily="2" charset="2"/>
              <a:buChar char="8"/>
            </a:pPr>
            <a:r>
              <a:rPr lang="en-US" altLang="en-US">
                <a:latin typeface="Arial" panose="020B0604020202020204" pitchFamily="34" charset="0"/>
              </a:rPr>
              <a:t>Object description adalah sebuah list item2 data yg mengidentifikasi:</a:t>
            </a:r>
          </a:p>
          <a:p>
            <a:pPr lvl="1">
              <a:spcBef>
                <a:spcPct val="50000"/>
              </a:spcBef>
              <a:buFont typeface="Marlett" pitchFamily="2" charset="2"/>
              <a:buChar char="a"/>
            </a:pPr>
            <a:r>
              <a:rPr lang="en-US" altLang="en-US">
                <a:latin typeface="Arial" panose="020B0604020202020204" pitchFamily="34" charset="0"/>
              </a:rPr>
              <a:t>tipe SCI (misal dokumen, program, data) yg direpresentasikan oleh object;</a:t>
            </a:r>
          </a:p>
        </p:txBody>
      </p:sp>
      <p:sp>
        <p:nvSpPr>
          <p:cNvPr id="23555" name="Line 3"/>
          <p:cNvSpPr>
            <a:spLocks noChangeShapeType="1"/>
          </p:cNvSpPr>
          <p:nvPr/>
        </p:nvSpPr>
        <p:spPr bwMode="auto">
          <a:xfrm>
            <a:off x="1905000" y="914400"/>
            <a:ext cx="84582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905000" y="381000"/>
            <a:ext cx="845820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defTabSz="423863">
              <a:defRPr sz="2400">
                <a:solidFill>
                  <a:schemeClr val="tx1"/>
                </a:solidFill>
                <a:latin typeface="Times New Roman" panose="02020603050405020304" pitchFamily="18" charset="0"/>
              </a:defRPr>
            </a:lvl1pPr>
            <a:lvl2pPr marL="850900" indent="-274638" defTabSz="423863">
              <a:defRPr sz="2400">
                <a:solidFill>
                  <a:schemeClr val="tx1"/>
                </a:solidFill>
                <a:latin typeface="Times New Roman" panose="02020603050405020304" pitchFamily="18" charset="0"/>
              </a:defRPr>
            </a:lvl2pPr>
            <a:lvl3pPr marL="2459038" defTabSz="423863">
              <a:defRPr sz="2400">
                <a:solidFill>
                  <a:schemeClr val="tx1"/>
                </a:solidFill>
                <a:latin typeface="Times New Roman" panose="02020603050405020304" pitchFamily="18" charset="0"/>
              </a:defRPr>
            </a:lvl3pPr>
            <a:lvl4pPr marL="2649538" defTabSz="423863">
              <a:defRPr sz="2400">
                <a:solidFill>
                  <a:schemeClr val="tx1"/>
                </a:solidFill>
                <a:latin typeface="Times New Roman" panose="02020603050405020304" pitchFamily="18" charset="0"/>
              </a:defRPr>
            </a:lvl4pPr>
            <a:lvl5pPr marL="2840038" defTabSz="423863">
              <a:defRPr sz="2400">
                <a:solidFill>
                  <a:schemeClr val="tx1"/>
                </a:solidFill>
                <a:latin typeface="Times New Roman" panose="02020603050405020304" pitchFamily="18" charset="0"/>
              </a:defRPr>
            </a:lvl5pPr>
            <a:lvl6pPr marL="3297238" defTabSz="423863" eaLnBrk="0" fontAlgn="base" hangingPunct="0">
              <a:spcBef>
                <a:spcPct val="0"/>
              </a:spcBef>
              <a:spcAft>
                <a:spcPct val="0"/>
              </a:spcAft>
              <a:defRPr sz="2400">
                <a:solidFill>
                  <a:schemeClr val="tx1"/>
                </a:solidFill>
                <a:latin typeface="Times New Roman" panose="02020603050405020304" pitchFamily="18" charset="0"/>
              </a:defRPr>
            </a:lvl6pPr>
            <a:lvl7pPr marL="3754438" defTabSz="423863" eaLnBrk="0" fontAlgn="base" hangingPunct="0">
              <a:spcBef>
                <a:spcPct val="0"/>
              </a:spcBef>
              <a:spcAft>
                <a:spcPct val="0"/>
              </a:spcAft>
              <a:defRPr sz="2400">
                <a:solidFill>
                  <a:schemeClr val="tx1"/>
                </a:solidFill>
                <a:latin typeface="Times New Roman" panose="02020603050405020304" pitchFamily="18" charset="0"/>
              </a:defRPr>
            </a:lvl7pPr>
            <a:lvl8pPr marL="4211638" defTabSz="423863" eaLnBrk="0" fontAlgn="base" hangingPunct="0">
              <a:spcBef>
                <a:spcPct val="0"/>
              </a:spcBef>
              <a:spcAft>
                <a:spcPct val="0"/>
              </a:spcAft>
              <a:defRPr sz="2400">
                <a:solidFill>
                  <a:schemeClr val="tx1"/>
                </a:solidFill>
                <a:latin typeface="Times New Roman" panose="02020603050405020304" pitchFamily="18" charset="0"/>
              </a:defRPr>
            </a:lvl8pPr>
            <a:lvl9pPr marL="4668838" defTabSz="42386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Identifikasi objek</a:t>
            </a:r>
            <a:r>
              <a:rPr lang="en-US" altLang="en-US" sz="2800" b="1" baseline="30000">
                <a:latin typeface="Arial" panose="020B0604020202020204" pitchFamily="34" charset="0"/>
              </a:rPr>
              <a:t>2</a:t>
            </a:r>
            <a:r>
              <a:rPr lang="en-US" altLang="en-US" sz="2800" b="1">
                <a:latin typeface="Arial" panose="020B0604020202020204" pitchFamily="34" charset="0"/>
              </a:rPr>
              <a:t> dlm SC</a:t>
            </a:r>
            <a:endParaRPr lang="en-US" altLang="en-US">
              <a:latin typeface="Arial" panose="020B0604020202020204" pitchFamily="34" charset="0"/>
            </a:endParaRPr>
          </a:p>
          <a:p>
            <a:pPr lvl="1">
              <a:spcBef>
                <a:spcPct val="50000"/>
              </a:spcBef>
              <a:buFont typeface="Marlett" pitchFamily="2" charset="2"/>
              <a:buChar char="a"/>
            </a:pPr>
            <a:r>
              <a:rPr lang="en-US" altLang="en-US">
                <a:latin typeface="Arial" panose="020B0604020202020204" pitchFamily="34" charset="0"/>
              </a:rPr>
              <a:t>suatu project identifier; dan informasi perubahan dan/atau versi.</a:t>
            </a:r>
          </a:p>
          <a:p>
            <a:pPr>
              <a:spcBef>
                <a:spcPct val="50000"/>
              </a:spcBef>
              <a:buFont typeface="Marlett" pitchFamily="2" charset="2"/>
              <a:buChar char="8"/>
            </a:pPr>
            <a:r>
              <a:rPr lang="en-US" altLang="en-US">
                <a:latin typeface="Arial" panose="020B0604020202020204" pitchFamily="34" charset="0"/>
              </a:rPr>
              <a:t>Resources adalah entitas yg disediakan, diproses, diacu atau sebaliknya diperlukan oleh object.</a:t>
            </a:r>
          </a:p>
          <a:p>
            <a:pPr>
              <a:spcBef>
                <a:spcPct val="50000"/>
              </a:spcBef>
              <a:buFont typeface="Marlett" pitchFamily="2" charset="2"/>
              <a:buChar char="8"/>
            </a:pPr>
            <a:r>
              <a:rPr lang="en-US" altLang="en-US">
                <a:latin typeface="Arial" panose="020B0604020202020204" pitchFamily="34" charset="0"/>
              </a:rPr>
              <a:t>Realisasi adalah sebuah pointer pd “unit of text” utk suatu basic object dan null utk suatu aggregate object.</a:t>
            </a:r>
          </a:p>
          <a:p>
            <a:pPr>
              <a:spcBef>
                <a:spcPct val="50000"/>
              </a:spcBef>
              <a:buFont typeface="Marlett" pitchFamily="2" charset="2"/>
              <a:buChar char="8"/>
            </a:pPr>
            <a:r>
              <a:rPr lang="en-US" altLang="en-US">
                <a:latin typeface="Arial" panose="020B0604020202020204" pitchFamily="34" charset="0"/>
              </a:rPr>
              <a:t>Configuration object identification juga hrs mempertimbangkan hubungan yg ada antara “named objects”</a:t>
            </a:r>
          </a:p>
          <a:p>
            <a:pPr>
              <a:spcBef>
                <a:spcPct val="50000"/>
              </a:spcBef>
              <a:buFont typeface="Marlett" pitchFamily="2" charset="2"/>
              <a:buChar char="8"/>
            </a:pPr>
            <a:r>
              <a:rPr lang="en-US" altLang="en-US">
                <a:latin typeface="Arial" panose="020B0604020202020204" pitchFamily="34" charset="0"/>
              </a:rPr>
              <a:t>Sebuah object dpt diidentifikasi sbg &lt;part-of&gt; suatu aggregate object.</a:t>
            </a:r>
          </a:p>
          <a:p>
            <a:pPr>
              <a:spcBef>
                <a:spcPct val="50000"/>
              </a:spcBef>
              <a:buFont typeface="Marlett" pitchFamily="2" charset="2"/>
              <a:buChar char="8"/>
            </a:pPr>
            <a:r>
              <a:rPr lang="en-US" altLang="en-US">
                <a:latin typeface="Arial" panose="020B0604020202020204" pitchFamily="34" charset="0"/>
              </a:rPr>
              <a:t>Hubungan &lt;part-of&gt; menentukan sebuah hirarki object</a:t>
            </a:r>
            <a:r>
              <a:rPr lang="en-US" altLang="en-US" baseline="30000">
                <a:latin typeface="Arial" panose="020B0604020202020204" pitchFamily="34" charset="0"/>
              </a:rPr>
              <a:t>2</a:t>
            </a:r>
            <a:r>
              <a:rPr lang="en-US" altLang="en-US">
                <a:latin typeface="Arial" panose="020B0604020202020204" pitchFamily="34" charset="0"/>
              </a:rPr>
              <a:t>.</a:t>
            </a:r>
          </a:p>
        </p:txBody>
      </p:sp>
      <p:sp>
        <p:nvSpPr>
          <p:cNvPr id="24579" name="Line 3"/>
          <p:cNvSpPr>
            <a:spLocks noChangeShapeType="1"/>
          </p:cNvSpPr>
          <p:nvPr/>
        </p:nvSpPr>
        <p:spPr bwMode="auto">
          <a:xfrm>
            <a:off x="1905000" y="9906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828800" y="0"/>
            <a:ext cx="85344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defRPr sz="2400">
                <a:solidFill>
                  <a:schemeClr val="tx1"/>
                </a:solidFill>
                <a:latin typeface="Times New Roman" panose="02020603050405020304" pitchFamily="18" charset="0"/>
              </a:defRPr>
            </a:lvl1pPr>
            <a:lvl2pPr marL="4746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Bookman Old Style" panose="02050604050505020204" pitchFamily="18" charset="0"/>
              </a:rPr>
              <a:t>Pendahuluan</a:t>
            </a:r>
            <a:endParaRPr lang="en-US" altLang="en-US" sz="3200" b="1">
              <a:latin typeface="Arial" panose="020B0604020202020204" pitchFamily="34" charset="0"/>
            </a:endParaRP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Perubahan adalah hal yg tdk dpt dihindarkan ketika P/L komputer sedang dibuat.</a:t>
            </a:r>
          </a:p>
          <a:p>
            <a:pPr>
              <a:spcBef>
                <a:spcPct val="50000"/>
              </a:spcBef>
              <a:buFont typeface="Marlett" pitchFamily="2" charset="2"/>
              <a:buChar char="8"/>
            </a:pPr>
            <a:r>
              <a:rPr lang="en-US" altLang="en-US">
                <a:latin typeface="Arial" panose="020B0604020202020204" pitchFamily="34" charset="0"/>
              </a:rPr>
              <a:t>Perubahan</a:t>
            </a:r>
            <a:r>
              <a:rPr lang="en-US" altLang="en-US" baseline="30000">
                <a:latin typeface="Arial" panose="020B0604020202020204" pitchFamily="34" charset="0"/>
              </a:rPr>
              <a:t>2</a:t>
            </a:r>
            <a:r>
              <a:rPr lang="en-US" altLang="en-US">
                <a:latin typeface="Arial" panose="020B0604020202020204" pitchFamily="34" charset="0"/>
              </a:rPr>
              <a:t> tsb meningkatkan tingkat kebingungan di antara para software engineer yg berkerja pd proyek tsb.</a:t>
            </a:r>
          </a:p>
          <a:p>
            <a:pPr>
              <a:spcBef>
                <a:spcPct val="50000"/>
              </a:spcBef>
              <a:buFont typeface="Marlett" pitchFamily="2" charset="2"/>
              <a:buChar char="8"/>
            </a:pPr>
            <a:r>
              <a:rPr lang="en-US" altLang="en-US">
                <a:latin typeface="Arial" panose="020B0604020202020204" pitchFamily="34" charset="0"/>
              </a:rPr>
              <a:t>Kebingungan muncul bila perubahan</a:t>
            </a:r>
            <a:r>
              <a:rPr lang="en-US" altLang="en-US" baseline="30000">
                <a:latin typeface="Arial" panose="020B0604020202020204" pitchFamily="34" charset="0"/>
              </a:rPr>
              <a:t>2</a:t>
            </a:r>
            <a:r>
              <a:rPr lang="en-US" altLang="en-US">
                <a:latin typeface="Arial" panose="020B0604020202020204" pitchFamily="34" charset="0"/>
              </a:rPr>
              <a:t> tsb tdk dianalisis sblm perubahan tsb dilaksanakan; dicatat sblm diimplementasi, dilaporkan kpd yg ingin mengetahui, atau dikontrol dgn suatu cara yg akan meningkatkan kualitas &amp; mengurangi error.</a:t>
            </a:r>
          </a:p>
          <a:p>
            <a:pPr>
              <a:spcBef>
                <a:spcPct val="50000"/>
              </a:spcBef>
              <a:buFont typeface="Marlett" pitchFamily="2" charset="2"/>
              <a:buChar char="8"/>
            </a:pPr>
            <a:r>
              <a:rPr lang="en-US" altLang="en-US">
                <a:latin typeface="Arial" panose="020B0604020202020204" pitchFamily="34" charset="0"/>
              </a:rPr>
              <a:t>Software configuration management (SCM) adalah kegiatan payung yg dilaksanakan selama proses P/L.</a:t>
            </a:r>
          </a:p>
        </p:txBody>
      </p:sp>
      <p:sp>
        <p:nvSpPr>
          <p:cNvPr id="3075" name="Line 3"/>
          <p:cNvSpPr>
            <a:spLocks noChangeShapeType="1"/>
          </p:cNvSpPr>
          <p:nvPr/>
        </p:nvSpPr>
        <p:spPr bwMode="auto">
          <a:xfrm>
            <a:off x="1752600" y="685800"/>
            <a:ext cx="83820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905000" y="381001"/>
            <a:ext cx="84582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defTabSz="423863">
              <a:defRPr sz="2400">
                <a:solidFill>
                  <a:schemeClr val="tx1"/>
                </a:solidFill>
                <a:latin typeface="Times New Roman" panose="02020603050405020304" pitchFamily="18" charset="0"/>
              </a:defRPr>
            </a:lvl1pPr>
            <a:lvl2pPr marL="850900" indent="-274638" defTabSz="423863">
              <a:defRPr sz="2400">
                <a:solidFill>
                  <a:schemeClr val="tx1"/>
                </a:solidFill>
                <a:latin typeface="Times New Roman" panose="02020603050405020304" pitchFamily="18" charset="0"/>
              </a:defRPr>
            </a:lvl2pPr>
            <a:lvl3pPr marL="2459038" defTabSz="423863">
              <a:defRPr sz="2400">
                <a:solidFill>
                  <a:schemeClr val="tx1"/>
                </a:solidFill>
                <a:latin typeface="Times New Roman" panose="02020603050405020304" pitchFamily="18" charset="0"/>
              </a:defRPr>
            </a:lvl3pPr>
            <a:lvl4pPr marL="2649538" defTabSz="423863">
              <a:defRPr sz="2400">
                <a:solidFill>
                  <a:schemeClr val="tx1"/>
                </a:solidFill>
                <a:latin typeface="Times New Roman" panose="02020603050405020304" pitchFamily="18" charset="0"/>
              </a:defRPr>
            </a:lvl4pPr>
            <a:lvl5pPr marL="2840038" defTabSz="423863">
              <a:defRPr sz="2400">
                <a:solidFill>
                  <a:schemeClr val="tx1"/>
                </a:solidFill>
                <a:latin typeface="Times New Roman" panose="02020603050405020304" pitchFamily="18" charset="0"/>
              </a:defRPr>
            </a:lvl5pPr>
            <a:lvl6pPr marL="3297238" defTabSz="423863" eaLnBrk="0" fontAlgn="base" hangingPunct="0">
              <a:spcBef>
                <a:spcPct val="0"/>
              </a:spcBef>
              <a:spcAft>
                <a:spcPct val="0"/>
              </a:spcAft>
              <a:defRPr sz="2400">
                <a:solidFill>
                  <a:schemeClr val="tx1"/>
                </a:solidFill>
                <a:latin typeface="Times New Roman" panose="02020603050405020304" pitchFamily="18" charset="0"/>
              </a:defRPr>
            </a:lvl6pPr>
            <a:lvl7pPr marL="3754438" defTabSz="423863" eaLnBrk="0" fontAlgn="base" hangingPunct="0">
              <a:spcBef>
                <a:spcPct val="0"/>
              </a:spcBef>
              <a:spcAft>
                <a:spcPct val="0"/>
              </a:spcAft>
              <a:defRPr sz="2400">
                <a:solidFill>
                  <a:schemeClr val="tx1"/>
                </a:solidFill>
                <a:latin typeface="Times New Roman" panose="02020603050405020304" pitchFamily="18" charset="0"/>
              </a:defRPr>
            </a:lvl7pPr>
            <a:lvl8pPr marL="4211638" defTabSz="423863" eaLnBrk="0" fontAlgn="base" hangingPunct="0">
              <a:spcBef>
                <a:spcPct val="0"/>
              </a:spcBef>
              <a:spcAft>
                <a:spcPct val="0"/>
              </a:spcAft>
              <a:defRPr sz="2400">
                <a:solidFill>
                  <a:schemeClr val="tx1"/>
                </a:solidFill>
                <a:latin typeface="Times New Roman" panose="02020603050405020304" pitchFamily="18" charset="0"/>
              </a:defRPr>
            </a:lvl8pPr>
            <a:lvl9pPr marL="4668838" defTabSz="42386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Identifikasi objek</a:t>
            </a:r>
            <a:r>
              <a:rPr lang="en-US" altLang="en-US" sz="2800" b="1" baseline="30000">
                <a:latin typeface="Arial" panose="020B0604020202020204" pitchFamily="34" charset="0"/>
              </a:rPr>
              <a:t>2</a:t>
            </a:r>
            <a:r>
              <a:rPr lang="en-US" altLang="en-US" sz="2800" b="1">
                <a:latin typeface="Arial" panose="020B0604020202020204" pitchFamily="34" charset="0"/>
              </a:rPr>
              <a:t> dlm SC</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Adalah tdk realistik mengasumsikan bhw hubungan di antara object</a:t>
            </a:r>
            <a:r>
              <a:rPr lang="en-US" altLang="en-US" baseline="30000">
                <a:latin typeface="Arial" panose="020B0604020202020204" pitchFamily="34" charset="0"/>
              </a:rPr>
              <a:t>2</a:t>
            </a:r>
            <a:r>
              <a:rPr lang="en-US" altLang="en-US">
                <a:latin typeface="Arial" panose="020B0604020202020204" pitchFamily="34" charset="0"/>
              </a:rPr>
              <a:t> dlm suatu hirarki objek adalah hanya sepanjang direct path dr hirarchial tree.</a:t>
            </a:r>
          </a:p>
          <a:p>
            <a:pPr>
              <a:spcBef>
                <a:spcPct val="50000"/>
              </a:spcBef>
              <a:buFont typeface="Marlett" pitchFamily="2" charset="2"/>
              <a:buChar char="8"/>
            </a:pPr>
            <a:r>
              <a:rPr lang="en-US" altLang="en-US">
                <a:latin typeface="Arial" panose="020B0604020202020204" pitchFamily="34" charset="0"/>
              </a:rPr>
              <a:t>Dlm beberapa hal, object</a:t>
            </a:r>
            <a:r>
              <a:rPr lang="en-US" altLang="en-US" baseline="30000">
                <a:latin typeface="Arial" panose="020B0604020202020204" pitchFamily="34" charset="0"/>
              </a:rPr>
              <a:t>2</a:t>
            </a:r>
            <a:r>
              <a:rPr lang="en-US" altLang="en-US">
                <a:latin typeface="Arial" panose="020B0604020202020204" pitchFamily="34" charset="0"/>
              </a:rPr>
              <a:t> diinterrelasikan melewati cabang</a:t>
            </a:r>
            <a:r>
              <a:rPr lang="en-US" altLang="en-US" baseline="30000">
                <a:latin typeface="Arial" panose="020B0604020202020204" pitchFamily="34" charset="0"/>
              </a:rPr>
              <a:t>2</a:t>
            </a:r>
            <a:r>
              <a:rPr lang="en-US" altLang="en-US">
                <a:latin typeface="Arial" panose="020B0604020202020204" pitchFamily="34" charset="0"/>
              </a:rPr>
              <a:t> dr object hirarchy.</a:t>
            </a:r>
          </a:p>
          <a:p>
            <a:pPr>
              <a:spcBef>
                <a:spcPct val="50000"/>
              </a:spcBef>
              <a:buFont typeface="Marlett" pitchFamily="2" charset="2"/>
              <a:buChar char="8"/>
            </a:pPr>
            <a:r>
              <a:rPr lang="en-US" altLang="en-US">
                <a:latin typeface="Arial" panose="020B0604020202020204" pitchFamily="34" charset="0"/>
              </a:rPr>
              <a:t>Interrelationships antara configuration objects dpt direpresentasikan dgn sebuah module interconection language (MIL).</a:t>
            </a:r>
          </a:p>
          <a:p>
            <a:pPr>
              <a:spcBef>
                <a:spcPct val="50000"/>
              </a:spcBef>
              <a:buFont typeface="Marlett" pitchFamily="2" charset="2"/>
              <a:buChar char="8"/>
            </a:pPr>
            <a:r>
              <a:rPr lang="en-US" altLang="en-US">
                <a:latin typeface="Arial" panose="020B0604020202020204" pitchFamily="34" charset="0"/>
              </a:rPr>
              <a:t>MIL menggambarkan interdependencies di antara configuration objects dan memungkinkan suatu versi dr suatu sistem dikonstruksi secara otomatis.</a:t>
            </a:r>
          </a:p>
        </p:txBody>
      </p:sp>
      <p:sp>
        <p:nvSpPr>
          <p:cNvPr id="25603" name="Line 3"/>
          <p:cNvSpPr>
            <a:spLocks noChangeShapeType="1"/>
          </p:cNvSpPr>
          <p:nvPr/>
        </p:nvSpPr>
        <p:spPr bwMode="auto">
          <a:xfrm>
            <a:off x="1905000" y="914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1752600" y="838201"/>
          <a:ext cx="8534400" cy="5337175"/>
        </p:xfrm>
        <a:graphic>
          <a:graphicData uri="http://schemas.openxmlformats.org/presentationml/2006/ole">
            <mc:AlternateContent xmlns:mc="http://schemas.openxmlformats.org/markup-compatibility/2006">
              <mc:Choice xmlns:v="urn:schemas-microsoft-com:vml" Requires="v">
                <p:oleObj spid="_x0000_s2050" name="VISIO" r:id="rId3" imgW="9572040" imgH="5641920" progId="Visio.Drawing.5">
                  <p:embed/>
                </p:oleObj>
              </mc:Choice>
              <mc:Fallback>
                <p:oleObj name="VISIO" r:id="rId3" imgW="9572040" imgH="5641920" progId="Visio.Drawing.5">
                  <p:embed/>
                  <p:pic>
                    <p:nvPicPr>
                      <p:cNvPr id="266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838201"/>
                        <a:ext cx="8534400"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2667000" y="1066800"/>
          <a:ext cx="6781800" cy="5233988"/>
        </p:xfrm>
        <a:graphic>
          <a:graphicData uri="http://schemas.openxmlformats.org/presentationml/2006/ole">
            <mc:AlternateContent xmlns:mc="http://schemas.openxmlformats.org/markup-compatibility/2006">
              <mc:Choice xmlns:v="urn:schemas-microsoft-com:vml" Requires="v">
                <p:oleObj spid="_x0000_s3074" name="VISIO" r:id="rId3" imgW="7009200" imgH="5409000" progId="Visio.Drawing.5">
                  <p:embed/>
                </p:oleObj>
              </mc:Choice>
              <mc:Fallback>
                <p:oleObj name="VISIO" r:id="rId3" imgW="7009200" imgH="5409000" progId="Visio.Drawing.5">
                  <p:embed/>
                  <p:pic>
                    <p:nvPicPr>
                      <p:cNvPr id="276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066800"/>
                        <a:ext cx="6781800" cy="523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905000" y="381000"/>
            <a:ext cx="84582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defTabSz="423863">
              <a:defRPr sz="2400">
                <a:solidFill>
                  <a:schemeClr val="tx1"/>
                </a:solidFill>
                <a:latin typeface="Times New Roman" panose="02020603050405020304" pitchFamily="18" charset="0"/>
              </a:defRPr>
            </a:lvl1pPr>
            <a:lvl2pPr marL="850900" indent="-274638" defTabSz="423863">
              <a:defRPr sz="2400">
                <a:solidFill>
                  <a:schemeClr val="tx1"/>
                </a:solidFill>
                <a:latin typeface="Times New Roman" panose="02020603050405020304" pitchFamily="18" charset="0"/>
              </a:defRPr>
            </a:lvl2pPr>
            <a:lvl3pPr marL="2459038" defTabSz="423863">
              <a:defRPr sz="2400">
                <a:solidFill>
                  <a:schemeClr val="tx1"/>
                </a:solidFill>
                <a:latin typeface="Times New Roman" panose="02020603050405020304" pitchFamily="18" charset="0"/>
              </a:defRPr>
            </a:lvl3pPr>
            <a:lvl4pPr marL="2649538" defTabSz="423863">
              <a:defRPr sz="2400">
                <a:solidFill>
                  <a:schemeClr val="tx1"/>
                </a:solidFill>
                <a:latin typeface="Times New Roman" panose="02020603050405020304" pitchFamily="18" charset="0"/>
              </a:defRPr>
            </a:lvl4pPr>
            <a:lvl5pPr marL="2840038" defTabSz="423863">
              <a:defRPr sz="2400">
                <a:solidFill>
                  <a:schemeClr val="tx1"/>
                </a:solidFill>
                <a:latin typeface="Times New Roman" panose="02020603050405020304" pitchFamily="18" charset="0"/>
              </a:defRPr>
            </a:lvl5pPr>
            <a:lvl6pPr marL="3297238" defTabSz="423863" eaLnBrk="0" fontAlgn="base" hangingPunct="0">
              <a:spcBef>
                <a:spcPct val="0"/>
              </a:spcBef>
              <a:spcAft>
                <a:spcPct val="0"/>
              </a:spcAft>
              <a:defRPr sz="2400">
                <a:solidFill>
                  <a:schemeClr val="tx1"/>
                </a:solidFill>
                <a:latin typeface="Times New Roman" panose="02020603050405020304" pitchFamily="18" charset="0"/>
              </a:defRPr>
            </a:lvl6pPr>
            <a:lvl7pPr marL="3754438" defTabSz="423863" eaLnBrk="0" fontAlgn="base" hangingPunct="0">
              <a:spcBef>
                <a:spcPct val="0"/>
              </a:spcBef>
              <a:spcAft>
                <a:spcPct val="0"/>
              </a:spcAft>
              <a:defRPr sz="2400">
                <a:solidFill>
                  <a:schemeClr val="tx1"/>
                </a:solidFill>
                <a:latin typeface="Times New Roman" panose="02020603050405020304" pitchFamily="18" charset="0"/>
              </a:defRPr>
            </a:lvl7pPr>
            <a:lvl8pPr marL="4211638" defTabSz="423863" eaLnBrk="0" fontAlgn="base" hangingPunct="0">
              <a:spcBef>
                <a:spcPct val="0"/>
              </a:spcBef>
              <a:spcAft>
                <a:spcPct val="0"/>
              </a:spcAft>
              <a:defRPr sz="2400">
                <a:solidFill>
                  <a:schemeClr val="tx1"/>
                </a:solidFill>
                <a:latin typeface="Times New Roman" panose="02020603050405020304" pitchFamily="18" charset="0"/>
              </a:defRPr>
            </a:lvl8pPr>
            <a:lvl9pPr marL="4668838" defTabSz="42386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Identifikasi objek</a:t>
            </a:r>
            <a:r>
              <a:rPr lang="en-US" altLang="en-US" sz="2800" b="1" baseline="30000">
                <a:latin typeface="Arial" panose="020B0604020202020204" pitchFamily="34" charset="0"/>
              </a:rPr>
              <a:t>2</a:t>
            </a:r>
            <a:r>
              <a:rPr lang="en-US" altLang="en-US" sz="2800" b="1">
                <a:latin typeface="Arial" panose="020B0604020202020204" pitchFamily="34" charset="0"/>
              </a:rPr>
              <a:t> dlm SC</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Skema identifikasi utk objek2 P/L hrs mengenali bhw objek2 berevolusi selama proses P/L.</a:t>
            </a:r>
          </a:p>
          <a:p>
            <a:pPr>
              <a:spcBef>
                <a:spcPct val="50000"/>
              </a:spcBef>
              <a:buFont typeface="Marlett" pitchFamily="2" charset="2"/>
              <a:buChar char="8"/>
            </a:pPr>
            <a:r>
              <a:rPr lang="en-US" altLang="en-US">
                <a:latin typeface="Arial" panose="020B0604020202020204" pitchFamily="34" charset="0"/>
              </a:rPr>
              <a:t>Sebelum suatu objek dijasikan baseline, dia boleh berubah berkali-kali, dan bahkan setelah suatu baseline ditetapkan, perubahan2 mungkin cukup sering.</a:t>
            </a:r>
          </a:p>
          <a:p>
            <a:pPr>
              <a:spcBef>
                <a:spcPct val="50000"/>
              </a:spcBef>
              <a:buFont typeface="Marlett" pitchFamily="2" charset="2"/>
              <a:buChar char="8"/>
            </a:pPr>
            <a:r>
              <a:rPr lang="en-US" altLang="en-US">
                <a:latin typeface="Arial" panose="020B0604020202020204" pitchFamily="34" charset="0"/>
              </a:rPr>
              <a:t>Adalah mungkin utk menciptakan sebuah evolution graph utk suatu object.</a:t>
            </a:r>
          </a:p>
          <a:p>
            <a:pPr>
              <a:spcBef>
                <a:spcPct val="50000"/>
              </a:spcBef>
              <a:buFont typeface="Marlett" pitchFamily="2" charset="2"/>
              <a:buChar char="8"/>
            </a:pPr>
            <a:r>
              <a:rPr lang="en-US" altLang="en-US">
                <a:latin typeface="Arial" panose="020B0604020202020204" pitchFamily="34" charset="0"/>
              </a:rPr>
              <a:t>Evolution graph menggambarkan sejarah perubahan dr object (lihat gbr).</a:t>
            </a:r>
          </a:p>
          <a:p>
            <a:pPr>
              <a:spcBef>
                <a:spcPct val="50000"/>
              </a:spcBef>
              <a:buFont typeface="Marlett" pitchFamily="2" charset="2"/>
              <a:buChar char="8"/>
            </a:pPr>
            <a:r>
              <a:rPr lang="en-US" altLang="en-US">
                <a:latin typeface="Arial" panose="020B0604020202020204" pitchFamily="34" charset="0"/>
              </a:rPr>
              <a:t>Adalah mungkin bahwa perubahan2 dpt dilakukan pd sebarang versi, ttp tdk perlu pd semua versi.</a:t>
            </a:r>
          </a:p>
        </p:txBody>
      </p:sp>
      <p:sp>
        <p:nvSpPr>
          <p:cNvPr id="34819" name="Line 3"/>
          <p:cNvSpPr>
            <a:spLocks noChangeShapeType="1"/>
          </p:cNvSpPr>
          <p:nvPr/>
        </p:nvSpPr>
        <p:spPr bwMode="auto">
          <a:xfrm>
            <a:off x="1905000" y="914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2209800" y="1905001"/>
          <a:ext cx="7924800" cy="4467225"/>
        </p:xfrm>
        <a:graphic>
          <a:graphicData uri="http://schemas.openxmlformats.org/presentationml/2006/ole">
            <mc:AlternateContent xmlns:mc="http://schemas.openxmlformats.org/markup-compatibility/2006">
              <mc:Choice xmlns:v="urn:schemas-microsoft-com:vml" Requires="v">
                <p:oleObj spid="_x0000_s4098" name="VISIO" r:id="rId3" imgW="8380800" imgH="4723200" progId="Visio.Drawing.5">
                  <p:embed/>
                </p:oleObj>
              </mc:Choice>
              <mc:Fallback>
                <p:oleObj name="VISIO" r:id="rId3" imgW="8380800" imgH="4723200" progId="Visio.Drawing.5">
                  <p:embed/>
                  <p:pic>
                    <p:nvPicPr>
                      <p:cNvPr id="634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05001"/>
                        <a:ext cx="792480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905000" y="533400"/>
            <a:ext cx="84582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Version Control</a:t>
            </a:r>
            <a:endParaRPr lang="en-US" altLang="en-US">
              <a:latin typeface="Arial" panose="020B0604020202020204" pitchFamily="34" charset="0"/>
            </a:endParaRP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Kontrol versi menggabungkan prosedur2 &amp; tool2 utk menangani berbagai versi dr configuration objects yg berbeda yg diciptakan selama proses rekayasa P/L.</a:t>
            </a:r>
          </a:p>
          <a:p>
            <a:pPr>
              <a:spcBef>
                <a:spcPct val="50000"/>
              </a:spcBef>
              <a:buFont typeface="Marlett" pitchFamily="2" charset="2"/>
              <a:buChar char="8"/>
            </a:pPr>
            <a:r>
              <a:rPr lang="en-US" altLang="en-US">
                <a:latin typeface="Arial" panose="020B0604020202020204" pitchFamily="34" charset="0"/>
              </a:rPr>
              <a:t>Clemm menggambarkan version control dlm konteks SCM sbb:</a:t>
            </a:r>
          </a:p>
          <a:p>
            <a:pPr>
              <a:spcBef>
                <a:spcPct val="50000"/>
              </a:spcBef>
            </a:pPr>
            <a:r>
              <a:rPr lang="en-US" altLang="en-US">
                <a:latin typeface="Arial" panose="020B0604020202020204" pitchFamily="34" charset="0"/>
              </a:rPr>
              <a:t>		</a:t>
            </a:r>
            <a:r>
              <a:rPr lang="en-US" altLang="en-US" i="1">
                <a:latin typeface="Arial" panose="020B0604020202020204" pitchFamily="34" charset="0"/>
              </a:rPr>
              <a:t>Configuration management mengizinkan seorang user 	utk menentukan konfigurasi alternatif dr sistem s/w 			melalui pemilihan versi2 yg sesuai. Hal ini didukung oleh 	atribut2 yg terkait dgn masing2 versi s/w, dan kemudian 	mengizinkan suatu konfigurasi ditentukan (dan 					dikonstruksi) dengan menggambarkan set dr atribut2 yg 	diinginkan.</a:t>
            </a:r>
          </a:p>
        </p:txBody>
      </p:sp>
      <p:sp>
        <p:nvSpPr>
          <p:cNvPr id="33795" name="Line 3"/>
          <p:cNvSpPr>
            <a:spLocks noChangeShapeType="1"/>
          </p:cNvSpPr>
          <p:nvPr/>
        </p:nvSpPr>
        <p:spPr bwMode="auto">
          <a:xfrm>
            <a:off x="1905000" y="1295400"/>
            <a:ext cx="83820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905000" y="533400"/>
            <a:ext cx="8458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Version Control</a:t>
            </a:r>
            <a:endParaRPr lang="en-US" altLang="en-US">
              <a:latin typeface="Arial" panose="020B0604020202020204" pitchFamily="34" charset="0"/>
            </a:endParaRP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Atribut2 yg dikemukakan di atas dpt sesederhana spt hanya sebuah nomor versi tertentu yg terkait pd masing2 objek atau sekompleks spt suatu string dr variable boolean (switches) yg menunjukkan tipe tertentu dr perubahan2 fungsional yg tlh dilakukan pd sistem.</a:t>
            </a:r>
          </a:p>
          <a:p>
            <a:pPr>
              <a:spcBef>
                <a:spcPct val="50000"/>
              </a:spcBef>
              <a:buFont typeface="Marlett" pitchFamily="2" charset="2"/>
              <a:buChar char="8"/>
            </a:pPr>
            <a:r>
              <a:rPr lang="en-US" altLang="en-US">
                <a:latin typeface="Arial" panose="020B0604020202020204" pitchFamily="34" charset="0"/>
              </a:rPr>
              <a:t>Salah satu representasi dr versi2 yg berlainan dr suatu sistem adalah evolution graph (lihat gbr).</a:t>
            </a:r>
          </a:p>
          <a:p>
            <a:pPr>
              <a:spcBef>
                <a:spcPct val="50000"/>
              </a:spcBef>
              <a:buFont typeface="Marlett" pitchFamily="2" charset="2"/>
              <a:buChar char="8"/>
            </a:pPr>
            <a:r>
              <a:rPr lang="en-US" altLang="en-US">
                <a:latin typeface="Arial" panose="020B0604020202020204" pitchFamily="34" charset="0"/>
              </a:rPr>
              <a:t>Masing2 node pd graph tsb adalah sebuah aggregate object, yaitu, satu versi lengkap (utuh) dr P/L.</a:t>
            </a:r>
          </a:p>
        </p:txBody>
      </p:sp>
      <p:sp>
        <p:nvSpPr>
          <p:cNvPr id="35843" name="Line 3"/>
          <p:cNvSpPr>
            <a:spLocks noChangeShapeType="1"/>
          </p:cNvSpPr>
          <p:nvPr/>
        </p:nvSpPr>
        <p:spPr bwMode="auto">
          <a:xfrm>
            <a:off x="1905000" y="1295400"/>
            <a:ext cx="84582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905000" y="533400"/>
            <a:ext cx="84582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Version Control</a:t>
            </a:r>
            <a:endParaRPr lang="en-US" altLang="en-US">
              <a:latin typeface="Arial" panose="020B0604020202020204" pitchFamily="34" charset="0"/>
            </a:endParaRP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Masing2 versi P/L adalah sekumpulan SCI (source code, dokumen</a:t>
            </a:r>
            <a:r>
              <a:rPr lang="en-US" altLang="en-US" baseline="30000">
                <a:latin typeface="Arial" panose="020B0604020202020204" pitchFamily="34" charset="0"/>
              </a:rPr>
              <a:t>2</a:t>
            </a:r>
            <a:r>
              <a:rPr lang="en-US" altLang="en-US">
                <a:latin typeface="Arial" panose="020B0604020202020204" pitchFamily="34" charset="0"/>
              </a:rPr>
              <a:t>, data) dan setiap versi dpt terdiri dr variant</a:t>
            </a:r>
            <a:r>
              <a:rPr lang="en-US" altLang="en-US" baseline="30000">
                <a:latin typeface="Arial" panose="020B0604020202020204" pitchFamily="34" charset="0"/>
              </a:rPr>
              <a:t>2</a:t>
            </a:r>
            <a:r>
              <a:rPr lang="en-US" altLang="en-US">
                <a:latin typeface="Arial" panose="020B0604020202020204" pitchFamily="34" charset="0"/>
              </a:rPr>
              <a:t> yg berbeda.</a:t>
            </a:r>
            <a:endParaRPr lang="en-US" altLang="en-US" i="1">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Utk melukiskan konsep ini, pikirkan sebuah versi dr sebuah program sederhana yg tersusun dr komponen</a:t>
            </a:r>
            <a:r>
              <a:rPr lang="en-US" altLang="en-US" baseline="30000">
                <a:latin typeface="Arial" panose="020B0604020202020204" pitchFamily="34" charset="0"/>
              </a:rPr>
              <a:t>2</a:t>
            </a:r>
            <a:r>
              <a:rPr lang="en-US" altLang="en-US">
                <a:latin typeface="Arial" panose="020B0604020202020204" pitchFamily="34" charset="0"/>
              </a:rPr>
              <a:t> 1, 2, 3, 4, dan 5 (lihat gbr 9.5).</a:t>
            </a:r>
          </a:p>
          <a:p>
            <a:pPr>
              <a:spcBef>
                <a:spcPct val="50000"/>
              </a:spcBef>
              <a:buFont typeface="Marlett" pitchFamily="2" charset="2"/>
              <a:buChar char="8"/>
            </a:pPr>
            <a:r>
              <a:rPr lang="en-US" altLang="en-US">
                <a:latin typeface="Arial" panose="020B0604020202020204" pitchFamily="34" charset="0"/>
              </a:rPr>
              <a:t>Komponen 4 hanya dipakai bila s/w diimplementasikan dgn menggunakan color displays. Komponen 5 diimplementasikan bila monochrome displays tersedia.</a:t>
            </a:r>
          </a:p>
          <a:p>
            <a:pPr>
              <a:spcBef>
                <a:spcPct val="50000"/>
              </a:spcBef>
              <a:buFont typeface="Marlett" pitchFamily="2" charset="2"/>
              <a:buChar char="8"/>
            </a:pPr>
            <a:r>
              <a:rPr lang="en-US" altLang="en-US">
                <a:latin typeface="Arial" panose="020B0604020202020204" pitchFamily="34" charset="0"/>
              </a:rPr>
              <a:t>Oleh krn itu, dua variant dr versi tsb dpt ditentukan: (1) komponen</a:t>
            </a:r>
            <a:r>
              <a:rPr lang="en-US" altLang="en-US" baseline="30000">
                <a:latin typeface="Arial" panose="020B0604020202020204" pitchFamily="34" charset="0"/>
              </a:rPr>
              <a:t>2</a:t>
            </a:r>
            <a:r>
              <a:rPr lang="en-US" altLang="en-US">
                <a:latin typeface="Arial" panose="020B0604020202020204" pitchFamily="34" charset="0"/>
              </a:rPr>
              <a:t> 1, 2, 3, dan 4; (2) komponen</a:t>
            </a:r>
            <a:r>
              <a:rPr lang="en-US" altLang="en-US" baseline="30000">
                <a:latin typeface="Arial" panose="020B0604020202020204" pitchFamily="34" charset="0"/>
              </a:rPr>
              <a:t>2</a:t>
            </a:r>
            <a:r>
              <a:rPr lang="en-US" altLang="en-US">
                <a:latin typeface="Arial" panose="020B0604020202020204" pitchFamily="34" charset="0"/>
              </a:rPr>
              <a:t> 1, 2, 3, dan 5.</a:t>
            </a:r>
          </a:p>
        </p:txBody>
      </p:sp>
      <p:sp>
        <p:nvSpPr>
          <p:cNvPr id="36867" name="Line 3"/>
          <p:cNvSpPr>
            <a:spLocks noChangeShapeType="1"/>
          </p:cNvSpPr>
          <p:nvPr/>
        </p:nvSpPr>
        <p:spPr bwMode="auto">
          <a:xfrm>
            <a:off x="1828800" y="1295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2362200" y="990600"/>
          <a:ext cx="7391400" cy="5505450"/>
        </p:xfrm>
        <a:graphic>
          <a:graphicData uri="http://schemas.openxmlformats.org/presentationml/2006/ole">
            <mc:AlternateContent xmlns:mc="http://schemas.openxmlformats.org/markup-compatibility/2006">
              <mc:Choice xmlns:v="urn:schemas-microsoft-com:vml" Requires="v">
                <p:oleObj spid="_x0000_s5122" name="VISIO" r:id="rId3" imgW="8952120" imgH="6666120" progId="Visio.Drawing.5">
                  <p:embed/>
                </p:oleObj>
              </mc:Choice>
              <mc:Fallback>
                <p:oleObj name="VISIO" r:id="rId3" imgW="8952120" imgH="6666120" progId="Visio.Drawing.5">
                  <p:embed/>
                  <p:pic>
                    <p:nvPicPr>
                      <p:cNvPr id="624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990600"/>
                        <a:ext cx="7391400"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905000" y="533400"/>
            <a:ext cx="84582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Version Control</a:t>
            </a:r>
            <a:endParaRPr lang="en-US" altLang="en-US">
              <a:latin typeface="Arial" panose="020B0604020202020204" pitchFamily="34" charset="0"/>
            </a:endParaRP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Utk membangun variant yg sesuai dr suatu versi tertentu dr suatu program, masing2 komponen dpt diberikan suatu “attribute-tuple”, yaiut sebuah list dr fitur2 yg akan menentukan apakah suatu komponen tertentu hrs dipakai bila suatu variant tertentu dr suatu versi P/L akan dibuat.</a:t>
            </a:r>
          </a:p>
          <a:p>
            <a:pPr>
              <a:spcBef>
                <a:spcPct val="50000"/>
              </a:spcBef>
              <a:buFont typeface="Marlett" pitchFamily="2" charset="2"/>
              <a:buChar char="8"/>
            </a:pPr>
            <a:r>
              <a:rPr lang="en-US" altLang="en-US">
                <a:latin typeface="Arial" panose="020B0604020202020204" pitchFamily="34" charset="0"/>
              </a:rPr>
              <a:t>Satu atau lebih atribut diberikan utk masing2 variant. Sbg contoh, suatu atribut ‘color’ dpt dipakai utk menentukan komponen mana yg hrs disertakan bila color display yg hrs didukung.</a:t>
            </a:r>
          </a:p>
          <a:p>
            <a:pPr>
              <a:spcBef>
                <a:spcPct val="50000"/>
              </a:spcBef>
              <a:buFont typeface="Marlett" pitchFamily="2" charset="2"/>
              <a:buChar char="8"/>
            </a:pPr>
            <a:r>
              <a:rPr lang="en-US" altLang="en-US">
                <a:latin typeface="Arial" panose="020B0604020202020204" pitchFamily="34" charset="0"/>
              </a:rPr>
              <a:t>Cara lain utk mengkonseptualisir hubungan antara komponen, variant2, dan versi2 (revisi2) adalah merepresentasikannya sbg “object pool” (gbr 9.6).</a:t>
            </a:r>
          </a:p>
        </p:txBody>
      </p:sp>
      <p:sp>
        <p:nvSpPr>
          <p:cNvPr id="37891" name="Line 3"/>
          <p:cNvSpPr>
            <a:spLocks noChangeShapeType="1"/>
          </p:cNvSpPr>
          <p:nvPr/>
        </p:nvSpPr>
        <p:spPr bwMode="auto">
          <a:xfrm>
            <a:off x="1828800" y="1295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905000" y="381000"/>
            <a:ext cx="8458200"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defRPr sz="2400">
                <a:solidFill>
                  <a:schemeClr val="tx1"/>
                </a:solidFill>
                <a:latin typeface="Times New Roman" panose="02020603050405020304" pitchFamily="18" charset="0"/>
              </a:defRPr>
            </a:lvl1pPr>
            <a:lvl2pPr marL="1427163">
              <a:defRPr sz="2400">
                <a:solidFill>
                  <a:schemeClr val="tx1"/>
                </a:solidFill>
                <a:latin typeface="Times New Roman" panose="02020603050405020304" pitchFamily="18" charset="0"/>
              </a:defRPr>
            </a:lvl2pPr>
            <a:lvl3pPr marL="1617663">
              <a:defRPr sz="2400">
                <a:solidFill>
                  <a:schemeClr val="tx1"/>
                </a:solidFill>
                <a:latin typeface="Times New Roman" panose="02020603050405020304" pitchFamily="18" charset="0"/>
              </a:defRPr>
            </a:lvl3pPr>
            <a:lvl4pPr marL="1808163">
              <a:defRPr sz="2400">
                <a:solidFill>
                  <a:schemeClr val="tx1"/>
                </a:solidFill>
                <a:latin typeface="Times New Roman" panose="02020603050405020304" pitchFamily="18" charset="0"/>
              </a:defRPr>
            </a:lvl4pPr>
            <a:lvl5pPr marL="1998663">
              <a:defRPr sz="2400">
                <a:solidFill>
                  <a:schemeClr val="tx1"/>
                </a:solidFill>
                <a:latin typeface="Times New Roman" panose="02020603050405020304" pitchFamily="18" charset="0"/>
              </a:defRPr>
            </a:lvl5pPr>
            <a:lvl6pPr marL="2455863" eaLnBrk="0" fontAlgn="base" hangingPunct="0">
              <a:spcBef>
                <a:spcPct val="0"/>
              </a:spcBef>
              <a:spcAft>
                <a:spcPct val="0"/>
              </a:spcAft>
              <a:defRPr sz="2400">
                <a:solidFill>
                  <a:schemeClr val="tx1"/>
                </a:solidFill>
                <a:latin typeface="Times New Roman" panose="02020603050405020304" pitchFamily="18" charset="0"/>
              </a:defRPr>
            </a:lvl6pPr>
            <a:lvl7pPr marL="2913063" eaLnBrk="0" fontAlgn="base" hangingPunct="0">
              <a:spcBef>
                <a:spcPct val="0"/>
              </a:spcBef>
              <a:spcAft>
                <a:spcPct val="0"/>
              </a:spcAft>
              <a:defRPr sz="2400">
                <a:solidFill>
                  <a:schemeClr val="tx1"/>
                </a:solidFill>
                <a:latin typeface="Times New Roman" panose="02020603050405020304" pitchFamily="18" charset="0"/>
              </a:defRPr>
            </a:lvl7pPr>
            <a:lvl8pPr marL="3370263" eaLnBrk="0" fontAlgn="base" hangingPunct="0">
              <a:spcBef>
                <a:spcPct val="0"/>
              </a:spcBef>
              <a:spcAft>
                <a:spcPct val="0"/>
              </a:spcAft>
              <a:defRPr sz="2400">
                <a:solidFill>
                  <a:schemeClr val="tx1"/>
                </a:solidFill>
                <a:latin typeface="Times New Roman" panose="02020603050405020304" pitchFamily="18" charset="0"/>
              </a:defRPr>
            </a:lvl8pPr>
            <a:lvl9pPr marL="382746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Bookman Old Style" panose="02050604050505020204" pitchFamily="18" charset="0"/>
              </a:rPr>
              <a:t>Pendahuluan</a:t>
            </a: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Krn perubahan dpt terjadi kapan saja, maka kegiatan SCM dibuat utk;</a:t>
            </a:r>
          </a:p>
          <a:p>
            <a:pPr>
              <a:spcBef>
                <a:spcPct val="50000"/>
              </a:spcBef>
            </a:pPr>
            <a:r>
              <a:rPr lang="en-US" altLang="en-US">
                <a:latin typeface="Arial" panose="020B0604020202020204" pitchFamily="34" charset="0"/>
              </a:rPr>
              <a:t>	(1) 	mengidentifikasi perubahan,</a:t>
            </a:r>
          </a:p>
          <a:p>
            <a:pPr>
              <a:spcBef>
                <a:spcPct val="50000"/>
              </a:spcBef>
            </a:pPr>
            <a:r>
              <a:rPr lang="en-US" altLang="en-US">
                <a:latin typeface="Arial" panose="020B0604020202020204" pitchFamily="34" charset="0"/>
              </a:rPr>
              <a:t>	(2) 	mengkontrol perubahan,</a:t>
            </a:r>
          </a:p>
          <a:p>
            <a:pPr>
              <a:spcBef>
                <a:spcPct val="50000"/>
              </a:spcBef>
            </a:pPr>
            <a:r>
              <a:rPr lang="en-US" altLang="en-US">
                <a:latin typeface="Arial" panose="020B0604020202020204" pitchFamily="34" charset="0"/>
              </a:rPr>
              <a:t>	(3) 	memastikan bhw perubahan tsb diimplementasikan 		dgn benar, dan</a:t>
            </a:r>
          </a:p>
          <a:p>
            <a:pPr>
              <a:spcBef>
                <a:spcPct val="50000"/>
              </a:spcBef>
            </a:pPr>
            <a:r>
              <a:rPr lang="en-US" altLang="en-US">
                <a:latin typeface="Arial" panose="020B0604020202020204" pitchFamily="34" charset="0"/>
              </a:rPr>
              <a:t>	(4) 	melaporkan perubahan tsb ke orang2 (kelompok2) 		lain yg mempunyai kepentingan.</a:t>
            </a:r>
          </a:p>
          <a:p>
            <a:pPr>
              <a:spcBef>
                <a:spcPct val="50000"/>
              </a:spcBef>
            </a:pPr>
            <a:endParaRPr lang="en-US" altLang="en-US">
              <a:latin typeface="Arial" panose="020B0604020202020204" pitchFamily="34" charset="0"/>
            </a:endParaRPr>
          </a:p>
        </p:txBody>
      </p:sp>
      <p:sp>
        <p:nvSpPr>
          <p:cNvPr id="4099" name="Line 3"/>
          <p:cNvSpPr>
            <a:spLocks noChangeShapeType="1"/>
          </p:cNvSpPr>
          <p:nvPr/>
        </p:nvSpPr>
        <p:spPr bwMode="auto">
          <a:xfrm>
            <a:off x="1981200" y="990600"/>
            <a:ext cx="82296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2590800" y="685800"/>
          <a:ext cx="7258050" cy="5799138"/>
        </p:xfrm>
        <a:graphic>
          <a:graphicData uri="http://schemas.openxmlformats.org/presentationml/2006/ole">
            <mc:AlternateContent xmlns:mc="http://schemas.openxmlformats.org/markup-compatibility/2006">
              <mc:Choice xmlns:v="urn:schemas-microsoft-com:vml" Requires="v">
                <p:oleObj spid="_x0000_s6146" name="VISIO" r:id="rId3" imgW="7963200" imgH="6363000" progId="Visio.Drawing.5">
                  <p:embed/>
                </p:oleObj>
              </mc:Choice>
              <mc:Fallback>
                <p:oleObj name="VISIO" r:id="rId3" imgW="7963200" imgH="6363000" progId="Visio.Drawing.5">
                  <p:embed/>
                  <p:pic>
                    <p:nvPicPr>
                      <p:cNvPr id="645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685800"/>
                        <a:ext cx="7258050" cy="579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905000" y="533400"/>
            <a:ext cx="8458200"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Version Control</a:t>
            </a:r>
            <a:endParaRPr lang="en-US" altLang="en-US">
              <a:latin typeface="Arial" panose="020B0604020202020204" pitchFamily="34" charset="0"/>
            </a:endParaRP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Hubungan antara configuration object dan komponen</a:t>
            </a:r>
            <a:r>
              <a:rPr lang="en-US" altLang="en-US" baseline="30000">
                <a:latin typeface="Arial" panose="020B0604020202020204" pitchFamily="34" charset="0"/>
              </a:rPr>
              <a:t>2</a:t>
            </a:r>
            <a:r>
              <a:rPr lang="en-US" altLang="en-US">
                <a:latin typeface="Arial" panose="020B0604020202020204" pitchFamily="34" charset="0"/>
              </a:rPr>
              <a:t>, variant</a:t>
            </a:r>
            <a:r>
              <a:rPr lang="en-US" altLang="en-US" baseline="30000">
                <a:latin typeface="Arial" panose="020B0604020202020204" pitchFamily="34" charset="0"/>
              </a:rPr>
              <a:t>2</a:t>
            </a:r>
            <a:r>
              <a:rPr lang="en-US" altLang="en-US">
                <a:latin typeface="Arial" panose="020B0604020202020204" pitchFamily="34" charset="0"/>
              </a:rPr>
              <a:t>, dan versi</a:t>
            </a:r>
            <a:r>
              <a:rPr lang="en-US" altLang="en-US" baseline="30000">
                <a:latin typeface="Arial" panose="020B0604020202020204" pitchFamily="34" charset="0"/>
              </a:rPr>
              <a:t>2</a:t>
            </a:r>
            <a:r>
              <a:rPr lang="en-US" altLang="en-US">
                <a:latin typeface="Arial" panose="020B0604020202020204" pitchFamily="34" charset="0"/>
              </a:rPr>
              <a:t> dpt direpresentasikan sbg sebuah ruang tiga demensi.</a:t>
            </a:r>
          </a:p>
          <a:p>
            <a:pPr>
              <a:spcBef>
                <a:spcPct val="50000"/>
              </a:spcBef>
              <a:buFont typeface="Marlett" pitchFamily="2" charset="2"/>
              <a:buChar char="8"/>
            </a:pPr>
            <a:r>
              <a:rPr lang="en-US" altLang="en-US">
                <a:latin typeface="Arial" panose="020B0604020202020204" pitchFamily="34" charset="0"/>
              </a:rPr>
              <a:t>Sebuah komponen tersusun dr sekumpulan objek</a:t>
            </a:r>
            <a:r>
              <a:rPr lang="en-US" altLang="en-US" baseline="30000">
                <a:latin typeface="Arial" panose="020B0604020202020204" pitchFamily="34" charset="0"/>
              </a:rPr>
              <a:t>2</a:t>
            </a:r>
            <a:r>
              <a:rPr lang="en-US" altLang="en-US">
                <a:latin typeface="Arial" panose="020B0604020202020204" pitchFamily="34" charset="0"/>
              </a:rPr>
              <a:t> pd tingkat level revisi yg sama.</a:t>
            </a:r>
          </a:p>
          <a:p>
            <a:pPr>
              <a:spcBef>
                <a:spcPct val="50000"/>
              </a:spcBef>
              <a:buFont typeface="Marlett" pitchFamily="2" charset="2"/>
              <a:buChar char="8"/>
            </a:pPr>
            <a:r>
              <a:rPr lang="en-US" altLang="en-US">
                <a:latin typeface="Arial" panose="020B0604020202020204" pitchFamily="34" charset="0"/>
              </a:rPr>
              <a:t>Sebuah variant adalah sekumpulan objek</a:t>
            </a:r>
            <a:r>
              <a:rPr lang="en-US" altLang="en-US" baseline="30000">
                <a:latin typeface="Arial" panose="020B0604020202020204" pitchFamily="34" charset="0"/>
              </a:rPr>
              <a:t>2</a:t>
            </a:r>
            <a:r>
              <a:rPr lang="en-US" altLang="en-US">
                <a:latin typeface="Arial" panose="020B0604020202020204" pitchFamily="34" charset="0"/>
              </a:rPr>
              <a:t> yg berbeda pd tingkat revisi yg sama, dan olek krn itu ‘coexists’ secara paralel dgn variant</a:t>
            </a:r>
            <a:r>
              <a:rPr lang="en-US" altLang="en-US" baseline="30000">
                <a:latin typeface="Arial" panose="020B0604020202020204" pitchFamily="34" charset="0"/>
              </a:rPr>
              <a:t>2</a:t>
            </a:r>
            <a:r>
              <a:rPr lang="en-US" altLang="en-US">
                <a:latin typeface="Arial" panose="020B0604020202020204" pitchFamily="34" charset="0"/>
              </a:rPr>
              <a:t> lain.</a:t>
            </a:r>
          </a:p>
          <a:p>
            <a:pPr>
              <a:spcBef>
                <a:spcPct val="50000"/>
              </a:spcBef>
              <a:buFont typeface="Marlett" pitchFamily="2" charset="2"/>
              <a:buChar char="8"/>
            </a:pPr>
            <a:r>
              <a:rPr lang="en-US" altLang="en-US">
                <a:latin typeface="Arial" panose="020B0604020202020204" pitchFamily="34" charset="0"/>
              </a:rPr>
              <a:t>Sebuah versi baru ditentukan bila perubahan</a:t>
            </a:r>
            <a:r>
              <a:rPr lang="en-US" altLang="en-US" baseline="30000">
                <a:latin typeface="Arial" panose="020B0604020202020204" pitchFamily="34" charset="0"/>
              </a:rPr>
              <a:t>2</a:t>
            </a:r>
            <a:r>
              <a:rPr lang="en-US" altLang="en-US">
                <a:latin typeface="Arial" panose="020B0604020202020204" pitchFamily="34" charset="0"/>
              </a:rPr>
              <a:t> besar (utama) dilakukan pd satu atau lebih object.</a:t>
            </a:r>
          </a:p>
        </p:txBody>
      </p:sp>
      <p:sp>
        <p:nvSpPr>
          <p:cNvPr id="38915" name="Line 3"/>
          <p:cNvSpPr>
            <a:spLocks noChangeShapeType="1"/>
          </p:cNvSpPr>
          <p:nvPr/>
        </p:nvSpPr>
        <p:spPr bwMode="auto">
          <a:xfrm>
            <a:off x="1828800" y="1295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905000" y="1"/>
            <a:ext cx="845820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Version Control</a:t>
            </a:r>
            <a:endParaRPr lang="en-US" altLang="en-US">
              <a:latin typeface="Arial" panose="020B0604020202020204" pitchFamily="34" charset="0"/>
            </a:endParaRP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Sejumlah metoda otomatis yg berbeda utk version control telah diusulkan selama dekade terakhir ini.</a:t>
            </a:r>
          </a:p>
          <a:p>
            <a:pPr>
              <a:spcBef>
                <a:spcPct val="50000"/>
              </a:spcBef>
              <a:buFont typeface="Marlett" pitchFamily="2" charset="2"/>
              <a:buChar char="8"/>
            </a:pPr>
            <a:r>
              <a:rPr lang="en-US" altLang="en-US">
                <a:latin typeface="Arial" panose="020B0604020202020204" pitchFamily="34" charset="0"/>
              </a:rPr>
              <a:t>Perbedaan utama pd metoda2 tsb adalah tingkat kecangihan atribut2 yg dipakai utk membangun versi2 dan variant2 tertentu dr suatu sistem dan mekanik proses utk konstruksinya.</a:t>
            </a:r>
          </a:p>
          <a:p>
            <a:pPr>
              <a:spcBef>
                <a:spcPct val="50000"/>
              </a:spcBef>
              <a:buFont typeface="Marlett" pitchFamily="2" charset="2"/>
              <a:buChar char="8"/>
            </a:pPr>
            <a:r>
              <a:rPr lang="en-US" altLang="en-US">
                <a:latin typeface="Arial" panose="020B0604020202020204" pitchFamily="34" charset="0"/>
              </a:rPr>
              <a:t>Dlm sistem</a:t>
            </a:r>
            <a:r>
              <a:rPr lang="en-US" altLang="en-US" baseline="30000">
                <a:latin typeface="Arial" panose="020B0604020202020204" pitchFamily="34" charset="0"/>
              </a:rPr>
              <a:t>2</a:t>
            </a:r>
            <a:r>
              <a:rPr lang="en-US" altLang="en-US">
                <a:latin typeface="Arial" panose="020B0604020202020204" pitchFamily="34" charset="0"/>
              </a:rPr>
              <a:t> awal, spt SCCS, atriubut</a:t>
            </a:r>
            <a:r>
              <a:rPr lang="en-US" altLang="en-US" baseline="30000">
                <a:latin typeface="Arial" panose="020B0604020202020204" pitchFamily="34" charset="0"/>
              </a:rPr>
              <a:t>2</a:t>
            </a:r>
            <a:r>
              <a:rPr lang="en-US" altLang="en-US">
                <a:latin typeface="Arial" panose="020B0604020202020204" pitchFamily="34" charset="0"/>
              </a:rPr>
              <a:t> mengambil bentuk nilai</a:t>
            </a:r>
            <a:r>
              <a:rPr lang="en-US" altLang="en-US" baseline="30000">
                <a:latin typeface="Arial" panose="020B0604020202020204" pitchFamily="34" charset="0"/>
              </a:rPr>
              <a:t>2</a:t>
            </a:r>
            <a:r>
              <a:rPr lang="en-US" altLang="en-US">
                <a:latin typeface="Arial" panose="020B0604020202020204" pitchFamily="34" charset="0"/>
              </a:rPr>
              <a:t> numerik. Utk sistem</a:t>
            </a:r>
            <a:r>
              <a:rPr lang="en-US" altLang="en-US" baseline="30000">
                <a:latin typeface="Arial" panose="020B0604020202020204" pitchFamily="34" charset="0"/>
              </a:rPr>
              <a:t>2</a:t>
            </a:r>
            <a:r>
              <a:rPr lang="en-US" altLang="en-US">
                <a:latin typeface="Arial" panose="020B0604020202020204" pitchFamily="34" charset="0"/>
              </a:rPr>
              <a:t> yg lebih belakangan, spt RCS, digunakan kunci</a:t>
            </a:r>
            <a:r>
              <a:rPr lang="en-US" altLang="en-US" baseline="30000">
                <a:latin typeface="Arial" panose="020B0604020202020204" pitchFamily="34" charset="0"/>
              </a:rPr>
              <a:t>2</a:t>
            </a:r>
            <a:r>
              <a:rPr lang="en-US" altLang="en-US">
                <a:latin typeface="Arial" panose="020B0604020202020204" pitchFamily="34" charset="0"/>
              </a:rPr>
              <a:t> revisi simbolik. Sedangkan sistem</a:t>
            </a:r>
            <a:r>
              <a:rPr lang="en-US" altLang="en-US" baseline="30000">
                <a:latin typeface="Arial" panose="020B0604020202020204" pitchFamily="34" charset="0"/>
              </a:rPr>
              <a:t>2</a:t>
            </a:r>
            <a:r>
              <a:rPr lang="en-US" altLang="en-US">
                <a:latin typeface="Arial" panose="020B0604020202020204" pitchFamily="34" charset="0"/>
              </a:rPr>
              <a:t> yg lebih modern, spt NSE atau DSEE, menciptakan spesifikasi versi yg dpt dipakai utk mengkonstruksi variant</a:t>
            </a:r>
            <a:r>
              <a:rPr lang="en-US" altLang="en-US" baseline="30000">
                <a:latin typeface="Arial" panose="020B0604020202020204" pitchFamily="34" charset="0"/>
              </a:rPr>
              <a:t>2</a:t>
            </a:r>
            <a:r>
              <a:rPr lang="en-US" altLang="en-US">
                <a:latin typeface="Arial" panose="020B0604020202020204" pitchFamily="34" charset="0"/>
              </a:rPr>
              <a:t> atau versi</a:t>
            </a:r>
            <a:r>
              <a:rPr lang="en-US" altLang="en-US" baseline="30000">
                <a:latin typeface="Arial" panose="020B0604020202020204" pitchFamily="34" charset="0"/>
              </a:rPr>
              <a:t>2</a:t>
            </a:r>
            <a:r>
              <a:rPr lang="en-US" altLang="en-US">
                <a:latin typeface="Arial" panose="020B0604020202020204" pitchFamily="34" charset="0"/>
              </a:rPr>
              <a:t> baru. Sistem tsb juga mendukung konsep baseline.</a:t>
            </a:r>
          </a:p>
        </p:txBody>
      </p:sp>
      <p:sp>
        <p:nvSpPr>
          <p:cNvPr id="39939" name="Line 3"/>
          <p:cNvSpPr>
            <a:spLocks noChangeShapeType="1"/>
          </p:cNvSpPr>
          <p:nvPr/>
        </p:nvSpPr>
        <p:spPr bwMode="auto">
          <a:xfrm>
            <a:off x="1752600" y="6096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524000" y="1"/>
            <a:ext cx="9144000" cy="723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Change Control</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Dlm Utk proyek pengembangan P/L yg besar, perubahan2 yg tdk terkontrol membawa pada petaka (chaos).</a:t>
            </a:r>
          </a:p>
          <a:p>
            <a:pPr>
              <a:spcBef>
                <a:spcPct val="50000"/>
              </a:spcBef>
              <a:buFont typeface="Marlett" pitchFamily="2" charset="2"/>
              <a:buChar char="8"/>
            </a:pPr>
            <a:r>
              <a:rPr lang="en-US" altLang="en-US">
                <a:latin typeface="Arial" panose="020B0604020202020204" pitchFamily="34" charset="0"/>
              </a:rPr>
              <a:t>Change control menggabungkan prosedur2 human dan tool2 otomatis guna memberikan sebuah mekanisme utk mengkontrol perubahan.</a:t>
            </a:r>
          </a:p>
          <a:p>
            <a:pPr>
              <a:spcBef>
                <a:spcPct val="50000"/>
              </a:spcBef>
              <a:buFont typeface="Marlett" pitchFamily="2" charset="2"/>
              <a:buChar char="8"/>
            </a:pPr>
            <a:r>
              <a:rPr lang="en-US" altLang="en-US">
                <a:latin typeface="Arial" panose="020B0604020202020204" pitchFamily="34" charset="0"/>
              </a:rPr>
              <a:t>Proses kontrol perubahan dilukiskan scr sistematik pd gbr 9.7.</a:t>
            </a:r>
          </a:p>
          <a:p>
            <a:pPr>
              <a:spcBef>
                <a:spcPct val="50000"/>
              </a:spcBef>
              <a:buFont typeface="Marlett" pitchFamily="2" charset="2"/>
              <a:buChar char="8"/>
            </a:pPr>
            <a:r>
              <a:rPr lang="en-US" altLang="en-US">
                <a:latin typeface="Arial" panose="020B0604020202020204" pitchFamily="34" charset="0"/>
              </a:rPr>
              <a:t>Suatu change request di submit dan dievaluasi utk menilai technical meritnya, efek samping yg potensial, dampak keseluruhan pd configuration objects dan fungsi2 sistem lainnya.</a:t>
            </a:r>
          </a:p>
          <a:p>
            <a:pPr>
              <a:spcBef>
                <a:spcPct val="50000"/>
              </a:spcBef>
              <a:buFont typeface="Marlett" pitchFamily="2" charset="2"/>
              <a:buChar char="8"/>
            </a:pPr>
            <a:r>
              <a:rPr lang="en-US" altLang="en-US">
                <a:latin typeface="Arial" panose="020B0604020202020204" pitchFamily="34" charset="0"/>
              </a:rPr>
              <a:t>Hasil2 dr evaluasi tsb dipresentasikan sbg sebuah change report yg dipakai oleh change control authority (CCA), yaitu seseorang atau grup orang2 yg membuat keputusan akhir thd status dan prioritas dr perubahan tsb.</a:t>
            </a:r>
          </a:p>
          <a:p>
            <a:pPr>
              <a:spcBef>
                <a:spcPct val="50000"/>
              </a:spcBef>
              <a:buFont typeface="Marlett" pitchFamily="2" charset="2"/>
              <a:buChar char="8"/>
            </a:pPr>
            <a:endParaRPr lang="en-US" altLang="en-US">
              <a:latin typeface="Arial" panose="020B0604020202020204" pitchFamily="34" charset="0"/>
            </a:endParaRPr>
          </a:p>
        </p:txBody>
      </p:sp>
      <p:sp>
        <p:nvSpPr>
          <p:cNvPr id="41987" name="Line 3"/>
          <p:cNvSpPr>
            <a:spLocks noChangeShapeType="1"/>
          </p:cNvSpPr>
          <p:nvPr/>
        </p:nvSpPr>
        <p:spPr bwMode="auto">
          <a:xfrm>
            <a:off x="1752600" y="533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0" y="0"/>
            <a:ext cx="9144000"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Change Control</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Sebuah enggineering change order (ECO) dibangkitkan utk setiap perubahan yg telah disetujui.</a:t>
            </a:r>
          </a:p>
          <a:p>
            <a:pPr>
              <a:spcBef>
                <a:spcPct val="50000"/>
              </a:spcBef>
              <a:buFont typeface="Marlett" pitchFamily="2" charset="2"/>
              <a:buChar char="8"/>
            </a:pPr>
            <a:r>
              <a:rPr lang="en-US" altLang="en-US">
                <a:latin typeface="Arial" panose="020B0604020202020204" pitchFamily="34" charset="0"/>
              </a:rPr>
              <a:t>ECO menjelaskan perubahan2 yg hrs dibuat, kendala2 yg hrs diperhatikan, dan kriteria2 utk review &amp; audit.</a:t>
            </a:r>
          </a:p>
          <a:p>
            <a:pPr>
              <a:spcBef>
                <a:spcPct val="50000"/>
              </a:spcBef>
              <a:buFont typeface="Marlett" pitchFamily="2" charset="2"/>
              <a:buChar char="8"/>
            </a:pPr>
            <a:r>
              <a:rPr lang="en-US" altLang="en-US">
                <a:latin typeface="Arial" panose="020B0604020202020204" pitchFamily="34" charset="0"/>
              </a:rPr>
              <a:t>Objek yg akan diubah di’checked out’ dr basis data proyek, dilakukan perubahan, dan kegiatan2 SQA yg bersesuaian dilaksanakan.</a:t>
            </a:r>
          </a:p>
          <a:p>
            <a:pPr>
              <a:spcBef>
                <a:spcPct val="50000"/>
              </a:spcBef>
              <a:buFont typeface="Marlett" pitchFamily="2" charset="2"/>
              <a:buChar char="8"/>
            </a:pPr>
            <a:r>
              <a:rPr lang="en-US" altLang="en-US">
                <a:latin typeface="Arial" panose="020B0604020202020204" pitchFamily="34" charset="0"/>
              </a:rPr>
              <a:t>Objek tsb kemudian di’checked-in’ ke basis data dan mekanisme version control yg sesuai dipakai utk menciptakan versi berikutnya dr P/L tsb.</a:t>
            </a:r>
          </a:p>
          <a:p>
            <a:pPr>
              <a:spcBef>
                <a:spcPct val="50000"/>
              </a:spcBef>
              <a:buFont typeface="Marlett" pitchFamily="2" charset="2"/>
              <a:buChar char="8"/>
            </a:pPr>
            <a:r>
              <a:rPr lang="en-US" altLang="en-US">
                <a:latin typeface="Arial" panose="020B0604020202020204" pitchFamily="34" charset="0"/>
              </a:rPr>
              <a:t>Proses check-in dan check-out mengimplementasikan dua elemen penting dr kontrol perubahan, yaitu access control &amp; synchronization control.</a:t>
            </a:r>
          </a:p>
        </p:txBody>
      </p:sp>
      <p:sp>
        <p:nvSpPr>
          <p:cNvPr id="43011" name="Line 3"/>
          <p:cNvSpPr>
            <a:spLocks noChangeShapeType="1"/>
          </p:cNvSpPr>
          <p:nvPr/>
        </p:nvSpPr>
        <p:spPr bwMode="auto">
          <a:xfrm>
            <a:off x="1752600" y="533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524000" y="1"/>
            <a:ext cx="9144000" cy="704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Change Control</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Kontrol akses mengatur insinyur P/L mana yg mempunyai otoritas utk mengakses dan memodifikasi suatu configuration object tertentu (khusus).</a:t>
            </a:r>
          </a:p>
          <a:p>
            <a:pPr>
              <a:spcBef>
                <a:spcPct val="50000"/>
              </a:spcBef>
              <a:buFont typeface="Marlett" pitchFamily="2" charset="2"/>
              <a:buChar char="8"/>
            </a:pPr>
            <a:r>
              <a:rPr lang="en-US" altLang="en-US">
                <a:latin typeface="Arial" panose="020B0604020202020204" pitchFamily="34" charset="0"/>
              </a:rPr>
              <a:t>Kontrol sinkronisasi membantu utk memastikan bahwa paralel changes yg dilakukan oleh dua orang yg berbeda tdk saling overwrite satu thd lainnya.</a:t>
            </a:r>
          </a:p>
          <a:p>
            <a:pPr>
              <a:spcBef>
                <a:spcPct val="50000"/>
              </a:spcBef>
              <a:buFont typeface="Marlett" pitchFamily="2" charset="2"/>
              <a:buChar char="8"/>
            </a:pPr>
            <a:r>
              <a:rPr lang="en-US" altLang="en-US">
                <a:latin typeface="Arial" panose="020B0604020202020204" pitchFamily="34" charset="0"/>
              </a:rPr>
              <a:t>Aliran kontrol akses &amp; sinkronisasi dilukiskan secara skematik pd gbr 9.8.</a:t>
            </a:r>
          </a:p>
          <a:p>
            <a:pPr>
              <a:spcBef>
                <a:spcPct val="50000"/>
              </a:spcBef>
              <a:buFont typeface="Marlett" pitchFamily="2" charset="2"/>
              <a:buChar char="8"/>
            </a:pPr>
            <a:r>
              <a:rPr lang="en-US" altLang="en-US">
                <a:latin typeface="Arial" panose="020B0604020202020204" pitchFamily="34" charset="0"/>
              </a:rPr>
              <a:t>Berdasarkan pd sebuah approved change request dan ECO, seorang s/w engineer memeriksa sebuah configuration object</a:t>
            </a:r>
          </a:p>
          <a:p>
            <a:pPr>
              <a:spcBef>
                <a:spcPct val="50000"/>
              </a:spcBef>
              <a:buFont typeface="Marlett" pitchFamily="2" charset="2"/>
              <a:buChar char="8"/>
            </a:pPr>
            <a:r>
              <a:rPr lang="en-US" altLang="en-US">
                <a:latin typeface="Arial" panose="020B0604020202020204" pitchFamily="34" charset="0"/>
              </a:rPr>
              <a:t>Suatu fungsi kontrol akses memastikan bahwa s/w engineer mempyunyai otoritas utk memeriksa objek tsb, dan kontrol sinkronisasi mengunci objek tsb pd basis data proyek shg tdk ada update</a:t>
            </a:r>
            <a:r>
              <a:rPr lang="en-US" altLang="en-US" baseline="30000">
                <a:latin typeface="Arial" panose="020B0604020202020204" pitchFamily="34" charset="0"/>
              </a:rPr>
              <a:t>2</a:t>
            </a:r>
            <a:r>
              <a:rPr lang="en-US" altLang="en-US">
                <a:latin typeface="Arial" panose="020B0604020202020204" pitchFamily="34" charset="0"/>
              </a:rPr>
              <a:t> yg dpt dibuat padanya sampai versi yg sedang diperiksa tsb telah diganti.</a:t>
            </a:r>
          </a:p>
        </p:txBody>
      </p:sp>
      <p:sp>
        <p:nvSpPr>
          <p:cNvPr id="44035" name="Line 3"/>
          <p:cNvSpPr>
            <a:spLocks noChangeShapeType="1"/>
          </p:cNvSpPr>
          <p:nvPr/>
        </p:nvSpPr>
        <p:spPr bwMode="auto">
          <a:xfrm>
            <a:off x="1828800" y="533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ChangeAspect="1"/>
          </p:cNvGraphicFramePr>
          <p:nvPr/>
        </p:nvGraphicFramePr>
        <p:xfrm>
          <a:off x="1981200" y="990601"/>
          <a:ext cx="8077200" cy="5434013"/>
        </p:xfrm>
        <a:graphic>
          <a:graphicData uri="http://schemas.openxmlformats.org/presentationml/2006/ole">
            <mc:AlternateContent xmlns:mc="http://schemas.openxmlformats.org/markup-compatibility/2006">
              <mc:Choice xmlns:v="urn:schemas-microsoft-com:vml" Requires="v">
                <p:oleObj spid="_x0000_s7170" name="VISIO" r:id="rId3" imgW="8380800" imgH="5637600" progId="Visio.Drawing.5">
                  <p:embed/>
                </p:oleObj>
              </mc:Choice>
              <mc:Fallback>
                <p:oleObj name="VISIO" r:id="rId3" imgW="8380800" imgH="5637600" progId="Visio.Drawing.5">
                  <p:embed/>
                  <p:pic>
                    <p:nvPicPr>
                      <p:cNvPr id="675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990601"/>
                        <a:ext cx="8077200" cy="543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24000" y="1"/>
            <a:ext cx="9144000"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Change Control</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Catat bhw salinan</a:t>
            </a:r>
            <a:r>
              <a:rPr lang="en-US" altLang="en-US" baseline="30000">
                <a:latin typeface="Arial" panose="020B0604020202020204" pitchFamily="34" charset="0"/>
              </a:rPr>
              <a:t>2</a:t>
            </a:r>
            <a:r>
              <a:rPr lang="en-US" altLang="en-US">
                <a:latin typeface="Arial" panose="020B0604020202020204" pitchFamily="34" charset="0"/>
              </a:rPr>
              <a:t> lain dpt diperiksa, ttp tdk dpt dilakukan perbaikan</a:t>
            </a:r>
            <a:r>
              <a:rPr lang="en-US" altLang="en-US" baseline="30000">
                <a:latin typeface="Arial" panose="020B0604020202020204" pitchFamily="34" charset="0"/>
              </a:rPr>
              <a:t>2</a:t>
            </a:r>
            <a:r>
              <a:rPr lang="en-US" altLang="en-US">
                <a:latin typeface="Arial" panose="020B0604020202020204" pitchFamily="34" charset="0"/>
              </a:rPr>
              <a:t> lain padanya.</a:t>
            </a:r>
          </a:p>
          <a:p>
            <a:pPr>
              <a:spcBef>
                <a:spcPct val="50000"/>
              </a:spcBef>
              <a:buFont typeface="Marlett" pitchFamily="2" charset="2"/>
              <a:buChar char="8"/>
            </a:pPr>
            <a:r>
              <a:rPr lang="en-US" altLang="en-US">
                <a:latin typeface="Arial" panose="020B0604020202020204" pitchFamily="34" charset="0"/>
              </a:rPr>
              <a:t>Sebuah salinan dr baselined object, disebut extracted version dimodifikasi oleh s/w engineer. Setelah SQA dan testing yg sesuai, versi yg telah dimodifukasi dr objek tsb di’checked-in’ dan baseline object yg baru di unlocked.</a:t>
            </a:r>
          </a:p>
          <a:p>
            <a:pPr>
              <a:spcBef>
                <a:spcPct val="50000"/>
              </a:spcBef>
              <a:buFont typeface="Marlett" pitchFamily="2" charset="2"/>
              <a:buChar char="8"/>
            </a:pPr>
            <a:r>
              <a:rPr lang="en-US" altLang="en-US">
                <a:latin typeface="Arial" panose="020B0604020202020204" pitchFamily="34" charset="0"/>
              </a:rPr>
              <a:t>Beberapa pembaca mulai merasa tdk nyaman dgn tingkat birikrasi yg dinyatakan secara tdk langsung oleh deskripsi proses kontrol perubahan.</a:t>
            </a:r>
          </a:p>
          <a:p>
            <a:pPr>
              <a:spcBef>
                <a:spcPct val="50000"/>
              </a:spcBef>
              <a:buFont typeface="Marlett" pitchFamily="2" charset="2"/>
              <a:buChar char="8"/>
            </a:pPr>
            <a:r>
              <a:rPr lang="en-US" altLang="en-US">
                <a:latin typeface="Arial" panose="020B0604020202020204" pitchFamily="34" charset="0"/>
              </a:rPr>
              <a:t>Perasaan ini bukannya tdk umum. Tanpa pengaman yg tepat, kontrol perubahan dpt menghambat kemajuan dan menciptakan red tape (benang merah) yg tdk perlu.</a:t>
            </a:r>
          </a:p>
          <a:p>
            <a:pPr>
              <a:spcBef>
                <a:spcPct val="50000"/>
              </a:spcBef>
              <a:buFont typeface="Marlett" pitchFamily="2" charset="2"/>
              <a:buChar char="8"/>
            </a:pPr>
            <a:r>
              <a:rPr lang="en-US" altLang="en-US">
                <a:latin typeface="Arial" panose="020B0604020202020204" pitchFamily="34" charset="0"/>
              </a:rPr>
              <a:t>Sebelum SCI menjadi sebuah baseline, hanya perlu dipakai informal change control</a:t>
            </a:r>
          </a:p>
        </p:txBody>
      </p:sp>
      <p:sp>
        <p:nvSpPr>
          <p:cNvPr id="46083" name="Line 3"/>
          <p:cNvSpPr>
            <a:spLocks noChangeShapeType="1"/>
          </p:cNvSpPr>
          <p:nvPr/>
        </p:nvSpPr>
        <p:spPr bwMode="auto">
          <a:xfrm>
            <a:off x="1524000" y="533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0" y="0"/>
            <a:ext cx="91440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Change Control</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Sebagian terbesar pengembang P/L yg mempunyai mekanisme kontrol perubahan (celakanya banyak yg tdk punya satupun) telah menciptakan sejumlah layer kontrol utk mem-bantu menghindari problem2 yg telah dikemukakan diatas.</a:t>
            </a:r>
          </a:p>
          <a:p>
            <a:pPr>
              <a:spcBef>
                <a:spcPct val="50000"/>
              </a:spcBef>
              <a:buFont typeface="Marlett" pitchFamily="2" charset="2"/>
              <a:buChar char="8"/>
            </a:pPr>
            <a:r>
              <a:rPr lang="en-US" altLang="en-US">
                <a:latin typeface="Arial" panose="020B0604020202020204" pitchFamily="34" charset="0"/>
              </a:rPr>
              <a:t>Pengembang configuration object (SCI) termaksud boleh melakukan perubahan apa saja yg sesuai dgn persyaratan2 proyek dan persyratan2 teknis (sepanjang perubahan tsb tdk mempengaruhi persyaratan2 sistem yg lebih luas yg terletak diluar lingkup kerja pengembang).</a:t>
            </a:r>
          </a:p>
          <a:p>
            <a:pPr>
              <a:spcBef>
                <a:spcPct val="50000"/>
              </a:spcBef>
              <a:buFont typeface="Marlett" pitchFamily="2" charset="2"/>
              <a:buChar char="8"/>
            </a:pPr>
            <a:r>
              <a:rPr lang="en-US" altLang="en-US">
                <a:latin typeface="Arial" panose="020B0604020202020204" pitchFamily="34" charset="0"/>
              </a:rPr>
              <a:t>Begitu objek tsb telah mendapatkan FTR dan telah disetujui, suatu baseline telah tercipta.</a:t>
            </a:r>
          </a:p>
          <a:p>
            <a:pPr>
              <a:spcBef>
                <a:spcPct val="50000"/>
              </a:spcBef>
              <a:buFont typeface="Marlett" pitchFamily="2" charset="2"/>
              <a:buChar char="8"/>
            </a:pPr>
            <a:r>
              <a:rPr lang="en-US" altLang="en-US">
                <a:latin typeface="Arial" panose="020B0604020202020204" pitchFamily="34" charset="0"/>
              </a:rPr>
              <a:t>Sekali suatu SCI menjadi baseline, project level change control diimplementasikan.</a:t>
            </a:r>
          </a:p>
        </p:txBody>
      </p:sp>
      <p:sp>
        <p:nvSpPr>
          <p:cNvPr id="47107" name="Line 3"/>
          <p:cNvSpPr>
            <a:spLocks noChangeShapeType="1"/>
          </p:cNvSpPr>
          <p:nvPr/>
        </p:nvSpPr>
        <p:spPr bwMode="auto">
          <a:xfrm>
            <a:off x="1524000" y="533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524000" y="0"/>
            <a:ext cx="9144000"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Change Control</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Sekarang, utk melakukan suatu perubahan, pengembang hrs mendapatkan persetujuan dr manager proyek (jika perubahan tsb adalah “lokal”) atau dr CCA jika perubahan tsb mempengaruhi SCI2 lain.</a:t>
            </a:r>
          </a:p>
          <a:p>
            <a:pPr>
              <a:spcBef>
                <a:spcPct val="50000"/>
              </a:spcBef>
              <a:buFont typeface="Marlett" pitchFamily="2" charset="2"/>
              <a:buChar char="8"/>
            </a:pPr>
            <a:r>
              <a:rPr lang="en-US" altLang="en-US">
                <a:latin typeface="Arial" panose="020B0604020202020204" pitchFamily="34" charset="0"/>
              </a:rPr>
              <a:t>Dlm beberapa hal, formal generation drpd change requests, change reports, dan ECO</a:t>
            </a:r>
            <a:r>
              <a:rPr lang="en-US" altLang="en-US" baseline="30000">
                <a:latin typeface="Arial" panose="020B0604020202020204" pitchFamily="34" charset="0"/>
              </a:rPr>
              <a:t>2</a:t>
            </a:r>
            <a:r>
              <a:rPr lang="en-US" altLang="en-US">
                <a:latin typeface="Arial" panose="020B0604020202020204" pitchFamily="34" charset="0"/>
              </a:rPr>
              <a:t> dibuang.</a:t>
            </a:r>
          </a:p>
          <a:p>
            <a:pPr>
              <a:spcBef>
                <a:spcPct val="50000"/>
              </a:spcBef>
              <a:buFont typeface="Marlett" pitchFamily="2" charset="2"/>
              <a:buChar char="8"/>
            </a:pPr>
            <a:r>
              <a:rPr lang="en-US" altLang="en-US">
                <a:latin typeface="Arial" panose="020B0604020202020204" pitchFamily="34" charset="0"/>
              </a:rPr>
              <a:t>Walaupun demikian penilaian dr setiap perubahan dilakukan dan semua perubahan ditracked &amp; direview.</a:t>
            </a:r>
          </a:p>
          <a:p>
            <a:pPr>
              <a:spcBef>
                <a:spcPct val="50000"/>
              </a:spcBef>
              <a:buFont typeface="Marlett" pitchFamily="2" charset="2"/>
              <a:buChar char="8"/>
            </a:pPr>
            <a:r>
              <a:rPr lang="en-US" altLang="en-US">
                <a:latin typeface="Arial" panose="020B0604020202020204" pitchFamily="34" charset="0"/>
              </a:rPr>
              <a:t>Bila produk s/w dirilis ke pelanggan, formal change kontrol dilembagakan. Prosedur formal change control tlh dikemukakan dlm gbr. 9.7.</a:t>
            </a:r>
          </a:p>
          <a:p>
            <a:pPr>
              <a:spcBef>
                <a:spcPct val="50000"/>
              </a:spcBef>
              <a:buFont typeface="Marlett" pitchFamily="2" charset="2"/>
              <a:buChar char="8"/>
            </a:pPr>
            <a:r>
              <a:rPr lang="en-US" altLang="en-US">
                <a:latin typeface="Arial" panose="020B0604020202020204" pitchFamily="34" charset="0"/>
              </a:rPr>
              <a:t>Change control autority (CCA) memainkan peran aktif pada lapis kontrol kedua dan ketiga.</a:t>
            </a:r>
          </a:p>
        </p:txBody>
      </p:sp>
      <p:sp>
        <p:nvSpPr>
          <p:cNvPr id="48131" name="Line 3"/>
          <p:cNvSpPr>
            <a:spLocks noChangeShapeType="1"/>
          </p:cNvSpPr>
          <p:nvPr/>
        </p:nvSpPr>
        <p:spPr bwMode="auto">
          <a:xfrm>
            <a:off x="1524000" y="6096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904999" y="1"/>
            <a:ext cx="9953625"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4163" indent="-284163">
              <a:defRPr sz="2400">
                <a:solidFill>
                  <a:schemeClr val="tx1"/>
                </a:solidFill>
                <a:latin typeface="Times New Roman" panose="02020603050405020304" pitchFamily="18" charset="0"/>
              </a:defRPr>
            </a:lvl1pPr>
            <a:lvl2pPr marL="4746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dirty="0" err="1">
                <a:latin typeface="Bookman Old Style" panose="02050604050505020204" pitchFamily="18" charset="0"/>
              </a:rPr>
              <a:t>Pendahuluan</a:t>
            </a:r>
            <a:endParaRPr lang="en-US" altLang="en-US" sz="3200" b="1" dirty="0">
              <a:latin typeface="Bookman Old Style" panose="02050604050505020204" pitchFamily="18" charset="0"/>
            </a:endParaRPr>
          </a:p>
          <a:p>
            <a:pPr>
              <a:spcBef>
                <a:spcPct val="50000"/>
              </a:spcBef>
            </a:pPr>
            <a:endParaRPr lang="en-US" altLang="en-US" dirty="0">
              <a:latin typeface="Arial" panose="020B0604020202020204" pitchFamily="34" charset="0"/>
            </a:endParaRPr>
          </a:p>
          <a:p>
            <a:pPr>
              <a:spcBef>
                <a:spcPct val="50000"/>
              </a:spcBef>
              <a:buFont typeface="Marlett" pitchFamily="2" charset="2"/>
              <a:buChar char="8"/>
            </a:pPr>
            <a:r>
              <a:rPr lang="en-US" altLang="en-US" dirty="0" err="1">
                <a:latin typeface="Arial" panose="020B0604020202020204" pitchFamily="34" charset="0"/>
              </a:rPr>
              <a:t>Penting</a:t>
            </a:r>
            <a:r>
              <a:rPr lang="en-US" altLang="en-US" dirty="0">
                <a:latin typeface="Arial" panose="020B0604020202020204" pitchFamily="34" charset="0"/>
              </a:rPr>
              <a:t> </a:t>
            </a:r>
            <a:r>
              <a:rPr lang="en-US" altLang="en-US" dirty="0" err="1">
                <a:latin typeface="Arial" panose="020B0604020202020204" pitchFamily="34" charset="0"/>
              </a:rPr>
              <a:t>utk</a:t>
            </a:r>
            <a:r>
              <a:rPr lang="en-US" altLang="en-US" dirty="0">
                <a:latin typeface="Arial" panose="020B0604020202020204" pitchFamily="34" charset="0"/>
              </a:rPr>
              <a:t> </a:t>
            </a:r>
            <a:r>
              <a:rPr lang="en-US" altLang="en-US" dirty="0" err="1">
                <a:latin typeface="Arial" panose="020B0604020202020204" pitchFamily="34" charset="0"/>
              </a:rPr>
              <a:t>dibedakan</a:t>
            </a:r>
            <a:r>
              <a:rPr lang="en-US" altLang="en-US" dirty="0">
                <a:latin typeface="Arial" panose="020B0604020202020204" pitchFamily="34" charset="0"/>
              </a:rPr>
              <a:t> </a:t>
            </a:r>
            <a:r>
              <a:rPr lang="en-US" altLang="en-US" dirty="0" err="1">
                <a:latin typeface="Arial" panose="020B0604020202020204" pitchFamily="34" charset="0"/>
              </a:rPr>
              <a:t>dgn</a:t>
            </a:r>
            <a:r>
              <a:rPr lang="en-US" altLang="en-US" dirty="0">
                <a:latin typeface="Arial" panose="020B0604020202020204" pitchFamily="34" charset="0"/>
              </a:rPr>
              <a:t> </a:t>
            </a:r>
            <a:r>
              <a:rPr lang="en-US" altLang="en-US" dirty="0" err="1">
                <a:latin typeface="Arial" panose="020B0604020202020204" pitchFamily="34" charset="0"/>
              </a:rPr>
              <a:t>jelas</a:t>
            </a:r>
            <a:r>
              <a:rPr lang="en-US" altLang="en-US" dirty="0">
                <a:latin typeface="Arial" panose="020B0604020202020204" pitchFamily="34" charset="0"/>
              </a:rPr>
              <a:t> </a:t>
            </a:r>
            <a:r>
              <a:rPr lang="en-US" altLang="en-US" dirty="0" err="1">
                <a:latin typeface="Arial" panose="020B0604020202020204" pitchFamily="34" charset="0"/>
              </a:rPr>
              <a:t>antara</a:t>
            </a:r>
            <a:r>
              <a:rPr lang="en-US" altLang="en-US" dirty="0">
                <a:latin typeface="Arial" panose="020B0604020202020204" pitchFamily="34" charset="0"/>
              </a:rPr>
              <a:t> software maintenance </a:t>
            </a:r>
            <a:r>
              <a:rPr lang="en-US" altLang="en-US" dirty="0" err="1">
                <a:latin typeface="Arial" panose="020B0604020202020204" pitchFamily="34" charset="0"/>
              </a:rPr>
              <a:t>dan</a:t>
            </a:r>
            <a:r>
              <a:rPr lang="en-US" altLang="en-US" dirty="0">
                <a:latin typeface="Arial" panose="020B0604020202020204" pitchFamily="34" charset="0"/>
              </a:rPr>
              <a:t> software configuration management.</a:t>
            </a:r>
          </a:p>
          <a:p>
            <a:pPr>
              <a:spcBef>
                <a:spcPct val="50000"/>
              </a:spcBef>
              <a:buFont typeface="Marlett" pitchFamily="2" charset="2"/>
              <a:buChar char="8"/>
            </a:pPr>
            <a:r>
              <a:rPr lang="en-US" altLang="en-US" dirty="0">
                <a:latin typeface="Arial" panose="020B0604020202020204" pitchFamily="34" charset="0"/>
              </a:rPr>
              <a:t>Maintenance </a:t>
            </a:r>
            <a:r>
              <a:rPr lang="en-US" altLang="en-US" dirty="0" err="1">
                <a:latin typeface="Arial" panose="020B0604020202020204" pitchFamily="34" charset="0"/>
              </a:rPr>
              <a:t>adalah</a:t>
            </a:r>
            <a:r>
              <a:rPr lang="en-US" altLang="en-US" dirty="0">
                <a:latin typeface="Arial" panose="020B0604020202020204" pitchFamily="34" charset="0"/>
              </a:rPr>
              <a:t> </a:t>
            </a:r>
            <a:r>
              <a:rPr lang="en-US" altLang="en-US" dirty="0" err="1">
                <a:latin typeface="Arial" panose="020B0604020202020204" pitchFamily="34" charset="0"/>
              </a:rPr>
              <a:t>sekumpulan</a:t>
            </a:r>
            <a:r>
              <a:rPr lang="en-US" altLang="en-US" dirty="0">
                <a:latin typeface="Arial" panose="020B0604020202020204" pitchFamily="34" charset="0"/>
              </a:rPr>
              <a:t> </a:t>
            </a:r>
            <a:r>
              <a:rPr lang="en-US" altLang="en-US" dirty="0" err="1">
                <a:latin typeface="Arial" panose="020B0604020202020204" pitchFamily="34" charset="0"/>
              </a:rPr>
              <a:t>kegiatan</a:t>
            </a:r>
            <a:r>
              <a:rPr lang="en-US" altLang="en-US" dirty="0">
                <a:latin typeface="Arial" panose="020B0604020202020204" pitchFamily="34" charset="0"/>
              </a:rPr>
              <a:t> </a:t>
            </a:r>
            <a:r>
              <a:rPr lang="en-US" altLang="en-US" dirty="0" err="1">
                <a:latin typeface="Arial" panose="020B0604020202020204" pitchFamily="34" charset="0"/>
              </a:rPr>
              <a:t>rekayasa</a:t>
            </a:r>
            <a:r>
              <a:rPr lang="en-US" altLang="en-US" dirty="0">
                <a:latin typeface="Arial" panose="020B0604020202020204" pitchFamily="34" charset="0"/>
              </a:rPr>
              <a:t> P/L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terjadi</a:t>
            </a:r>
            <a:r>
              <a:rPr lang="en-US" altLang="en-US" dirty="0">
                <a:latin typeface="Arial" panose="020B0604020202020204" pitchFamily="34" charset="0"/>
              </a:rPr>
              <a:t> </a:t>
            </a:r>
            <a:r>
              <a:rPr lang="en-US" altLang="en-US" dirty="0" err="1">
                <a:latin typeface="Arial" panose="020B0604020202020204" pitchFamily="34" charset="0"/>
              </a:rPr>
              <a:t>setelah</a:t>
            </a:r>
            <a:r>
              <a:rPr lang="en-US" altLang="en-US" dirty="0">
                <a:latin typeface="Arial" panose="020B0604020202020204" pitchFamily="34" charset="0"/>
              </a:rPr>
              <a:t> P/L </a:t>
            </a:r>
            <a:r>
              <a:rPr lang="en-US" altLang="en-US" dirty="0" err="1">
                <a:latin typeface="Arial" panose="020B0604020202020204" pitchFamily="34" charset="0"/>
              </a:rPr>
              <a:t>diserahkan</a:t>
            </a:r>
            <a:r>
              <a:rPr lang="en-US" altLang="en-US" dirty="0">
                <a:latin typeface="Arial" panose="020B0604020202020204" pitchFamily="34" charset="0"/>
              </a:rPr>
              <a:t> </a:t>
            </a:r>
            <a:r>
              <a:rPr lang="en-US" altLang="en-US" dirty="0" err="1">
                <a:latin typeface="Arial" panose="020B0604020202020204" pitchFamily="34" charset="0"/>
              </a:rPr>
              <a:t>ke</a:t>
            </a:r>
            <a:r>
              <a:rPr lang="en-US" altLang="en-US" dirty="0">
                <a:latin typeface="Arial" panose="020B0604020202020204" pitchFamily="34" charset="0"/>
              </a:rPr>
              <a:t> </a:t>
            </a:r>
            <a:r>
              <a:rPr lang="en-US" altLang="en-US" dirty="0" err="1">
                <a:latin typeface="Arial" panose="020B0604020202020204" pitchFamily="34" charset="0"/>
              </a:rPr>
              <a:t>pelanggan</a:t>
            </a:r>
            <a:r>
              <a:rPr lang="en-US" altLang="en-US" dirty="0">
                <a:latin typeface="Arial" panose="020B0604020202020204" pitchFamily="34" charset="0"/>
              </a:rPr>
              <a:t> </a:t>
            </a:r>
            <a:r>
              <a:rPr lang="en-US" altLang="en-US" dirty="0" err="1">
                <a:latin typeface="Arial" panose="020B0604020202020204" pitchFamily="34" charset="0"/>
              </a:rPr>
              <a:t>dan</a:t>
            </a:r>
            <a:r>
              <a:rPr lang="en-US" altLang="en-US" dirty="0">
                <a:latin typeface="Arial" panose="020B0604020202020204" pitchFamily="34" charset="0"/>
              </a:rPr>
              <a:t> </a:t>
            </a:r>
            <a:r>
              <a:rPr lang="en-US" altLang="en-US" dirty="0" err="1">
                <a:latin typeface="Arial" panose="020B0604020202020204" pitchFamily="34" charset="0"/>
              </a:rPr>
              <a:t>beroperasi</a:t>
            </a:r>
            <a:r>
              <a:rPr lang="en-US" altLang="en-US" dirty="0">
                <a:latin typeface="Arial" panose="020B0604020202020204" pitchFamily="34" charset="0"/>
              </a:rPr>
              <a:t> (</a:t>
            </a:r>
            <a:r>
              <a:rPr lang="en-US" altLang="en-US" dirty="0" err="1">
                <a:latin typeface="Arial" panose="020B0604020202020204" pitchFamily="34" charset="0"/>
              </a:rPr>
              <a:t>tlh</a:t>
            </a:r>
            <a:r>
              <a:rPr lang="en-US" altLang="en-US" dirty="0">
                <a:latin typeface="Arial" panose="020B0604020202020204" pitchFamily="34" charset="0"/>
              </a:rPr>
              <a:t> </a:t>
            </a:r>
            <a:r>
              <a:rPr lang="en-US" altLang="en-US" dirty="0" err="1">
                <a:latin typeface="Arial" panose="020B0604020202020204" pitchFamily="34" charset="0"/>
              </a:rPr>
              <a:t>dioperasikan</a:t>
            </a:r>
            <a:r>
              <a:rPr lang="en-US" altLang="en-US" dirty="0">
                <a:latin typeface="Arial" panose="020B0604020202020204" pitchFamily="34" charset="0"/>
              </a:rPr>
              <a:t>).</a:t>
            </a:r>
          </a:p>
          <a:p>
            <a:pPr>
              <a:spcBef>
                <a:spcPct val="50000"/>
              </a:spcBef>
              <a:buFont typeface="Marlett" pitchFamily="2" charset="2"/>
              <a:buChar char="8"/>
            </a:pPr>
            <a:r>
              <a:rPr lang="en-US" altLang="en-US" dirty="0">
                <a:latin typeface="Arial" panose="020B0604020202020204" pitchFamily="34" charset="0"/>
              </a:rPr>
              <a:t>Software </a:t>
            </a:r>
            <a:r>
              <a:rPr lang="en-US" altLang="en-US" dirty="0" err="1">
                <a:latin typeface="Arial" panose="020B0604020202020204" pitchFamily="34" charset="0"/>
              </a:rPr>
              <a:t>configuratuion</a:t>
            </a:r>
            <a:r>
              <a:rPr lang="en-US" altLang="en-US" dirty="0">
                <a:latin typeface="Arial" panose="020B0604020202020204" pitchFamily="34" charset="0"/>
              </a:rPr>
              <a:t> management </a:t>
            </a:r>
            <a:r>
              <a:rPr lang="en-US" altLang="en-US" dirty="0" err="1">
                <a:latin typeface="Arial" panose="020B0604020202020204" pitchFamily="34" charset="0"/>
              </a:rPr>
              <a:t>adalah</a:t>
            </a:r>
            <a:r>
              <a:rPr lang="en-US" altLang="en-US" dirty="0">
                <a:latin typeface="Arial" panose="020B0604020202020204" pitchFamily="34" charset="0"/>
              </a:rPr>
              <a:t> </a:t>
            </a:r>
            <a:r>
              <a:rPr lang="en-US" altLang="en-US" dirty="0" err="1">
                <a:latin typeface="Arial" panose="020B0604020202020204" pitchFamily="34" charset="0"/>
              </a:rPr>
              <a:t>sekumpulan</a:t>
            </a:r>
            <a:r>
              <a:rPr lang="en-US" altLang="en-US" dirty="0">
                <a:latin typeface="Arial" panose="020B0604020202020204" pitchFamily="34" charset="0"/>
              </a:rPr>
              <a:t> </a:t>
            </a:r>
            <a:r>
              <a:rPr lang="en-US" altLang="en-US" dirty="0" err="1">
                <a:latin typeface="Arial" panose="020B0604020202020204" pitchFamily="34" charset="0"/>
              </a:rPr>
              <a:t>kegiatan</a:t>
            </a:r>
            <a:r>
              <a:rPr lang="en-US" altLang="en-US" dirty="0">
                <a:latin typeface="Arial" panose="020B0604020202020204" pitchFamily="34" charset="0"/>
              </a:rPr>
              <a:t> tracking &amp; </a:t>
            </a:r>
            <a:r>
              <a:rPr lang="en-US" altLang="en-US" dirty="0" err="1">
                <a:latin typeface="Arial" panose="020B0604020202020204" pitchFamily="34" charset="0"/>
              </a:rPr>
              <a:t>ciontrol</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mulai</a:t>
            </a:r>
            <a:r>
              <a:rPr lang="en-US" altLang="en-US" dirty="0">
                <a:latin typeface="Arial" panose="020B0604020202020204" pitchFamily="34" charset="0"/>
              </a:rPr>
              <a:t> </a:t>
            </a:r>
            <a:r>
              <a:rPr lang="en-US" altLang="en-US" dirty="0" err="1">
                <a:latin typeface="Arial" panose="020B0604020202020204" pitchFamily="34" charset="0"/>
              </a:rPr>
              <a:t>ketika</a:t>
            </a:r>
            <a:r>
              <a:rPr lang="en-US" altLang="en-US" dirty="0">
                <a:latin typeface="Arial" panose="020B0604020202020204" pitchFamily="34" charset="0"/>
              </a:rPr>
              <a:t> </a:t>
            </a:r>
            <a:r>
              <a:rPr lang="en-US" altLang="en-US" dirty="0" err="1">
                <a:latin typeface="Arial" panose="020B0604020202020204" pitchFamily="34" charset="0"/>
              </a:rPr>
              <a:t>proyek</a:t>
            </a:r>
            <a:r>
              <a:rPr lang="en-US" altLang="en-US" dirty="0">
                <a:latin typeface="Arial" panose="020B0604020202020204" pitchFamily="34" charset="0"/>
              </a:rPr>
              <a:t> P/L </a:t>
            </a:r>
            <a:r>
              <a:rPr lang="en-US" altLang="en-US" dirty="0" err="1">
                <a:latin typeface="Arial" panose="020B0604020202020204" pitchFamily="34" charset="0"/>
              </a:rPr>
              <a:t>mulai</a:t>
            </a:r>
            <a:r>
              <a:rPr lang="en-US" altLang="en-US" dirty="0">
                <a:latin typeface="Arial" panose="020B0604020202020204" pitchFamily="34" charset="0"/>
              </a:rPr>
              <a:t> </a:t>
            </a:r>
            <a:r>
              <a:rPr lang="en-US" altLang="en-US" dirty="0" err="1">
                <a:latin typeface="Arial" panose="020B0604020202020204" pitchFamily="34" charset="0"/>
              </a:rPr>
              <a:t>dan</a:t>
            </a:r>
            <a:r>
              <a:rPr lang="en-US" altLang="en-US" dirty="0">
                <a:latin typeface="Arial" panose="020B0604020202020204" pitchFamily="34" charset="0"/>
              </a:rPr>
              <a:t> </a:t>
            </a:r>
            <a:r>
              <a:rPr lang="en-US" altLang="en-US" dirty="0" err="1">
                <a:latin typeface="Arial" panose="020B0604020202020204" pitchFamily="34" charset="0"/>
              </a:rPr>
              <a:t>berakhir</a:t>
            </a:r>
            <a:r>
              <a:rPr lang="en-US" altLang="en-US" dirty="0">
                <a:latin typeface="Arial" panose="020B0604020202020204" pitchFamily="34" charset="0"/>
              </a:rPr>
              <a:t> </a:t>
            </a:r>
            <a:r>
              <a:rPr lang="en-US" altLang="en-US" dirty="0" err="1">
                <a:latin typeface="Arial" panose="020B0604020202020204" pitchFamily="34" charset="0"/>
              </a:rPr>
              <a:t>hanya</a:t>
            </a:r>
            <a:r>
              <a:rPr lang="en-US" altLang="en-US" dirty="0">
                <a:latin typeface="Arial" panose="020B0604020202020204" pitchFamily="34" charset="0"/>
              </a:rPr>
              <a:t> </a:t>
            </a:r>
            <a:r>
              <a:rPr lang="en-US" altLang="en-US" dirty="0" err="1">
                <a:latin typeface="Arial" panose="020B0604020202020204" pitchFamily="34" charset="0"/>
              </a:rPr>
              <a:t>ketika</a:t>
            </a:r>
            <a:r>
              <a:rPr lang="en-US" altLang="en-US" dirty="0">
                <a:latin typeface="Arial" panose="020B0604020202020204" pitchFamily="34" charset="0"/>
              </a:rPr>
              <a:t> P/L </a:t>
            </a:r>
            <a:r>
              <a:rPr lang="en-US" altLang="en-US" dirty="0" err="1">
                <a:latin typeface="Arial" panose="020B0604020202020204" pitchFamily="34" charset="0"/>
              </a:rPr>
              <a:t>sudah</a:t>
            </a:r>
            <a:r>
              <a:rPr lang="en-US" altLang="en-US" dirty="0">
                <a:latin typeface="Arial" panose="020B0604020202020204" pitchFamily="34" charset="0"/>
              </a:rPr>
              <a:t> </a:t>
            </a:r>
            <a:r>
              <a:rPr lang="en-US" altLang="en-US" dirty="0" err="1">
                <a:latin typeface="Arial" panose="020B0604020202020204" pitchFamily="34" charset="0"/>
              </a:rPr>
              <a:t>tdk</a:t>
            </a:r>
            <a:r>
              <a:rPr lang="en-US" altLang="en-US" dirty="0">
                <a:latin typeface="Arial" panose="020B0604020202020204" pitchFamily="34" charset="0"/>
              </a:rPr>
              <a:t> </a:t>
            </a:r>
            <a:r>
              <a:rPr lang="en-US" altLang="en-US" dirty="0" err="1">
                <a:latin typeface="Arial" panose="020B0604020202020204" pitchFamily="34" charset="0"/>
              </a:rPr>
              <a:t>beroperasi</a:t>
            </a:r>
            <a:r>
              <a:rPr lang="en-US" altLang="en-US" dirty="0">
                <a:latin typeface="Arial" panose="020B0604020202020204" pitchFamily="34" charset="0"/>
              </a:rPr>
              <a:t> </a:t>
            </a:r>
            <a:r>
              <a:rPr lang="en-US" altLang="en-US" dirty="0" err="1">
                <a:latin typeface="Arial" panose="020B0604020202020204" pitchFamily="34" charset="0"/>
              </a:rPr>
              <a:t>lagi</a:t>
            </a:r>
            <a:r>
              <a:rPr lang="en-US" altLang="en-US" dirty="0">
                <a:latin typeface="Arial" panose="020B0604020202020204" pitchFamily="34" charset="0"/>
              </a:rPr>
              <a:t>.</a:t>
            </a:r>
          </a:p>
          <a:p>
            <a:pPr>
              <a:spcBef>
                <a:spcPct val="50000"/>
              </a:spcBef>
              <a:buFont typeface="Marlett" pitchFamily="2" charset="2"/>
              <a:buChar char="8"/>
            </a:pPr>
            <a:r>
              <a:rPr lang="en-US" altLang="en-US" dirty="0">
                <a:latin typeface="Arial" panose="020B0604020202020204" pitchFamily="34" charset="0"/>
              </a:rPr>
              <a:t>Goal </a:t>
            </a:r>
            <a:r>
              <a:rPr lang="en-US" altLang="en-US" dirty="0" err="1">
                <a:latin typeface="Arial" panose="020B0604020202020204" pitchFamily="34" charset="0"/>
              </a:rPr>
              <a:t>utama</a:t>
            </a:r>
            <a:r>
              <a:rPr lang="en-US" altLang="en-US" dirty="0">
                <a:latin typeface="Arial" panose="020B0604020202020204" pitchFamily="34" charset="0"/>
              </a:rPr>
              <a:t> </a:t>
            </a:r>
            <a:r>
              <a:rPr lang="en-US" altLang="en-US" dirty="0" err="1">
                <a:latin typeface="Arial" panose="020B0604020202020204" pitchFamily="34" charset="0"/>
              </a:rPr>
              <a:t>dr</a:t>
            </a:r>
            <a:r>
              <a:rPr lang="en-US" altLang="en-US" dirty="0">
                <a:latin typeface="Arial" panose="020B0604020202020204" pitchFamily="34" charset="0"/>
              </a:rPr>
              <a:t> </a:t>
            </a:r>
            <a:r>
              <a:rPr lang="en-US" altLang="en-US" dirty="0" err="1">
                <a:latin typeface="Arial" panose="020B0604020202020204" pitchFamily="34" charset="0"/>
              </a:rPr>
              <a:t>rekayasa</a:t>
            </a:r>
            <a:r>
              <a:rPr lang="en-US" altLang="en-US" dirty="0">
                <a:latin typeface="Arial" panose="020B0604020202020204" pitchFamily="34" charset="0"/>
              </a:rPr>
              <a:t> P/L </a:t>
            </a:r>
            <a:r>
              <a:rPr lang="en-US" altLang="en-US" dirty="0" err="1">
                <a:latin typeface="Arial" panose="020B0604020202020204" pitchFamily="34" charset="0"/>
              </a:rPr>
              <a:t>adalah</a:t>
            </a:r>
            <a:r>
              <a:rPr lang="en-US" altLang="en-US" dirty="0">
                <a:latin typeface="Arial" panose="020B0604020202020204" pitchFamily="34" charset="0"/>
              </a:rPr>
              <a:t> </a:t>
            </a:r>
            <a:r>
              <a:rPr lang="en-US" altLang="en-US" dirty="0" err="1">
                <a:latin typeface="Arial" panose="020B0604020202020204" pitchFamily="34" charset="0"/>
              </a:rPr>
              <a:t>utk</a:t>
            </a:r>
            <a:r>
              <a:rPr lang="en-US" altLang="en-US" dirty="0">
                <a:latin typeface="Arial" panose="020B0604020202020204" pitchFamily="34" charset="0"/>
              </a:rPr>
              <a:t> </a:t>
            </a:r>
            <a:r>
              <a:rPr lang="en-US" altLang="en-US" dirty="0" err="1">
                <a:latin typeface="Arial" panose="020B0604020202020204" pitchFamily="34" charset="0"/>
              </a:rPr>
              <a:t>meningkatkan</a:t>
            </a:r>
            <a:r>
              <a:rPr lang="en-US" altLang="en-US" dirty="0">
                <a:latin typeface="Arial" panose="020B0604020202020204" pitchFamily="34" charset="0"/>
              </a:rPr>
              <a:t> </a:t>
            </a:r>
            <a:r>
              <a:rPr lang="en-US" altLang="en-US" dirty="0" err="1">
                <a:latin typeface="Arial" panose="020B0604020202020204" pitchFamily="34" charset="0"/>
              </a:rPr>
              <a:t>kemudahan</a:t>
            </a:r>
            <a:r>
              <a:rPr lang="en-US" altLang="en-US" dirty="0">
                <a:latin typeface="Arial" panose="020B0604020202020204" pitchFamily="34" charset="0"/>
              </a:rPr>
              <a:t> </a:t>
            </a:r>
            <a:r>
              <a:rPr lang="en-US" altLang="en-US" dirty="0" err="1">
                <a:latin typeface="Arial" panose="020B0604020202020204" pitchFamily="34" charset="0"/>
              </a:rPr>
              <a:t>dgn</a:t>
            </a:r>
            <a:r>
              <a:rPr lang="en-US" altLang="en-US" dirty="0">
                <a:latin typeface="Arial" panose="020B0604020202020204" pitchFamily="34" charset="0"/>
              </a:rPr>
              <a:t> </a:t>
            </a:r>
            <a:r>
              <a:rPr lang="en-US" altLang="en-US" dirty="0" err="1">
                <a:latin typeface="Arial" panose="020B0604020202020204" pitchFamily="34" charset="0"/>
              </a:rPr>
              <a:t>mana</a:t>
            </a:r>
            <a:r>
              <a:rPr lang="en-US" altLang="en-US" dirty="0">
                <a:latin typeface="Arial" panose="020B0604020202020204" pitchFamily="34" charset="0"/>
              </a:rPr>
              <a:t> perubahan2 </a:t>
            </a:r>
            <a:r>
              <a:rPr lang="en-US" altLang="en-US" dirty="0" err="1">
                <a:latin typeface="Arial" panose="020B0604020202020204" pitchFamily="34" charset="0"/>
              </a:rPr>
              <a:t>dpt</a:t>
            </a:r>
            <a:r>
              <a:rPr lang="en-US" altLang="en-US" dirty="0">
                <a:latin typeface="Arial" panose="020B0604020202020204" pitchFamily="34" charset="0"/>
              </a:rPr>
              <a:t> </a:t>
            </a:r>
            <a:r>
              <a:rPr lang="en-US" altLang="en-US" dirty="0" err="1">
                <a:latin typeface="Arial" panose="020B0604020202020204" pitchFamily="34" charset="0"/>
              </a:rPr>
              <a:t>diakomodasi</a:t>
            </a:r>
            <a:r>
              <a:rPr lang="en-US" altLang="en-US" dirty="0">
                <a:latin typeface="Arial" panose="020B0604020202020204" pitchFamily="34" charset="0"/>
              </a:rPr>
              <a:t> &amp; </a:t>
            </a:r>
            <a:r>
              <a:rPr lang="en-US" altLang="en-US" dirty="0" err="1">
                <a:latin typeface="Arial" panose="020B0604020202020204" pitchFamily="34" charset="0"/>
              </a:rPr>
              <a:t>mengurangi</a:t>
            </a:r>
            <a:r>
              <a:rPr lang="en-US" altLang="en-US" dirty="0">
                <a:latin typeface="Arial" panose="020B0604020202020204" pitchFamily="34" charset="0"/>
              </a:rPr>
              <a:t> </a:t>
            </a:r>
            <a:r>
              <a:rPr lang="en-US" altLang="en-US" dirty="0" err="1">
                <a:latin typeface="Arial" panose="020B0604020202020204" pitchFamily="34" charset="0"/>
              </a:rPr>
              <a:t>jumlah</a:t>
            </a:r>
            <a:r>
              <a:rPr lang="en-US" altLang="en-US" dirty="0">
                <a:latin typeface="Arial" panose="020B0604020202020204" pitchFamily="34" charset="0"/>
              </a:rPr>
              <a:t> </a:t>
            </a:r>
            <a:r>
              <a:rPr lang="en-US" altLang="en-US" dirty="0" err="1">
                <a:latin typeface="Arial" panose="020B0604020202020204" pitchFamily="34" charset="0"/>
              </a:rPr>
              <a:t>banyaknya</a:t>
            </a:r>
            <a:r>
              <a:rPr lang="en-US" altLang="en-US" dirty="0">
                <a:latin typeface="Arial" panose="020B0604020202020204" pitchFamily="34" charset="0"/>
              </a:rPr>
              <a:t> </a:t>
            </a:r>
            <a:r>
              <a:rPr lang="en-US" altLang="en-US" dirty="0" err="1">
                <a:latin typeface="Arial" panose="020B0604020202020204" pitchFamily="34" charset="0"/>
              </a:rPr>
              <a:t>upaya</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dihabiskan</a:t>
            </a:r>
            <a:r>
              <a:rPr lang="en-US" altLang="en-US" dirty="0">
                <a:latin typeface="Arial" panose="020B0604020202020204" pitchFamily="34" charset="0"/>
              </a:rPr>
              <a:t> </a:t>
            </a:r>
            <a:r>
              <a:rPr lang="en-US" altLang="en-US" dirty="0" err="1">
                <a:latin typeface="Arial" panose="020B0604020202020204" pitchFamily="34" charset="0"/>
              </a:rPr>
              <a:t>ketika</a:t>
            </a:r>
            <a:r>
              <a:rPr lang="en-US" altLang="en-US" dirty="0">
                <a:latin typeface="Arial" panose="020B0604020202020204" pitchFamily="34" charset="0"/>
              </a:rPr>
              <a:t> </a:t>
            </a:r>
            <a:r>
              <a:rPr lang="en-US" altLang="en-US" dirty="0" err="1">
                <a:latin typeface="Arial" panose="020B0604020202020204" pitchFamily="34" charset="0"/>
              </a:rPr>
              <a:t>perubahan</a:t>
            </a:r>
            <a:r>
              <a:rPr lang="en-US" altLang="en-US" dirty="0">
                <a:latin typeface="Arial" panose="020B0604020202020204" pitchFamily="34" charset="0"/>
              </a:rPr>
              <a:t> </a:t>
            </a:r>
            <a:r>
              <a:rPr lang="en-US" altLang="en-US" dirty="0" err="1">
                <a:latin typeface="Arial" panose="020B0604020202020204" pitchFamily="34" charset="0"/>
              </a:rPr>
              <a:t>tsb</a:t>
            </a:r>
            <a:r>
              <a:rPr lang="en-US" altLang="en-US" dirty="0">
                <a:latin typeface="Arial" panose="020B0604020202020204" pitchFamily="34" charset="0"/>
              </a:rPr>
              <a:t> </a:t>
            </a:r>
            <a:r>
              <a:rPr lang="en-US" altLang="en-US" dirty="0" err="1">
                <a:latin typeface="Arial" panose="020B0604020202020204" pitchFamily="34" charset="0"/>
              </a:rPr>
              <a:t>hrs</a:t>
            </a:r>
            <a:r>
              <a:rPr lang="en-US" altLang="en-US" dirty="0">
                <a:latin typeface="Arial" panose="020B0604020202020204" pitchFamily="34" charset="0"/>
              </a:rPr>
              <a:t> </a:t>
            </a:r>
            <a:r>
              <a:rPr lang="en-US" altLang="en-US" dirty="0" err="1">
                <a:latin typeface="Arial" panose="020B0604020202020204" pitchFamily="34" charset="0"/>
              </a:rPr>
              <a:t>dilakukan</a:t>
            </a:r>
            <a:r>
              <a:rPr lang="en-US" altLang="en-US" dirty="0">
                <a:latin typeface="Arial" panose="020B0604020202020204" pitchFamily="34" charset="0"/>
              </a:rPr>
              <a:t>.</a:t>
            </a:r>
          </a:p>
        </p:txBody>
      </p:sp>
      <p:sp>
        <p:nvSpPr>
          <p:cNvPr id="5123" name="Line 3"/>
          <p:cNvSpPr>
            <a:spLocks noChangeShapeType="1"/>
          </p:cNvSpPr>
          <p:nvPr/>
        </p:nvSpPr>
        <p:spPr bwMode="auto">
          <a:xfrm>
            <a:off x="1981200" y="685800"/>
            <a:ext cx="83058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0" y="1"/>
            <a:ext cx="914400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Change Control</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Tergantung pada ukuran dan karakter proyel P/L, CCA dapat terdiri dr satu orang, yaitu manager proyek, atau sejumlah orang (misal, perwakilan dr S/W, H/W, database engineering, support, marketing, dll).</a:t>
            </a:r>
          </a:p>
          <a:p>
            <a:pPr>
              <a:spcBef>
                <a:spcPct val="50000"/>
              </a:spcBef>
              <a:buFont typeface="Marlett" pitchFamily="2" charset="2"/>
              <a:buChar char="8"/>
            </a:pPr>
            <a:r>
              <a:rPr lang="en-US" altLang="en-US">
                <a:latin typeface="Arial" panose="020B0604020202020204" pitchFamily="34" charset="0"/>
              </a:rPr>
              <a:t>Peran CCA adalah mendapatkan suatu pandangan global, yaitu menilai dampak perubahan diluar SCI yg dipertanyakan. Bagaimana perubahan tsb mempengaruhi H/W? Bagaimana perubahan tsb akan mempengaruhi kinerja? Bagaimana perubahan tsb akan mengubah presepsi pelanggan ttg produk? Bagaimana perubahan tsb akan mempengaruhi kualitas dan keandalan produk?</a:t>
            </a:r>
          </a:p>
          <a:p>
            <a:pPr>
              <a:spcBef>
                <a:spcPct val="50000"/>
              </a:spcBef>
              <a:buFont typeface="Marlett" pitchFamily="2" charset="2"/>
              <a:buChar char="8"/>
            </a:pPr>
            <a:r>
              <a:rPr lang="en-US" altLang="en-US">
                <a:latin typeface="Arial" panose="020B0604020202020204" pitchFamily="34" charset="0"/>
              </a:rPr>
              <a:t>Petanyaan</a:t>
            </a:r>
            <a:r>
              <a:rPr lang="en-US" altLang="en-US" baseline="30000">
                <a:latin typeface="Arial" panose="020B0604020202020204" pitchFamily="34" charset="0"/>
              </a:rPr>
              <a:t>2</a:t>
            </a:r>
            <a:r>
              <a:rPr lang="en-US" altLang="en-US">
                <a:latin typeface="Arial" panose="020B0604020202020204" pitchFamily="34" charset="0"/>
              </a:rPr>
              <a:t> tsb dan masih banyak pertanyaan lainnya tertuju pd CCA.</a:t>
            </a:r>
          </a:p>
          <a:p>
            <a:pPr>
              <a:spcBef>
                <a:spcPct val="50000"/>
              </a:spcBef>
              <a:buFont typeface="Marlett" pitchFamily="2" charset="2"/>
              <a:buChar char="8"/>
            </a:pPr>
            <a:endParaRPr lang="en-US" altLang="en-US">
              <a:latin typeface="Arial" panose="020B0604020202020204" pitchFamily="34" charset="0"/>
            </a:endParaRPr>
          </a:p>
        </p:txBody>
      </p:sp>
      <p:sp>
        <p:nvSpPr>
          <p:cNvPr id="49155" name="Line 3"/>
          <p:cNvSpPr>
            <a:spLocks noChangeShapeType="1"/>
          </p:cNvSpPr>
          <p:nvPr/>
        </p:nvSpPr>
        <p:spPr bwMode="auto">
          <a:xfrm>
            <a:off x="1524000" y="533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524000" y="0"/>
            <a:ext cx="9144000"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Configuration Audit</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Identifikasi, kontrol versi, dan kontrol perubahan membantu pengembang P/L utk mempertahankan aturan dimana bila tidak akan mendatangkan situasi yg chaotic &amp; fluid.</a:t>
            </a:r>
          </a:p>
          <a:p>
            <a:pPr>
              <a:spcBef>
                <a:spcPct val="50000"/>
              </a:spcBef>
              <a:buFont typeface="Marlett" pitchFamily="2" charset="2"/>
              <a:buChar char="8"/>
            </a:pPr>
            <a:r>
              <a:rPr lang="en-US" altLang="en-US">
                <a:latin typeface="Arial" panose="020B0604020202020204" pitchFamily="34" charset="0"/>
              </a:rPr>
              <a:t>Walaupun demikian, bahkan mekanisme kontrol yg berhasil mentrack perubahan hanya sampai ECO dibangkitkan.</a:t>
            </a:r>
          </a:p>
          <a:p>
            <a:pPr>
              <a:spcBef>
                <a:spcPct val="50000"/>
              </a:spcBef>
              <a:buFont typeface="Marlett" pitchFamily="2" charset="2"/>
              <a:buChar char="8"/>
            </a:pPr>
            <a:r>
              <a:rPr lang="en-US" altLang="en-US">
                <a:latin typeface="Arial" panose="020B0604020202020204" pitchFamily="34" charset="0"/>
              </a:rPr>
              <a:t>Bagaimana kita dpt menjamin bahwa perubahan tsb telah diimplementasikan dengan benar? Jawabnya adalah dua hal: (1) FTR, dan (2) software configuration audit.</a:t>
            </a:r>
          </a:p>
          <a:p>
            <a:pPr>
              <a:spcBef>
                <a:spcPct val="50000"/>
              </a:spcBef>
              <a:buFont typeface="Marlett" pitchFamily="2" charset="2"/>
              <a:buChar char="8"/>
            </a:pPr>
            <a:r>
              <a:rPr lang="en-US" altLang="en-US">
                <a:latin typeface="Arial" panose="020B0604020202020204" pitchFamily="34" charset="0"/>
              </a:rPr>
              <a:t>FTR memusatkan pd ketepatan (correctness) teknis dr configuration object yg telah dimodifikasi.</a:t>
            </a:r>
          </a:p>
          <a:p>
            <a:pPr>
              <a:spcBef>
                <a:spcPct val="50000"/>
              </a:spcBef>
              <a:buFont typeface="Marlett" pitchFamily="2" charset="2"/>
              <a:buChar char="8"/>
            </a:pPr>
            <a:r>
              <a:rPr lang="en-US" altLang="en-US">
                <a:latin typeface="Arial" panose="020B0604020202020204" pitchFamily="34" charset="0"/>
              </a:rPr>
              <a:t>Para reviewer menilai SCI tsb utk menentukan konsistensi thd SCI2 lain, penghilangan, dan potensial side effects. FTR hrs dilaksanakan utk semua perubahan ttp yg paling trivial.</a:t>
            </a:r>
          </a:p>
        </p:txBody>
      </p:sp>
      <p:sp>
        <p:nvSpPr>
          <p:cNvPr id="52227" name="Line 3"/>
          <p:cNvSpPr>
            <a:spLocks noChangeShapeType="1"/>
          </p:cNvSpPr>
          <p:nvPr/>
        </p:nvSpPr>
        <p:spPr bwMode="auto">
          <a:xfrm>
            <a:off x="1524000" y="533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524000" y="1"/>
            <a:ext cx="9144000" cy="767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285750">
              <a:tabLst>
                <a:tab pos="800100" algn="l"/>
              </a:tabLst>
              <a:defRPr sz="2400">
                <a:solidFill>
                  <a:schemeClr val="tx1"/>
                </a:solidFill>
                <a:latin typeface="Times New Roman" panose="02020603050405020304" pitchFamily="18" charset="0"/>
              </a:defRPr>
            </a:lvl1pPr>
            <a:lvl2pPr marL="914400" indent="-457200" defTabSz="285750">
              <a:tabLst>
                <a:tab pos="800100" algn="l"/>
              </a:tabLst>
              <a:defRPr sz="2400">
                <a:solidFill>
                  <a:schemeClr val="tx1"/>
                </a:solidFill>
                <a:latin typeface="Times New Roman" panose="02020603050405020304" pitchFamily="18" charset="0"/>
              </a:defRPr>
            </a:lvl2pPr>
            <a:lvl3pPr marL="1714500" indent="-457200" defTabSz="285750">
              <a:tabLst>
                <a:tab pos="800100" algn="l"/>
              </a:tabLst>
              <a:defRPr sz="2400">
                <a:solidFill>
                  <a:schemeClr val="tx1"/>
                </a:solidFill>
                <a:latin typeface="Times New Roman" panose="02020603050405020304" pitchFamily="18" charset="0"/>
              </a:defRPr>
            </a:lvl3pPr>
            <a:lvl4pPr marL="2286000" indent="-457200" defTabSz="285750">
              <a:tabLst>
                <a:tab pos="800100" algn="l"/>
              </a:tabLst>
              <a:defRPr sz="2400">
                <a:solidFill>
                  <a:schemeClr val="tx1"/>
                </a:solidFill>
                <a:latin typeface="Times New Roman" panose="02020603050405020304" pitchFamily="18" charset="0"/>
              </a:defRPr>
            </a:lvl4pPr>
            <a:lvl5pPr marL="2857500" indent="-457200" defTabSz="285750">
              <a:tabLst>
                <a:tab pos="800100" algn="l"/>
              </a:tabLst>
              <a:defRPr sz="2400">
                <a:solidFill>
                  <a:schemeClr val="tx1"/>
                </a:solidFill>
                <a:latin typeface="Times New Roman" panose="02020603050405020304" pitchFamily="18" charset="0"/>
              </a:defRPr>
            </a:lvl5pPr>
            <a:lvl6pPr marL="3314700" indent="-457200" defTabSz="285750" eaLnBrk="0" fontAlgn="base" hangingPunct="0">
              <a:spcBef>
                <a:spcPct val="0"/>
              </a:spcBef>
              <a:spcAft>
                <a:spcPct val="0"/>
              </a:spcAft>
              <a:tabLst>
                <a:tab pos="800100" algn="l"/>
              </a:tabLst>
              <a:defRPr sz="2400">
                <a:solidFill>
                  <a:schemeClr val="tx1"/>
                </a:solidFill>
                <a:latin typeface="Times New Roman" panose="02020603050405020304" pitchFamily="18" charset="0"/>
              </a:defRPr>
            </a:lvl6pPr>
            <a:lvl7pPr marL="3771900" indent="-457200" defTabSz="285750" eaLnBrk="0" fontAlgn="base" hangingPunct="0">
              <a:spcBef>
                <a:spcPct val="0"/>
              </a:spcBef>
              <a:spcAft>
                <a:spcPct val="0"/>
              </a:spcAft>
              <a:tabLst>
                <a:tab pos="800100" algn="l"/>
              </a:tabLst>
              <a:defRPr sz="2400">
                <a:solidFill>
                  <a:schemeClr val="tx1"/>
                </a:solidFill>
                <a:latin typeface="Times New Roman" panose="02020603050405020304" pitchFamily="18" charset="0"/>
              </a:defRPr>
            </a:lvl7pPr>
            <a:lvl8pPr marL="4229100" indent="-457200" defTabSz="285750" eaLnBrk="0" fontAlgn="base" hangingPunct="0">
              <a:spcBef>
                <a:spcPct val="0"/>
              </a:spcBef>
              <a:spcAft>
                <a:spcPct val="0"/>
              </a:spcAft>
              <a:tabLst>
                <a:tab pos="800100" algn="l"/>
              </a:tabLst>
              <a:defRPr sz="2400">
                <a:solidFill>
                  <a:schemeClr val="tx1"/>
                </a:solidFill>
                <a:latin typeface="Times New Roman" panose="02020603050405020304" pitchFamily="18" charset="0"/>
              </a:defRPr>
            </a:lvl8pPr>
            <a:lvl9pPr marL="4686300" indent="-457200" defTabSz="285750" eaLnBrk="0" fontAlgn="base" hangingPunct="0">
              <a:spcBef>
                <a:spcPct val="0"/>
              </a:spcBef>
              <a:spcAft>
                <a:spcPct val="0"/>
              </a:spcAft>
              <a:tabLst>
                <a:tab pos="800100" algn="l"/>
              </a:tabLs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Configuration Audit</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Software configuration audit melengkapi (menyempurnakan) FTR dgn penilaian suatu configuration object utk karakteristik2 yg pd umumnya tdk dipertimbangkan selama review.</a:t>
            </a:r>
          </a:p>
          <a:p>
            <a:pPr>
              <a:spcBef>
                <a:spcPct val="50000"/>
              </a:spcBef>
              <a:buFont typeface="Marlett" pitchFamily="2" charset="2"/>
              <a:buChar char="8"/>
            </a:pPr>
            <a:r>
              <a:rPr lang="en-US" altLang="en-US">
                <a:latin typeface="Arial" panose="020B0604020202020204" pitchFamily="34" charset="0"/>
              </a:rPr>
              <a:t>Audit tsb menanyakan dan menjawab pertanyaan</a:t>
            </a:r>
            <a:r>
              <a:rPr lang="en-US" altLang="en-US" baseline="30000">
                <a:latin typeface="Arial" panose="020B0604020202020204" pitchFamily="34" charset="0"/>
              </a:rPr>
              <a:t>2</a:t>
            </a:r>
            <a:r>
              <a:rPr lang="en-US" altLang="en-US">
                <a:latin typeface="Arial" panose="020B0604020202020204" pitchFamily="34" charset="0"/>
              </a:rPr>
              <a:t> berikut:</a:t>
            </a:r>
          </a:p>
          <a:p>
            <a:pPr lvl="1">
              <a:spcBef>
                <a:spcPct val="50000"/>
              </a:spcBef>
              <a:buFont typeface="Marlett" pitchFamily="2" charset="2"/>
              <a:buAutoNum type="arabicParenR"/>
            </a:pPr>
            <a:r>
              <a:rPr lang="en-US" altLang="en-US" sz="2200">
                <a:latin typeface="Arial" panose="020B0604020202020204" pitchFamily="34" charset="0"/>
              </a:rPr>
              <a:t>Apakah perubahan yg ditentukan dlm ECO telah dilakukan?</a:t>
            </a:r>
          </a:p>
          <a:p>
            <a:pPr lvl="1">
              <a:spcBef>
                <a:spcPct val="50000"/>
              </a:spcBef>
              <a:buFont typeface="Marlett" pitchFamily="2" charset="2"/>
              <a:buAutoNum type="arabicParenR"/>
            </a:pPr>
            <a:r>
              <a:rPr lang="en-US" altLang="en-US" sz="2200">
                <a:latin typeface="Arial" panose="020B0604020202020204" pitchFamily="34" charset="0"/>
              </a:rPr>
              <a:t>Apakah suatu modifikasi tambahan telah disertakan?</a:t>
            </a:r>
          </a:p>
          <a:p>
            <a:pPr lvl="1">
              <a:spcBef>
                <a:spcPct val="50000"/>
              </a:spcBef>
              <a:buFont typeface="Marlett" pitchFamily="2" charset="2"/>
              <a:buAutoNum type="arabicParenR"/>
            </a:pPr>
            <a:r>
              <a:rPr lang="en-US" altLang="en-US" sz="2200">
                <a:latin typeface="Arial" panose="020B0604020202020204" pitchFamily="34" charset="0"/>
              </a:rPr>
              <a:t>Apakah FTR telah dilakukan utk menilai ketepatan teknis?</a:t>
            </a:r>
          </a:p>
          <a:p>
            <a:pPr lvl="1">
              <a:spcBef>
                <a:spcPct val="50000"/>
              </a:spcBef>
              <a:buFont typeface="Marlett" pitchFamily="2" charset="2"/>
              <a:buAutoNum type="arabicParenR"/>
            </a:pPr>
            <a:r>
              <a:rPr lang="en-US" altLang="en-US" sz="2200">
                <a:latin typeface="Arial" panose="020B0604020202020204" pitchFamily="34" charset="0"/>
              </a:rPr>
              <a:t>Apakah standard2 software engineering telah diikuti dgn benar?</a:t>
            </a:r>
          </a:p>
          <a:p>
            <a:pPr lvl="1">
              <a:spcBef>
                <a:spcPct val="50000"/>
              </a:spcBef>
              <a:buFont typeface="Marlett" pitchFamily="2" charset="2"/>
              <a:buAutoNum type="arabicParenR"/>
            </a:pPr>
            <a:r>
              <a:rPr lang="en-US" altLang="en-US" sz="2200">
                <a:latin typeface="Arial" panose="020B0604020202020204" pitchFamily="34" charset="0"/>
              </a:rPr>
              <a:t>Apakah perubahan tsb telah ditandai dalam SCI? </a:t>
            </a:r>
          </a:p>
          <a:p>
            <a:pPr lvl="1">
              <a:spcBef>
                <a:spcPct val="50000"/>
              </a:spcBef>
              <a:buFont typeface="Marlett" pitchFamily="2" charset="2"/>
              <a:buAutoNum type="arabicParenR"/>
            </a:pPr>
            <a:r>
              <a:rPr lang="en-US" altLang="en-US" sz="2200">
                <a:latin typeface="Arial" panose="020B0604020202020204" pitchFamily="34" charset="0"/>
              </a:rPr>
              <a:t>Apakah tanggal perubahan dan orang yang membuat perubahan telah dicatat? </a:t>
            </a:r>
          </a:p>
          <a:p>
            <a:pPr lvl="1">
              <a:spcBef>
                <a:spcPct val="50000"/>
              </a:spcBef>
              <a:buFont typeface="Marlett" pitchFamily="2" charset="2"/>
              <a:buAutoNum type="arabicParenR"/>
            </a:pPr>
            <a:r>
              <a:rPr lang="en-US" altLang="en-US" sz="2200">
                <a:latin typeface="Arial" panose="020B0604020202020204" pitchFamily="34" charset="0"/>
              </a:rPr>
              <a:t>Apakah atribut2 configuration object mencerminkan perubahan tsb?</a:t>
            </a:r>
          </a:p>
          <a:p>
            <a:pPr lvl="1">
              <a:spcBef>
                <a:spcPct val="50000"/>
              </a:spcBef>
              <a:buFont typeface="Marlett" pitchFamily="2" charset="2"/>
              <a:buAutoNum type="arabicParenR"/>
            </a:pPr>
            <a:endParaRPr lang="en-US" altLang="en-US" sz="2200">
              <a:latin typeface="Arial" panose="020B0604020202020204" pitchFamily="34" charset="0"/>
            </a:endParaRPr>
          </a:p>
          <a:p>
            <a:pPr>
              <a:spcBef>
                <a:spcPct val="50000"/>
              </a:spcBef>
              <a:buFont typeface="Marlett" pitchFamily="2" charset="2"/>
              <a:buChar char="8"/>
            </a:pPr>
            <a:endParaRPr lang="en-US" altLang="en-US" sz="2200">
              <a:latin typeface="Arial" panose="020B0604020202020204" pitchFamily="34" charset="0"/>
            </a:endParaRPr>
          </a:p>
        </p:txBody>
      </p:sp>
      <p:sp>
        <p:nvSpPr>
          <p:cNvPr id="53251" name="Line 3"/>
          <p:cNvSpPr>
            <a:spLocks noChangeShapeType="1"/>
          </p:cNvSpPr>
          <p:nvPr/>
        </p:nvSpPr>
        <p:spPr bwMode="auto">
          <a:xfrm>
            <a:off x="1524000" y="533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524000" y="1"/>
            <a:ext cx="9144000" cy="692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285750">
              <a:defRPr sz="2400">
                <a:solidFill>
                  <a:schemeClr val="tx1"/>
                </a:solidFill>
                <a:latin typeface="Times New Roman" panose="02020603050405020304" pitchFamily="18" charset="0"/>
              </a:defRPr>
            </a:lvl1pPr>
            <a:lvl2pPr marL="1219200" indent="-457200" defTabSz="285750">
              <a:defRPr sz="2400">
                <a:solidFill>
                  <a:schemeClr val="tx1"/>
                </a:solidFill>
                <a:latin typeface="Times New Roman" panose="02020603050405020304" pitchFamily="18" charset="0"/>
              </a:defRPr>
            </a:lvl2pPr>
            <a:lvl3pPr marL="1409700" indent="-457200" defTabSz="285750">
              <a:defRPr sz="2400">
                <a:solidFill>
                  <a:schemeClr val="tx1"/>
                </a:solidFill>
                <a:latin typeface="Times New Roman" panose="02020603050405020304" pitchFamily="18" charset="0"/>
              </a:defRPr>
            </a:lvl3pPr>
            <a:lvl4pPr marL="1828800" indent="-457200" defTabSz="285750">
              <a:defRPr sz="2400">
                <a:solidFill>
                  <a:schemeClr val="tx1"/>
                </a:solidFill>
                <a:latin typeface="Times New Roman" panose="02020603050405020304" pitchFamily="18" charset="0"/>
              </a:defRPr>
            </a:lvl4pPr>
            <a:lvl5pPr marL="2286000" indent="-457200" defTabSz="285750">
              <a:defRPr sz="2400">
                <a:solidFill>
                  <a:schemeClr val="tx1"/>
                </a:solidFill>
                <a:latin typeface="Times New Roman" panose="02020603050405020304" pitchFamily="18" charset="0"/>
              </a:defRPr>
            </a:lvl5pPr>
            <a:lvl6pPr marL="2743200" indent="-457200" defTabSz="28575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defTabSz="28575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defTabSz="28575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Configuration Audit</a:t>
            </a:r>
            <a:endParaRPr lang="en-US" altLang="en-US">
              <a:latin typeface="Arial" panose="020B0604020202020204" pitchFamily="34" charset="0"/>
            </a:endParaRPr>
          </a:p>
          <a:p>
            <a:pPr lvl="1">
              <a:spcBef>
                <a:spcPct val="50000"/>
              </a:spcBef>
              <a:buFont typeface="Marlett" pitchFamily="2" charset="2"/>
              <a:buAutoNum type="arabicParenR" startAt="8"/>
            </a:pPr>
            <a:r>
              <a:rPr lang="en-US" altLang="en-US" sz="2200">
                <a:latin typeface="Arial" panose="020B0604020202020204" pitchFamily="34" charset="0"/>
              </a:rPr>
              <a:t>Apakah prosedur</a:t>
            </a:r>
            <a:r>
              <a:rPr lang="en-US" altLang="en-US" sz="2200" baseline="30000">
                <a:latin typeface="Arial" panose="020B0604020202020204" pitchFamily="34" charset="0"/>
              </a:rPr>
              <a:t>2</a:t>
            </a:r>
            <a:r>
              <a:rPr lang="en-US" altLang="en-US" sz="2200">
                <a:latin typeface="Arial" panose="020B0604020202020204" pitchFamily="34" charset="0"/>
              </a:rPr>
              <a:t> SCM utk pencatanan perubahan, merekamnya, dan melaporkannya telah diikuti?</a:t>
            </a:r>
          </a:p>
          <a:p>
            <a:pPr lvl="1">
              <a:spcBef>
                <a:spcPct val="50000"/>
              </a:spcBef>
              <a:buFont typeface="Marlett" pitchFamily="2" charset="2"/>
              <a:buAutoNum type="arabicParenR" startAt="8"/>
            </a:pPr>
            <a:r>
              <a:rPr lang="en-US" altLang="en-US" sz="2200">
                <a:latin typeface="Arial" panose="020B0604020202020204" pitchFamily="34" charset="0"/>
              </a:rPr>
              <a:t>Apakah semua SCI yg terkait telah diupdate dgn benar?</a:t>
            </a:r>
          </a:p>
          <a:p>
            <a:pPr>
              <a:spcBef>
                <a:spcPct val="50000"/>
              </a:spcBef>
              <a:buFont typeface="Marlett" pitchFamily="2" charset="2"/>
              <a:buChar char="8"/>
            </a:pPr>
            <a:r>
              <a:rPr lang="en-US" altLang="en-US">
                <a:latin typeface="Arial" panose="020B0604020202020204" pitchFamily="34" charset="0"/>
              </a:rPr>
              <a:t>Dlm beberapa hal, pertanyaan</a:t>
            </a:r>
            <a:r>
              <a:rPr lang="en-US" altLang="en-US" baseline="30000">
                <a:latin typeface="Arial" panose="020B0604020202020204" pitchFamily="34" charset="0"/>
              </a:rPr>
              <a:t>2</a:t>
            </a:r>
            <a:r>
              <a:rPr lang="en-US" altLang="en-US">
                <a:latin typeface="Arial" panose="020B0604020202020204" pitchFamily="34" charset="0"/>
              </a:rPr>
              <a:t> audit ditanyakan sbg bagian dr FTR. Walaupun demikian, bila SCM adalah suatu kegiatan formal, SCM audit dilakukan secara terpisah oleh grup quality assurance.</a:t>
            </a:r>
          </a:p>
          <a:p>
            <a:pPr>
              <a:spcBef>
                <a:spcPct val="50000"/>
              </a:spcBef>
              <a:buFont typeface="Marlett" pitchFamily="2" charset="2"/>
              <a:buChar char="8"/>
            </a:pPr>
            <a:r>
              <a:rPr lang="en-US" altLang="en-US">
                <a:latin typeface="Arial" panose="020B0604020202020204" pitchFamily="34" charset="0"/>
              </a:rPr>
              <a:t>Configuration status reporting (kadang2 disebut status accounting) adlh suatu task SCM yg menjawab pertanyaan berikut.</a:t>
            </a:r>
          </a:p>
          <a:p>
            <a:pPr lvl="1">
              <a:spcBef>
                <a:spcPct val="50000"/>
              </a:spcBef>
              <a:buFont typeface="Marlett" pitchFamily="2" charset="2"/>
              <a:buAutoNum type="arabicParenR"/>
            </a:pPr>
            <a:r>
              <a:rPr lang="en-US" altLang="en-US" sz="2200">
                <a:latin typeface="Arial" panose="020B0604020202020204" pitchFamily="34" charset="0"/>
              </a:rPr>
              <a:t>Apa yg telah terjadi?</a:t>
            </a:r>
          </a:p>
          <a:p>
            <a:pPr lvl="1">
              <a:spcBef>
                <a:spcPct val="50000"/>
              </a:spcBef>
              <a:buFont typeface="Marlett" pitchFamily="2" charset="2"/>
              <a:buAutoNum type="arabicParenR"/>
            </a:pPr>
            <a:r>
              <a:rPr lang="en-US" altLang="en-US" sz="2200">
                <a:latin typeface="Arial" panose="020B0604020202020204" pitchFamily="34" charset="0"/>
              </a:rPr>
              <a:t>Siapa yg melakukannya?</a:t>
            </a:r>
          </a:p>
          <a:p>
            <a:pPr lvl="1">
              <a:spcBef>
                <a:spcPct val="50000"/>
              </a:spcBef>
              <a:buFont typeface="Marlett" pitchFamily="2" charset="2"/>
              <a:buAutoNum type="arabicParenR"/>
            </a:pPr>
            <a:r>
              <a:rPr lang="en-US" altLang="en-US" sz="2200">
                <a:latin typeface="Arial" panose="020B0604020202020204" pitchFamily="34" charset="0"/>
              </a:rPr>
              <a:t>Kapan hal ini terjadi?</a:t>
            </a:r>
          </a:p>
          <a:p>
            <a:pPr lvl="1">
              <a:spcBef>
                <a:spcPct val="50000"/>
              </a:spcBef>
              <a:buFont typeface="Marlett" pitchFamily="2" charset="2"/>
              <a:buAutoNum type="arabicParenR"/>
            </a:pPr>
            <a:r>
              <a:rPr lang="en-US" altLang="en-US" sz="2200">
                <a:latin typeface="Arial" panose="020B0604020202020204" pitchFamily="34" charset="0"/>
              </a:rPr>
              <a:t>Apa akan mempengaruhi hal2 lainnya?</a:t>
            </a:r>
          </a:p>
        </p:txBody>
      </p:sp>
      <p:sp>
        <p:nvSpPr>
          <p:cNvPr id="55299" name="Line 3"/>
          <p:cNvSpPr>
            <a:spLocks noChangeShapeType="1"/>
          </p:cNvSpPr>
          <p:nvPr/>
        </p:nvSpPr>
        <p:spPr bwMode="auto">
          <a:xfrm>
            <a:off x="1524000" y="6096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524000" y="1"/>
            <a:ext cx="9144000"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Configuration Audit</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Aliran informasi utk configuration status reporting (CSR) dilukiskan pd gbr 9.7.</a:t>
            </a:r>
          </a:p>
          <a:p>
            <a:pPr>
              <a:spcBef>
                <a:spcPct val="50000"/>
              </a:spcBef>
              <a:buFont typeface="Marlett" pitchFamily="2" charset="2"/>
              <a:buChar char="8"/>
            </a:pPr>
            <a:r>
              <a:rPr lang="en-US" altLang="en-US">
                <a:latin typeface="Arial" panose="020B0604020202020204" pitchFamily="34" charset="0"/>
              </a:rPr>
              <a:t>Setiap kali suatu SCI diberi identifikasi baru atau diupdate, sebuah CSR entry dibuat.</a:t>
            </a:r>
          </a:p>
          <a:p>
            <a:pPr>
              <a:spcBef>
                <a:spcPct val="50000"/>
              </a:spcBef>
              <a:buFont typeface="Marlett" pitchFamily="2" charset="2"/>
              <a:buChar char="8"/>
            </a:pPr>
            <a:r>
              <a:rPr lang="en-US" altLang="en-US">
                <a:latin typeface="Arial" panose="020B0604020202020204" pitchFamily="34" charset="0"/>
              </a:rPr>
              <a:t>Setiap kali suatu perubahan disetujui oleh CCA (yaitu, suatu ECO dikeluarkan), sebuah entry CSR dibuat.</a:t>
            </a:r>
          </a:p>
          <a:p>
            <a:pPr>
              <a:spcBef>
                <a:spcPct val="50000"/>
              </a:spcBef>
              <a:buFont typeface="Marlett" pitchFamily="2" charset="2"/>
              <a:buChar char="8"/>
            </a:pPr>
            <a:r>
              <a:rPr lang="en-US" altLang="en-US">
                <a:latin typeface="Arial" panose="020B0604020202020204" pitchFamily="34" charset="0"/>
              </a:rPr>
              <a:t>Setiap kali suatu configuration audit dilakukan, hasil2nya dilaporkan sebagai bagian dr task CSR.</a:t>
            </a:r>
          </a:p>
          <a:p>
            <a:pPr>
              <a:spcBef>
                <a:spcPct val="50000"/>
              </a:spcBef>
              <a:buFont typeface="Marlett" pitchFamily="2" charset="2"/>
              <a:buChar char="8"/>
            </a:pPr>
            <a:r>
              <a:rPr lang="en-US" altLang="en-US">
                <a:latin typeface="Arial" panose="020B0604020202020204" pitchFamily="34" charset="0"/>
              </a:rPr>
              <a:t>Output dr CSR dpt diletakkan dlm basis data on-line shg pengembang P/L atau pengelola (maintainers) dpt mengakses informasi perubahan dgn keyword category.</a:t>
            </a:r>
          </a:p>
          <a:p>
            <a:pPr>
              <a:spcBef>
                <a:spcPct val="50000"/>
              </a:spcBef>
              <a:buFont typeface="Marlett" pitchFamily="2" charset="2"/>
              <a:buChar char="8"/>
            </a:pPr>
            <a:r>
              <a:rPr lang="en-US" altLang="en-US">
                <a:latin typeface="Arial" panose="020B0604020202020204" pitchFamily="34" charset="0"/>
              </a:rPr>
              <a:t>Selain itu, sebuah laporan SCR dibangkitkan pd suatu basis yg reguler dan ditujukan utk menjaga managemen &amp; praktisi menilai perubahan2 penting.</a:t>
            </a:r>
          </a:p>
        </p:txBody>
      </p:sp>
      <p:sp>
        <p:nvSpPr>
          <p:cNvPr id="57347" name="Line 3"/>
          <p:cNvSpPr>
            <a:spLocks noChangeShapeType="1"/>
          </p:cNvSpPr>
          <p:nvPr/>
        </p:nvSpPr>
        <p:spPr bwMode="auto">
          <a:xfrm>
            <a:off x="1524000" y="6096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524000" y="1"/>
            <a:ext cx="9144000" cy="704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Configuration Audit</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Configuration status reporting memainkan suatu peran vital dlm keberhasilan suatu proyek pengembangan P/L yg besar.</a:t>
            </a:r>
          </a:p>
          <a:p>
            <a:pPr>
              <a:spcBef>
                <a:spcPct val="50000"/>
              </a:spcBef>
              <a:buFont typeface="Marlett" pitchFamily="2" charset="2"/>
              <a:buChar char="8"/>
            </a:pPr>
            <a:r>
              <a:rPr lang="en-US" altLang="en-US">
                <a:latin typeface="Arial" panose="020B0604020202020204" pitchFamily="34" charset="0"/>
              </a:rPr>
              <a:t>Bila banyak orang yg terlibat, kemungkinan bhw sindrom tangan kiri tdk tahu apa yg dikerjakan oleh tangan kanan dapat terjadi.</a:t>
            </a:r>
          </a:p>
          <a:p>
            <a:pPr>
              <a:spcBef>
                <a:spcPct val="50000"/>
              </a:spcBef>
              <a:buFont typeface="Marlett" pitchFamily="2" charset="2"/>
              <a:buChar char="8"/>
            </a:pPr>
            <a:r>
              <a:rPr lang="en-US" altLang="en-US">
                <a:latin typeface="Arial" panose="020B0604020202020204" pitchFamily="34" charset="0"/>
              </a:rPr>
              <a:t>Dua pengembang dpt mencoba memodifikasi SCI yg sama dgn intensi yg berbeda dan berlawanan.</a:t>
            </a:r>
          </a:p>
          <a:p>
            <a:pPr>
              <a:spcBef>
                <a:spcPct val="50000"/>
              </a:spcBef>
              <a:buFont typeface="Marlett" pitchFamily="2" charset="2"/>
              <a:buChar char="8"/>
            </a:pPr>
            <a:r>
              <a:rPr lang="en-US" altLang="en-US">
                <a:latin typeface="Arial" panose="020B0604020202020204" pitchFamily="34" charset="0"/>
              </a:rPr>
              <a:t>Suatu tim software engineering dpt menghasbiskan ber-bulan2 upaya utk membangun s/w pd suatu spesifikasi H/W yg obsolete.</a:t>
            </a:r>
          </a:p>
          <a:p>
            <a:pPr>
              <a:spcBef>
                <a:spcPct val="50000"/>
              </a:spcBef>
              <a:buFont typeface="Marlett" pitchFamily="2" charset="2"/>
              <a:buChar char="8"/>
            </a:pPr>
            <a:r>
              <a:rPr lang="en-US" altLang="en-US">
                <a:latin typeface="Arial" panose="020B0604020202020204" pitchFamily="34" charset="0"/>
              </a:rPr>
              <a:t>Orang yg dpt mengenali efek samping serius utk suatu perubahan yg diusulkan tdk merasa (aware) bhw perubahan sedang dilakukan. CSR membantu mengeliminasi problem2 tsb dgn memperbaiki komunikasi di antara semua orang yg terlibat.</a:t>
            </a:r>
          </a:p>
        </p:txBody>
      </p:sp>
      <p:sp>
        <p:nvSpPr>
          <p:cNvPr id="59395" name="Line 3"/>
          <p:cNvSpPr>
            <a:spLocks noChangeShapeType="1"/>
          </p:cNvSpPr>
          <p:nvPr/>
        </p:nvSpPr>
        <p:spPr bwMode="auto">
          <a:xfrm>
            <a:off x="1524000" y="6096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905000" y="533400"/>
            <a:ext cx="845820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defTabSz="285750">
              <a:defRPr sz="2400">
                <a:solidFill>
                  <a:schemeClr val="tx1"/>
                </a:solidFill>
                <a:latin typeface="Times New Roman" panose="02020603050405020304" pitchFamily="18" charset="0"/>
              </a:defRPr>
            </a:lvl1pPr>
            <a:lvl2pPr marL="76200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a:latin typeface="Arial" panose="020B0604020202020204" pitchFamily="34" charset="0"/>
              </a:rPr>
              <a:t>SCM Standards</a:t>
            </a:r>
            <a:endParaRPr lang="en-US" altLang="en-US">
              <a:latin typeface="Arial" panose="020B0604020202020204" pitchFamily="34" charset="0"/>
            </a:endParaRPr>
          </a:p>
          <a:p>
            <a:pPr>
              <a:spcBef>
                <a:spcPct val="50000"/>
              </a:spcBef>
            </a:pP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Lewat dua dekade terakhir, sejumlah standard SCM telah diusulkan.</a:t>
            </a:r>
          </a:p>
          <a:p>
            <a:pPr>
              <a:spcBef>
                <a:spcPct val="50000"/>
              </a:spcBef>
              <a:buFont typeface="Marlett" pitchFamily="2" charset="2"/>
              <a:buChar char="8"/>
            </a:pPr>
            <a:r>
              <a:rPr lang="en-US" altLang="en-US">
                <a:latin typeface="Arial" panose="020B0604020202020204" pitchFamily="34" charset="0"/>
              </a:rPr>
              <a:t>Beberapa standard SCM awal, spt MIL-STD-483, DOD-STD-480A, dan MIL-STD-1521A, memusatkan pd s/w yg dikembangkan utk aplikasi militer.</a:t>
            </a:r>
          </a:p>
          <a:p>
            <a:pPr>
              <a:spcBef>
                <a:spcPct val="50000"/>
              </a:spcBef>
              <a:buFont typeface="Marlett" pitchFamily="2" charset="2"/>
              <a:buChar char="8"/>
            </a:pPr>
            <a:r>
              <a:rPr lang="en-US" altLang="en-US">
                <a:latin typeface="Arial" panose="020B0604020202020204" pitchFamily="34" charset="0"/>
              </a:rPr>
              <a:t>Walaupun demikian, standard2 ANSI/IEEE yg lebih baru, spt ANSI/IEEE Std. No. 828 - 1983, Std. No. 1042 - 1987, dan Std. No. 1028 - 1988, dpt dipakai utk s/w komersial dan direkomendasikan baik utk organisasi</a:t>
            </a:r>
            <a:r>
              <a:rPr lang="en-US" altLang="en-US" baseline="30000">
                <a:latin typeface="Arial" panose="020B0604020202020204" pitchFamily="34" charset="0"/>
              </a:rPr>
              <a:t>2</a:t>
            </a:r>
            <a:r>
              <a:rPr lang="en-US" altLang="en-US">
                <a:latin typeface="Arial" panose="020B0604020202020204" pitchFamily="34" charset="0"/>
              </a:rPr>
              <a:t> rekayasa P/l besar &amp; kecil.</a:t>
            </a:r>
          </a:p>
        </p:txBody>
      </p:sp>
      <p:sp>
        <p:nvSpPr>
          <p:cNvPr id="61443" name="Line 3"/>
          <p:cNvSpPr>
            <a:spLocks noChangeShapeType="1"/>
          </p:cNvSpPr>
          <p:nvPr/>
        </p:nvSpPr>
        <p:spPr bwMode="auto">
          <a:xfrm>
            <a:off x="1828800" y="1295400"/>
            <a:ext cx="85344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0" y="0"/>
            <a:ext cx="12387261" cy="580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defTabSz="285750">
              <a:defRPr sz="2400">
                <a:solidFill>
                  <a:schemeClr val="tx1"/>
                </a:solidFill>
                <a:latin typeface="Times New Roman" panose="02020603050405020304" pitchFamily="18" charset="0"/>
              </a:defRPr>
            </a:lvl1pPr>
            <a:lvl2pPr marL="839788" indent="-365125" defTabSz="285750">
              <a:defRPr sz="2400">
                <a:solidFill>
                  <a:schemeClr val="tx1"/>
                </a:solidFill>
                <a:latin typeface="Times New Roman" panose="02020603050405020304" pitchFamily="18" charset="0"/>
              </a:defRPr>
            </a:lvl2pPr>
            <a:lvl3pPr marL="1485900" indent="-457200" defTabSz="285750">
              <a:defRPr sz="2400">
                <a:solidFill>
                  <a:schemeClr val="tx1"/>
                </a:solidFill>
                <a:latin typeface="Times New Roman" panose="02020603050405020304" pitchFamily="18" charset="0"/>
              </a:defRPr>
            </a:lvl3pPr>
            <a:lvl4pPr marL="2057400" indent="-457200" defTabSz="285750">
              <a:defRPr sz="2400">
                <a:solidFill>
                  <a:schemeClr val="tx1"/>
                </a:solidFill>
                <a:latin typeface="Times New Roman" panose="02020603050405020304" pitchFamily="18" charset="0"/>
              </a:defRPr>
            </a:lvl4pPr>
            <a:lvl5pPr marL="2628900" indent="-457200" defTabSz="285750">
              <a:defRPr sz="2400">
                <a:solidFill>
                  <a:schemeClr val="tx1"/>
                </a:solidFill>
                <a:latin typeface="Times New Roman" panose="02020603050405020304" pitchFamily="18" charset="0"/>
              </a:defRPr>
            </a:lvl5pPr>
            <a:lvl6pPr marL="3086100" indent="-457200" defTabSz="285750" eaLnBrk="0" fontAlgn="base" hangingPunct="0">
              <a:spcBef>
                <a:spcPct val="0"/>
              </a:spcBef>
              <a:spcAft>
                <a:spcPct val="0"/>
              </a:spcAft>
              <a:defRPr sz="2400">
                <a:solidFill>
                  <a:schemeClr val="tx1"/>
                </a:solidFill>
                <a:latin typeface="Times New Roman" panose="02020603050405020304" pitchFamily="18" charset="0"/>
              </a:defRPr>
            </a:lvl6pPr>
            <a:lvl7pPr marL="3543300" indent="-457200" defTabSz="285750" eaLnBrk="0" fontAlgn="base" hangingPunct="0">
              <a:spcBef>
                <a:spcPct val="0"/>
              </a:spcBef>
              <a:spcAft>
                <a:spcPct val="0"/>
              </a:spcAft>
              <a:defRPr sz="2400">
                <a:solidFill>
                  <a:schemeClr val="tx1"/>
                </a:solidFill>
                <a:latin typeface="Times New Roman" panose="02020603050405020304" pitchFamily="18" charset="0"/>
              </a:defRPr>
            </a:lvl7pPr>
            <a:lvl8pPr marL="4000500" indent="-457200" defTabSz="285750" eaLnBrk="0" fontAlgn="base" hangingPunct="0">
              <a:spcBef>
                <a:spcPct val="0"/>
              </a:spcBef>
              <a:spcAft>
                <a:spcPct val="0"/>
              </a:spcAft>
              <a:defRPr sz="2400">
                <a:solidFill>
                  <a:schemeClr val="tx1"/>
                </a:solidFill>
                <a:latin typeface="Times New Roman" panose="02020603050405020304" pitchFamily="18" charset="0"/>
              </a:defRPr>
            </a:lvl8pPr>
            <a:lvl9pPr marL="4457700" indent="-457200"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b="1" dirty="0">
                <a:latin typeface="Bookman Old Style" panose="02050604050505020204" pitchFamily="18" charset="0"/>
              </a:rPr>
              <a:t>Software Configuration Management</a:t>
            </a:r>
            <a:endParaRPr lang="en-US" altLang="en-US" dirty="0">
              <a:latin typeface="Arial" panose="020B0604020202020204" pitchFamily="34" charset="0"/>
            </a:endParaRPr>
          </a:p>
          <a:p>
            <a:pPr>
              <a:spcBef>
                <a:spcPct val="50000"/>
              </a:spcBef>
              <a:buFont typeface="Marlett" pitchFamily="2" charset="2"/>
              <a:buChar char="8"/>
            </a:pPr>
            <a:r>
              <a:rPr lang="en-US" altLang="en-US" dirty="0" err="1">
                <a:latin typeface="Arial" panose="020B0604020202020204" pitchFamily="34" charset="0"/>
              </a:rPr>
              <a:t>Keluaran</a:t>
            </a:r>
            <a:r>
              <a:rPr lang="en-US" altLang="en-US" dirty="0">
                <a:latin typeface="Arial" panose="020B0604020202020204" pitchFamily="34" charset="0"/>
              </a:rPr>
              <a:t> </a:t>
            </a:r>
            <a:r>
              <a:rPr lang="en-US" altLang="en-US" dirty="0" err="1">
                <a:latin typeface="Arial" panose="020B0604020202020204" pitchFamily="34" charset="0"/>
              </a:rPr>
              <a:t>dr</a:t>
            </a:r>
            <a:r>
              <a:rPr lang="en-US" altLang="en-US" dirty="0">
                <a:latin typeface="Arial" panose="020B0604020202020204" pitchFamily="34" charset="0"/>
              </a:rPr>
              <a:t> proses P/L </a:t>
            </a:r>
            <a:r>
              <a:rPr lang="en-US" altLang="en-US" dirty="0" err="1">
                <a:latin typeface="Arial" panose="020B0604020202020204" pitchFamily="34" charset="0"/>
              </a:rPr>
              <a:t>adalah</a:t>
            </a:r>
            <a:r>
              <a:rPr lang="en-US" altLang="en-US" dirty="0">
                <a:latin typeface="Arial" panose="020B0604020202020204" pitchFamily="34" charset="0"/>
              </a:rPr>
              <a:t> </a:t>
            </a:r>
            <a:r>
              <a:rPr lang="en-US" altLang="en-US" dirty="0" err="1">
                <a:latin typeface="Arial" panose="020B0604020202020204" pitchFamily="34" charset="0"/>
              </a:rPr>
              <a:t>informasi</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dpt</a:t>
            </a:r>
            <a:r>
              <a:rPr lang="en-US" altLang="en-US" dirty="0">
                <a:latin typeface="Arial" panose="020B0604020202020204" pitchFamily="34" charset="0"/>
              </a:rPr>
              <a:t> </a:t>
            </a:r>
            <a:r>
              <a:rPr lang="en-US" altLang="en-US" dirty="0" err="1">
                <a:latin typeface="Arial" panose="020B0604020202020204" pitchFamily="34" charset="0"/>
              </a:rPr>
              <a:t>dibagi</a:t>
            </a:r>
            <a:r>
              <a:rPr lang="en-US" altLang="en-US" dirty="0">
                <a:latin typeface="Arial" panose="020B0604020202020204" pitchFamily="34" charset="0"/>
              </a:rPr>
              <a:t> </a:t>
            </a:r>
            <a:r>
              <a:rPr lang="en-US" altLang="en-US" dirty="0" err="1">
                <a:latin typeface="Arial" panose="020B0604020202020204" pitchFamily="34" charset="0"/>
              </a:rPr>
              <a:t>ke</a:t>
            </a:r>
            <a:r>
              <a:rPr lang="en-US" altLang="en-US" dirty="0">
                <a:latin typeface="Arial" panose="020B0604020202020204" pitchFamily="34" charset="0"/>
              </a:rPr>
              <a:t> </a:t>
            </a:r>
            <a:r>
              <a:rPr lang="en-US" altLang="en-US" dirty="0" err="1">
                <a:latin typeface="Arial" panose="020B0604020202020204" pitchFamily="34" charset="0"/>
              </a:rPr>
              <a:t>dlm</a:t>
            </a:r>
            <a:r>
              <a:rPr lang="en-US" altLang="en-US" dirty="0">
                <a:latin typeface="Arial" panose="020B0604020202020204" pitchFamily="34" charset="0"/>
              </a:rPr>
              <a:t> 3 </a:t>
            </a:r>
            <a:r>
              <a:rPr lang="en-US" altLang="en-US" dirty="0" err="1">
                <a:latin typeface="Arial" panose="020B0604020202020204" pitchFamily="34" charset="0"/>
              </a:rPr>
              <a:t>kategori</a:t>
            </a:r>
            <a:r>
              <a:rPr lang="en-US" altLang="en-US" dirty="0">
                <a:latin typeface="Arial" panose="020B0604020202020204" pitchFamily="34" charset="0"/>
              </a:rPr>
              <a:t> </a:t>
            </a:r>
            <a:r>
              <a:rPr lang="en-US" altLang="en-US" dirty="0" err="1">
                <a:latin typeface="Arial" panose="020B0604020202020204" pitchFamily="34" charset="0"/>
              </a:rPr>
              <a:t>utama</a:t>
            </a:r>
            <a:r>
              <a:rPr lang="en-US" altLang="en-US" dirty="0">
                <a:latin typeface="Arial" panose="020B0604020202020204" pitchFamily="34" charset="0"/>
              </a:rPr>
              <a:t>;</a:t>
            </a:r>
          </a:p>
          <a:p>
            <a:pPr lvl="1">
              <a:spcBef>
                <a:spcPct val="50000"/>
              </a:spcBef>
              <a:buFontTx/>
              <a:buAutoNum type="arabicParenR"/>
            </a:pPr>
            <a:r>
              <a:rPr lang="en-US" altLang="en-US" sz="2200" dirty="0">
                <a:latin typeface="Arial" panose="020B0604020202020204" pitchFamily="34" charset="0"/>
              </a:rPr>
              <a:t>program </a:t>
            </a:r>
            <a:r>
              <a:rPr lang="en-US" altLang="en-US" sz="2200" dirty="0" err="1">
                <a:latin typeface="Arial" panose="020B0604020202020204" pitchFamily="34" charset="0"/>
              </a:rPr>
              <a:t>komputer</a:t>
            </a:r>
            <a:r>
              <a:rPr lang="en-US" altLang="en-US" sz="2200" dirty="0">
                <a:latin typeface="Arial" panose="020B0604020202020204" pitchFamily="34" charset="0"/>
              </a:rPr>
              <a:t> (</a:t>
            </a:r>
            <a:r>
              <a:rPr lang="en-US" altLang="en-US" sz="2200" dirty="0" err="1">
                <a:latin typeface="Arial" panose="020B0604020202020204" pitchFamily="34" charset="0"/>
              </a:rPr>
              <a:t>baik</a:t>
            </a:r>
            <a:r>
              <a:rPr lang="en-US" altLang="en-US" sz="2200" dirty="0">
                <a:latin typeface="Arial" panose="020B0604020202020204" pitchFamily="34" charset="0"/>
              </a:rPr>
              <a:t> </a:t>
            </a:r>
            <a:r>
              <a:rPr lang="en-US" altLang="en-US" sz="2200" dirty="0" err="1">
                <a:latin typeface="Arial" panose="020B0604020202020204" pitchFamily="34" charset="0"/>
              </a:rPr>
              <a:t>dlm</a:t>
            </a:r>
            <a:r>
              <a:rPr lang="en-US" altLang="en-US" sz="2200" dirty="0">
                <a:latin typeface="Arial" panose="020B0604020202020204" pitchFamily="34" charset="0"/>
              </a:rPr>
              <a:t> </a:t>
            </a:r>
            <a:r>
              <a:rPr lang="en-US" altLang="en-US" sz="2200" dirty="0" err="1">
                <a:latin typeface="Arial" panose="020B0604020202020204" pitchFamily="34" charset="0"/>
              </a:rPr>
              <a:t>bentuk</a:t>
            </a:r>
            <a:r>
              <a:rPr lang="en-US" altLang="en-US" sz="2200" dirty="0">
                <a:latin typeface="Arial" panose="020B0604020202020204" pitchFamily="34" charset="0"/>
              </a:rPr>
              <a:t> source level &amp; executable),</a:t>
            </a:r>
          </a:p>
          <a:p>
            <a:pPr lvl="1">
              <a:spcBef>
                <a:spcPct val="50000"/>
              </a:spcBef>
              <a:buFontTx/>
              <a:buAutoNum type="arabicParenR"/>
            </a:pPr>
            <a:r>
              <a:rPr lang="en-US" altLang="en-US" sz="2200" dirty="0">
                <a:latin typeface="Arial" panose="020B0604020202020204" pitchFamily="34" charset="0"/>
              </a:rPr>
              <a:t>dokumen</a:t>
            </a:r>
            <a:r>
              <a:rPr lang="en-US" altLang="en-US" sz="2200" baseline="30000" dirty="0">
                <a:latin typeface="Arial" panose="020B0604020202020204" pitchFamily="34" charset="0"/>
              </a:rPr>
              <a:t>2</a:t>
            </a:r>
            <a:r>
              <a:rPr lang="en-US" altLang="en-US" sz="2200" dirty="0">
                <a:latin typeface="Arial" panose="020B0604020202020204" pitchFamily="34" charset="0"/>
              </a:rPr>
              <a:t> </a:t>
            </a:r>
            <a:r>
              <a:rPr lang="en-US" altLang="en-US" sz="2200" dirty="0" err="1">
                <a:latin typeface="Arial" panose="020B0604020202020204" pitchFamily="34" charset="0"/>
              </a:rPr>
              <a:t>yg</a:t>
            </a:r>
            <a:r>
              <a:rPr lang="en-US" altLang="en-US" sz="2200" dirty="0">
                <a:latin typeface="Arial" panose="020B0604020202020204" pitchFamily="34" charset="0"/>
              </a:rPr>
              <a:t> </a:t>
            </a:r>
            <a:r>
              <a:rPr lang="en-US" altLang="en-US" sz="2200" dirty="0" err="1">
                <a:latin typeface="Arial" panose="020B0604020202020204" pitchFamily="34" charset="0"/>
              </a:rPr>
              <a:t>menjelaskan</a:t>
            </a:r>
            <a:r>
              <a:rPr lang="en-US" altLang="en-US" sz="2200" dirty="0">
                <a:latin typeface="Arial" panose="020B0604020202020204" pitchFamily="34" charset="0"/>
              </a:rPr>
              <a:t> program </a:t>
            </a:r>
            <a:r>
              <a:rPr lang="en-US" altLang="en-US" sz="2200" dirty="0" err="1">
                <a:latin typeface="Arial" panose="020B0604020202020204" pitchFamily="34" charset="0"/>
              </a:rPr>
              <a:t>komputer</a:t>
            </a:r>
            <a:r>
              <a:rPr lang="en-US" altLang="en-US" sz="2200" dirty="0">
                <a:latin typeface="Arial" panose="020B0604020202020204" pitchFamily="34" charset="0"/>
              </a:rPr>
              <a:t> </a:t>
            </a:r>
            <a:r>
              <a:rPr lang="en-US" altLang="en-US" sz="2200" dirty="0" err="1">
                <a:latin typeface="Arial" panose="020B0604020202020204" pitchFamily="34" charset="0"/>
              </a:rPr>
              <a:t>tsb</a:t>
            </a:r>
            <a:r>
              <a:rPr lang="en-US" altLang="en-US" sz="2200" dirty="0">
                <a:latin typeface="Arial" panose="020B0604020202020204" pitchFamily="34" charset="0"/>
              </a:rPr>
              <a:t> (</a:t>
            </a:r>
            <a:r>
              <a:rPr lang="en-US" altLang="en-US" sz="2200" dirty="0" err="1">
                <a:latin typeface="Arial" panose="020B0604020202020204" pitchFamily="34" charset="0"/>
              </a:rPr>
              <a:t>yg</a:t>
            </a:r>
            <a:r>
              <a:rPr lang="en-US" altLang="en-US" sz="2200" dirty="0">
                <a:latin typeface="Arial" panose="020B0604020202020204" pitchFamily="34" charset="0"/>
              </a:rPr>
              <a:t> </a:t>
            </a:r>
            <a:r>
              <a:rPr lang="en-US" altLang="en-US" sz="2200" dirty="0" err="1">
                <a:latin typeface="Arial" panose="020B0604020202020204" pitchFamily="34" charset="0"/>
              </a:rPr>
              <a:t>ditargetkan</a:t>
            </a:r>
            <a:r>
              <a:rPr lang="en-US" altLang="en-US" sz="2200" dirty="0">
                <a:latin typeface="Arial" panose="020B0604020202020204" pitchFamily="34" charset="0"/>
              </a:rPr>
              <a:t> </a:t>
            </a:r>
            <a:r>
              <a:rPr lang="en-US" altLang="en-US" sz="2200" dirty="0" err="1">
                <a:latin typeface="Arial" panose="020B0604020202020204" pitchFamily="34" charset="0"/>
              </a:rPr>
              <a:t>baik</a:t>
            </a:r>
            <a:r>
              <a:rPr lang="en-US" altLang="en-US" sz="2200" dirty="0">
                <a:latin typeface="Arial" panose="020B0604020202020204" pitchFamily="34" charset="0"/>
              </a:rPr>
              <a:t> </a:t>
            </a:r>
            <a:r>
              <a:rPr lang="en-US" altLang="en-US" sz="2200" dirty="0" err="1">
                <a:latin typeface="Arial" panose="020B0604020202020204" pitchFamily="34" charset="0"/>
              </a:rPr>
              <a:t>utk</a:t>
            </a:r>
            <a:r>
              <a:rPr lang="en-US" altLang="en-US" sz="2200" dirty="0">
                <a:latin typeface="Arial" panose="020B0604020202020204" pitchFamily="34" charset="0"/>
              </a:rPr>
              <a:t> technical practitioners </a:t>
            </a:r>
            <a:r>
              <a:rPr lang="en-US" altLang="en-US" sz="2200" dirty="0" err="1">
                <a:latin typeface="Arial" panose="020B0604020202020204" pitchFamily="34" charset="0"/>
              </a:rPr>
              <a:t>maupun</a:t>
            </a:r>
            <a:r>
              <a:rPr lang="en-US" altLang="en-US" sz="2200" dirty="0">
                <a:latin typeface="Arial" panose="020B0604020202020204" pitchFamily="34" charset="0"/>
              </a:rPr>
              <a:t> users) </a:t>
            </a:r>
          </a:p>
          <a:p>
            <a:pPr lvl="1">
              <a:spcBef>
                <a:spcPct val="50000"/>
              </a:spcBef>
              <a:buFontTx/>
              <a:buAutoNum type="arabicParenR"/>
            </a:pPr>
            <a:r>
              <a:rPr lang="en-US" altLang="en-US" sz="2200" dirty="0">
                <a:latin typeface="Arial" panose="020B0604020202020204" pitchFamily="34" charset="0"/>
              </a:rPr>
              <a:t>data (</a:t>
            </a:r>
            <a:r>
              <a:rPr lang="en-US" altLang="en-US" sz="2200" dirty="0" err="1">
                <a:latin typeface="Arial" panose="020B0604020202020204" pitchFamily="34" charset="0"/>
              </a:rPr>
              <a:t>terkandung</a:t>
            </a:r>
            <a:r>
              <a:rPr lang="en-US" altLang="en-US" sz="2200" dirty="0">
                <a:latin typeface="Arial" panose="020B0604020202020204" pitchFamily="34" charset="0"/>
              </a:rPr>
              <a:t> </a:t>
            </a:r>
            <a:r>
              <a:rPr lang="en-US" altLang="en-US" sz="2200" dirty="0" err="1">
                <a:latin typeface="Arial" panose="020B0604020202020204" pitchFamily="34" charset="0"/>
              </a:rPr>
              <a:t>dlm</a:t>
            </a:r>
            <a:r>
              <a:rPr lang="en-US" altLang="en-US" sz="2200" dirty="0">
                <a:latin typeface="Arial" panose="020B0604020202020204" pitchFamily="34" charset="0"/>
              </a:rPr>
              <a:t> program </a:t>
            </a:r>
            <a:r>
              <a:rPr lang="en-US" altLang="en-US" sz="2200" dirty="0" err="1">
                <a:latin typeface="Arial" panose="020B0604020202020204" pitchFamily="34" charset="0"/>
              </a:rPr>
              <a:t>atau</a:t>
            </a:r>
            <a:r>
              <a:rPr lang="en-US" altLang="en-US" sz="2200" dirty="0">
                <a:latin typeface="Arial" panose="020B0604020202020204" pitchFamily="34" charset="0"/>
              </a:rPr>
              <a:t> external </a:t>
            </a:r>
            <a:r>
              <a:rPr lang="en-US" altLang="en-US" sz="2200" dirty="0" err="1">
                <a:latin typeface="Arial" panose="020B0604020202020204" pitchFamily="34" charset="0"/>
              </a:rPr>
              <a:t>thdnya</a:t>
            </a:r>
            <a:r>
              <a:rPr lang="en-US" altLang="en-US" sz="2200" dirty="0">
                <a:latin typeface="Arial" panose="020B0604020202020204" pitchFamily="34" charset="0"/>
              </a:rPr>
              <a:t>).</a:t>
            </a:r>
          </a:p>
          <a:p>
            <a:pPr>
              <a:spcBef>
                <a:spcPct val="20000"/>
              </a:spcBef>
              <a:buFont typeface="Marlett" pitchFamily="2" charset="2"/>
              <a:buChar char="8"/>
            </a:pPr>
            <a:r>
              <a:rPr lang="en-US" altLang="en-US" dirty="0">
                <a:latin typeface="Arial" panose="020B0604020202020204" pitchFamily="34" charset="0"/>
              </a:rPr>
              <a:t>Item</a:t>
            </a:r>
            <a:r>
              <a:rPr lang="en-US" altLang="en-US" baseline="30000" dirty="0">
                <a:latin typeface="Arial" panose="020B0604020202020204" pitchFamily="34" charset="0"/>
              </a:rPr>
              <a:t>2</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mencakup</a:t>
            </a:r>
            <a:r>
              <a:rPr lang="en-US" altLang="en-US" dirty="0">
                <a:latin typeface="Arial" panose="020B0604020202020204" pitchFamily="34" charset="0"/>
              </a:rPr>
              <a:t> </a:t>
            </a:r>
            <a:r>
              <a:rPr lang="en-US" altLang="en-US" dirty="0" err="1">
                <a:latin typeface="Arial" panose="020B0604020202020204" pitchFamily="34" charset="0"/>
              </a:rPr>
              <a:t>semua</a:t>
            </a:r>
            <a:r>
              <a:rPr lang="en-US" altLang="en-US" dirty="0">
                <a:latin typeface="Arial" panose="020B0604020202020204" pitchFamily="34" charset="0"/>
              </a:rPr>
              <a:t> </a:t>
            </a:r>
            <a:r>
              <a:rPr lang="en-US" altLang="en-US" dirty="0" err="1">
                <a:latin typeface="Arial" panose="020B0604020202020204" pitchFamily="34" charset="0"/>
              </a:rPr>
              <a:t>informasi</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dihasilkan</a:t>
            </a:r>
            <a:r>
              <a:rPr lang="en-US" altLang="en-US" dirty="0">
                <a:latin typeface="Arial" panose="020B0604020202020204" pitchFamily="34" charset="0"/>
              </a:rPr>
              <a:t> </a:t>
            </a:r>
            <a:r>
              <a:rPr lang="en-US" altLang="en-US" dirty="0" err="1">
                <a:latin typeface="Arial" panose="020B0604020202020204" pitchFamily="34" charset="0"/>
              </a:rPr>
              <a:t>sbg</a:t>
            </a:r>
            <a:r>
              <a:rPr lang="en-US" altLang="en-US" dirty="0">
                <a:latin typeface="Arial" panose="020B0604020202020204" pitchFamily="34" charset="0"/>
              </a:rPr>
              <a:t> </a:t>
            </a:r>
            <a:r>
              <a:rPr lang="en-US" altLang="en-US" dirty="0" err="1">
                <a:latin typeface="Arial" panose="020B0604020202020204" pitchFamily="34" charset="0"/>
              </a:rPr>
              <a:t>bagian</a:t>
            </a:r>
            <a:r>
              <a:rPr lang="en-US" altLang="en-US" dirty="0">
                <a:latin typeface="Arial" panose="020B0604020202020204" pitchFamily="34" charset="0"/>
              </a:rPr>
              <a:t> </a:t>
            </a:r>
            <a:r>
              <a:rPr lang="en-US" altLang="en-US" dirty="0" err="1">
                <a:latin typeface="Arial" panose="020B0604020202020204" pitchFamily="34" charset="0"/>
              </a:rPr>
              <a:t>dr</a:t>
            </a:r>
            <a:r>
              <a:rPr lang="en-US" altLang="en-US" dirty="0">
                <a:latin typeface="Arial" panose="020B0604020202020204" pitchFamily="34" charset="0"/>
              </a:rPr>
              <a:t> proses P/L </a:t>
            </a:r>
            <a:r>
              <a:rPr lang="en-US" altLang="en-US" dirty="0" err="1">
                <a:latin typeface="Arial" panose="020B0604020202020204" pitchFamily="34" charset="0"/>
              </a:rPr>
              <a:t>secara</a:t>
            </a:r>
            <a:r>
              <a:rPr lang="en-US" altLang="en-US" dirty="0">
                <a:latin typeface="Arial" panose="020B0604020202020204" pitchFamily="34" charset="0"/>
              </a:rPr>
              <a:t> </a:t>
            </a:r>
            <a:r>
              <a:rPr lang="en-US" altLang="en-US" dirty="0" err="1">
                <a:latin typeface="Arial" panose="020B0604020202020204" pitchFamily="34" charset="0"/>
              </a:rPr>
              <a:t>kolektif</a:t>
            </a:r>
            <a:r>
              <a:rPr lang="en-US" altLang="en-US" dirty="0">
                <a:latin typeface="Arial" panose="020B0604020202020204" pitchFamily="34" charset="0"/>
              </a:rPr>
              <a:t> </a:t>
            </a:r>
            <a:r>
              <a:rPr lang="en-US" altLang="en-US" dirty="0" err="1">
                <a:latin typeface="Arial" panose="020B0604020202020204" pitchFamily="34" charset="0"/>
              </a:rPr>
              <a:t>disebut</a:t>
            </a:r>
            <a:r>
              <a:rPr lang="en-US" altLang="en-US" dirty="0">
                <a:latin typeface="Arial" panose="020B0604020202020204" pitchFamily="34" charset="0"/>
              </a:rPr>
              <a:t> software configuration.</a:t>
            </a:r>
          </a:p>
          <a:p>
            <a:pPr>
              <a:spcBef>
                <a:spcPct val="20000"/>
              </a:spcBef>
              <a:buFont typeface="Marlett" pitchFamily="2" charset="2"/>
              <a:buChar char="8"/>
            </a:pPr>
            <a:r>
              <a:rPr lang="en-US" altLang="en-US" dirty="0" err="1">
                <a:latin typeface="Arial" panose="020B0604020202020204" pitchFamily="34" charset="0"/>
              </a:rPr>
              <a:t>Sebagaimana</a:t>
            </a:r>
            <a:r>
              <a:rPr lang="en-US" altLang="en-US" dirty="0">
                <a:latin typeface="Arial" panose="020B0604020202020204" pitchFamily="34" charset="0"/>
              </a:rPr>
              <a:t> proses P/L </a:t>
            </a:r>
            <a:r>
              <a:rPr lang="en-US" altLang="en-US" dirty="0" err="1">
                <a:latin typeface="Arial" panose="020B0604020202020204" pitchFamily="34" charset="0"/>
              </a:rPr>
              <a:t>bergerak</a:t>
            </a:r>
            <a:r>
              <a:rPr lang="en-US" altLang="en-US" dirty="0">
                <a:latin typeface="Arial" panose="020B0604020202020204" pitchFamily="34" charset="0"/>
              </a:rPr>
              <a:t> </a:t>
            </a:r>
            <a:r>
              <a:rPr lang="en-US" altLang="en-US" dirty="0" err="1">
                <a:latin typeface="Arial" panose="020B0604020202020204" pitchFamily="34" charset="0"/>
              </a:rPr>
              <a:t>maju</a:t>
            </a:r>
            <a:r>
              <a:rPr lang="en-US" altLang="en-US" dirty="0">
                <a:latin typeface="Arial" panose="020B0604020202020204" pitchFamily="34" charset="0"/>
              </a:rPr>
              <a:t>, </a:t>
            </a:r>
            <a:r>
              <a:rPr lang="en-US" altLang="en-US" dirty="0" err="1">
                <a:latin typeface="Arial" panose="020B0604020202020204" pitchFamily="34" charset="0"/>
              </a:rPr>
              <a:t>jumlah</a:t>
            </a:r>
            <a:r>
              <a:rPr lang="en-US" altLang="en-US" dirty="0">
                <a:latin typeface="Arial" panose="020B0604020202020204" pitchFamily="34" charset="0"/>
              </a:rPr>
              <a:t> </a:t>
            </a:r>
            <a:r>
              <a:rPr lang="en-US" altLang="en-US" dirty="0" err="1">
                <a:latin typeface="Arial" panose="020B0604020202020204" pitchFamily="34" charset="0"/>
              </a:rPr>
              <a:t>banyaknya</a:t>
            </a:r>
            <a:r>
              <a:rPr lang="en-US" altLang="en-US" dirty="0">
                <a:latin typeface="Arial" panose="020B0604020202020204" pitchFamily="34" charset="0"/>
              </a:rPr>
              <a:t> item</a:t>
            </a:r>
            <a:r>
              <a:rPr lang="en-US" altLang="en-US" baseline="30000" dirty="0">
                <a:latin typeface="Arial" panose="020B0604020202020204" pitchFamily="34" charset="0"/>
              </a:rPr>
              <a:t>2 </a:t>
            </a:r>
            <a:r>
              <a:rPr lang="en-US" altLang="en-US" dirty="0">
                <a:latin typeface="Arial" panose="020B0604020202020204" pitchFamily="34" charset="0"/>
              </a:rPr>
              <a:t>SC (SCI) </a:t>
            </a:r>
            <a:r>
              <a:rPr lang="en-US" altLang="en-US" dirty="0" err="1">
                <a:latin typeface="Arial" panose="020B0604020202020204" pitchFamily="34" charset="0"/>
              </a:rPr>
              <a:t>tumbuh</a:t>
            </a:r>
            <a:r>
              <a:rPr lang="en-US" altLang="en-US" dirty="0">
                <a:latin typeface="Arial" panose="020B0604020202020204" pitchFamily="34" charset="0"/>
              </a:rPr>
              <a:t> </a:t>
            </a:r>
            <a:r>
              <a:rPr lang="en-US" altLang="en-US" dirty="0" err="1">
                <a:latin typeface="Arial" panose="020B0604020202020204" pitchFamily="34" charset="0"/>
              </a:rPr>
              <a:t>dgn</a:t>
            </a:r>
            <a:r>
              <a:rPr lang="en-US" altLang="en-US" dirty="0">
                <a:latin typeface="Arial" panose="020B0604020202020204" pitchFamily="34" charset="0"/>
              </a:rPr>
              <a:t> </a:t>
            </a:r>
            <a:r>
              <a:rPr lang="en-US" altLang="en-US" dirty="0" err="1">
                <a:latin typeface="Arial" panose="020B0604020202020204" pitchFamily="34" charset="0"/>
              </a:rPr>
              <a:t>cepat</a:t>
            </a:r>
            <a:r>
              <a:rPr lang="en-US" altLang="en-US" dirty="0">
                <a:latin typeface="Arial" panose="020B0604020202020204" pitchFamily="34" charset="0"/>
              </a:rPr>
              <a:t>.</a:t>
            </a:r>
          </a:p>
          <a:p>
            <a:pPr>
              <a:spcBef>
                <a:spcPct val="20000"/>
              </a:spcBef>
              <a:buFont typeface="Marlett" pitchFamily="2" charset="2"/>
              <a:buChar char="8"/>
            </a:pPr>
            <a:r>
              <a:rPr lang="en-US" altLang="en-US" dirty="0">
                <a:latin typeface="Arial" panose="020B0604020202020204" pitchFamily="34" charset="0"/>
              </a:rPr>
              <a:t>System specification </a:t>
            </a:r>
            <a:r>
              <a:rPr lang="en-US" altLang="en-US" dirty="0" err="1">
                <a:latin typeface="Arial" panose="020B0604020202020204" pitchFamily="34" charset="0"/>
              </a:rPr>
              <a:t>menelurkan</a:t>
            </a:r>
            <a:r>
              <a:rPr lang="en-US" altLang="en-US" dirty="0">
                <a:latin typeface="Arial" panose="020B0604020202020204" pitchFamily="34" charset="0"/>
              </a:rPr>
              <a:t> </a:t>
            </a:r>
            <a:r>
              <a:rPr lang="en-US" altLang="en-US" dirty="0" err="1">
                <a:latin typeface="Arial" panose="020B0604020202020204" pitchFamily="34" charset="0"/>
              </a:rPr>
              <a:t>sebuah</a:t>
            </a:r>
            <a:r>
              <a:rPr lang="en-US" altLang="en-US" dirty="0">
                <a:latin typeface="Arial" panose="020B0604020202020204" pitchFamily="34" charset="0"/>
              </a:rPr>
              <a:t> software project plan </a:t>
            </a:r>
            <a:r>
              <a:rPr lang="en-US" altLang="en-US" dirty="0" err="1">
                <a:latin typeface="Arial" panose="020B0604020202020204" pitchFamily="34" charset="0"/>
              </a:rPr>
              <a:t>dan</a:t>
            </a:r>
            <a:r>
              <a:rPr lang="en-US" altLang="en-US" dirty="0">
                <a:latin typeface="Arial" panose="020B0604020202020204" pitchFamily="34" charset="0"/>
              </a:rPr>
              <a:t> software requirements specification (</a:t>
            </a:r>
            <a:r>
              <a:rPr lang="en-US" altLang="en-US" dirty="0" err="1">
                <a:latin typeface="Arial" panose="020B0604020202020204" pitchFamily="34" charset="0"/>
              </a:rPr>
              <a:t>juga</a:t>
            </a:r>
            <a:r>
              <a:rPr lang="en-US" altLang="en-US" dirty="0">
                <a:latin typeface="Arial" panose="020B0604020202020204" pitchFamily="34" charset="0"/>
              </a:rPr>
              <a:t> dokumen</a:t>
            </a:r>
            <a:r>
              <a:rPr lang="en-US" altLang="en-US" baseline="30000" dirty="0">
                <a:latin typeface="Arial" panose="020B0604020202020204" pitchFamily="34" charset="0"/>
              </a:rPr>
              <a:t>2</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terkait</a:t>
            </a:r>
            <a:r>
              <a:rPr lang="en-US" altLang="en-US" dirty="0">
                <a:latin typeface="Arial" panose="020B0604020202020204" pitchFamily="34" charset="0"/>
              </a:rPr>
              <a:t> </a:t>
            </a:r>
            <a:r>
              <a:rPr lang="en-US" altLang="en-US" dirty="0" err="1">
                <a:latin typeface="Arial" panose="020B0604020202020204" pitchFamily="34" charset="0"/>
              </a:rPr>
              <a:t>dgn</a:t>
            </a:r>
            <a:r>
              <a:rPr lang="en-US" altLang="en-US" dirty="0">
                <a:latin typeface="Arial" panose="020B0604020202020204" pitchFamily="34" charset="0"/>
              </a:rPr>
              <a:t> </a:t>
            </a:r>
            <a:r>
              <a:rPr lang="en-US" altLang="en-US" dirty="0" err="1">
                <a:latin typeface="Arial" panose="020B0604020202020204" pitchFamily="34" charset="0"/>
              </a:rPr>
              <a:t>hw</a:t>
            </a:r>
            <a:r>
              <a:rPr lang="en-US" altLang="en-US" dirty="0">
                <a:latin typeface="Arial" panose="020B0604020202020204" pitchFamily="34" charset="0"/>
              </a:rPr>
              <a:t>). </a:t>
            </a:r>
            <a:r>
              <a:rPr lang="en-US" altLang="en-US" dirty="0" err="1">
                <a:latin typeface="Arial" panose="020B0604020202020204" pitchFamily="34" charset="0"/>
              </a:rPr>
              <a:t>Pd</a:t>
            </a:r>
            <a:r>
              <a:rPr lang="en-US" altLang="en-US" dirty="0">
                <a:latin typeface="Arial" panose="020B0604020202020204" pitchFamily="34" charset="0"/>
              </a:rPr>
              <a:t> </a:t>
            </a:r>
            <a:r>
              <a:rPr lang="en-US" altLang="en-US" dirty="0" err="1">
                <a:latin typeface="Arial" panose="020B0604020202020204" pitchFamily="34" charset="0"/>
              </a:rPr>
              <a:t>gilirannya</a:t>
            </a:r>
            <a:r>
              <a:rPr lang="en-US" altLang="en-US" dirty="0">
                <a:latin typeface="Arial" panose="020B0604020202020204" pitchFamily="34" charset="0"/>
              </a:rPr>
              <a:t> hal</a:t>
            </a:r>
            <a:r>
              <a:rPr lang="en-US" altLang="en-US" baseline="30000" dirty="0">
                <a:latin typeface="Arial" panose="020B0604020202020204" pitchFamily="34" charset="0"/>
              </a:rPr>
              <a:t>2</a:t>
            </a:r>
            <a:r>
              <a:rPr lang="en-US" altLang="en-US" dirty="0">
                <a:latin typeface="Arial" panose="020B0604020202020204" pitchFamily="34" charset="0"/>
              </a:rPr>
              <a:t> </a:t>
            </a:r>
            <a:r>
              <a:rPr lang="en-US" altLang="en-US" dirty="0" err="1">
                <a:latin typeface="Arial" panose="020B0604020202020204" pitchFamily="34" charset="0"/>
              </a:rPr>
              <a:t>ini</a:t>
            </a:r>
            <a:r>
              <a:rPr lang="en-US" altLang="en-US" dirty="0">
                <a:latin typeface="Arial" panose="020B0604020202020204" pitchFamily="34" charset="0"/>
              </a:rPr>
              <a:t> </a:t>
            </a:r>
            <a:r>
              <a:rPr lang="en-US" altLang="en-US" dirty="0" err="1">
                <a:latin typeface="Arial" panose="020B0604020202020204" pitchFamily="34" charset="0"/>
              </a:rPr>
              <a:t>akan</a:t>
            </a:r>
            <a:r>
              <a:rPr lang="en-US" altLang="en-US" dirty="0">
                <a:latin typeface="Arial" panose="020B0604020202020204" pitchFamily="34" charset="0"/>
              </a:rPr>
              <a:t> </a:t>
            </a:r>
            <a:r>
              <a:rPr lang="en-US" altLang="en-US" dirty="0" err="1">
                <a:latin typeface="Arial" panose="020B0604020202020204" pitchFamily="34" charset="0"/>
              </a:rPr>
              <a:t>menghasilkan</a:t>
            </a:r>
            <a:r>
              <a:rPr lang="en-US" altLang="en-US" dirty="0">
                <a:latin typeface="Arial" panose="020B0604020202020204" pitchFamily="34" charset="0"/>
              </a:rPr>
              <a:t> dokumen</a:t>
            </a:r>
            <a:r>
              <a:rPr lang="en-US" altLang="en-US" baseline="30000" dirty="0">
                <a:latin typeface="Arial" panose="020B0604020202020204" pitchFamily="34" charset="0"/>
              </a:rPr>
              <a:t>2</a:t>
            </a:r>
            <a:r>
              <a:rPr lang="en-US" altLang="en-US" dirty="0">
                <a:latin typeface="Arial" panose="020B0604020202020204" pitchFamily="34" charset="0"/>
              </a:rPr>
              <a:t> lain </a:t>
            </a:r>
            <a:r>
              <a:rPr lang="en-US" altLang="en-US" dirty="0" err="1">
                <a:latin typeface="Arial" panose="020B0604020202020204" pitchFamily="34" charset="0"/>
              </a:rPr>
              <a:t>utk</a:t>
            </a:r>
            <a:r>
              <a:rPr lang="en-US" altLang="en-US" dirty="0">
                <a:latin typeface="Arial" panose="020B0604020202020204" pitchFamily="34" charset="0"/>
              </a:rPr>
              <a:t> </a:t>
            </a:r>
            <a:r>
              <a:rPr lang="en-US" altLang="en-US" dirty="0" err="1">
                <a:latin typeface="Arial" panose="020B0604020202020204" pitchFamily="34" charset="0"/>
              </a:rPr>
              <a:t>menciptakan</a:t>
            </a:r>
            <a:r>
              <a:rPr lang="en-US" altLang="en-US" dirty="0">
                <a:latin typeface="Arial" panose="020B0604020202020204" pitchFamily="34" charset="0"/>
              </a:rPr>
              <a:t> </a:t>
            </a:r>
            <a:r>
              <a:rPr lang="en-US" altLang="en-US" dirty="0" err="1">
                <a:latin typeface="Arial" panose="020B0604020202020204" pitchFamily="34" charset="0"/>
              </a:rPr>
              <a:t>suatu</a:t>
            </a:r>
            <a:r>
              <a:rPr lang="en-US" altLang="en-US" dirty="0">
                <a:latin typeface="Arial" panose="020B0604020202020204" pitchFamily="34" charset="0"/>
              </a:rPr>
              <a:t> </a:t>
            </a:r>
            <a:r>
              <a:rPr lang="en-US" altLang="en-US" dirty="0" err="1">
                <a:latin typeface="Arial" panose="020B0604020202020204" pitchFamily="34" charset="0"/>
              </a:rPr>
              <a:t>hirarki</a:t>
            </a:r>
            <a:r>
              <a:rPr lang="en-US" altLang="en-US" dirty="0">
                <a:latin typeface="Arial" panose="020B0604020202020204" pitchFamily="34" charset="0"/>
              </a:rPr>
              <a:t> </a:t>
            </a:r>
            <a:r>
              <a:rPr lang="en-US" altLang="en-US" dirty="0" err="1">
                <a:latin typeface="Arial" panose="020B0604020202020204" pitchFamily="34" charset="0"/>
              </a:rPr>
              <a:t>informasi</a:t>
            </a:r>
            <a:r>
              <a:rPr lang="en-US" altLang="en-US" dirty="0">
                <a:latin typeface="Arial" panose="020B0604020202020204" pitchFamily="34" charset="0"/>
              </a:rPr>
              <a:t>.</a:t>
            </a:r>
          </a:p>
        </p:txBody>
      </p:sp>
      <p:sp>
        <p:nvSpPr>
          <p:cNvPr id="6147" name="Line 3"/>
          <p:cNvSpPr>
            <a:spLocks noChangeShapeType="1"/>
          </p:cNvSpPr>
          <p:nvPr/>
        </p:nvSpPr>
        <p:spPr bwMode="auto">
          <a:xfrm>
            <a:off x="1524000" y="533400"/>
            <a:ext cx="83058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524000" y="0"/>
            <a:ext cx="9144000" cy="5181600"/>
          </a:xfrm>
        </p:spPr>
        <p:txBody>
          <a:bodyPr/>
          <a:lstStyle/>
          <a:p>
            <a:pPr defTabSz="381000">
              <a:buNone/>
            </a:pPr>
            <a:r>
              <a:rPr lang="en-US" altLang="en-US" b="1">
                <a:latin typeface="Bookman Old Style" panose="02050604050505020204" pitchFamily="18" charset="0"/>
              </a:rPr>
              <a:t>Software Configuration Management</a:t>
            </a:r>
            <a:endParaRPr lang="en-US" altLang="en-US" sz="2400">
              <a:latin typeface="Arial" panose="020B0604020202020204" pitchFamily="34" charset="0"/>
            </a:endParaRPr>
          </a:p>
          <a:p>
            <a:pPr defTabSz="381000">
              <a:buFont typeface="Marlett" pitchFamily="2" charset="2"/>
              <a:buChar char="8"/>
            </a:pPr>
            <a:r>
              <a:rPr lang="en-US" altLang="en-US" sz="2400">
                <a:latin typeface="Arial" panose="020B0604020202020204" pitchFamily="34" charset="0"/>
              </a:rPr>
              <a:t>Jika setiap SCI hanya menghasilkan SCI yg lain, akan dihasilkan sedikit confusion. Celakanya, variabel lain memasuki proses - perubahan.</a:t>
            </a:r>
          </a:p>
          <a:p>
            <a:pPr defTabSz="381000">
              <a:buFont typeface="Marlett" pitchFamily="2" charset="2"/>
              <a:buChar char="8"/>
            </a:pPr>
            <a:r>
              <a:rPr lang="en-US" altLang="en-US" sz="2400">
                <a:latin typeface="Arial" panose="020B0604020202020204" pitchFamily="34" charset="0"/>
              </a:rPr>
              <a:t>Perubahan dpt terjadi kapan saja, utk suatu alasan.</a:t>
            </a:r>
          </a:p>
          <a:p>
            <a:pPr defTabSz="381000">
              <a:buFont typeface="Marlett" pitchFamily="2" charset="2"/>
              <a:buChar char="8"/>
            </a:pPr>
            <a:r>
              <a:rPr lang="en-US" altLang="en-US" sz="2400">
                <a:latin typeface="Arial" panose="020B0604020202020204" pitchFamily="34" charset="0"/>
              </a:rPr>
              <a:t>Dlm kenyataannya, hukum pertama system engineering menyatakan: tdk masalah dimana anda berada dlm siklus kehidupan sistem, sistem akan berubah, dan keinginan utk mengubahnya akan selalu ada selama siklus hidup tsb.</a:t>
            </a:r>
          </a:p>
          <a:p>
            <a:pPr defTabSz="381000">
              <a:spcBef>
                <a:spcPct val="50000"/>
              </a:spcBef>
              <a:buFont typeface="Marlett" pitchFamily="2" charset="2"/>
              <a:buChar char="8"/>
            </a:pPr>
            <a:r>
              <a:rPr lang="en-US" altLang="en-US" sz="2400">
                <a:latin typeface="Arial" panose="020B0604020202020204" pitchFamily="34" charset="0"/>
              </a:rPr>
              <a:t>SCM adalah sekumpulan kegiatan yg tlh dikembangkan utk menangani perubahan2 selama siklus hidup dr P/L komputer.</a:t>
            </a:r>
          </a:p>
          <a:p>
            <a:pPr defTabSz="381000">
              <a:spcBef>
                <a:spcPct val="50000"/>
              </a:spcBef>
              <a:buFont typeface="Marlett" pitchFamily="2" charset="2"/>
              <a:buChar char="8"/>
            </a:pPr>
            <a:r>
              <a:rPr lang="en-US" altLang="en-US" sz="2400">
                <a:latin typeface="Arial" panose="020B0604020202020204" pitchFamily="34" charset="0"/>
              </a:rPr>
              <a:t>SCM dpt dipandang sbg kegiatan SQA yg dipakai selama proses P/L.</a:t>
            </a:r>
          </a:p>
        </p:txBody>
      </p:sp>
      <p:sp>
        <p:nvSpPr>
          <p:cNvPr id="10244" name="Line 4"/>
          <p:cNvSpPr>
            <a:spLocks noChangeShapeType="1"/>
          </p:cNvSpPr>
          <p:nvPr/>
        </p:nvSpPr>
        <p:spPr bwMode="auto">
          <a:xfrm>
            <a:off x="1524000" y="533400"/>
            <a:ext cx="83820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1524000" y="13448"/>
            <a:ext cx="10188388"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5750" indent="-285750" defTabSz="285750">
              <a:defRPr sz="2400">
                <a:solidFill>
                  <a:schemeClr val="tx1"/>
                </a:solidFill>
                <a:latin typeface="Times New Roman" panose="02020603050405020304" pitchFamily="18" charset="0"/>
              </a:defRPr>
            </a:lvl1pPr>
            <a:lvl2pPr marL="762000" indent="-285750" defTabSz="285750">
              <a:defRPr sz="2400">
                <a:solidFill>
                  <a:schemeClr val="tx1"/>
                </a:solidFill>
                <a:latin typeface="Times New Roman" panose="02020603050405020304" pitchFamily="18" charset="0"/>
              </a:defRPr>
            </a:lvl2pPr>
            <a:lvl3pPr marL="952500"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arlett" pitchFamily="2" charset="2"/>
              <a:buNone/>
            </a:pPr>
            <a:r>
              <a:rPr lang="en-US" altLang="en-US" sz="3200" b="1" dirty="0">
                <a:latin typeface="Bookman Old Style" panose="02050604050505020204" pitchFamily="18" charset="0"/>
              </a:rPr>
              <a:t>Software Configuration Management</a:t>
            </a:r>
            <a:endParaRPr lang="en-US" altLang="en-US" dirty="0">
              <a:latin typeface="Arial" panose="020B0604020202020204" pitchFamily="34" charset="0"/>
            </a:endParaRPr>
          </a:p>
          <a:p>
            <a:pPr>
              <a:spcBef>
                <a:spcPct val="50000"/>
              </a:spcBef>
              <a:buFont typeface="Marlett" pitchFamily="2" charset="2"/>
              <a:buChar char="8"/>
            </a:pPr>
            <a:r>
              <a:rPr lang="en-US" altLang="en-US" dirty="0" err="1">
                <a:latin typeface="Arial" panose="020B0604020202020204" pitchFamily="34" charset="0"/>
              </a:rPr>
              <a:t>Apa</a:t>
            </a:r>
            <a:r>
              <a:rPr lang="en-US" altLang="en-US" dirty="0">
                <a:latin typeface="Arial" panose="020B0604020202020204" pitchFamily="34" charset="0"/>
              </a:rPr>
              <a:t> </a:t>
            </a:r>
            <a:r>
              <a:rPr lang="en-US" altLang="en-US" dirty="0" err="1">
                <a:latin typeface="Arial" panose="020B0604020202020204" pitchFamily="34" charset="0"/>
              </a:rPr>
              <a:t>asal</a:t>
            </a:r>
            <a:r>
              <a:rPr lang="en-US" altLang="en-US" dirty="0">
                <a:latin typeface="Arial" panose="020B0604020202020204" pitchFamily="34" charset="0"/>
              </a:rPr>
              <a:t> </a:t>
            </a:r>
            <a:r>
              <a:rPr lang="en-US" altLang="en-US" dirty="0" err="1">
                <a:latin typeface="Arial" panose="020B0604020202020204" pitchFamily="34" charset="0"/>
              </a:rPr>
              <a:t>perubahan</a:t>
            </a:r>
            <a:r>
              <a:rPr lang="en-US" altLang="en-US" dirty="0">
                <a:latin typeface="Arial" panose="020B0604020202020204" pitchFamily="34" charset="0"/>
              </a:rPr>
              <a:t> </a:t>
            </a:r>
            <a:r>
              <a:rPr lang="en-US" altLang="en-US" dirty="0" err="1">
                <a:latin typeface="Arial" panose="020B0604020202020204" pitchFamily="34" charset="0"/>
              </a:rPr>
              <a:t>tsb</a:t>
            </a:r>
            <a:r>
              <a:rPr lang="en-US" altLang="en-US" dirty="0">
                <a:latin typeface="Arial" panose="020B0604020202020204" pitchFamily="34" charset="0"/>
              </a:rPr>
              <a:t>? </a:t>
            </a:r>
            <a:r>
              <a:rPr lang="en-US" altLang="en-US" dirty="0" err="1">
                <a:latin typeface="Arial" panose="020B0604020202020204" pitchFamily="34" charset="0"/>
              </a:rPr>
              <a:t>Jawab</a:t>
            </a:r>
            <a:r>
              <a:rPr lang="en-US" altLang="en-US" dirty="0">
                <a:latin typeface="Arial" panose="020B0604020202020204" pitchFamily="34" charset="0"/>
              </a:rPr>
              <a:t> </a:t>
            </a:r>
            <a:r>
              <a:rPr lang="en-US" altLang="en-US" dirty="0" err="1">
                <a:latin typeface="Arial" panose="020B0604020202020204" pitchFamily="34" charset="0"/>
              </a:rPr>
              <a:t>pertanyaan</a:t>
            </a:r>
            <a:r>
              <a:rPr lang="en-US" altLang="en-US" dirty="0">
                <a:latin typeface="Arial" panose="020B0604020202020204" pitchFamily="34" charset="0"/>
              </a:rPr>
              <a:t> </a:t>
            </a:r>
            <a:r>
              <a:rPr lang="en-US" altLang="en-US" dirty="0" err="1">
                <a:latin typeface="Arial" panose="020B0604020202020204" pitchFamily="34" charset="0"/>
              </a:rPr>
              <a:t>tsb</a:t>
            </a:r>
            <a:r>
              <a:rPr lang="en-US" altLang="en-US" dirty="0">
                <a:latin typeface="Arial" panose="020B0604020202020204" pitchFamily="34" charset="0"/>
              </a:rPr>
              <a:t> </a:t>
            </a:r>
            <a:r>
              <a:rPr lang="en-US" altLang="en-US" dirty="0" err="1">
                <a:latin typeface="Arial" panose="020B0604020202020204" pitchFamily="34" charset="0"/>
              </a:rPr>
              <a:t>adalah</a:t>
            </a:r>
            <a:r>
              <a:rPr lang="en-US" altLang="en-US" dirty="0">
                <a:latin typeface="Arial" panose="020B0604020202020204" pitchFamily="34" charset="0"/>
              </a:rPr>
              <a:t> </a:t>
            </a:r>
            <a:r>
              <a:rPr lang="en-US" altLang="en-US" dirty="0" err="1">
                <a:latin typeface="Arial" panose="020B0604020202020204" pitchFamily="34" charset="0"/>
              </a:rPr>
              <a:t>bervariasi</a:t>
            </a:r>
            <a:r>
              <a:rPr lang="en-US" altLang="en-US" dirty="0">
                <a:latin typeface="Arial" panose="020B0604020202020204" pitchFamily="34" charset="0"/>
              </a:rPr>
              <a:t> </a:t>
            </a:r>
            <a:r>
              <a:rPr lang="en-US" altLang="en-US" dirty="0" err="1">
                <a:latin typeface="Arial" panose="020B0604020202020204" pitchFamily="34" charset="0"/>
              </a:rPr>
              <a:t>spt</a:t>
            </a:r>
            <a:r>
              <a:rPr lang="en-US" altLang="en-US" dirty="0">
                <a:latin typeface="Arial" panose="020B0604020202020204" pitchFamily="34" charset="0"/>
              </a:rPr>
              <a:t> </a:t>
            </a:r>
            <a:r>
              <a:rPr lang="en-US" altLang="en-US" dirty="0" err="1">
                <a:latin typeface="Arial" panose="020B0604020202020204" pitchFamily="34" charset="0"/>
              </a:rPr>
              <a:t>perubahan</a:t>
            </a:r>
            <a:r>
              <a:rPr lang="en-US" altLang="en-US" dirty="0">
                <a:latin typeface="Arial" panose="020B0604020202020204" pitchFamily="34" charset="0"/>
              </a:rPr>
              <a:t> </a:t>
            </a:r>
            <a:r>
              <a:rPr lang="en-US" altLang="en-US" dirty="0" err="1">
                <a:latin typeface="Arial" panose="020B0604020202020204" pitchFamily="34" charset="0"/>
              </a:rPr>
              <a:t>itu</a:t>
            </a:r>
            <a:r>
              <a:rPr lang="en-US" altLang="en-US" dirty="0">
                <a:latin typeface="Arial" panose="020B0604020202020204" pitchFamily="34" charset="0"/>
              </a:rPr>
              <a:t> </a:t>
            </a:r>
            <a:r>
              <a:rPr lang="en-US" altLang="en-US" dirty="0" err="1">
                <a:latin typeface="Arial" panose="020B0604020202020204" pitchFamily="34" charset="0"/>
              </a:rPr>
              <a:t>sendiri</a:t>
            </a:r>
            <a:r>
              <a:rPr lang="en-US" altLang="en-US" dirty="0">
                <a:latin typeface="Arial" panose="020B0604020202020204" pitchFamily="34" charset="0"/>
              </a:rPr>
              <a:t>. </a:t>
            </a:r>
            <a:r>
              <a:rPr lang="en-US" altLang="en-US" dirty="0" err="1">
                <a:latin typeface="Arial" panose="020B0604020202020204" pitchFamily="34" charset="0"/>
              </a:rPr>
              <a:t>Walaupun</a:t>
            </a:r>
            <a:r>
              <a:rPr lang="en-US" altLang="en-US" dirty="0">
                <a:latin typeface="Arial" panose="020B0604020202020204" pitchFamily="34" charset="0"/>
              </a:rPr>
              <a:t> </a:t>
            </a:r>
            <a:r>
              <a:rPr lang="en-US" altLang="en-US" dirty="0" err="1">
                <a:latin typeface="Arial" panose="020B0604020202020204" pitchFamily="34" charset="0"/>
              </a:rPr>
              <a:t>demikian</a:t>
            </a:r>
            <a:r>
              <a:rPr lang="en-US" altLang="en-US" dirty="0">
                <a:latin typeface="Arial" panose="020B0604020202020204" pitchFamily="34" charset="0"/>
              </a:rPr>
              <a:t>, </a:t>
            </a:r>
            <a:r>
              <a:rPr lang="en-US" altLang="en-US" dirty="0" err="1">
                <a:latin typeface="Arial" panose="020B0604020202020204" pitchFamily="34" charset="0"/>
              </a:rPr>
              <a:t>terdapat</a:t>
            </a:r>
            <a:r>
              <a:rPr lang="en-US" altLang="en-US" dirty="0">
                <a:latin typeface="Arial" panose="020B0604020202020204" pitchFamily="34" charset="0"/>
              </a:rPr>
              <a:t> 4 </a:t>
            </a:r>
            <a:r>
              <a:rPr lang="en-US" altLang="en-US" dirty="0" err="1">
                <a:latin typeface="Arial" panose="020B0604020202020204" pitchFamily="34" charset="0"/>
              </a:rPr>
              <a:t>sumber</a:t>
            </a:r>
            <a:r>
              <a:rPr lang="en-US" altLang="en-US" dirty="0">
                <a:latin typeface="Arial" panose="020B0604020202020204" pitchFamily="34" charset="0"/>
              </a:rPr>
              <a:t> </a:t>
            </a:r>
            <a:r>
              <a:rPr lang="en-US" altLang="en-US" dirty="0" err="1">
                <a:latin typeface="Arial" panose="020B0604020202020204" pitchFamily="34" charset="0"/>
              </a:rPr>
              <a:t>dasar</a:t>
            </a:r>
            <a:r>
              <a:rPr lang="en-US" altLang="en-US" dirty="0">
                <a:latin typeface="Arial" panose="020B0604020202020204" pitchFamily="34" charset="0"/>
              </a:rPr>
              <a:t> </a:t>
            </a:r>
            <a:r>
              <a:rPr lang="en-US" altLang="en-US" dirty="0" err="1">
                <a:latin typeface="Arial" panose="020B0604020202020204" pitchFamily="34" charset="0"/>
              </a:rPr>
              <a:t>perubahan</a:t>
            </a:r>
            <a:r>
              <a:rPr lang="en-US" altLang="en-US" dirty="0">
                <a:latin typeface="Arial" panose="020B0604020202020204" pitchFamily="34" charset="0"/>
              </a:rPr>
              <a:t>.</a:t>
            </a:r>
          </a:p>
          <a:p>
            <a:pPr lvl="1">
              <a:spcBef>
                <a:spcPct val="50000"/>
              </a:spcBef>
              <a:buFont typeface="Marlett" pitchFamily="2" charset="2"/>
              <a:buChar char="a"/>
            </a:pPr>
            <a:r>
              <a:rPr lang="en-US" altLang="en-US" dirty="0" err="1">
                <a:latin typeface="Arial" panose="020B0604020202020204" pitchFamily="34" charset="0"/>
              </a:rPr>
              <a:t>Bisnis</a:t>
            </a:r>
            <a:r>
              <a:rPr lang="en-US" altLang="en-US" dirty="0">
                <a:latin typeface="Arial" panose="020B0604020202020204" pitchFamily="34" charset="0"/>
              </a:rPr>
              <a:t> </a:t>
            </a:r>
            <a:r>
              <a:rPr lang="en-US" altLang="en-US" dirty="0" err="1">
                <a:latin typeface="Arial" panose="020B0604020202020204" pitchFamily="34" charset="0"/>
              </a:rPr>
              <a:t>baru</a:t>
            </a:r>
            <a:r>
              <a:rPr lang="en-US" altLang="en-US" dirty="0">
                <a:latin typeface="Arial" panose="020B0604020202020204" pitchFamily="34" charset="0"/>
              </a:rPr>
              <a:t> </a:t>
            </a:r>
            <a:r>
              <a:rPr lang="en-US" altLang="en-US" dirty="0" err="1">
                <a:latin typeface="Arial" panose="020B0604020202020204" pitchFamily="34" charset="0"/>
              </a:rPr>
              <a:t>atau</a:t>
            </a:r>
            <a:r>
              <a:rPr lang="en-US" altLang="en-US" dirty="0">
                <a:latin typeface="Arial" panose="020B0604020202020204" pitchFamily="34" charset="0"/>
              </a:rPr>
              <a:t> </a:t>
            </a:r>
            <a:r>
              <a:rPr lang="en-US" altLang="en-US" dirty="0" err="1">
                <a:latin typeface="Arial" panose="020B0604020202020204" pitchFamily="34" charset="0"/>
              </a:rPr>
              <a:t>kondisi</a:t>
            </a:r>
            <a:r>
              <a:rPr lang="en-US" altLang="en-US" dirty="0">
                <a:latin typeface="Arial" panose="020B0604020202020204" pitchFamily="34" charset="0"/>
              </a:rPr>
              <a:t> </a:t>
            </a:r>
            <a:r>
              <a:rPr lang="en-US" altLang="en-US" dirty="0" err="1">
                <a:latin typeface="Arial" panose="020B0604020202020204" pitchFamily="34" charset="0"/>
              </a:rPr>
              <a:t>pasar</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mendiktekan</a:t>
            </a:r>
            <a:r>
              <a:rPr lang="en-US" altLang="en-US" dirty="0">
                <a:latin typeface="Arial" panose="020B0604020202020204" pitchFamily="34" charset="0"/>
              </a:rPr>
              <a:t> perubahan</a:t>
            </a:r>
            <a:r>
              <a:rPr lang="en-US" altLang="en-US" baseline="30000" dirty="0">
                <a:latin typeface="Arial" panose="020B0604020202020204" pitchFamily="34" charset="0"/>
              </a:rPr>
              <a:t>2</a:t>
            </a:r>
            <a:r>
              <a:rPr lang="en-US" altLang="en-US" dirty="0">
                <a:latin typeface="Arial" panose="020B0604020202020204" pitchFamily="34" charset="0"/>
              </a:rPr>
              <a:t> </a:t>
            </a:r>
            <a:r>
              <a:rPr lang="en-US" altLang="en-US" dirty="0" err="1">
                <a:latin typeface="Arial" panose="020B0604020202020204" pitchFamily="34" charset="0"/>
              </a:rPr>
              <a:t>dlm</a:t>
            </a:r>
            <a:r>
              <a:rPr lang="en-US" altLang="en-US" dirty="0">
                <a:latin typeface="Arial" panose="020B0604020202020204" pitchFamily="34" charset="0"/>
              </a:rPr>
              <a:t> </a:t>
            </a:r>
            <a:r>
              <a:rPr lang="en-US" altLang="en-US" dirty="0" err="1">
                <a:latin typeface="Arial" panose="020B0604020202020204" pitchFamily="34" charset="0"/>
              </a:rPr>
              <a:t>produk</a:t>
            </a:r>
            <a:r>
              <a:rPr lang="en-US" altLang="en-US" dirty="0">
                <a:latin typeface="Arial" panose="020B0604020202020204" pitchFamily="34" charset="0"/>
              </a:rPr>
              <a:t> </a:t>
            </a:r>
            <a:r>
              <a:rPr lang="en-US" altLang="en-US" dirty="0" err="1">
                <a:latin typeface="Arial" panose="020B0604020202020204" pitchFamily="34" charset="0"/>
              </a:rPr>
              <a:t>atau</a:t>
            </a:r>
            <a:r>
              <a:rPr lang="en-US" altLang="en-US" dirty="0">
                <a:latin typeface="Arial" panose="020B0604020202020204" pitchFamily="34" charset="0"/>
              </a:rPr>
              <a:t> aturan</a:t>
            </a:r>
            <a:r>
              <a:rPr lang="en-US" altLang="en-US" baseline="30000" dirty="0">
                <a:latin typeface="Arial" panose="020B0604020202020204" pitchFamily="34" charset="0"/>
              </a:rPr>
              <a:t>2</a:t>
            </a:r>
            <a:r>
              <a:rPr lang="en-US" altLang="en-US" dirty="0">
                <a:latin typeface="Arial" panose="020B0604020202020204" pitchFamily="34" charset="0"/>
              </a:rPr>
              <a:t> </a:t>
            </a:r>
            <a:r>
              <a:rPr lang="en-US" altLang="en-US" dirty="0" err="1">
                <a:latin typeface="Arial" panose="020B0604020202020204" pitchFamily="34" charset="0"/>
              </a:rPr>
              <a:t>bisnis</a:t>
            </a:r>
            <a:r>
              <a:rPr lang="en-US" altLang="en-US" dirty="0">
                <a:latin typeface="Arial" panose="020B0604020202020204" pitchFamily="34" charset="0"/>
              </a:rPr>
              <a:t>.</a:t>
            </a:r>
          </a:p>
          <a:p>
            <a:pPr lvl="1">
              <a:spcBef>
                <a:spcPct val="50000"/>
              </a:spcBef>
              <a:buFont typeface="Marlett" pitchFamily="2" charset="2"/>
              <a:buChar char="a"/>
            </a:pPr>
            <a:r>
              <a:rPr lang="en-US" altLang="en-US" dirty="0" err="1">
                <a:latin typeface="Arial" panose="020B0604020202020204" pitchFamily="34" charset="0"/>
              </a:rPr>
              <a:t>Keinginan</a:t>
            </a:r>
            <a:r>
              <a:rPr lang="en-US" altLang="en-US" dirty="0">
                <a:latin typeface="Arial" panose="020B0604020202020204" pitchFamily="34" charset="0"/>
              </a:rPr>
              <a:t> </a:t>
            </a:r>
            <a:r>
              <a:rPr lang="en-US" altLang="en-US" dirty="0" err="1">
                <a:latin typeface="Arial" panose="020B0604020202020204" pitchFamily="34" charset="0"/>
              </a:rPr>
              <a:t>pelanggan</a:t>
            </a:r>
            <a:r>
              <a:rPr lang="en-US" altLang="en-US" dirty="0">
                <a:latin typeface="Arial" panose="020B0604020202020204" pitchFamily="34" charset="0"/>
              </a:rPr>
              <a:t> </a:t>
            </a:r>
            <a:r>
              <a:rPr lang="en-US" altLang="en-US" dirty="0" err="1">
                <a:latin typeface="Arial" panose="020B0604020202020204" pitchFamily="34" charset="0"/>
              </a:rPr>
              <a:t>baru</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meminta</a:t>
            </a:r>
            <a:r>
              <a:rPr lang="en-US" altLang="en-US" dirty="0">
                <a:latin typeface="Arial" panose="020B0604020202020204" pitchFamily="34" charset="0"/>
              </a:rPr>
              <a:t> </a:t>
            </a:r>
            <a:r>
              <a:rPr lang="en-US" altLang="en-US" dirty="0" err="1">
                <a:latin typeface="Arial" panose="020B0604020202020204" pitchFamily="34" charset="0"/>
              </a:rPr>
              <a:t>modifikasi</a:t>
            </a:r>
            <a:r>
              <a:rPr lang="en-US" altLang="en-US" dirty="0">
                <a:latin typeface="Arial" panose="020B0604020202020204" pitchFamily="34" charset="0"/>
              </a:rPr>
              <a:t> data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dihasilkan</a:t>
            </a:r>
            <a:r>
              <a:rPr lang="en-US" altLang="en-US" dirty="0">
                <a:latin typeface="Arial" panose="020B0604020202020204" pitchFamily="34" charset="0"/>
              </a:rPr>
              <a:t> </a:t>
            </a:r>
            <a:r>
              <a:rPr lang="en-US" altLang="en-US" dirty="0" err="1">
                <a:latin typeface="Arial" panose="020B0604020202020204" pitchFamily="34" charset="0"/>
              </a:rPr>
              <a:t>oleh</a:t>
            </a:r>
            <a:r>
              <a:rPr lang="en-US" altLang="en-US" dirty="0">
                <a:latin typeface="Arial" panose="020B0604020202020204" pitchFamily="34" charset="0"/>
              </a:rPr>
              <a:t> </a:t>
            </a:r>
            <a:r>
              <a:rPr lang="en-US" altLang="en-US" dirty="0" err="1">
                <a:latin typeface="Arial" panose="020B0604020202020204" pitchFamily="34" charset="0"/>
              </a:rPr>
              <a:t>sistem</a:t>
            </a:r>
            <a:r>
              <a:rPr lang="en-US" altLang="en-US" dirty="0">
                <a:latin typeface="Arial" panose="020B0604020202020204" pitchFamily="34" charset="0"/>
              </a:rPr>
              <a:t> </a:t>
            </a:r>
            <a:r>
              <a:rPr lang="en-US" altLang="en-US" dirty="0" err="1">
                <a:latin typeface="Arial" panose="020B0604020202020204" pitchFamily="34" charset="0"/>
              </a:rPr>
              <a:t>informasi</a:t>
            </a:r>
            <a:r>
              <a:rPr lang="en-US" altLang="en-US" dirty="0">
                <a:latin typeface="Arial" panose="020B0604020202020204" pitchFamily="34" charset="0"/>
              </a:rPr>
              <a:t>; </a:t>
            </a:r>
            <a:r>
              <a:rPr lang="en-US" altLang="en-US" dirty="0" err="1">
                <a:latin typeface="Arial" panose="020B0604020202020204" pitchFamily="34" charset="0"/>
              </a:rPr>
              <a:t>fungsionalitas</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diberikan</a:t>
            </a:r>
            <a:r>
              <a:rPr lang="en-US" altLang="en-US" dirty="0">
                <a:latin typeface="Arial" panose="020B0604020202020204" pitchFamily="34" charset="0"/>
              </a:rPr>
              <a:t> </a:t>
            </a:r>
            <a:r>
              <a:rPr lang="en-US" altLang="en-US" dirty="0" err="1">
                <a:latin typeface="Arial" panose="020B0604020202020204" pitchFamily="34" charset="0"/>
              </a:rPr>
              <a:t>oleh</a:t>
            </a:r>
            <a:r>
              <a:rPr lang="en-US" altLang="en-US" dirty="0">
                <a:latin typeface="Arial" panose="020B0604020202020204" pitchFamily="34" charset="0"/>
              </a:rPr>
              <a:t> </a:t>
            </a:r>
            <a:r>
              <a:rPr lang="en-US" altLang="en-US" dirty="0" err="1">
                <a:latin typeface="Arial" panose="020B0604020202020204" pitchFamily="34" charset="0"/>
              </a:rPr>
              <a:t>produk</a:t>
            </a:r>
            <a:r>
              <a:rPr lang="en-US" altLang="en-US" dirty="0">
                <a:latin typeface="Arial" panose="020B0604020202020204" pitchFamily="34" charset="0"/>
              </a:rPr>
              <a:t>, </a:t>
            </a:r>
            <a:r>
              <a:rPr lang="en-US" altLang="en-US" dirty="0" err="1">
                <a:latin typeface="Arial" panose="020B0604020202020204" pitchFamily="34" charset="0"/>
              </a:rPr>
              <a:t>atau</a:t>
            </a:r>
            <a:r>
              <a:rPr lang="en-US" altLang="en-US" dirty="0">
                <a:latin typeface="Arial" panose="020B0604020202020204" pitchFamily="34" charset="0"/>
              </a:rPr>
              <a:t> </a:t>
            </a:r>
            <a:r>
              <a:rPr lang="en-US" altLang="en-US" dirty="0" err="1">
                <a:latin typeface="Arial" panose="020B0604020202020204" pitchFamily="34" charset="0"/>
              </a:rPr>
              <a:t>layanan</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diberikan</a:t>
            </a:r>
            <a:r>
              <a:rPr lang="en-US" altLang="en-US" dirty="0">
                <a:latin typeface="Arial" panose="020B0604020202020204" pitchFamily="34" charset="0"/>
              </a:rPr>
              <a:t> </a:t>
            </a:r>
            <a:r>
              <a:rPr lang="en-US" altLang="en-US" dirty="0" err="1">
                <a:latin typeface="Arial" panose="020B0604020202020204" pitchFamily="34" charset="0"/>
              </a:rPr>
              <a:t>oleh</a:t>
            </a:r>
            <a:r>
              <a:rPr lang="en-US" altLang="en-US" dirty="0">
                <a:latin typeface="Arial" panose="020B0604020202020204" pitchFamily="34" charset="0"/>
              </a:rPr>
              <a:t> </a:t>
            </a:r>
            <a:r>
              <a:rPr lang="en-US" altLang="en-US" dirty="0" err="1">
                <a:latin typeface="Arial" panose="020B0604020202020204" pitchFamily="34" charset="0"/>
              </a:rPr>
              <a:t>suatu</a:t>
            </a:r>
            <a:r>
              <a:rPr lang="en-US" altLang="en-US" dirty="0">
                <a:latin typeface="Arial" panose="020B0604020202020204" pitchFamily="34" charset="0"/>
              </a:rPr>
              <a:t> </a:t>
            </a:r>
            <a:r>
              <a:rPr lang="en-US" altLang="en-US" dirty="0" err="1">
                <a:latin typeface="Arial" panose="020B0604020202020204" pitchFamily="34" charset="0"/>
              </a:rPr>
              <a:t>sistem</a:t>
            </a:r>
            <a:r>
              <a:rPr lang="en-US" altLang="en-US" dirty="0">
                <a:latin typeface="Arial" panose="020B0604020202020204" pitchFamily="34" charset="0"/>
              </a:rPr>
              <a:t> </a:t>
            </a:r>
            <a:r>
              <a:rPr lang="en-US" altLang="en-US" dirty="0" err="1">
                <a:latin typeface="Arial" panose="020B0604020202020204" pitchFamily="34" charset="0"/>
              </a:rPr>
              <a:t>berbasis</a:t>
            </a:r>
            <a:r>
              <a:rPr lang="en-US" altLang="en-US" dirty="0">
                <a:latin typeface="Arial" panose="020B0604020202020204" pitchFamily="34" charset="0"/>
              </a:rPr>
              <a:t> </a:t>
            </a:r>
            <a:r>
              <a:rPr lang="en-US" altLang="en-US" dirty="0" err="1">
                <a:latin typeface="Arial" panose="020B0604020202020204" pitchFamily="34" charset="0"/>
              </a:rPr>
              <a:t>komputer</a:t>
            </a:r>
            <a:r>
              <a:rPr lang="en-US" altLang="en-US" dirty="0">
                <a:latin typeface="Arial" panose="020B0604020202020204" pitchFamily="34" charset="0"/>
              </a:rPr>
              <a:t>.</a:t>
            </a:r>
          </a:p>
          <a:p>
            <a:pPr lvl="1">
              <a:spcBef>
                <a:spcPct val="50000"/>
              </a:spcBef>
              <a:buFont typeface="Marlett" pitchFamily="2" charset="2"/>
              <a:buChar char="a"/>
            </a:pPr>
            <a:r>
              <a:rPr lang="en-US" altLang="en-US" dirty="0" err="1">
                <a:latin typeface="Arial" panose="020B0604020202020204" pitchFamily="34" charset="0"/>
              </a:rPr>
              <a:t>Reorganisasi</a:t>
            </a:r>
            <a:r>
              <a:rPr lang="en-US" altLang="en-US" dirty="0">
                <a:latin typeface="Arial" panose="020B0604020202020204" pitchFamily="34" charset="0"/>
              </a:rPr>
              <a:t> </a:t>
            </a:r>
            <a:r>
              <a:rPr lang="en-US" altLang="en-US" dirty="0" err="1">
                <a:latin typeface="Arial" panose="020B0604020202020204" pitchFamily="34" charset="0"/>
              </a:rPr>
              <a:t>dan</a:t>
            </a:r>
            <a:r>
              <a:rPr lang="en-US" altLang="en-US" dirty="0">
                <a:latin typeface="Arial" panose="020B0604020202020204" pitchFamily="34" charset="0"/>
              </a:rPr>
              <a:t>/</a:t>
            </a:r>
            <a:r>
              <a:rPr lang="en-US" altLang="en-US" dirty="0" err="1">
                <a:latin typeface="Arial" panose="020B0604020202020204" pitchFamily="34" charset="0"/>
              </a:rPr>
              <a:t>atau</a:t>
            </a:r>
            <a:r>
              <a:rPr lang="en-US" altLang="en-US" dirty="0">
                <a:latin typeface="Arial" panose="020B0604020202020204" pitchFamily="34" charset="0"/>
              </a:rPr>
              <a:t> </a:t>
            </a:r>
            <a:r>
              <a:rPr lang="en-US" altLang="en-US" dirty="0" err="1">
                <a:latin typeface="Arial" panose="020B0604020202020204" pitchFamily="34" charset="0"/>
              </a:rPr>
              <a:t>bisnis</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turun</a:t>
            </a:r>
            <a:r>
              <a:rPr lang="en-US" altLang="en-US" dirty="0">
                <a:latin typeface="Arial" panose="020B0604020202020204" pitchFamily="34" charset="0"/>
              </a:rPr>
              <a:t> </a:t>
            </a:r>
            <a:r>
              <a:rPr lang="en-US" altLang="en-US" dirty="0" err="1">
                <a:latin typeface="Arial" panose="020B0604020202020204" pitchFamily="34" charset="0"/>
              </a:rPr>
              <a:t>ukuran</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menyebabkan</a:t>
            </a:r>
            <a:r>
              <a:rPr lang="en-US" altLang="en-US" dirty="0">
                <a:latin typeface="Arial" panose="020B0604020202020204" pitchFamily="34" charset="0"/>
              </a:rPr>
              <a:t> </a:t>
            </a:r>
            <a:r>
              <a:rPr lang="en-US" altLang="en-US" dirty="0" err="1">
                <a:latin typeface="Arial" panose="020B0604020202020204" pitchFamily="34" charset="0"/>
              </a:rPr>
              <a:t>perubahan</a:t>
            </a:r>
            <a:r>
              <a:rPr lang="en-US" altLang="en-US" dirty="0">
                <a:latin typeface="Arial" panose="020B0604020202020204" pitchFamily="34" charset="0"/>
              </a:rPr>
              <a:t> </a:t>
            </a:r>
            <a:r>
              <a:rPr lang="en-US" altLang="en-US" dirty="0" err="1">
                <a:latin typeface="Arial" panose="020B0604020202020204" pitchFamily="34" charset="0"/>
              </a:rPr>
              <a:t>dlm</a:t>
            </a:r>
            <a:r>
              <a:rPr lang="en-US" altLang="en-US" dirty="0">
                <a:latin typeface="Arial" panose="020B0604020202020204" pitchFamily="34" charset="0"/>
              </a:rPr>
              <a:t> </a:t>
            </a:r>
            <a:r>
              <a:rPr lang="en-US" altLang="en-US" dirty="0" err="1">
                <a:latin typeface="Arial" panose="020B0604020202020204" pitchFamily="34" charset="0"/>
              </a:rPr>
              <a:t>priorita</a:t>
            </a:r>
            <a:r>
              <a:rPr lang="en-US" altLang="en-US" dirty="0">
                <a:latin typeface="Arial" panose="020B0604020202020204" pitchFamily="34" charset="0"/>
              </a:rPr>
              <a:t> </a:t>
            </a:r>
            <a:r>
              <a:rPr lang="en-US" altLang="en-US" dirty="0" err="1">
                <a:latin typeface="Arial" panose="020B0604020202020204" pitchFamily="34" charset="0"/>
              </a:rPr>
              <a:t>proyek</a:t>
            </a:r>
            <a:r>
              <a:rPr lang="en-US" altLang="en-US" dirty="0">
                <a:latin typeface="Arial" panose="020B0604020202020204" pitchFamily="34" charset="0"/>
              </a:rPr>
              <a:t> </a:t>
            </a:r>
            <a:r>
              <a:rPr lang="en-US" altLang="en-US" dirty="0" err="1">
                <a:latin typeface="Arial" panose="020B0604020202020204" pitchFamily="34" charset="0"/>
              </a:rPr>
              <a:t>atau</a:t>
            </a:r>
            <a:r>
              <a:rPr lang="en-US" altLang="en-US" dirty="0">
                <a:latin typeface="Arial" panose="020B0604020202020204" pitchFamily="34" charset="0"/>
              </a:rPr>
              <a:t> </a:t>
            </a:r>
            <a:r>
              <a:rPr lang="en-US" altLang="en-US" dirty="0" err="1">
                <a:latin typeface="Arial" panose="020B0604020202020204" pitchFamily="34" charset="0"/>
              </a:rPr>
              <a:t>struktur</a:t>
            </a:r>
            <a:r>
              <a:rPr lang="en-US" altLang="en-US" dirty="0">
                <a:latin typeface="Arial" panose="020B0604020202020204" pitchFamily="34" charset="0"/>
              </a:rPr>
              <a:t> </a:t>
            </a:r>
            <a:r>
              <a:rPr lang="en-US" altLang="en-US" dirty="0" err="1">
                <a:latin typeface="Arial" panose="020B0604020202020204" pitchFamily="34" charset="0"/>
              </a:rPr>
              <a:t>tim</a:t>
            </a:r>
            <a:r>
              <a:rPr lang="en-US" altLang="en-US" dirty="0">
                <a:latin typeface="Arial" panose="020B0604020202020204" pitchFamily="34" charset="0"/>
              </a:rPr>
              <a:t> </a:t>
            </a:r>
            <a:r>
              <a:rPr lang="en-US" altLang="en-US" dirty="0" err="1">
                <a:latin typeface="Arial" panose="020B0604020202020204" pitchFamily="34" charset="0"/>
              </a:rPr>
              <a:t>rekayasa</a:t>
            </a:r>
            <a:r>
              <a:rPr lang="en-US" altLang="en-US" dirty="0">
                <a:latin typeface="Arial" panose="020B0604020202020204" pitchFamily="34" charset="0"/>
              </a:rPr>
              <a:t> P/L.</a:t>
            </a:r>
          </a:p>
          <a:p>
            <a:pPr lvl="1">
              <a:spcBef>
                <a:spcPct val="50000"/>
              </a:spcBef>
              <a:buFont typeface="Marlett" pitchFamily="2" charset="2"/>
              <a:buChar char="a"/>
            </a:pPr>
            <a:r>
              <a:rPr lang="en-US" altLang="en-US" dirty="0">
                <a:latin typeface="Arial" panose="020B0604020202020204" pitchFamily="34" charset="0"/>
              </a:rPr>
              <a:t>Kendala</a:t>
            </a:r>
            <a:r>
              <a:rPr lang="en-US" altLang="en-US" baseline="30000" dirty="0">
                <a:latin typeface="Arial" panose="020B0604020202020204" pitchFamily="34" charset="0"/>
              </a:rPr>
              <a:t>2</a:t>
            </a:r>
            <a:r>
              <a:rPr lang="en-US" altLang="en-US" dirty="0">
                <a:latin typeface="Arial" panose="020B0604020202020204" pitchFamily="34" charset="0"/>
              </a:rPr>
              <a:t> </a:t>
            </a:r>
            <a:r>
              <a:rPr lang="en-US" altLang="en-US" dirty="0" err="1">
                <a:latin typeface="Arial" panose="020B0604020202020204" pitchFamily="34" charset="0"/>
              </a:rPr>
              <a:t>anggaran</a:t>
            </a:r>
            <a:r>
              <a:rPr lang="en-US" altLang="en-US" dirty="0">
                <a:latin typeface="Arial" panose="020B0604020202020204" pitchFamily="34" charset="0"/>
              </a:rPr>
              <a:t> </a:t>
            </a:r>
            <a:r>
              <a:rPr lang="en-US" altLang="en-US" dirty="0" err="1">
                <a:latin typeface="Arial" panose="020B0604020202020204" pitchFamily="34" charset="0"/>
              </a:rPr>
              <a:t>atau</a:t>
            </a:r>
            <a:r>
              <a:rPr lang="en-US" altLang="en-US" dirty="0">
                <a:latin typeface="Arial" panose="020B0604020202020204" pitchFamily="34" charset="0"/>
              </a:rPr>
              <a:t> </a:t>
            </a:r>
            <a:r>
              <a:rPr lang="en-US" altLang="en-US" dirty="0" err="1">
                <a:latin typeface="Arial" panose="020B0604020202020204" pitchFamily="34" charset="0"/>
              </a:rPr>
              <a:t>jadwal</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menjebabkan</a:t>
            </a:r>
            <a:r>
              <a:rPr lang="en-US" altLang="en-US" dirty="0">
                <a:latin typeface="Arial" panose="020B0604020202020204" pitchFamily="34" charset="0"/>
              </a:rPr>
              <a:t> </a:t>
            </a:r>
            <a:r>
              <a:rPr lang="en-US" altLang="en-US" dirty="0" err="1">
                <a:latin typeface="Arial" panose="020B0604020202020204" pitchFamily="34" charset="0"/>
              </a:rPr>
              <a:t>redefinisi</a:t>
            </a:r>
            <a:r>
              <a:rPr lang="en-US" altLang="en-US" dirty="0">
                <a:latin typeface="Arial" panose="020B0604020202020204" pitchFamily="34" charset="0"/>
              </a:rPr>
              <a:t> </a:t>
            </a:r>
            <a:r>
              <a:rPr lang="en-US" altLang="en-US" dirty="0" err="1">
                <a:latin typeface="Arial" panose="020B0604020202020204" pitchFamily="34" charset="0"/>
              </a:rPr>
              <a:t>sistem</a:t>
            </a:r>
            <a:r>
              <a:rPr lang="en-US" altLang="en-US" dirty="0">
                <a:latin typeface="Arial" panose="020B0604020202020204" pitchFamily="34" charset="0"/>
              </a:rPr>
              <a:t> </a:t>
            </a:r>
            <a:r>
              <a:rPr lang="en-US" altLang="en-US" dirty="0" err="1">
                <a:latin typeface="Arial" panose="020B0604020202020204" pitchFamily="34" charset="0"/>
              </a:rPr>
              <a:t>atau</a:t>
            </a:r>
            <a:r>
              <a:rPr lang="en-US" altLang="en-US" dirty="0">
                <a:latin typeface="Arial" panose="020B0604020202020204" pitchFamily="34" charset="0"/>
              </a:rPr>
              <a:t> </a:t>
            </a:r>
            <a:r>
              <a:rPr lang="en-US" altLang="en-US" dirty="0" err="1">
                <a:latin typeface="Arial" panose="020B0604020202020204" pitchFamily="34" charset="0"/>
              </a:rPr>
              <a:t>produk</a:t>
            </a:r>
            <a:r>
              <a:rPr lang="en-US" altLang="en-US" dirty="0">
                <a:latin typeface="Arial" panose="020B0604020202020204" pitchFamily="34" charset="0"/>
              </a:rPr>
              <a:t>.</a:t>
            </a:r>
          </a:p>
        </p:txBody>
      </p:sp>
      <p:sp>
        <p:nvSpPr>
          <p:cNvPr id="11268" name="Line 4"/>
          <p:cNvSpPr>
            <a:spLocks noChangeShapeType="1"/>
          </p:cNvSpPr>
          <p:nvPr/>
        </p:nvSpPr>
        <p:spPr bwMode="auto">
          <a:xfrm>
            <a:off x="1524000" y="533400"/>
            <a:ext cx="83820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905000" y="381000"/>
            <a:ext cx="84582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defTabSz="285750">
              <a:defRPr sz="2400">
                <a:solidFill>
                  <a:schemeClr val="tx1"/>
                </a:solidFill>
                <a:latin typeface="Times New Roman" panose="02020603050405020304" pitchFamily="18" charset="0"/>
              </a:defRPr>
            </a:lvl1pPr>
            <a:lvl2pPr marL="571500" defTabSz="285750">
              <a:defRPr sz="2400">
                <a:solidFill>
                  <a:schemeClr val="tx1"/>
                </a:solidFill>
                <a:latin typeface="Times New Roman" panose="02020603050405020304" pitchFamily="18" charset="0"/>
              </a:defRPr>
            </a:lvl2pPr>
            <a:lvl3pPr defTabSz="285750">
              <a:defRPr sz="2400">
                <a:solidFill>
                  <a:schemeClr val="tx1"/>
                </a:solidFill>
                <a:latin typeface="Times New Roman" panose="02020603050405020304" pitchFamily="18" charset="0"/>
              </a:defRPr>
            </a:lvl3pPr>
            <a:lvl4pPr defTabSz="285750">
              <a:defRPr sz="2400">
                <a:solidFill>
                  <a:schemeClr val="tx1"/>
                </a:solidFill>
                <a:latin typeface="Times New Roman" panose="02020603050405020304" pitchFamily="18" charset="0"/>
              </a:defRPr>
            </a:lvl4pPr>
            <a:lvl5pPr defTabSz="285750">
              <a:defRPr sz="2400">
                <a:solidFill>
                  <a:schemeClr val="tx1"/>
                </a:solidFill>
                <a:latin typeface="Times New Roman" panose="02020603050405020304" pitchFamily="18" charset="0"/>
              </a:defRPr>
            </a:lvl5pPr>
            <a:lvl6pPr defTabSz="285750" eaLnBrk="0" fontAlgn="base" hangingPunct="0">
              <a:spcBef>
                <a:spcPct val="0"/>
              </a:spcBef>
              <a:spcAft>
                <a:spcPct val="0"/>
              </a:spcAft>
              <a:defRPr sz="2400">
                <a:solidFill>
                  <a:schemeClr val="tx1"/>
                </a:solidFill>
                <a:latin typeface="Times New Roman" panose="02020603050405020304" pitchFamily="18" charset="0"/>
              </a:defRPr>
            </a:lvl6pPr>
            <a:lvl7pPr defTabSz="285750" eaLnBrk="0" fontAlgn="base" hangingPunct="0">
              <a:spcBef>
                <a:spcPct val="0"/>
              </a:spcBef>
              <a:spcAft>
                <a:spcPct val="0"/>
              </a:spcAft>
              <a:defRPr sz="2400">
                <a:solidFill>
                  <a:schemeClr val="tx1"/>
                </a:solidFill>
                <a:latin typeface="Times New Roman" panose="02020603050405020304" pitchFamily="18" charset="0"/>
              </a:defRPr>
            </a:lvl7pPr>
            <a:lvl8pPr defTabSz="285750" eaLnBrk="0" fontAlgn="base" hangingPunct="0">
              <a:spcBef>
                <a:spcPct val="0"/>
              </a:spcBef>
              <a:spcAft>
                <a:spcPct val="0"/>
              </a:spcAft>
              <a:defRPr sz="2400">
                <a:solidFill>
                  <a:schemeClr val="tx1"/>
                </a:solidFill>
                <a:latin typeface="Times New Roman" panose="02020603050405020304" pitchFamily="18" charset="0"/>
              </a:defRPr>
            </a:lvl8pPr>
            <a:lvl9pPr defTabSz="2857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Baseline</a:t>
            </a:r>
            <a:endParaRPr lang="en-US" altLang="en-US" sz="2800">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Perubahan adalah kenyataan hidup dlm pengembangan P/L. Pelanggan ingin memodifikasi persyaratan</a:t>
            </a:r>
            <a:r>
              <a:rPr lang="en-US" altLang="en-US" baseline="30000">
                <a:latin typeface="Arial" panose="020B0604020202020204" pitchFamily="34" charset="0"/>
              </a:rPr>
              <a:t>2</a:t>
            </a:r>
            <a:r>
              <a:rPr lang="en-US" altLang="en-US">
                <a:latin typeface="Arial" panose="020B0604020202020204" pitchFamily="34" charset="0"/>
              </a:rPr>
              <a:t>. Pengembang ingin memodifikasi metoda2 teknis. Manager ingin memodifikasi cara pendekatan proyek.</a:t>
            </a:r>
          </a:p>
          <a:p>
            <a:pPr>
              <a:spcBef>
                <a:spcPct val="50000"/>
              </a:spcBef>
              <a:buFont typeface="Marlett" pitchFamily="2" charset="2"/>
              <a:buChar char="8"/>
            </a:pPr>
            <a:r>
              <a:rPr lang="en-US" altLang="en-US">
                <a:latin typeface="Arial" panose="020B0604020202020204" pitchFamily="34" charset="0"/>
              </a:rPr>
              <a:t>Utk apa semua modifikasi ini? Jawabnya adalah benar</a:t>
            </a:r>
            <a:r>
              <a:rPr lang="en-US" altLang="en-US" baseline="30000">
                <a:latin typeface="Arial" panose="020B0604020202020204" pitchFamily="34" charset="0"/>
              </a:rPr>
              <a:t>2</a:t>
            </a:r>
            <a:r>
              <a:rPr lang="en-US" altLang="en-US">
                <a:latin typeface="Arial" panose="020B0604020202020204" pitchFamily="34" charset="0"/>
              </a:rPr>
              <a:t> sangat sederhana. Dgn berjalannya waktu semua yg terlibat mengetahui lebih banyak ttg apa yg mereka inginkan, cara mana yg terbaik, dan bagaimana membuatnya tetap bekerja &amp; tetap mendatangkan uang.</a:t>
            </a:r>
          </a:p>
          <a:p>
            <a:pPr>
              <a:spcBef>
                <a:spcPct val="50000"/>
              </a:spcBef>
              <a:buFont typeface="Marlett" pitchFamily="2" charset="2"/>
              <a:buChar char="8"/>
            </a:pPr>
            <a:r>
              <a:rPr lang="en-US" altLang="en-US">
                <a:latin typeface="Arial" panose="020B0604020202020204" pitchFamily="34" charset="0"/>
              </a:rPr>
              <a:t>Pengetahuan</a:t>
            </a:r>
            <a:r>
              <a:rPr lang="en-US" altLang="en-US" baseline="30000">
                <a:latin typeface="Arial" panose="020B0604020202020204" pitchFamily="34" charset="0"/>
              </a:rPr>
              <a:t>2</a:t>
            </a:r>
            <a:r>
              <a:rPr lang="en-US" altLang="en-US">
                <a:latin typeface="Arial" panose="020B0604020202020204" pitchFamily="34" charset="0"/>
              </a:rPr>
              <a:t> tambahan ini mrpk daya dorong dibalik hampir semua perubahan dan membawa pd suatu pernyataan drpd fakta bahwa adalah sulit utk kebanyakan software engineer practitioners utk menerima: sebagian terbesar perubahan dpt dipertanggung jawabkan.</a:t>
            </a:r>
          </a:p>
        </p:txBody>
      </p:sp>
      <p:sp>
        <p:nvSpPr>
          <p:cNvPr id="13315" name="Line 3"/>
          <p:cNvSpPr>
            <a:spLocks noChangeShapeType="1"/>
          </p:cNvSpPr>
          <p:nvPr/>
        </p:nvSpPr>
        <p:spPr bwMode="auto">
          <a:xfrm>
            <a:off x="1905000" y="914400"/>
            <a:ext cx="83820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905000" y="381000"/>
            <a:ext cx="845820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defTabSz="381000">
              <a:defRPr sz="2400">
                <a:solidFill>
                  <a:schemeClr val="tx1"/>
                </a:solidFill>
                <a:latin typeface="Times New Roman" panose="02020603050405020304" pitchFamily="18" charset="0"/>
              </a:defRPr>
            </a:lvl1pPr>
            <a:lvl2pPr marL="676275" defTabSz="381000">
              <a:defRPr sz="2400">
                <a:solidFill>
                  <a:schemeClr val="tx1"/>
                </a:solidFill>
                <a:latin typeface="Times New Roman" panose="02020603050405020304" pitchFamily="18" charset="0"/>
              </a:defRPr>
            </a:lvl2pPr>
            <a:lvl3pPr defTabSz="381000">
              <a:defRPr sz="2400">
                <a:solidFill>
                  <a:schemeClr val="tx1"/>
                </a:solidFill>
                <a:latin typeface="Times New Roman" panose="02020603050405020304" pitchFamily="18" charset="0"/>
              </a:defRPr>
            </a:lvl3pPr>
            <a:lvl4pPr defTabSz="381000">
              <a:defRPr sz="2400">
                <a:solidFill>
                  <a:schemeClr val="tx1"/>
                </a:solidFill>
                <a:latin typeface="Times New Roman" panose="02020603050405020304" pitchFamily="18" charset="0"/>
              </a:defRPr>
            </a:lvl4pPr>
            <a:lvl5pPr defTabSz="381000">
              <a:defRPr sz="2400">
                <a:solidFill>
                  <a:schemeClr val="tx1"/>
                </a:solidFill>
                <a:latin typeface="Times New Roman" panose="02020603050405020304" pitchFamily="18" charset="0"/>
              </a:defRPr>
            </a:lvl5pPr>
            <a:lvl6pPr defTabSz="381000" eaLnBrk="0" fontAlgn="base" hangingPunct="0">
              <a:spcBef>
                <a:spcPct val="0"/>
              </a:spcBef>
              <a:spcAft>
                <a:spcPct val="0"/>
              </a:spcAft>
              <a:defRPr sz="2400">
                <a:solidFill>
                  <a:schemeClr val="tx1"/>
                </a:solidFill>
                <a:latin typeface="Times New Roman" panose="02020603050405020304" pitchFamily="18" charset="0"/>
              </a:defRPr>
            </a:lvl6pPr>
            <a:lvl7pPr defTabSz="381000" eaLnBrk="0" fontAlgn="base" hangingPunct="0">
              <a:spcBef>
                <a:spcPct val="0"/>
              </a:spcBef>
              <a:spcAft>
                <a:spcPct val="0"/>
              </a:spcAft>
              <a:defRPr sz="2400">
                <a:solidFill>
                  <a:schemeClr val="tx1"/>
                </a:solidFill>
                <a:latin typeface="Times New Roman" panose="02020603050405020304" pitchFamily="18" charset="0"/>
              </a:defRPr>
            </a:lvl7pPr>
            <a:lvl8pPr defTabSz="381000" eaLnBrk="0" fontAlgn="base" hangingPunct="0">
              <a:spcBef>
                <a:spcPct val="0"/>
              </a:spcBef>
              <a:spcAft>
                <a:spcPct val="0"/>
              </a:spcAft>
              <a:defRPr sz="2400">
                <a:solidFill>
                  <a:schemeClr val="tx1"/>
                </a:solidFill>
                <a:latin typeface="Times New Roman" panose="02020603050405020304" pitchFamily="18" charset="0"/>
              </a:defRPr>
            </a:lvl8pPr>
            <a:lvl9pPr defTabSz="381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Baseline</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Base line adalah sebuah konsep SCM yg membantu kita utk mengkontrol perubahan</a:t>
            </a:r>
            <a:r>
              <a:rPr lang="en-US" altLang="en-US" baseline="30000">
                <a:latin typeface="Arial" panose="020B0604020202020204" pitchFamily="34" charset="0"/>
              </a:rPr>
              <a:t>2</a:t>
            </a:r>
            <a:r>
              <a:rPr lang="en-US" altLang="en-US">
                <a:latin typeface="Arial" panose="020B0604020202020204" pitchFamily="34" charset="0"/>
              </a:rPr>
              <a:t> tanpa secara serius menghalangi perubahan2 yg dpt dijustifikasi.</a:t>
            </a:r>
          </a:p>
          <a:p>
            <a:pPr>
              <a:spcBef>
                <a:spcPct val="50000"/>
              </a:spcBef>
              <a:buFont typeface="Marlett" pitchFamily="2" charset="2"/>
              <a:buChar char="8"/>
            </a:pPr>
            <a:r>
              <a:rPr lang="en-US" altLang="en-US">
                <a:latin typeface="Arial" panose="020B0604020202020204" pitchFamily="34" charset="0"/>
              </a:rPr>
              <a:t>IEEE mendifinisikan baseline sbg (IEEE std. 610.12-1990)</a:t>
            </a:r>
          </a:p>
          <a:p>
            <a:pPr>
              <a:spcBef>
                <a:spcPct val="50000"/>
              </a:spcBef>
            </a:pPr>
            <a:r>
              <a:rPr lang="en-US" altLang="en-US" i="1">
                <a:latin typeface="Arial" panose="020B0604020202020204" pitchFamily="34" charset="0"/>
              </a:rPr>
              <a:t>			Suatu spesifikasi atau produk yg tlh secara formal 				direview dan disetujui bersama, yg selanjutnya 					bertindak sbg basis utk pengembangan lebih lanjut, 			dan yg dpt 	hanya melalui prosedur</a:t>
            </a:r>
            <a:r>
              <a:rPr lang="en-US" altLang="en-US" i="1" baseline="30000">
                <a:latin typeface="Arial" panose="020B0604020202020204" pitchFamily="34" charset="0"/>
              </a:rPr>
              <a:t>2 </a:t>
            </a:r>
            <a:r>
              <a:rPr lang="en-US" altLang="en-US" i="1">
                <a:latin typeface="Arial" panose="020B0604020202020204" pitchFamily="34" charset="0"/>
              </a:rPr>
              <a:t>kontrol 						perubahan formal.</a:t>
            </a:r>
          </a:p>
          <a:p>
            <a:pPr>
              <a:spcBef>
                <a:spcPct val="50000"/>
              </a:spcBef>
              <a:buFont typeface="Marlett" pitchFamily="2" charset="2"/>
              <a:buChar char="8"/>
            </a:pPr>
            <a:r>
              <a:rPr lang="en-US" altLang="en-US">
                <a:latin typeface="Arial" panose="020B0604020202020204" pitchFamily="34" charset="0"/>
              </a:rPr>
              <a:t>Dlm konteks rekayasa P/L, baseline adalah milestone dlm pengembangan P/L yg ditandai dgn hasil</a:t>
            </a:r>
            <a:r>
              <a:rPr lang="en-US" altLang="en-US" baseline="30000">
                <a:latin typeface="Arial" panose="020B0604020202020204" pitchFamily="34" charset="0"/>
              </a:rPr>
              <a:t>2</a:t>
            </a:r>
            <a:r>
              <a:rPr lang="en-US" altLang="en-US">
                <a:latin typeface="Arial" panose="020B0604020202020204" pitchFamily="34" charset="0"/>
              </a:rPr>
              <a:t> (delivery) satu atau lebih SCI dan approval SCI2 tsb yg diperoleh lewat suatu FTR.</a:t>
            </a:r>
          </a:p>
        </p:txBody>
      </p:sp>
      <p:sp>
        <p:nvSpPr>
          <p:cNvPr id="14339" name="Line 3"/>
          <p:cNvSpPr>
            <a:spLocks noChangeShapeType="1"/>
          </p:cNvSpPr>
          <p:nvPr/>
        </p:nvSpPr>
        <p:spPr bwMode="auto">
          <a:xfrm>
            <a:off x="1905000" y="914400"/>
            <a:ext cx="8382000"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D7016D51814348B2BE8A5AB783175B" ma:contentTypeVersion="10" ma:contentTypeDescription="Create a new document." ma:contentTypeScope="" ma:versionID="5387663db2e8b0bab0b5d1bd767f8c30">
  <xsd:schema xmlns:xsd="http://www.w3.org/2001/XMLSchema" xmlns:xs="http://www.w3.org/2001/XMLSchema" xmlns:p="http://schemas.microsoft.com/office/2006/metadata/properties" xmlns:ns2="1d6f5447-cc9c-4f5d-8212-abe2b6ccb6f6" xmlns:ns3="918268d5-6d76-4a48-8fa7-7fe56efe3808" targetNamespace="http://schemas.microsoft.com/office/2006/metadata/properties" ma:root="true" ma:fieldsID="8fdc0a7acd4246a084a667e6623617b8" ns2:_="" ns3:_="">
    <xsd:import namespace="1d6f5447-cc9c-4f5d-8212-abe2b6ccb6f6"/>
    <xsd:import namespace="918268d5-6d76-4a48-8fa7-7fe56efe38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f5447-cc9c-4f5d-8212-abe2b6ccb6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8268d5-6d76-4a48-8fa7-7fe56efe380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D50B2D-B379-41C8-A23A-3B3BE27ECCAC}"/>
</file>

<file path=customXml/itemProps2.xml><?xml version="1.0" encoding="utf-8"?>
<ds:datastoreItem xmlns:ds="http://schemas.openxmlformats.org/officeDocument/2006/customXml" ds:itemID="{1D7A597B-1C6D-449D-9A18-74A3149E6B73}"/>
</file>

<file path=customXml/itemProps3.xml><?xml version="1.0" encoding="utf-8"?>
<ds:datastoreItem xmlns:ds="http://schemas.openxmlformats.org/officeDocument/2006/customXml" ds:itemID="{E3CC843E-E127-44DB-A2B8-D0C3F439549C}"/>
</file>

<file path=docProps/app.xml><?xml version="1.0" encoding="utf-8"?>
<Properties xmlns="http://schemas.openxmlformats.org/officeDocument/2006/extended-properties" xmlns:vt="http://schemas.openxmlformats.org/officeDocument/2006/docPropsVTypes">
  <TotalTime>304</TotalTime>
  <Words>3631</Words>
  <Application>Microsoft Office PowerPoint</Application>
  <PresentationFormat>Widescreen</PresentationFormat>
  <Paragraphs>262</Paragraphs>
  <Slides>46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Arial</vt:lpstr>
      <vt:lpstr>Bookman Old Style</vt:lpstr>
      <vt:lpstr>Calibri</vt:lpstr>
      <vt:lpstr>Calibri Light</vt:lpstr>
      <vt:lpstr>Marlett</vt:lpstr>
      <vt:lpstr>Office Theme</vt:lpstr>
      <vt:lpstr>VISIO</vt:lpstr>
      <vt:lpstr>Software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Manatap</cp:lastModifiedBy>
  <cp:revision>26</cp:revision>
  <dcterms:created xsi:type="dcterms:W3CDTF">2020-06-08T01:30:48Z</dcterms:created>
  <dcterms:modified xsi:type="dcterms:W3CDTF">2021-02-07T01:59:27Z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0x01010084D7016D51814348B2BE8A5AB783175B</vt:lpwstr>
  </property>
</Properties>
</file>