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95033B-E48A-4BC2-83BC-FE9EF77E7D3E}" v="3" dt="2021-02-07T01:56:40.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tap" userId="917c9600df60b3e3" providerId="LiveId" clId="{8A95033B-E48A-4BC2-83BC-FE9EF77E7D3E}"/>
    <pc:docChg chg="addSld delSld modSld">
      <pc:chgData name="Manatap" userId="917c9600df60b3e3" providerId="LiveId" clId="{8A95033B-E48A-4BC2-83BC-FE9EF77E7D3E}" dt="2021-02-07T01:57:20.869" v="52" actId="20577"/>
      <pc:docMkLst>
        <pc:docMk/>
      </pc:docMkLst>
      <pc:sldChg chg="modSp add del mod setBg">
        <pc:chgData name="Manatap" userId="917c9600df60b3e3" providerId="LiveId" clId="{8A95033B-E48A-4BC2-83BC-FE9EF77E7D3E}" dt="2021-02-07T01:57:20.869" v="52" actId="20577"/>
        <pc:sldMkLst>
          <pc:docMk/>
          <pc:sldMk cId="99508865" sldId="256"/>
        </pc:sldMkLst>
        <pc:spChg chg="mod">
          <ac:chgData name="Manatap" userId="917c9600df60b3e3" providerId="LiveId" clId="{8A95033B-E48A-4BC2-83BC-FE9EF77E7D3E}" dt="2021-02-07T01:57:20.869" v="52" actId="20577"/>
          <ac:spMkLst>
            <pc:docMk/>
            <pc:sldMk cId="99508865" sldId="256"/>
            <ac:spMk id="17" creationId="{941E02D2-48C0-448A-BBA2-A7F9A1B25B41}"/>
          </ac:spMkLst>
        </pc:spChg>
      </pc:sldChg>
      <pc:sldChg chg="new del">
        <pc:chgData name="Manatap" userId="917c9600df60b3e3" providerId="LiveId" clId="{8A95033B-E48A-4BC2-83BC-FE9EF77E7D3E}" dt="2021-02-07T01:56:42.752" v="5" actId="47"/>
        <pc:sldMkLst>
          <pc:docMk/>
          <pc:sldMk cId="781878438" sldId="302"/>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833291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75313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281619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693851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8B87A80-80B0-472A-A8FA-908A9EB86717}"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1148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51239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B87A80-80B0-472A-A8FA-908A9EB86717}"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192394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B87A80-80B0-472A-A8FA-908A9EB86717}"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42026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87A80-80B0-472A-A8FA-908A9EB86717}"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408522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285438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8B87A80-80B0-472A-A8FA-908A9EB86717}"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9E2-DFA5-4B8A-8F64-B9F2B298DD6A}" type="slidenum">
              <a:rPr lang="en-US" smtClean="0"/>
              <a:t>‹#›</a:t>
            </a:fld>
            <a:endParaRPr lang="en-US"/>
          </a:p>
        </p:txBody>
      </p:sp>
    </p:spTree>
    <p:extLst>
      <p:ext uri="{BB962C8B-B14F-4D97-AF65-F5344CB8AC3E}">
        <p14:creationId xmlns:p14="http://schemas.microsoft.com/office/powerpoint/2010/main" val="346782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7A80-80B0-472A-A8FA-908A9EB86717}" type="datetimeFigureOut">
              <a:rPr lang="en-US" smtClean="0"/>
              <a:t>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9E2-DFA5-4B8A-8F64-B9F2B298DD6A}" type="slidenum">
              <a:rPr lang="en-US" smtClean="0"/>
              <a:t>‹#›</a:t>
            </a:fld>
            <a:endParaRPr lang="en-US"/>
          </a:p>
        </p:txBody>
      </p:sp>
    </p:spTree>
    <p:extLst>
      <p:ext uri="{BB962C8B-B14F-4D97-AF65-F5344CB8AC3E}">
        <p14:creationId xmlns:p14="http://schemas.microsoft.com/office/powerpoint/2010/main" val="4257976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E88FF8D-91E5-496A-905D-47B18F1C4488}"/>
              </a:ext>
            </a:extLst>
          </p:cNvPr>
          <p:cNvSpPr>
            <a:spLocks noGrp="1"/>
          </p:cNvSpPr>
          <p:nvPr>
            <p:ph type="ctrTitle"/>
          </p:nvPr>
        </p:nvSpPr>
        <p:spPr>
          <a:xfrm>
            <a:off x="1524000" y="1122363"/>
            <a:ext cx="9144000" cy="2387600"/>
          </a:xfrm>
        </p:spPr>
        <p:txBody>
          <a:bodyPr/>
          <a:lstStyle/>
          <a:p>
            <a:r>
              <a:rPr lang="en-US" dirty="0">
                <a:solidFill>
                  <a:schemeClr val="bg1"/>
                </a:solidFill>
              </a:rPr>
              <a:t>Software Development</a:t>
            </a:r>
          </a:p>
        </p:txBody>
      </p:sp>
      <p:sp>
        <p:nvSpPr>
          <p:cNvPr id="17" name="Subtitle 2">
            <a:extLst>
              <a:ext uri="{FF2B5EF4-FFF2-40B4-BE49-F238E27FC236}">
                <a16:creationId xmlns:a16="http://schemas.microsoft.com/office/drawing/2014/main" id="{941E02D2-48C0-448A-BBA2-A7F9A1B25B41}"/>
              </a:ext>
            </a:extLst>
          </p:cNvPr>
          <p:cNvSpPr>
            <a:spLocks noGrp="1"/>
          </p:cNvSpPr>
          <p:nvPr>
            <p:ph type="subTitle" idx="1"/>
          </p:nvPr>
        </p:nvSpPr>
        <p:spPr>
          <a:xfrm>
            <a:off x="1524000" y="3602038"/>
            <a:ext cx="9144000" cy="1655762"/>
          </a:xfrm>
        </p:spPr>
        <p:txBody>
          <a:bodyPr>
            <a:normAutofit lnSpcReduction="10000"/>
          </a:bodyPr>
          <a:lstStyle/>
          <a:p>
            <a:r>
              <a:rPr lang="en-US" sz="2800" dirty="0">
                <a:solidFill>
                  <a:schemeClr val="bg1"/>
                </a:solidFill>
              </a:rPr>
              <a:t>10 </a:t>
            </a:r>
            <a:r>
              <a:rPr lang="en-US" sz="2800" dirty="0" err="1">
                <a:solidFill>
                  <a:schemeClr val="bg1"/>
                </a:solidFill>
              </a:rPr>
              <a:t>Analisis</a:t>
            </a:r>
            <a:r>
              <a:rPr lang="en-US" sz="2800" dirty="0">
                <a:solidFill>
                  <a:schemeClr val="bg1"/>
                </a:solidFill>
              </a:rPr>
              <a:t> </a:t>
            </a:r>
            <a:r>
              <a:rPr lang="en-US" sz="2800" dirty="0" err="1">
                <a:solidFill>
                  <a:schemeClr val="bg1"/>
                </a:solidFill>
              </a:rPr>
              <a:t>Kualitas</a:t>
            </a:r>
            <a:r>
              <a:rPr lang="en-US" sz="2800" dirty="0">
                <a:solidFill>
                  <a:schemeClr val="bg1"/>
                </a:solidFill>
              </a:rPr>
              <a:t> </a:t>
            </a:r>
            <a:r>
              <a:rPr lang="en-US" sz="2800" dirty="0" err="1">
                <a:solidFill>
                  <a:schemeClr val="bg1"/>
                </a:solidFill>
              </a:rPr>
              <a:t>Perangkat</a:t>
            </a:r>
            <a:r>
              <a:rPr lang="en-US" sz="2800" dirty="0">
                <a:solidFill>
                  <a:schemeClr val="bg1"/>
                </a:solidFill>
              </a:rPr>
              <a:t> </a:t>
            </a:r>
            <a:r>
              <a:rPr lang="en-US" sz="2800" dirty="0" err="1">
                <a:solidFill>
                  <a:schemeClr val="bg1"/>
                </a:solidFill>
              </a:rPr>
              <a:t>Lunak</a:t>
            </a:r>
            <a:endParaRPr lang="en-US" sz="2800" dirty="0">
              <a:solidFill>
                <a:schemeClr val="bg1"/>
              </a:solidFill>
            </a:endParaRPr>
          </a:p>
          <a:p>
            <a:endParaRPr lang="en-US" sz="2200" dirty="0">
              <a:solidFill>
                <a:schemeClr val="bg1"/>
              </a:solidFill>
            </a:endParaRPr>
          </a:p>
          <a:p>
            <a:endParaRPr lang="en-US" sz="2200" dirty="0">
              <a:solidFill>
                <a:schemeClr val="bg1"/>
              </a:solidFill>
            </a:endParaRPr>
          </a:p>
          <a:p>
            <a:r>
              <a:rPr lang="en-US" sz="2200" dirty="0" err="1">
                <a:solidFill>
                  <a:schemeClr val="bg1"/>
                </a:solidFill>
              </a:rPr>
              <a:t>Zyad</a:t>
            </a:r>
            <a:r>
              <a:rPr lang="en-US" sz="2200" dirty="0">
                <a:solidFill>
                  <a:schemeClr val="bg1"/>
                </a:solidFill>
              </a:rPr>
              <a:t> </a:t>
            </a:r>
            <a:r>
              <a:rPr lang="en-US" sz="2200" dirty="0" err="1">
                <a:solidFill>
                  <a:schemeClr val="bg1"/>
                </a:solidFill>
              </a:rPr>
              <a:t>Rusdi</a:t>
            </a:r>
            <a:r>
              <a:rPr lang="en-US" sz="2200" dirty="0">
                <a:solidFill>
                  <a:schemeClr val="bg1"/>
                </a:solidFill>
              </a:rPr>
              <a:t>, S.T., M.T.</a:t>
            </a:r>
          </a:p>
        </p:txBody>
      </p:sp>
    </p:spTree>
    <p:extLst>
      <p:ext uri="{BB962C8B-B14F-4D97-AF65-F5344CB8AC3E}">
        <p14:creationId xmlns:p14="http://schemas.microsoft.com/office/powerpoint/2010/main" val="99508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728663" y="304800"/>
            <a:ext cx="10801349"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dirty="0">
                <a:latin typeface="Arial" panose="020B0604020202020204" pitchFamily="34" charset="0"/>
              </a:rPr>
              <a:t>Quality Movement (</a:t>
            </a:r>
            <a:r>
              <a:rPr lang="en-US" altLang="en-US" sz="2800" b="1" dirty="0" err="1">
                <a:latin typeface="Arial" panose="020B0604020202020204" pitchFamily="34" charset="0"/>
              </a:rPr>
              <a:t>Gerakan</a:t>
            </a:r>
            <a:r>
              <a:rPr lang="en-US" altLang="en-US" sz="2800" b="1" dirty="0">
                <a:latin typeface="Arial" panose="020B0604020202020204" pitchFamily="34" charset="0"/>
              </a:rPr>
              <a:t> </a:t>
            </a:r>
            <a:r>
              <a:rPr lang="en-US" altLang="en-US" sz="2800" b="1" dirty="0" err="1">
                <a:latin typeface="Arial" panose="020B0604020202020204" pitchFamily="34" charset="0"/>
              </a:rPr>
              <a:t>Kualitas</a:t>
            </a:r>
            <a:r>
              <a:rPr lang="en-US" altLang="en-US" sz="2800" b="1" dirty="0">
                <a:latin typeface="Arial" panose="020B0604020202020204" pitchFamily="34" charset="0"/>
              </a:rPr>
              <a:t>)</a:t>
            </a:r>
          </a:p>
          <a:p>
            <a:pPr>
              <a:spcBef>
                <a:spcPct val="50000"/>
              </a:spcBef>
              <a:buFont typeface="Marlett" pitchFamily="2" charset="2"/>
              <a:buChar char="8"/>
            </a:pPr>
            <a:r>
              <a:rPr lang="en-US" altLang="en-US" dirty="0" err="1">
                <a:latin typeface="Arial" panose="020B0604020202020204" pitchFamily="34" charset="0"/>
              </a:rPr>
              <a:t>Gerakan</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dimulai</a:t>
            </a:r>
            <a:r>
              <a:rPr lang="en-US" altLang="en-US" dirty="0">
                <a:latin typeface="Arial" panose="020B0604020202020204" pitchFamily="34" charset="0"/>
              </a:rPr>
              <a:t> </a:t>
            </a:r>
            <a:r>
              <a:rPr lang="en-US" altLang="en-US" dirty="0" err="1">
                <a:latin typeface="Arial" panose="020B0604020202020204" pitchFamily="34" charset="0"/>
              </a:rPr>
              <a:t>pd</a:t>
            </a:r>
            <a:r>
              <a:rPr lang="en-US" altLang="en-US" dirty="0">
                <a:latin typeface="Arial" panose="020B0604020202020204" pitchFamily="34" charset="0"/>
              </a:rPr>
              <a:t> th’40 an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hasil</a:t>
            </a:r>
            <a:r>
              <a:rPr lang="en-US" altLang="en-US" dirty="0">
                <a:latin typeface="Arial" panose="020B0604020202020204" pitchFamily="34" charset="0"/>
              </a:rPr>
              <a:t> </a:t>
            </a:r>
            <a:r>
              <a:rPr lang="en-US" altLang="en-US" dirty="0" err="1">
                <a:latin typeface="Arial" panose="020B0604020202020204" pitchFamily="34" charset="0"/>
              </a:rPr>
              <a:t>kerja</a:t>
            </a:r>
            <a:r>
              <a:rPr lang="en-US" altLang="en-US" dirty="0">
                <a:latin typeface="Arial" panose="020B0604020202020204" pitchFamily="34" charset="0"/>
              </a:rPr>
              <a:t> W. Edward Deming, </a:t>
            </a:r>
            <a:r>
              <a:rPr lang="en-US" altLang="en-US" dirty="0" err="1">
                <a:latin typeface="Arial" panose="020B0604020202020204" pitchFamily="34" charset="0"/>
              </a:rPr>
              <a:t>dan</a:t>
            </a:r>
            <a:r>
              <a:rPr lang="en-US" altLang="en-US" dirty="0">
                <a:latin typeface="Arial" panose="020B0604020202020204" pitchFamily="34" charset="0"/>
              </a:rPr>
              <a:t> per-tama2 </a:t>
            </a:r>
            <a:r>
              <a:rPr lang="en-US" altLang="en-US" dirty="0" err="1">
                <a:latin typeface="Arial" panose="020B0604020202020204" pitchFamily="34" charset="0"/>
              </a:rPr>
              <a:t>ditest</a:t>
            </a:r>
            <a:r>
              <a:rPr lang="en-US" altLang="en-US" dirty="0">
                <a:latin typeface="Arial" panose="020B0604020202020204" pitchFamily="34" charset="0"/>
              </a:rPr>
              <a:t> </a:t>
            </a:r>
            <a:r>
              <a:rPr lang="en-US" altLang="en-US" dirty="0" err="1">
                <a:latin typeface="Arial" panose="020B0604020202020204" pitchFamily="34" charset="0"/>
              </a:rPr>
              <a:t>dilapangan</a:t>
            </a:r>
            <a:r>
              <a:rPr lang="en-US" altLang="en-US" dirty="0">
                <a:latin typeface="Arial" panose="020B0604020202020204" pitchFamily="34" charset="0"/>
              </a:rPr>
              <a:t> </a:t>
            </a:r>
            <a:r>
              <a:rPr lang="en-US" altLang="en-US" dirty="0" err="1">
                <a:latin typeface="Arial" panose="020B0604020202020204" pitchFamily="34" charset="0"/>
              </a:rPr>
              <a:t>oleh</a:t>
            </a:r>
            <a:r>
              <a:rPr lang="en-US" altLang="en-US" dirty="0">
                <a:latin typeface="Arial" panose="020B0604020202020204" pitchFamily="34" charset="0"/>
              </a:rPr>
              <a:t> orang </a:t>
            </a:r>
            <a:r>
              <a:rPr lang="en-US" altLang="en-US" dirty="0" err="1">
                <a:latin typeface="Arial" panose="020B0604020202020204" pitchFamily="34" charset="0"/>
              </a:rPr>
              <a:t>Jepang</a:t>
            </a:r>
            <a:r>
              <a:rPr lang="en-US" altLang="en-US" dirty="0">
                <a:latin typeface="Arial" panose="020B0604020202020204" pitchFamily="34" charset="0"/>
              </a:rPr>
              <a:t>.</a:t>
            </a:r>
          </a:p>
          <a:p>
            <a:pPr>
              <a:spcBef>
                <a:spcPct val="50000"/>
              </a:spcBef>
              <a:buFont typeface="Marlett" pitchFamily="2" charset="2"/>
              <a:buChar char="8"/>
            </a:pPr>
            <a:r>
              <a:rPr lang="en-US" altLang="en-US" dirty="0" err="1">
                <a:latin typeface="Arial" panose="020B0604020202020204" pitchFamily="34" charset="0"/>
              </a:rPr>
              <a:t>Dengan</a:t>
            </a:r>
            <a:r>
              <a:rPr lang="en-US" altLang="en-US" dirty="0">
                <a:latin typeface="Arial" panose="020B0604020202020204" pitchFamily="34" charset="0"/>
              </a:rPr>
              <a:t> </a:t>
            </a:r>
            <a:r>
              <a:rPr lang="en-US" altLang="en-US" dirty="0" err="1">
                <a:latin typeface="Arial" panose="020B0604020202020204" pitchFamily="34" charset="0"/>
              </a:rPr>
              <a:t>menggunakan</a:t>
            </a:r>
            <a:r>
              <a:rPr lang="en-US" altLang="en-US" dirty="0">
                <a:latin typeface="Arial" panose="020B0604020202020204" pitchFamily="34" charset="0"/>
              </a:rPr>
              <a:t> ide Deming </a:t>
            </a:r>
            <a:r>
              <a:rPr lang="en-US" altLang="en-US" dirty="0" err="1">
                <a:latin typeface="Arial" panose="020B0604020202020204" pitchFamily="34" charset="0"/>
              </a:rPr>
              <a:t>sbg</a:t>
            </a:r>
            <a:r>
              <a:rPr lang="en-US" altLang="en-US" dirty="0">
                <a:latin typeface="Arial" panose="020B0604020202020204" pitchFamily="34" charset="0"/>
              </a:rPr>
              <a:t> </a:t>
            </a:r>
            <a:r>
              <a:rPr lang="en-US" altLang="en-US" dirty="0" err="1">
                <a:latin typeface="Arial" panose="020B0604020202020204" pitchFamily="34" charset="0"/>
              </a:rPr>
              <a:t>dasar</a:t>
            </a:r>
            <a:r>
              <a:rPr lang="en-US" altLang="en-US" dirty="0">
                <a:latin typeface="Arial" panose="020B0604020202020204" pitchFamily="34" charset="0"/>
              </a:rPr>
              <a:t>, orang </a:t>
            </a:r>
            <a:r>
              <a:rPr lang="en-US" altLang="en-US" dirty="0" err="1">
                <a:latin typeface="Arial" panose="020B0604020202020204" pitchFamily="34" charset="0"/>
              </a:rPr>
              <a:t>Jepang</a:t>
            </a:r>
            <a:r>
              <a:rPr lang="en-US" altLang="en-US" dirty="0">
                <a:latin typeface="Arial" panose="020B0604020202020204" pitchFamily="34" charset="0"/>
              </a:rPr>
              <a:t> </a:t>
            </a:r>
            <a:r>
              <a:rPr lang="en-US" altLang="en-US" dirty="0" err="1">
                <a:latin typeface="Arial" panose="020B0604020202020204" pitchFamily="34" charset="0"/>
              </a:rPr>
              <a:t>tlh</a:t>
            </a:r>
            <a:r>
              <a:rPr lang="en-US" altLang="en-US" dirty="0">
                <a:latin typeface="Arial" panose="020B0604020202020204" pitchFamily="34" charset="0"/>
              </a:rPr>
              <a:t> </a:t>
            </a:r>
            <a:r>
              <a:rPr lang="en-US" altLang="en-US" dirty="0" err="1">
                <a:latin typeface="Arial" panose="020B0604020202020204" pitchFamily="34" charset="0"/>
              </a:rPr>
              <a:t>mengembangkan</a:t>
            </a:r>
            <a:r>
              <a:rPr lang="en-US" altLang="en-US" dirty="0">
                <a:latin typeface="Arial" panose="020B0604020202020204" pitchFamily="34" charset="0"/>
              </a:rPr>
              <a:t> </a:t>
            </a:r>
            <a:r>
              <a:rPr lang="en-US" altLang="en-US" dirty="0" err="1">
                <a:latin typeface="Arial" panose="020B0604020202020204" pitchFamily="34" charset="0"/>
              </a:rPr>
              <a:t>suatu</a:t>
            </a:r>
            <a:r>
              <a:rPr lang="en-US" altLang="en-US" dirty="0">
                <a:latin typeface="Arial" panose="020B0604020202020204" pitchFamily="34" charset="0"/>
              </a:rPr>
              <a:t> </a:t>
            </a:r>
            <a:r>
              <a:rPr lang="en-US" altLang="en-US" dirty="0" err="1">
                <a:latin typeface="Arial" panose="020B0604020202020204" pitchFamily="34" charset="0"/>
              </a:rPr>
              <a:t>cara</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sistematik</a:t>
            </a:r>
            <a:r>
              <a:rPr lang="en-US" altLang="en-US" dirty="0">
                <a:latin typeface="Arial" panose="020B0604020202020204" pitchFamily="34" charset="0"/>
              </a:rPr>
              <a:t> </a:t>
            </a:r>
            <a:r>
              <a:rPr lang="en-US" altLang="en-US" dirty="0" err="1">
                <a:latin typeface="Arial" panose="020B0604020202020204" pitchFamily="34" charset="0"/>
              </a:rPr>
              <a:t>utk</a:t>
            </a:r>
            <a:r>
              <a:rPr lang="en-US" altLang="en-US" dirty="0">
                <a:latin typeface="Arial" panose="020B0604020202020204" pitchFamily="34" charset="0"/>
              </a:rPr>
              <a:t> </a:t>
            </a:r>
            <a:r>
              <a:rPr lang="en-US" altLang="en-US" dirty="0" err="1">
                <a:latin typeface="Arial" panose="020B0604020202020204" pitchFamily="34" charset="0"/>
              </a:rPr>
              <a:t>menghilangkan</a:t>
            </a:r>
            <a:r>
              <a:rPr lang="en-US" altLang="en-US" dirty="0">
                <a:latin typeface="Arial" panose="020B0604020202020204" pitchFamily="34" charset="0"/>
              </a:rPr>
              <a:t> </a:t>
            </a:r>
            <a:r>
              <a:rPr lang="en-US" altLang="en-US" dirty="0" err="1">
                <a:latin typeface="Arial" panose="020B0604020202020204" pitchFamily="34" charset="0"/>
              </a:rPr>
              <a:t>akar</a:t>
            </a:r>
            <a:r>
              <a:rPr lang="en-US" altLang="en-US" dirty="0">
                <a:latin typeface="Arial" panose="020B0604020202020204" pitchFamily="34" charset="0"/>
              </a:rPr>
              <a:t> </a:t>
            </a:r>
            <a:r>
              <a:rPr lang="en-US" altLang="en-US" dirty="0" err="1">
                <a:latin typeface="Arial" panose="020B0604020202020204" pitchFamily="34" charset="0"/>
              </a:rPr>
              <a:t>sebab</a:t>
            </a:r>
            <a:r>
              <a:rPr lang="en-US" altLang="en-US" dirty="0">
                <a:latin typeface="Arial" panose="020B0604020202020204" pitchFamily="34" charset="0"/>
              </a:rPr>
              <a:t> defect </a:t>
            </a:r>
            <a:r>
              <a:rPr lang="en-US" altLang="en-US" dirty="0" err="1">
                <a:latin typeface="Arial" panose="020B0604020202020204" pitchFamily="34" charset="0"/>
              </a:rPr>
              <a:t>produk</a:t>
            </a:r>
            <a:r>
              <a:rPr lang="en-US" altLang="en-US" dirty="0">
                <a:latin typeface="Arial" panose="020B0604020202020204" pitchFamily="34" charset="0"/>
              </a:rPr>
              <a:t>.</a:t>
            </a:r>
          </a:p>
          <a:p>
            <a:pPr>
              <a:spcBef>
                <a:spcPct val="50000"/>
              </a:spcBef>
              <a:buFont typeface="Marlett" pitchFamily="2" charset="2"/>
              <a:buChar char="8"/>
            </a:pPr>
            <a:r>
              <a:rPr lang="en-US" altLang="en-US" dirty="0" err="1">
                <a:latin typeface="Arial" panose="020B0604020202020204" pitchFamily="34" charset="0"/>
              </a:rPr>
              <a:t>Selama</a:t>
            </a:r>
            <a:r>
              <a:rPr lang="en-US" altLang="en-US" dirty="0">
                <a:latin typeface="Arial" panose="020B0604020202020204" pitchFamily="34" charset="0"/>
              </a:rPr>
              <a:t> th’70 an </a:t>
            </a:r>
            <a:r>
              <a:rPr lang="en-US" altLang="en-US" dirty="0" err="1">
                <a:latin typeface="Arial" panose="020B0604020202020204" pitchFamily="34" charset="0"/>
              </a:rPr>
              <a:t>dan</a:t>
            </a:r>
            <a:r>
              <a:rPr lang="en-US" altLang="en-US" dirty="0">
                <a:latin typeface="Arial" panose="020B0604020202020204" pitchFamily="34" charset="0"/>
              </a:rPr>
              <a:t> th’80 an, </a:t>
            </a:r>
            <a:r>
              <a:rPr lang="en-US" altLang="en-US" dirty="0" err="1">
                <a:latin typeface="Arial" panose="020B0604020202020204" pitchFamily="34" charset="0"/>
              </a:rPr>
              <a:t>kerja</a:t>
            </a:r>
            <a:r>
              <a:rPr lang="en-US" altLang="en-US" dirty="0">
                <a:latin typeface="Arial" panose="020B0604020202020204" pitchFamily="34" charset="0"/>
              </a:rPr>
              <a:t> </a:t>
            </a:r>
            <a:r>
              <a:rPr lang="en-US" altLang="en-US" dirty="0" err="1">
                <a:latin typeface="Arial" panose="020B0604020202020204" pitchFamily="34" charset="0"/>
              </a:rPr>
              <a:t>mrk</a:t>
            </a:r>
            <a:r>
              <a:rPr lang="en-US" altLang="en-US" dirty="0">
                <a:latin typeface="Arial" panose="020B0604020202020204" pitchFamily="34" charset="0"/>
              </a:rPr>
              <a:t> </a:t>
            </a:r>
            <a:r>
              <a:rPr lang="en-US" altLang="en-US" dirty="0" err="1">
                <a:latin typeface="Arial" panose="020B0604020202020204" pitchFamily="34" charset="0"/>
              </a:rPr>
              <a:t>dimigrasikan</a:t>
            </a:r>
            <a:r>
              <a:rPr lang="en-US" altLang="en-US" dirty="0">
                <a:latin typeface="Arial" panose="020B0604020202020204" pitchFamily="34" charset="0"/>
              </a:rPr>
              <a:t> </a:t>
            </a:r>
            <a:r>
              <a:rPr lang="en-US" altLang="en-US" dirty="0" err="1">
                <a:latin typeface="Arial" panose="020B0604020202020204" pitchFamily="34" charset="0"/>
              </a:rPr>
              <a:t>ke</a:t>
            </a:r>
            <a:r>
              <a:rPr lang="en-US" altLang="en-US" dirty="0">
                <a:latin typeface="Arial" panose="020B0604020202020204" pitchFamily="34" charset="0"/>
              </a:rPr>
              <a:t> </a:t>
            </a:r>
            <a:r>
              <a:rPr lang="en-US" altLang="en-US" dirty="0" err="1">
                <a:latin typeface="Arial" panose="020B0604020202020204" pitchFamily="34" charset="0"/>
              </a:rPr>
              <a:t>dunia</a:t>
            </a:r>
            <a:r>
              <a:rPr lang="en-US" altLang="en-US" dirty="0">
                <a:latin typeface="Arial" panose="020B0604020202020204" pitchFamily="34" charset="0"/>
              </a:rPr>
              <a:t> </a:t>
            </a:r>
            <a:r>
              <a:rPr lang="en-US" altLang="en-US" dirty="0" err="1">
                <a:latin typeface="Arial" panose="020B0604020202020204" pitchFamily="34" charset="0"/>
              </a:rPr>
              <a:t>barat</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seringkali</a:t>
            </a:r>
            <a:r>
              <a:rPr lang="en-US" altLang="en-US" dirty="0">
                <a:latin typeface="Arial" panose="020B0604020202020204" pitchFamily="34" charset="0"/>
              </a:rPr>
              <a:t> </a:t>
            </a:r>
            <a:r>
              <a:rPr lang="en-US" altLang="en-US" dirty="0" err="1">
                <a:latin typeface="Arial" panose="020B0604020202020204" pitchFamily="34" charset="0"/>
              </a:rPr>
              <a:t>disebut</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total quality management (TQM).</a:t>
            </a:r>
          </a:p>
          <a:p>
            <a:pPr>
              <a:spcBef>
                <a:spcPct val="50000"/>
              </a:spcBef>
              <a:buFont typeface="Marlett" pitchFamily="2" charset="2"/>
              <a:buChar char="8"/>
            </a:pPr>
            <a:r>
              <a:rPr lang="en-US" altLang="en-US" dirty="0" err="1">
                <a:latin typeface="Arial" panose="020B0604020202020204" pitchFamily="34" charset="0"/>
              </a:rPr>
              <a:t>Walaupun</a:t>
            </a:r>
            <a:r>
              <a:rPr lang="en-US" altLang="en-US" dirty="0">
                <a:latin typeface="Arial" panose="020B0604020202020204" pitchFamily="34" charset="0"/>
              </a:rPr>
              <a:t> ber-beda2 </a:t>
            </a:r>
            <a:r>
              <a:rPr lang="en-US" altLang="en-US" dirty="0" err="1">
                <a:latin typeface="Arial" panose="020B0604020202020204" pitchFamily="34" charset="0"/>
              </a:rPr>
              <a:t>dlm</a:t>
            </a:r>
            <a:r>
              <a:rPr lang="en-US" altLang="en-US" dirty="0">
                <a:latin typeface="Arial" panose="020B0604020202020204" pitchFamily="34" charset="0"/>
              </a:rPr>
              <a:t> </a:t>
            </a:r>
            <a:r>
              <a:rPr lang="en-US" altLang="en-US" dirty="0" err="1">
                <a:latin typeface="Arial" panose="020B0604020202020204" pitchFamily="34" charset="0"/>
              </a:rPr>
              <a:t>terminologi</a:t>
            </a:r>
            <a:r>
              <a:rPr lang="en-US" altLang="en-US" dirty="0">
                <a:latin typeface="Arial" panose="020B0604020202020204" pitchFamily="34" charset="0"/>
              </a:rPr>
              <a:t> di </a:t>
            </a:r>
            <a:r>
              <a:rPr lang="en-US" altLang="en-US" dirty="0" err="1">
                <a:latin typeface="Arial" panose="020B0604020202020204" pitchFamily="34" charset="0"/>
              </a:rPr>
              <a:t>berbagai</a:t>
            </a:r>
            <a:r>
              <a:rPr lang="en-US" altLang="en-US" dirty="0">
                <a:latin typeface="Arial" panose="020B0604020202020204" pitchFamily="34" charset="0"/>
              </a:rPr>
              <a:t> </a:t>
            </a:r>
            <a:r>
              <a:rPr lang="en-US" altLang="en-US" dirty="0" err="1">
                <a:latin typeface="Arial" panose="020B0604020202020204" pitchFamily="34" charset="0"/>
              </a:rPr>
              <a:t>perusahaan</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para </a:t>
            </a:r>
            <a:r>
              <a:rPr lang="en-US" altLang="en-US" dirty="0" err="1">
                <a:latin typeface="Arial" panose="020B0604020202020204" pitchFamily="34" charset="0"/>
              </a:rPr>
              <a:t>penulis</a:t>
            </a:r>
            <a:r>
              <a:rPr lang="en-US" altLang="en-US" dirty="0">
                <a:latin typeface="Arial" panose="020B0604020202020204" pitchFamily="34" charset="0"/>
              </a:rPr>
              <a:t> </a:t>
            </a:r>
            <a:r>
              <a:rPr lang="en-US" altLang="en-US" dirty="0" err="1">
                <a:latin typeface="Arial" panose="020B0604020202020204" pitchFamily="34" charset="0"/>
              </a:rPr>
              <a:t>buku</a:t>
            </a:r>
            <a:r>
              <a:rPr lang="en-US" altLang="en-US" dirty="0">
                <a:latin typeface="Arial" panose="020B0604020202020204" pitchFamily="34" charset="0"/>
              </a:rPr>
              <a:t>, 4 </a:t>
            </a:r>
            <a:r>
              <a:rPr lang="en-US" altLang="en-US" dirty="0" err="1">
                <a:latin typeface="Arial" panose="020B0604020202020204" pitchFamily="34" charset="0"/>
              </a:rPr>
              <a:t>dasar</a:t>
            </a:r>
            <a:r>
              <a:rPr lang="en-US" altLang="en-US" dirty="0">
                <a:latin typeface="Arial" panose="020B0604020202020204" pitchFamily="34" charset="0"/>
              </a:rPr>
              <a:t> </a:t>
            </a:r>
            <a:r>
              <a:rPr lang="en-US" altLang="en-US" dirty="0" err="1">
                <a:latin typeface="Arial" panose="020B0604020202020204" pitchFamily="34" charset="0"/>
              </a:rPr>
              <a:t>langkah</a:t>
            </a:r>
            <a:r>
              <a:rPr lang="en-US" altLang="en-US" dirty="0">
                <a:latin typeface="Arial" panose="020B0604020202020204" pitchFamily="34" charset="0"/>
              </a:rPr>
              <a:t> </a:t>
            </a:r>
            <a:r>
              <a:rPr lang="en-US" altLang="en-US" dirty="0" err="1">
                <a:latin typeface="Arial" panose="020B0604020202020204" pitchFamily="34" charset="0"/>
              </a:rPr>
              <a:t>pengembangan</a:t>
            </a:r>
            <a:r>
              <a:rPr lang="en-US" altLang="en-US" dirty="0">
                <a:latin typeface="Arial" panose="020B0604020202020204" pitchFamily="34" charset="0"/>
              </a:rPr>
              <a:t> </a:t>
            </a:r>
            <a:r>
              <a:rPr lang="en-US" altLang="en-US" dirty="0" err="1">
                <a:latin typeface="Arial" panose="020B0604020202020204" pitchFamily="34" charset="0"/>
              </a:rPr>
              <a:t>biasanya</a:t>
            </a:r>
            <a:r>
              <a:rPr lang="en-US" altLang="en-US" dirty="0">
                <a:latin typeface="Arial" panose="020B0604020202020204" pitchFamily="34" charset="0"/>
              </a:rPr>
              <a:t> </a:t>
            </a:r>
            <a:r>
              <a:rPr lang="en-US" altLang="en-US" dirty="0" err="1">
                <a:latin typeface="Arial" panose="020B0604020202020204" pitchFamily="34" charset="0"/>
              </a:rPr>
              <a:t>dijumpai</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membentuk</a:t>
            </a:r>
            <a:r>
              <a:rPr lang="en-US" altLang="en-US" dirty="0">
                <a:latin typeface="Arial" panose="020B0604020202020204" pitchFamily="34" charset="0"/>
              </a:rPr>
              <a:t> </a:t>
            </a:r>
            <a:r>
              <a:rPr lang="en-US" altLang="en-US" dirty="0" err="1">
                <a:latin typeface="Arial" panose="020B0604020202020204" pitchFamily="34" charset="0"/>
              </a:rPr>
              <a:t>pondasi</a:t>
            </a:r>
            <a:r>
              <a:rPr lang="en-US" altLang="en-US" dirty="0">
                <a:latin typeface="Arial" panose="020B0604020202020204" pitchFamily="34" charset="0"/>
              </a:rPr>
              <a:t> </a:t>
            </a:r>
            <a:r>
              <a:rPr lang="en-US" altLang="en-US" dirty="0" err="1">
                <a:latin typeface="Arial" panose="020B0604020202020204" pitchFamily="34" charset="0"/>
              </a:rPr>
              <a:t>dr</a:t>
            </a:r>
            <a:r>
              <a:rPr lang="en-US" altLang="en-US" dirty="0">
                <a:latin typeface="Arial" panose="020B0604020202020204" pitchFamily="34" charset="0"/>
              </a:rPr>
              <a:t> </a:t>
            </a:r>
            <a:r>
              <a:rPr lang="en-US" altLang="en-US" dirty="0" err="1">
                <a:latin typeface="Arial" panose="020B0604020202020204" pitchFamily="34" charset="0"/>
              </a:rPr>
              <a:t>suatu</a:t>
            </a:r>
            <a:r>
              <a:rPr lang="en-US" altLang="en-US" dirty="0">
                <a:latin typeface="Arial" panose="020B0604020202020204" pitchFamily="34" charset="0"/>
              </a:rPr>
              <a:t> program TQM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baik</a:t>
            </a:r>
            <a:r>
              <a:rPr lang="en-US" altLang="en-US" dirty="0">
                <a:latin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52600" y="457201"/>
            <a:ext cx="8610600"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Langkah pertama disebut kaizen dan mengacu pd suatu sistem peningkatan (perbaikan) proses secara berkelanjutan (kontinyu).</a:t>
            </a:r>
          </a:p>
          <a:p>
            <a:pPr>
              <a:spcBef>
                <a:spcPct val="50000"/>
              </a:spcBef>
            </a:pPr>
            <a:r>
              <a:rPr lang="en-US" altLang="en-US">
                <a:latin typeface="Arial" panose="020B0604020202020204" pitchFamily="34" charset="0"/>
              </a:rPr>
              <a:t>Goal kaizen adalah utk mengembangkan suatu proses yg visible, repeatable, dan measurable.</a:t>
            </a:r>
          </a:p>
          <a:p>
            <a:pPr>
              <a:spcBef>
                <a:spcPct val="50000"/>
              </a:spcBef>
            </a:pPr>
            <a:r>
              <a:rPr lang="en-US" altLang="en-US">
                <a:latin typeface="Arial" panose="020B0604020202020204" pitchFamily="34" charset="0"/>
              </a:rPr>
              <a:t>Langkah kedua, dilaksanakan hanya jika (setelah) kaizen dicapai, disebut atarimae hinshitsu.</a:t>
            </a:r>
          </a:p>
          <a:p>
            <a:pPr>
              <a:spcBef>
                <a:spcPct val="50000"/>
              </a:spcBef>
            </a:pPr>
            <a:r>
              <a:rPr lang="en-US" altLang="en-US">
                <a:latin typeface="Arial" panose="020B0604020202020204" pitchFamily="34" charset="0"/>
              </a:rPr>
              <a:t>Langkah ini memeriksa hal</a:t>
            </a:r>
            <a:r>
              <a:rPr lang="en-US" altLang="en-US" baseline="30000">
                <a:latin typeface="Arial" panose="020B0604020202020204" pitchFamily="34" charset="0"/>
              </a:rPr>
              <a:t>2</a:t>
            </a:r>
            <a:r>
              <a:rPr lang="en-US" altLang="en-US">
                <a:latin typeface="Arial" panose="020B0604020202020204" pitchFamily="34" charset="0"/>
              </a:rPr>
              <a:t> yg tdk dpt diraba yg mempengaruhi proses dan kerja utk mengoptimalkan dampaknya (pengaruhnya) pd proses.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828800" y="533400"/>
            <a:ext cx="853440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Kalau dua langkah yg pertama memusatkan pd proses, langkah berikutnya, disebut kansei berkonsentrasi pd pengguna (user) produk. Terutama dgn memeriksa cara pengguna menggunakan produk, kansei membawa pd perbaikan produk itu sendiri, dan secara potensial, pd proses yg menghasilkannya.</a:t>
            </a:r>
          </a:p>
          <a:p>
            <a:pPr>
              <a:spcBef>
                <a:spcPct val="50000"/>
              </a:spcBef>
            </a:pPr>
            <a:r>
              <a:rPr lang="en-US" altLang="en-US">
                <a:latin typeface="Arial" panose="020B0604020202020204" pitchFamily="34" charset="0"/>
              </a:rPr>
              <a:t>Akhirnya, langkah yg disebut miryokuteki hinshitsu memperluas perhatian manajemen melalpaui produk yg dihasilkan. Ini mrpk langkah berorientasi bisnis yg mencari kesempatan dlm bidang yg terkait yg dpt diidentifikasi dgn mengobservasi pemakaian produk di pasar.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752600" y="457201"/>
            <a:ext cx="868680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anose="02020603050405020304" pitchFamily="18" charset="0"/>
              </a:defRPr>
            </a:lvl1pPr>
            <a:lvl2pPr marL="6667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Software Quality Assurance</a:t>
            </a:r>
          </a:p>
          <a:p>
            <a:pPr>
              <a:spcBef>
                <a:spcPct val="50000"/>
              </a:spcBef>
            </a:pPr>
            <a:endParaRPr lang="en-US" altLang="en-US">
              <a:latin typeface="Arial" panose="020B0604020202020204" pitchFamily="34" charset="0"/>
            </a:endParaRPr>
          </a:p>
          <a:p>
            <a:pPr>
              <a:spcBef>
                <a:spcPct val="50000"/>
              </a:spcBef>
            </a:pPr>
            <a:r>
              <a:rPr lang="en-US" altLang="en-US">
                <a:latin typeface="Arial" panose="020B0604020202020204" pitchFamily="34" charset="0"/>
              </a:rPr>
              <a:t>Software quality didefinisikan sbg:  </a:t>
            </a:r>
          </a:p>
          <a:p>
            <a:pPr>
              <a:spcBef>
                <a:spcPct val="50000"/>
              </a:spcBef>
            </a:pPr>
            <a:endParaRPr lang="en-US" altLang="en-US">
              <a:latin typeface="Arial" panose="020B0604020202020204" pitchFamily="34" charset="0"/>
            </a:endParaRPr>
          </a:p>
          <a:p>
            <a:pPr>
              <a:spcBef>
                <a:spcPct val="50000"/>
              </a:spcBef>
            </a:pPr>
            <a:r>
              <a:rPr lang="en-US" altLang="en-US">
                <a:latin typeface="Arial" panose="020B0604020202020204" pitchFamily="34" charset="0"/>
              </a:rPr>
              <a:t>     Kesesuaian dgn persyaratan2 fungsional &amp; kinerja yg dinyatakan secara eksplisit, standard2 pengembangan yg terdokumentasi secara eksplisit, karakteristik2 implicit yg diharapkan oleh semua P/L yg dikembangkan secara profesional.</a:t>
            </a:r>
            <a:endParaRPr lang="en-US" altLang="en-US" i="1">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828800" y="457201"/>
            <a:ext cx="85344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Definisi di atas membantu menekankan pd 3 butir penting.</a:t>
            </a:r>
          </a:p>
          <a:p>
            <a:pPr>
              <a:spcBef>
                <a:spcPct val="50000"/>
              </a:spcBef>
            </a:pPr>
            <a:r>
              <a:rPr lang="en-US" altLang="en-US">
                <a:latin typeface="Arial" panose="020B0604020202020204" pitchFamily="34" charset="0"/>
              </a:rPr>
              <a:t>1. Persyaratan</a:t>
            </a:r>
            <a:r>
              <a:rPr lang="en-US" altLang="en-US" baseline="30000">
                <a:latin typeface="Arial" panose="020B0604020202020204" pitchFamily="34" charset="0"/>
              </a:rPr>
              <a:t>2</a:t>
            </a:r>
            <a:r>
              <a:rPr lang="en-US" altLang="en-US">
                <a:latin typeface="Arial" panose="020B0604020202020204" pitchFamily="34" charset="0"/>
              </a:rPr>
              <a:t> P/L adalah dasar dr mana kualitas diukur. Ketidak sesuaian dgn persyratan2 adalah kurang berkualitas.</a:t>
            </a:r>
          </a:p>
          <a:p>
            <a:pPr>
              <a:spcBef>
                <a:spcPct val="50000"/>
              </a:spcBef>
            </a:pPr>
            <a:r>
              <a:rPr lang="en-US" altLang="en-US">
                <a:latin typeface="Arial" panose="020B0604020202020204" pitchFamily="34" charset="0"/>
              </a:rPr>
              <a:t>2. Standard</a:t>
            </a:r>
            <a:r>
              <a:rPr lang="en-US" altLang="en-US" baseline="30000">
                <a:latin typeface="Arial" panose="020B0604020202020204" pitchFamily="34" charset="0"/>
              </a:rPr>
              <a:t>2</a:t>
            </a:r>
            <a:r>
              <a:rPr lang="en-US" altLang="en-US">
                <a:latin typeface="Arial" panose="020B0604020202020204" pitchFamily="34" charset="0"/>
              </a:rPr>
              <a:t> yg ditetapkan menentukan satu set kriteria pengembangan yg memandu cara</a:t>
            </a:r>
            <a:r>
              <a:rPr lang="en-US" altLang="en-US" baseline="30000">
                <a:latin typeface="Arial" panose="020B0604020202020204" pitchFamily="34" charset="0"/>
              </a:rPr>
              <a:t>2</a:t>
            </a:r>
            <a:r>
              <a:rPr lang="en-US" altLang="en-US">
                <a:latin typeface="Arial" panose="020B0604020202020204" pitchFamily="34" charset="0"/>
              </a:rPr>
              <a:t> bagaimana P/L direkayasa. Jika kriteria tdk diikuti, ketiadaan kualitas akan selalu mrpk hasil yg pasti.</a:t>
            </a:r>
          </a:p>
          <a:p>
            <a:pPr>
              <a:spcBef>
                <a:spcPct val="50000"/>
              </a:spcBef>
            </a:pPr>
            <a:r>
              <a:rPr lang="en-US" altLang="en-US">
                <a:latin typeface="Arial" panose="020B0604020202020204" pitchFamily="34" charset="0"/>
              </a:rPr>
              <a:t>3. Terdapat satu set persyaratan</a:t>
            </a:r>
            <a:r>
              <a:rPr lang="en-US" altLang="en-US" baseline="30000">
                <a:latin typeface="Arial" panose="020B0604020202020204" pitchFamily="34" charset="0"/>
              </a:rPr>
              <a:t>2</a:t>
            </a:r>
            <a:r>
              <a:rPr lang="en-US" altLang="en-US">
                <a:latin typeface="Arial" panose="020B0604020202020204" pitchFamily="34" charset="0"/>
              </a:rPr>
              <a:t> implisit yg seringkali tetap tdk disebutkan (misal, keinginan utk dpt dirawat dgn mudah). Jika P/L memenuhi persyaratan</a:t>
            </a:r>
            <a:r>
              <a:rPr lang="en-US" altLang="en-US" baseline="30000">
                <a:latin typeface="Arial" panose="020B0604020202020204" pitchFamily="34" charset="0"/>
              </a:rPr>
              <a:t>2</a:t>
            </a:r>
            <a:r>
              <a:rPr lang="en-US" altLang="en-US">
                <a:latin typeface="Arial" panose="020B0604020202020204" pitchFamily="34" charset="0"/>
              </a:rPr>
              <a:t> explisitnya ttp gagal memenuhi persyaratan</a:t>
            </a:r>
            <a:r>
              <a:rPr lang="en-US" altLang="en-US" baseline="30000">
                <a:latin typeface="Arial" panose="020B0604020202020204" pitchFamily="34" charset="0"/>
              </a:rPr>
              <a:t>2</a:t>
            </a:r>
            <a:r>
              <a:rPr lang="en-US" altLang="en-US">
                <a:latin typeface="Arial" panose="020B0604020202020204" pitchFamily="34" charset="0"/>
              </a:rPr>
              <a:t> implisitnya, kualitas P/L diragukan.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828800" y="381001"/>
            <a:ext cx="8534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Latar belakang masalah.</a:t>
            </a:r>
          </a:p>
          <a:p>
            <a:pPr>
              <a:spcBef>
                <a:spcPct val="50000"/>
              </a:spcBef>
              <a:buFont typeface="Marlett" pitchFamily="2" charset="2"/>
              <a:buChar char="8"/>
            </a:pPr>
            <a:r>
              <a:rPr lang="en-US" altLang="en-US">
                <a:latin typeface="Arial" panose="020B0604020202020204" pitchFamily="34" charset="0"/>
              </a:rPr>
              <a:t>Quality assurance adalah suatu kegiatan utama (penting) bagi sebarang bisnis yg menghasilkan produk yg akan dipakai oleh orang lain.</a:t>
            </a:r>
          </a:p>
          <a:p>
            <a:pPr>
              <a:spcBef>
                <a:spcPct val="50000"/>
              </a:spcBef>
              <a:buFont typeface="Marlett" pitchFamily="2" charset="2"/>
              <a:buChar char="8"/>
            </a:pPr>
            <a:r>
              <a:rPr lang="en-US" altLang="en-US">
                <a:latin typeface="Arial" panose="020B0604020202020204" pitchFamily="34" charset="0"/>
              </a:rPr>
              <a:t>Standard2 utk quality assurance bagi P/L telah diperkenalkan dlm kontrak2 pengambangan P/L militer sepanjang th’70 an dan telah menyebar dgn cepat ke dlm pengembangan P/L komersial.</a:t>
            </a:r>
          </a:p>
          <a:p>
            <a:pPr>
              <a:spcBef>
                <a:spcPct val="50000"/>
              </a:spcBef>
              <a:buFont typeface="Marlett" pitchFamily="2" charset="2"/>
              <a:buChar char="8"/>
            </a:pPr>
            <a:r>
              <a:rPr lang="en-US" altLang="en-US">
                <a:latin typeface="Arial" panose="020B0604020202020204" pitchFamily="34" charset="0"/>
              </a:rPr>
              <a:t>Dgn memperluas definisi yg tlh diberikan sebelumnya, software quality assurance adalah pola2 aksi (tindakan) yg terencana &amp; sistematik yg diperlukan utk menjamin kualitas P/L.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57200" y="457200"/>
            <a:ext cx="98298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dirty="0">
                <a:latin typeface="Arial" panose="020B0604020202020204" pitchFamily="34" charset="0"/>
              </a:rPr>
              <a:t>Kegiatan</a:t>
            </a:r>
            <a:r>
              <a:rPr lang="en-US" altLang="en-US" sz="2800" b="1" baseline="30000" dirty="0">
                <a:latin typeface="Arial" panose="020B0604020202020204" pitchFamily="34" charset="0"/>
              </a:rPr>
              <a:t>2</a:t>
            </a:r>
            <a:r>
              <a:rPr lang="en-US" altLang="en-US" sz="2800" b="1" dirty="0">
                <a:latin typeface="Arial" panose="020B0604020202020204" pitchFamily="34" charset="0"/>
              </a:rPr>
              <a:t> SQA</a:t>
            </a:r>
            <a:endParaRPr lang="en-US" altLang="en-US" dirty="0">
              <a:latin typeface="Arial" panose="020B0604020202020204" pitchFamily="34" charset="0"/>
            </a:endParaRPr>
          </a:p>
          <a:p>
            <a:pPr>
              <a:spcBef>
                <a:spcPct val="50000"/>
              </a:spcBef>
              <a:buFont typeface="Marlett" pitchFamily="2" charset="2"/>
              <a:buChar char="4"/>
            </a:pPr>
            <a:r>
              <a:rPr lang="en-US" altLang="en-US" dirty="0">
                <a:latin typeface="Arial" panose="020B0604020202020204" pitchFamily="34" charset="0"/>
              </a:rPr>
              <a:t>SQA </a:t>
            </a:r>
            <a:r>
              <a:rPr lang="en-US" altLang="en-US" dirty="0" err="1">
                <a:latin typeface="Arial" panose="020B0604020202020204" pitchFamily="34" charset="0"/>
              </a:rPr>
              <a:t>terdiri</a:t>
            </a:r>
            <a:r>
              <a:rPr lang="en-US" altLang="en-US" dirty="0">
                <a:latin typeface="Arial" panose="020B0604020202020204" pitchFamily="34" charset="0"/>
              </a:rPr>
              <a:t> </a:t>
            </a:r>
            <a:r>
              <a:rPr lang="en-US" altLang="en-US" dirty="0" err="1">
                <a:latin typeface="Arial" panose="020B0604020202020204" pitchFamily="34" charset="0"/>
              </a:rPr>
              <a:t>berbagai</a:t>
            </a:r>
            <a:r>
              <a:rPr lang="en-US" altLang="en-US" dirty="0">
                <a:latin typeface="Arial" panose="020B0604020202020204" pitchFamily="34" charset="0"/>
              </a:rPr>
              <a:t> task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terkait</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dua</a:t>
            </a:r>
            <a:r>
              <a:rPr lang="en-US" altLang="en-US" dirty="0">
                <a:latin typeface="Arial" panose="020B0604020202020204" pitchFamily="34" charset="0"/>
              </a:rPr>
              <a:t> </a:t>
            </a:r>
            <a:r>
              <a:rPr lang="en-US" altLang="en-US" dirty="0" err="1">
                <a:latin typeface="Arial" panose="020B0604020202020204" pitchFamily="34" charset="0"/>
              </a:rPr>
              <a:t>kelompok</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berbeda</a:t>
            </a:r>
            <a:r>
              <a:rPr lang="en-US" altLang="en-US" dirty="0">
                <a:latin typeface="Arial" panose="020B0604020202020204" pitchFamily="34" charset="0"/>
              </a:rPr>
              <a:t> - software engineers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melaksanakan</a:t>
            </a:r>
            <a:r>
              <a:rPr lang="en-US" altLang="en-US" dirty="0">
                <a:latin typeface="Arial" panose="020B0604020202020204" pitchFamily="34" charset="0"/>
              </a:rPr>
              <a:t> </a:t>
            </a:r>
            <a:r>
              <a:rPr lang="en-US" altLang="en-US" dirty="0" err="1">
                <a:latin typeface="Arial" panose="020B0604020202020204" pitchFamily="34" charset="0"/>
              </a:rPr>
              <a:t>kerja</a:t>
            </a:r>
            <a:r>
              <a:rPr lang="en-US" altLang="en-US" dirty="0">
                <a:latin typeface="Arial" panose="020B0604020202020204" pitchFamily="34" charset="0"/>
              </a:rPr>
              <a:t> </a:t>
            </a:r>
            <a:r>
              <a:rPr lang="en-US" altLang="en-US" dirty="0" err="1">
                <a:latin typeface="Arial" panose="020B0604020202020204" pitchFamily="34" charset="0"/>
              </a:rPr>
              <a:t>teknis</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grup</a:t>
            </a:r>
            <a:r>
              <a:rPr lang="en-US" altLang="en-US" dirty="0">
                <a:latin typeface="Arial" panose="020B0604020202020204" pitchFamily="34" charset="0"/>
              </a:rPr>
              <a:t> SQA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mempunyai</a:t>
            </a:r>
            <a:r>
              <a:rPr lang="en-US" altLang="en-US" dirty="0">
                <a:latin typeface="Arial" panose="020B0604020202020204" pitchFamily="34" charset="0"/>
              </a:rPr>
              <a:t> </a:t>
            </a:r>
            <a:r>
              <a:rPr lang="en-US" altLang="en-US" dirty="0" err="1">
                <a:latin typeface="Arial" panose="020B0604020202020204" pitchFamily="34" charset="0"/>
              </a:rPr>
              <a:t>tanggung</a:t>
            </a:r>
            <a:r>
              <a:rPr lang="en-US" altLang="en-US" dirty="0">
                <a:latin typeface="Arial" panose="020B0604020202020204" pitchFamily="34" charset="0"/>
              </a:rPr>
              <a:t> </a:t>
            </a:r>
            <a:r>
              <a:rPr lang="en-US" altLang="en-US" dirty="0" err="1">
                <a:latin typeface="Arial" panose="020B0604020202020204" pitchFamily="34" charset="0"/>
              </a:rPr>
              <a:t>jawab</a:t>
            </a:r>
            <a:r>
              <a:rPr lang="en-US" altLang="en-US" dirty="0">
                <a:latin typeface="Arial" panose="020B0604020202020204" pitchFamily="34" charset="0"/>
              </a:rPr>
              <a:t> </a:t>
            </a:r>
            <a:r>
              <a:rPr lang="en-US" altLang="en-US" dirty="0" err="1">
                <a:latin typeface="Arial" panose="020B0604020202020204" pitchFamily="34" charset="0"/>
              </a:rPr>
              <a:t>utk</a:t>
            </a:r>
            <a:r>
              <a:rPr lang="en-US" altLang="en-US" dirty="0">
                <a:latin typeface="Arial" panose="020B0604020202020204" pitchFamily="34" charset="0"/>
              </a:rPr>
              <a:t> quality assurance planning, </a:t>
            </a:r>
            <a:r>
              <a:rPr lang="en-US" altLang="en-US" dirty="0" err="1">
                <a:latin typeface="Arial" panose="020B0604020202020204" pitchFamily="34" charset="0"/>
              </a:rPr>
              <a:t>overshight</a:t>
            </a:r>
            <a:r>
              <a:rPr lang="en-US" altLang="en-US" dirty="0">
                <a:latin typeface="Arial" panose="020B0604020202020204" pitchFamily="34" charset="0"/>
              </a:rPr>
              <a:t> (</a:t>
            </a:r>
            <a:r>
              <a:rPr lang="en-US" altLang="en-US" dirty="0" err="1">
                <a:latin typeface="Arial" panose="020B0604020202020204" pitchFamily="34" charset="0"/>
              </a:rPr>
              <a:t>kekeliruan</a:t>
            </a:r>
            <a:r>
              <a:rPr lang="en-US" altLang="en-US" dirty="0">
                <a:latin typeface="Arial" panose="020B0604020202020204" pitchFamily="34" charset="0"/>
              </a:rPr>
              <a:t>), record keeping, analysis, </a:t>
            </a:r>
            <a:r>
              <a:rPr lang="en-US" altLang="en-US" dirty="0" err="1">
                <a:latin typeface="Arial" panose="020B0604020202020204" pitchFamily="34" charset="0"/>
              </a:rPr>
              <a:t>dan</a:t>
            </a:r>
            <a:r>
              <a:rPr lang="en-US" altLang="en-US" dirty="0">
                <a:latin typeface="Arial" panose="020B0604020202020204" pitchFamily="34" charset="0"/>
              </a:rPr>
              <a:t> reporting.</a:t>
            </a:r>
          </a:p>
          <a:p>
            <a:pPr>
              <a:spcBef>
                <a:spcPct val="50000"/>
              </a:spcBef>
              <a:buFont typeface="Marlett" pitchFamily="2" charset="2"/>
              <a:buChar char="4"/>
            </a:pPr>
            <a:r>
              <a:rPr lang="en-US" altLang="en-US" dirty="0">
                <a:latin typeface="Arial" panose="020B0604020202020204" pitchFamily="34" charset="0"/>
              </a:rPr>
              <a:t>Para software engineer </a:t>
            </a:r>
            <a:r>
              <a:rPr lang="en-US" altLang="en-US" dirty="0" err="1">
                <a:latin typeface="Arial" panose="020B0604020202020204" pitchFamily="34" charset="0"/>
              </a:rPr>
              <a:t>memusatkan</a:t>
            </a:r>
            <a:r>
              <a:rPr lang="en-US" altLang="en-US" dirty="0">
                <a:latin typeface="Arial" panose="020B0604020202020204" pitchFamily="34" charset="0"/>
              </a:rPr>
              <a:t> </a:t>
            </a:r>
            <a:r>
              <a:rPr lang="en-US" altLang="en-US" dirty="0" err="1">
                <a:latin typeface="Arial" panose="020B0604020202020204" pitchFamily="34" charset="0"/>
              </a:rPr>
              <a:t>perhatian</a:t>
            </a:r>
            <a:r>
              <a:rPr lang="en-US" altLang="en-US" dirty="0">
                <a:latin typeface="Arial" panose="020B0604020202020204" pitchFamily="34" charset="0"/>
              </a:rPr>
              <a:t> </a:t>
            </a:r>
            <a:r>
              <a:rPr lang="en-US" altLang="en-US" dirty="0" err="1">
                <a:latin typeface="Arial" panose="020B0604020202020204" pitchFamily="34" charset="0"/>
              </a:rPr>
              <a:t>pd</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melaksanakan</a:t>
            </a:r>
            <a:r>
              <a:rPr lang="en-US" altLang="en-US" dirty="0">
                <a:latin typeface="Arial" panose="020B0604020202020204" pitchFamily="34" charset="0"/>
              </a:rPr>
              <a:t> quality </a:t>
            </a:r>
            <a:r>
              <a:rPr lang="en-US" altLang="en-US" dirty="0" err="1">
                <a:latin typeface="Arial" panose="020B0604020202020204" pitchFamily="34" charset="0"/>
              </a:rPr>
              <a:t>asssurance</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menggunakan</a:t>
            </a:r>
            <a:r>
              <a:rPr lang="en-US" altLang="en-US" dirty="0">
                <a:latin typeface="Arial" panose="020B0604020202020204" pitchFamily="34" charset="0"/>
              </a:rPr>
              <a:t> metoda2 &amp; pengukuran2 </a:t>
            </a:r>
            <a:r>
              <a:rPr lang="en-US" altLang="en-US" dirty="0" err="1">
                <a:latin typeface="Arial" panose="020B0604020202020204" pitchFamily="34" charset="0"/>
              </a:rPr>
              <a:t>teknis</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solid, </a:t>
            </a:r>
            <a:r>
              <a:rPr lang="en-US" altLang="en-US" dirty="0" err="1">
                <a:latin typeface="Arial" panose="020B0604020202020204" pitchFamily="34" charset="0"/>
              </a:rPr>
              <a:t>mengadakan</a:t>
            </a:r>
            <a:r>
              <a:rPr lang="en-US" altLang="en-US" dirty="0">
                <a:latin typeface="Arial" panose="020B0604020202020204" pitchFamily="34" charset="0"/>
              </a:rPr>
              <a:t> formal technical reviews,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melaksanakan</a:t>
            </a:r>
            <a:r>
              <a:rPr lang="en-US" altLang="en-US" dirty="0">
                <a:latin typeface="Arial" panose="020B0604020202020204" pitchFamily="34" charset="0"/>
              </a:rPr>
              <a:t> testing P/L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dirancang</a:t>
            </a:r>
            <a:r>
              <a:rPr lang="en-US" altLang="en-US" dirty="0">
                <a:latin typeface="Arial" panose="020B0604020202020204" pitchFamily="34" charset="0"/>
              </a:rPr>
              <a:t> </a:t>
            </a:r>
            <a:r>
              <a:rPr lang="en-US" altLang="en-US" dirty="0" err="1">
                <a:latin typeface="Arial" panose="020B0604020202020204" pitchFamily="34" charset="0"/>
              </a:rPr>
              <a:t>dgn</a:t>
            </a:r>
            <a:r>
              <a:rPr lang="en-US" altLang="en-US" dirty="0">
                <a:latin typeface="Arial" panose="020B0604020202020204" pitchFamily="34" charset="0"/>
              </a:rPr>
              <a:t> </a:t>
            </a:r>
            <a:r>
              <a:rPr lang="en-US" altLang="en-US" dirty="0" err="1">
                <a:latin typeface="Arial" panose="020B0604020202020204" pitchFamily="34" charset="0"/>
              </a:rPr>
              <a:t>baik</a:t>
            </a:r>
            <a:r>
              <a:rPr lang="en-US" altLang="en-US" dirty="0">
                <a:latin typeface="Arial" panose="020B0604020202020204" pitchFamily="34" charset="0"/>
              </a:rPr>
              <a:t>.</a:t>
            </a:r>
          </a:p>
          <a:p>
            <a:pPr>
              <a:spcBef>
                <a:spcPct val="50000"/>
              </a:spcBef>
              <a:buFont typeface="Marlett" pitchFamily="2" charset="2"/>
              <a:buChar char="4"/>
            </a:pPr>
            <a:r>
              <a:rPr lang="en-US" altLang="en-US" dirty="0" err="1">
                <a:latin typeface="Arial" panose="020B0604020202020204" pitchFamily="34" charset="0"/>
              </a:rPr>
              <a:t>Sedangkan</a:t>
            </a:r>
            <a:r>
              <a:rPr lang="en-US" altLang="en-US" dirty="0">
                <a:latin typeface="Arial" panose="020B0604020202020204" pitchFamily="34" charset="0"/>
              </a:rPr>
              <a:t> AD/ART </a:t>
            </a:r>
            <a:r>
              <a:rPr lang="en-US" altLang="en-US" dirty="0" err="1">
                <a:latin typeface="Arial" panose="020B0604020202020204" pitchFamily="34" charset="0"/>
              </a:rPr>
              <a:t>grup</a:t>
            </a:r>
            <a:r>
              <a:rPr lang="en-US" altLang="en-US" dirty="0">
                <a:latin typeface="Arial" panose="020B0604020202020204" pitchFamily="34" charset="0"/>
              </a:rPr>
              <a:t> SQA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membantu</a:t>
            </a:r>
            <a:r>
              <a:rPr lang="en-US" altLang="en-US" dirty="0">
                <a:latin typeface="Arial" panose="020B0604020202020204" pitchFamily="34" charset="0"/>
              </a:rPr>
              <a:t> </a:t>
            </a:r>
            <a:r>
              <a:rPr lang="en-US" altLang="en-US" dirty="0" err="1">
                <a:latin typeface="Arial" panose="020B0604020202020204" pitchFamily="34" charset="0"/>
              </a:rPr>
              <a:t>tim</a:t>
            </a:r>
            <a:r>
              <a:rPr lang="en-US" altLang="en-US" dirty="0">
                <a:latin typeface="Arial" panose="020B0604020202020204" pitchFamily="34" charset="0"/>
              </a:rPr>
              <a:t> software engineer </a:t>
            </a:r>
            <a:r>
              <a:rPr lang="en-US" altLang="en-US" dirty="0" err="1">
                <a:latin typeface="Arial" panose="020B0604020202020204" pitchFamily="34" charset="0"/>
              </a:rPr>
              <a:t>dlm</a:t>
            </a:r>
            <a:r>
              <a:rPr lang="en-US" altLang="en-US" dirty="0">
                <a:latin typeface="Arial" panose="020B0604020202020204" pitchFamily="34" charset="0"/>
              </a:rPr>
              <a:t> </a:t>
            </a:r>
            <a:r>
              <a:rPr lang="en-US" altLang="en-US" dirty="0" err="1">
                <a:latin typeface="Arial" panose="020B0604020202020204" pitchFamily="34" charset="0"/>
              </a:rPr>
              <a:t>mencapai</a:t>
            </a:r>
            <a:r>
              <a:rPr lang="en-US" altLang="en-US" dirty="0">
                <a:latin typeface="Arial" panose="020B0604020202020204" pitchFamily="34" charset="0"/>
              </a:rPr>
              <a:t> </a:t>
            </a:r>
            <a:r>
              <a:rPr lang="en-US" altLang="en-US" dirty="0" err="1">
                <a:latin typeface="Arial" panose="020B0604020202020204" pitchFamily="34" charset="0"/>
              </a:rPr>
              <a:t>suatu</a:t>
            </a:r>
            <a:r>
              <a:rPr lang="en-US" altLang="en-US" dirty="0">
                <a:latin typeface="Arial" panose="020B0604020202020204" pitchFamily="34" charset="0"/>
              </a:rPr>
              <a:t> </a:t>
            </a:r>
            <a:r>
              <a:rPr lang="en-US" altLang="en-US" dirty="0" err="1">
                <a:latin typeface="Arial" panose="020B0604020202020204" pitchFamily="34" charset="0"/>
              </a:rPr>
              <a:t>produk</a:t>
            </a:r>
            <a:r>
              <a:rPr lang="en-US" altLang="en-US" dirty="0">
                <a:latin typeface="Arial" panose="020B0604020202020204" pitchFamily="34" charset="0"/>
              </a:rPr>
              <a:t> </a:t>
            </a:r>
            <a:r>
              <a:rPr lang="en-US" altLang="en-US" dirty="0" err="1">
                <a:latin typeface="Arial" panose="020B0604020202020204" pitchFamily="34" charset="0"/>
              </a:rPr>
              <a:t>akhir</a:t>
            </a:r>
            <a:r>
              <a:rPr lang="en-US" altLang="en-US" dirty="0">
                <a:latin typeface="Arial" panose="020B0604020202020204" pitchFamily="34" charset="0"/>
              </a:rPr>
              <a:t> </a:t>
            </a:r>
            <a:r>
              <a:rPr lang="en-US" altLang="en-US" dirty="0" err="1">
                <a:latin typeface="Arial" panose="020B0604020202020204" pitchFamily="34" charset="0"/>
              </a:rPr>
              <a:t>yg</a:t>
            </a:r>
            <a:r>
              <a:rPr lang="en-US" altLang="en-US" dirty="0">
                <a:latin typeface="Arial" panose="020B0604020202020204" pitchFamily="34" charset="0"/>
              </a:rPr>
              <a:t> </a:t>
            </a:r>
            <a:r>
              <a:rPr lang="en-US" altLang="en-US" dirty="0" err="1">
                <a:latin typeface="Arial" panose="020B0604020202020204" pitchFamily="34" charset="0"/>
              </a:rPr>
              <a:t>berkualitas</a:t>
            </a:r>
            <a:r>
              <a:rPr lang="en-US" altLang="en-US" dirty="0">
                <a:latin typeface="Arial" panose="020B0604020202020204" pitchFamily="34" charset="0"/>
              </a:rPr>
              <a:t> </a:t>
            </a:r>
            <a:r>
              <a:rPr lang="en-US" altLang="en-US" dirty="0" err="1">
                <a:latin typeface="Arial" panose="020B0604020202020204" pitchFamily="34" charset="0"/>
              </a:rPr>
              <a:t>tinggi</a:t>
            </a:r>
            <a:r>
              <a:rPr lang="en-US" altLang="en-US" dirty="0">
                <a:latin typeface="Arial" panose="020B060402020202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828800" y="381001"/>
            <a:ext cx="8534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latin typeface="Arial" panose="020B0604020202020204" pitchFamily="34" charset="0"/>
              </a:rPr>
              <a:t>Kegiatan2 yg dilakukan (atau difasilitasi) oleh grup SQA independent adalah.</a:t>
            </a:r>
          </a:p>
          <a:p>
            <a:pPr>
              <a:spcBef>
                <a:spcPct val="50000"/>
              </a:spcBef>
              <a:buFont typeface="Marlett" pitchFamily="2" charset="2"/>
              <a:buChar char="h"/>
            </a:pPr>
            <a:r>
              <a:rPr lang="en-US" altLang="en-US">
                <a:latin typeface="Arial" panose="020B0604020202020204" pitchFamily="34" charset="0"/>
              </a:rPr>
              <a:t>Menyiapkan suatu rencana/plan SQA utk suatu proyek. Plan ini mengidentifikasi;</a:t>
            </a:r>
          </a:p>
          <a:p>
            <a:pPr lvl="1">
              <a:spcBef>
                <a:spcPct val="50000"/>
              </a:spcBef>
              <a:buFont typeface="Marlett" pitchFamily="2" charset="2"/>
              <a:buChar char="a"/>
            </a:pPr>
            <a:r>
              <a:rPr lang="en-US" altLang="en-US">
                <a:latin typeface="Arial" panose="020B0604020202020204" pitchFamily="34" charset="0"/>
              </a:rPr>
              <a:t>evaluasi yg hrs dilakukan,</a:t>
            </a:r>
          </a:p>
          <a:p>
            <a:pPr lvl="1">
              <a:spcBef>
                <a:spcPct val="50000"/>
              </a:spcBef>
              <a:buFont typeface="Marlett" pitchFamily="2" charset="2"/>
              <a:buChar char="a"/>
            </a:pPr>
            <a:r>
              <a:rPr lang="en-US" altLang="en-US">
                <a:latin typeface="Arial" panose="020B0604020202020204" pitchFamily="34" charset="0"/>
              </a:rPr>
              <a:t>audits &amp; reviews yg hrs dilakukan,</a:t>
            </a:r>
          </a:p>
          <a:p>
            <a:pPr lvl="1">
              <a:spcBef>
                <a:spcPct val="50000"/>
              </a:spcBef>
              <a:buFont typeface="Marlett" pitchFamily="2" charset="2"/>
              <a:buChar char="a"/>
            </a:pPr>
            <a:r>
              <a:rPr lang="en-US" altLang="en-US">
                <a:latin typeface="Arial" panose="020B0604020202020204" pitchFamily="34" charset="0"/>
              </a:rPr>
              <a:t>standard2 yg dpt dipakai pd proyek tsb,</a:t>
            </a:r>
          </a:p>
          <a:p>
            <a:pPr lvl="1">
              <a:spcBef>
                <a:spcPct val="50000"/>
              </a:spcBef>
              <a:buFont typeface="Marlett" pitchFamily="2" charset="2"/>
              <a:buChar char="a"/>
            </a:pPr>
            <a:r>
              <a:rPr lang="en-US" altLang="en-US">
                <a:latin typeface="Arial" panose="020B0604020202020204" pitchFamily="34" charset="0"/>
              </a:rPr>
              <a:t>prosedure2 utk error reporting &amp; tracking,</a:t>
            </a:r>
          </a:p>
          <a:p>
            <a:pPr lvl="1">
              <a:spcBef>
                <a:spcPct val="50000"/>
              </a:spcBef>
              <a:buFont typeface="Marlett" pitchFamily="2" charset="2"/>
              <a:buChar char="a"/>
            </a:pPr>
            <a:r>
              <a:rPr lang="en-US" altLang="en-US">
                <a:latin typeface="Arial" panose="020B0604020202020204" pitchFamily="34" charset="0"/>
              </a:rPr>
              <a:t>dokumem2 yg hrs dihasilkan oleh grup SQA, dan</a:t>
            </a:r>
          </a:p>
          <a:p>
            <a:pPr lvl="1">
              <a:spcBef>
                <a:spcPct val="50000"/>
              </a:spcBef>
              <a:buFont typeface="Marlett" pitchFamily="2" charset="2"/>
              <a:buChar char="a"/>
            </a:pPr>
            <a:r>
              <a:rPr lang="en-US" altLang="en-US">
                <a:latin typeface="Arial" panose="020B0604020202020204" pitchFamily="34" charset="0"/>
              </a:rPr>
              <a:t>banyaknya feedback yg diberikan pd tim proyek P/L.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828800" y="457201"/>
            <a:ext cx="8534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arlett" pitchFamily="2" charset="2"/>
              <a:buChar char="h"/>
            </a:pPr>
            <a:r>
              <a:rPr lang="en-US" altLang="en-US">
                <a:latin typeface="Arial" panose="020B0604020202020204" pitchFamily="34" charset="0"/>
              </a:rPr>
              <a:t>Berpartisipasi dlm pengembangan deskripsi proses yg dipakai dlm proyek P/L.</a:t>
            </a:r>
          </a:p>
          <a:p>
            <a:pPr>
              <a:spcBef>
                <a:spcPct val="50000"/>
              </a:spcBef>
              <a:buFont typeface="Marlett" pitchFamily="2" charset="2"/>
              <a:buChar char="h"/>
            </a:pPr>
            <a:r>
              <a:rPr lang="en-US" altLang="en-US">
                <a:latin typeface="Arial" panose="020B0604020202020204" pitchFamily="34" charset="0"/>
              </a:rPr>
              <a:t>Mereview kegiatan2 rekayasa P/L utk memverifikasi kesesuaian dgn proses P/L yg telah ditetapkan.</a:t>
            </a:r>
          </a:p>
          <a:p>
            <a:pPr>
              <a:spcBef>
                <a:spcPct val="50000"/>
              </a:spcBef>
              <a:buFont typeface="Marlett" pitchFamily="2" charset="2"/>
              <a:buChar char="h"/>
            </a:pPr>
            <a:r>
              <a:rPr lang="en-US" altLang="en-US">
                <a:latin typeface="Arial" panose="020B0604020202020204" pitchFamily="34" charset="0"/>
              </a:rPr>
              <a:t>Mengaudit peruntukan P/L guna memverifikasi kesesuaian dgn hal2 yg telah ditetapkan sbg bagian dr proses P/L.</a:t>
            </a:r>
          </a:p>
          <a:p>
            <a:pPr>
              <a:spcBef>
                <a:spcPct val="50000"/>
              </a:spcBef>
              <a:buFont typeface="Marlett" pitchFamily="2" charset="2"/>
              <a:buChar char="h"/>
            </a:pPr>
            <a:r>
              <a:rPr lang="en-US" altLang="en-US">
                <a:latin typeface="Arial" panose="020B0604020202020204" pitchFamily="34" charset="0"/>
              </a:rPr>
              <a:t>Menjamin bhw penyimpangan dlm kerja P/L dan hasil2 kerja didokumentasikan dan ditangani berdasarkan prosedur yg terdokumentasi.</a:t>
            </a:r>
          </a:p>
          <a:p>
            <a:pPr>
              <a:spcBef>
                <a:spcPct val="50000"/>
              </a:spcBef>
              <a:buFont typeface="Marlett" pitchFamily="2" charset="2"/>
              <a:buChar char="h"/>
            </a:pPr>
            <a:r>
              <a:rPr lang="en-US" altLang="en-US">
                <a:latin typeface="Arial" panose="020B0604020202020204" pitchFamily="34" charset="0"/>
              </a:rPr>
              <a:t>Mencatat sebarang ketidaksesuaian dan melaporkan pd manajemen senior.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981200" y="533401"/>
            <a:ext cx="8305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SOFTWARE REVIEWS</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Software reviews adalah sebuah filter untuk proses rekayasa P/L.</a:t>
            </a:r>
          </a:p>
          <a:p>
            <a:pPr>
              <a:spcBef>
                <a:spcPct val="50000"/>
              </a:spcBef>
              <a:buFont typeface="Marlett" pitchFamily="2" charset="2"/>
              <a:buChar char="8"/>
            </a:pPr>
            <a:r>
              <a:rPr lang="en-US" altLang="en-US">
                <a:latin typeface="Arial" panose="020B0604020202020204" pitchFamily="34" charset="0"/>
              </a:rPr>
              <a:t>Reviews dilaksanakan di berbagai titik selama pengembangan P/L dan membantu menemukan error yang kemudian dapat dihilangkan.</a:t>
            </a:r>
          </a:p>
          <a:p>
            <a:pPr>
              <a:spcBef>
                <a:spcPct val="50000"/>
              </a:spcBef>
              <a:buFont typeface="Marlett" pitchFamily="2" charset="2"/>
              <a:buChar char="8"/>
            </a:pPr>
            <a:r>
              <a:rPr lang="en-US" altLang="en-US">
                <a:latin typeface="Arial" panose="020B0604020202020204" pitchFamily="34" charset="0"/>
              </a:rPr>
              <a:t>Software reviews membantu untuk memurnikan produk kerja P/L yang terjadi sebagai suatu hasil dari analisis, design, dan coding.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14351" y="951132"/>
            <a:ext cx="1130141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85775" indent="-485775">
              <a:defRPr sz="2400">
                <a:solidFill>
                  <a:schemeClr val="tx1"/>
                </a:solidFill>
                <a:latin typeface="Times New Roman" panose="02020603050405020304" pitchFamily="18" charset="0"/>
              </a:defRPr>
            </a:lvl1pPr>
            <a:lvl2pPr marL="676275">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a:latin typeface="Arial" panose="020B0604020202020204" pitchFamily="34" charset="0"/>
              </a:rPr>
              <a:t>SQA </a:t>
            </a:r>
            <a:r>
              <a:rPr lang="en-US" altLang="en-US" dirty="0" err="1">
                <a:latin typeface="Arial" panose="020B0604020202020204" pitchFamily="34" charset="0"/>
              </a:rPr>
              <a:t>mencakup</a:t>
            </a:r>
            <a:r>
              <a:rPr lang="en-US" altLang="en-US" dirty="0">
                <a:latin typeface="Arial" panose="020B0604020202020204" pitchFamily="34" charset="0"/>
              </a:rPr>
              <a:t>; </a:t>
            </a:r>
          </a:p>
          <a:p>
            <a:pPr>
              <a:spcBef>
                <a:spcPct val="50000"/>
              </a:spcBef>
            </a:pPr>
            <a:r>
              <a:rPr lang="en-US" altLang="en-US" dirty="0">
                <a:latin typeface="Arial" panose="020B0604020202020204" pitchFamily="34" charset="0"/>
              </a:rPr>
              <a:t>(1) quality management approach,</a:t>
            </a:r>
          </a:p>
          <a:p>
            <a:pPr>
              <a:spcBef>
                <a:spcPct val="50000"/>
              </a:spcBef>
            </a:pPr>
            <a:r>
              <a:rPr lang="en-US" altLang="en-US" dirty="0">
                <a:latin typeface="Arial" panose="020B0604020202020204" pitchFamily="34" charset="0"/>
              </a:rPr>
              <a:t>(2) effective S/W engineering technology (methods &amp; tools),</a:t>
            </a:r>
          </a:p>
          <a:p>
            <a:pPr>
              <a:spcBef>
                <a:spcPct val="50000"/>
              </a:spcBef>
            </a:pPr>
            <a:r>
              <a:rPr lang="en-US" altLang="en-US" dirty="0">
                <a:latin typeface="Arial" panose="020B0604020202020204" pitchFamily="34" charset="0"/>
              </a:rPr>
              <a:t>(3) formal technical reviews yang </a:t>
            </a:r>
            <a:r>
              <a:rPr lang="en-US" altLang="en-US" dirty="0" err="1">
                <a:latin typeface="Arial" panose="020B0604020202020204" pitchFamily="34" charset="0"/>
              </a:rPr>
              <a:t>dipakai</a:t>
            </a:r>
            <a:r>
              <a:rPr lang="en-US" altLang="en-US" dirty="0">
                <a:latin typeface="Arial" panose="020B0604020202020204" pitchFamily="34" charset="0"/>
              </a:rPr>
              <a:t> </a:t>
            </a:r>
            <a:r>
              <a:rPr lang="en-US" altLang="en-US" dirty="0" err="1">
                <a:latin typeface="Arial" panose="020B0604020202020204" pitchFamily="34" charset="0"/>
              </a:rPr>
              <a:t>selama</a:t>
            </a:r>
            <a:r>
              <a:rPr lang="en-US" altLang="en-US" dirty="0">
                <a:latin typeface="Arial" panose="020B0604020202020204" pitchFamily="34" charset="0"/>
              </a:rPr>
              <a:t> proses P/L,</a:t>
            </a:r>
          </a:p>
          <a:p>
            <a:pPr>
              <a:spcBef>
                <a:spcPct val="50000"/>
              </a:spcBef>
            </a:pPr>
            <a:r>
              <a:rPr lang="en-US" altLang="en-US" dirty="0">
                <a:latin typeface="Arial" panose="020B0604020202020204" pitchFamily="34" charset="0"/>
              </a:rPr>
              <a:t>(4) </a:t>
            </a:r>
            <a:r>
              <a:rPr lang="en-US" altLang="en-US" dirty="0" err="1">
                <a:latin typeface="Arial" panose="020B0604020202020204" pitchFamily="34" charset="0"/>
              </a:rPr>
              <a:t>multitiered</a:t>
            </a:r>
            <a:r>
              <a:rPr lang="en-US" altLang="en-US" dirty="0">
                <a:latin typeface="Arial" panose="020B0604020202020204" pitchFamily="34" charset="0"/>
              </a:rPr>
              <a:t> testing strategy, </a:t>
            </a:r>
          </a:p>
          <a:p>
            <a:pPr>
              <a:spcBef>
                <a:spcPct val="50000"/>
              </a:spcBef>
            </a:pPr>
            <a:r>
              <a:rPr lang="en-US" altLang="en-US" dirty="0">
                <a:latin typeface="Arial" panose="020B0604020202020204" pitchFamily="34" charset="0"/>
              </a:rPr>
              <a:t>(5) control of S/W documentation &amp; </a:t>
            </a:r>
            <a:r>
              <a:rPr lang="en-US" altLang="en-US" dirty="0" err="1">
                <a:latin typeface="Arial" panose="020B0604020202020204" pitchFamily="34" charset="0"/>
              </a:rPr>
              <a:t>perubahan-perubahan</a:t>
            </a:r>
            <a:r>
              <a:rPr lang="en-US" altLang="en-US" dirty="0">
                <a:latin typeface="Arial" panose="020B0604020202020204" pitchFamily="34" charset="0"/>
              </a:rPr>
              <a:t> yang </a:t>
            </a:r>
            <a:r>
              <a:rPr lang="en-US" altLang="en-US" dirty="0" err="1">
                <a:latin typeface="Arial" panose="020B0604020202020204" pitchFamily="34" charset="0"/>
              </a:rPr>
              <a:t>dilakukan</a:t>
            </a:r>
            <a:r>
              <a:rPr lang="en-US" altLang="en-US" dirty="0">
                <a:latin typeface="Arial" panose="020B0604020202020204" pitchFamily="34" charset="0"/>
              </a:rPr>
              <a:t> </a:t>
            </a:r>
            <a:r>
              <a:rPr lang="en-US" altLang="en-US" dirty="0" err="1">
                <a:latin typeface="Arial" panose="020B0604020202020204" pitchFamily="34" charset="0"/>
              </a:rPr>
              <a:t>padanya</a:t>
            </a:r>
            <a:r>
              <a:rPr lang="en-US" altLang="en-US" dirty="0">
                <a:latin typeface="Arial" panose="020B0604020202020204" pitchFamily="34" charset="0"/>
              </a:rPr>
              <a:t>,</a:t>
            </a:r>
          </a:p>
          <a:p>
            <a:pPr>
              <a:spcBef>
                <a:spcPct val="50000"/>
              </a:spcBef>
            </a:pPr>
            <a:r>
              <a:rPr lang="en-US" altLang="en-US" dirty="0">
                <a:latin typeface="Arial" panose="020B0604020202020204" pitchFamily="34" charset="0"/>
              </a:rPr>
              <a:t>(6) </a:t>
            </a:r>
            <a:r>
              <a:rPr lang="en-US" altLang="en-US" dirty="0" err="1">
                <a:latin typeface="Arial" panose="020B0604020202020204" pitchFamily="34" charset="0"/>
              </a:rPr>
              <a:t>prosedur</a:t>
            </a:r>
            <a:r>
              <a:rPr lang="en-US" altLang="en-US" dirty="0">
                <a:latin typeface="Arial" panose="020B0604020202020204" pitchFamily="34" charset="0"/>
              </a:rPr>
              <a:t> </a:t>
            </a:r>
            <a:r>
              <a:rPr lang="en-US" altLang="en-US" dirty="0" err="1">
                <a:latin typeface="Arial" panose="020B0604020202020204" pitchFamily="34" charset="0"/>
              </a:rPr>
              <a:t>untuk</a:t>
            </a:r>
            <a:r>
              <a:rPr lang="en-US" altLang="en-US" dirty="0">
                <a:latin typeface="Arial" panose="020B0604020202020204" pitchFamily="34" charset="0"/>
              </a:rPr>
              <a:t> </a:t>
            </a:r>
            <a:r>
              <a:rPr lang="en-US" altLang="en-US" dirty="0" err="1">
                <a:latin typeface="Arial" panose="020B0604020202020204" pitchFamily="34" charset="0"/>
              </a:rPr>
              <a:t>menjamin</a:t>
            </a:r>
            <a:r>
              <a:rPr lang="en-US" altLang="en-US" dirty="0">
                <a:latin typeface="Arial" panose="020B0604020202020204" pitchFamily="34" charset="0"/>
              </a:rPr>
              <a:t> </a:t>
            </a:r>
            <a:r>
              <a:rPr lang="en-US" altLang="en-US" dirty="0" err="1">
                <a:latin typeface="Arial" panose="020B0604020202020204" pitchFamily="34" charset="0"/>
              </a:rPr>
              <a:t>kesesuaian</a:t>
            </a:r>
            <a:r>
              <a:rPr lang="en-US" altLang="en-US" dirty="0">
                <a:latin typeface="Arial" panose="020B0604020202020204" pitchFamily="34" charset="0"/>
              </a:rPr>
              <a:t> </a:t>
            </a:r>
            <a:r>
              <a:rPr lang="en-US" altLang="en-US" dirty="0" err="1">
                <a:latin typeface="Arial" panose="020B0604020202020204" pitchFamily="34" charset="0"/>
              </a:rPr>
              <a:t>dengan</a:t>
            </a:r>
            <a:r>
              <a:rPr lang="en-US" altLang="en-US" dirty="0">
                <a:latin typeface="Arial" panose="020B0604020202020204" pitchFamily="34" charset="0"/>
              </a:rPr>
              <a:t> standard </a:t>
            </a:r>
            <a:r>
              <a:rPr lang="en-US" altLang="en-US" dirty="0" err="1">
                <a:latin typeface="Arial" panose="020B0604020202020204" pitchFamily="34" charset="0"/>
              </a:rPr>
              <a:t>pengembangan</a:t>
            </a:r>
            <a:r>
              <a:rPr lang="en-US" altLang="en-US" dirty="0">
                <a:latin typeface="Arial" panose="020B0604020202020204" pitchFamily="34" charset="0"/>
              </a:rPr>
              <a:t> P/L, </a:t>
            </a:r>
            <a:r>
              <a:rPr lang="en-US" altLang="en-US" dirty="0" err="1">
                <a:latin typeface="Arial" panose="020B0604020202020204" pitchFamily="34" charset="0"/>
              </a:rPr>
              <a:t>dan</a:t>
            </a:r>
            <a:endParaRPr lang="en-US" altLang="en-US" dirty="0">
              <a:latin typeface="Arial" panose="020B0604020202020204" pitchFamily="34" charset="0"/>
            </a:endParaRPr>
          </a:p>
          <a:p>
            <a:pPr>
              <a:spcBef>
                <a:spcPct val="50000"/>
              </a:spcBef>
            </a:pPr>
            <a:r>
              <a:rPr lang="en-US" altLang="en-US" dirty="0">
                <a:latin typeface="Arial" panose="020B0604020202020204" pitchFamily="34" charset="0"/>
              </a:rPr>
              <a:t>(7) </a:t>
            </a:r>
            <a:r>
              <a:rPr lang="en-US" altLang="en-US" dirty="0" err="1">
                <a:latin typeface="Arial" panose="020B0604020202020204" pitchFamily="34" charset="0"/>
              </a:rPr>
              <a:t>mekanisme</a:t>
            </a:r>
            <a:r>
              <a:rPr lang="en-US" altLang="en-US" dirty="0">
                <a:latin typeface="Arial" panose="020B0604020202020204" pitchFamily="34" charset="0"/>
              </a:rPr>
              <a:t> </a:t>
            </a:r>
            <a:r>
              <a:rPr lang="en-US" altLang="en-US" dirty="0" err="1">
                <a:latin typeface="Arial" panose="020B0604020202020204" pitchFamily="34" charset="0"/>
              </a:rPr>
              <a:t>pengukuran</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pelaporan</a:t>
            </a:r>
            <a:r>
              <a:rPr lang="en-US" altLang="en-US" dirty="0">
                <a:latin typeface="Arial" panose="020B0604020202020204" pitchFamily="34" charset="0"/>
              </a:rPr>
              <a:t>.</a:t>
            </a:r>
          </a:p>
        </p:txBody>
      </p:sp>
      <p:sp>
        <p:nvSpPr>
          <p:cNvPr id="20483" name="Text Box 3"/>
          <p:cNvSpPr txBox="1">
            <a:spLocks noChangeArrowheads="1"/>
          </p:cNvSpPr>
          <p:nvPr/>
        </p:nvSpPr>
        <p:spPr bwMode="auto">
          <a:xfrm>
            <a:off x="1905000" y="304801"/>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Software quality assurance (SQA) adalah sebuah kegiatan payung yang dipakai sepanjang proses P/L.</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981200" y="1600200"/>
            <a:ext cx="8229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762000" indent="-285750">
              <a:defRPr sz="2400">
                <a:solidFill>
                  <a:schemeClr val="tx1"/>
                </a:solidFill>
                <a:latin typeface="Times New Roman" panose="02020603050405020304" pitchFamily="18" charset="0"/>
              </a:defRPr>
            </a:lvl2pPr>
            <a:lvl3pPr marL="9525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50000"/>
              </a:spcBef>
              <a:buFont typeface="Marlett" pitchFamily="2" charset="2"/>
              <a:buChar char="h"/>
            </a:pPr>
            <a:r>
              <a:rPr lang="en-US" altLang="en-US">
                <a:latin typeface="Arial" panose="020B0604020202020204" pitchFamily="34" charset="0"/>
              </a:rPr>
              <a:t>menunjukkan perbaikan-perbaikan yang diinginkan pada produk dari seseorang atau tim,</a:t>
            </a:r>
          </a:p>
          <a:p>
            <a:pPr lvl="1">
              <a:spcBef>
                <a:spcPct val="50000"/>
              </a:spcBef>
              <a:buFont typeface="Marlett" pitchFamily="2" charset="2"/>
              <a:buChar char="h"/>
            </a:pPr>
            <a:r>
              <a:rPr lang="en-US" altLang="en-US">
                <a:latin typeface="Arial" panose="020B0604020202020204" pitchFamily="34" charset="0"/>
              </a:rPr>
              <a:t>mengkonfirmasikan bagian dari produk tsb dimana perbaikan apakah diperlukan atau tidak diperlukan, dan</a:t>
            </a:r>
          </a:p>
          <a:p>
            <a:pPr lvl="1">
              <a:spcBef>
                <a:spcPct val="50000"/>
              </a:spcBef>
              <a:buFont typeface="Marlett" pitchFamily="2" charset="2"/>
              <a:buChar char="h"/>
            </a:pPr>
            <a:r>
              <a:rPr lang="en-US" altLang="en-US">
                <a:latin typeface="Arial" panose="020B0604020202020204" pitchFamily="34" charset="0"/>
              </a:rPr>
              <a:t>mencapai kerja teknis yang lebih seragam, atau sekurang-kurangnya lebih dapat diprediksi, kualitas yang dapat dicapai tanpa reviews, dalam rangka untuk membuat kerja teknis lebih dapat dimanage.</a:t>
            </a:r>
          </a:p>
        </p:txBody>
      </p:sp>
      <p:sp>
        <p:nvSpPr>
          <p:cNvPr id="3075" name="Text Box 3"/>
          <p:cNvSpPr txBox="1">
            <a:spLocks noChangeArrowheads="1"/>
          </p:cNvSpPr>
          <p:nvPr/>
        </p:nvSpPr>
        <p:spPr bwMode="auto">
          <a:xfrm>
            <a:off x="1905000" y="457201"/>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arlett" pitchFamily="2" charset="2"/>
              <a:buChar char="8"/>
            </a:pPr>
            <a:r>
              <a:rPr lang="en-US" altLang="en-US">
                <a:latin typeface="Arial" panose="020B0604020202020204" pitchFamily="34" charset="0"/>
              </a:rPr>
              <a:t>Review - sebarang review - adalah suatu cara menggunakan ketersebaran grup manusia untuk:</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905000" y="457200"/>
            <a:ext cx="8458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arlett" pitchFamily="2" charset="2"/>
              <a:buChar char="8"/>
            </a:pPr>
            <a:r>
              <a:rPr lang="en-US" altLang="en-US">
                <a:latin typeface="Arial" panose="020B0604020202020204" pitchFamily="34" charset="0"/>
              </a:rPr>
              <a:t>Terdapat berbagai tipe reviews yang berbeda yang dapat dilakukan sebagai bagian dari rekayasa P/L.</a:t>
            </a:r>
          </a:p>
          <a:p>
            <a:pPr>
              <a:spcBef>
                <a:spcPct val="50000"/>
              </a:spcBef>
              <a:buFont typeface="Marlett" pitchFamily="2" charset="2"/>
              <a:buChar char="8"/>
            </a:pPr>
            <a:r>
              <a:rPr lang="en-US" altLang="en-US">
                <a:latin typeface="Arial" panose="020B0604020202020204" pitchFamily="34" charset="0"/>
              </a:rPr>
              <a:t>Pembahasan akan difokuskan hanya pada formal technical review - yang kadang-kadang disebut walkthrough.</a:t>
            </a:r>
          </a:p>
          <a:p>
            <a:pPr>
              <a:spcBef>
                <a:spcPct val="50000"/>
              </a:spcBef>
              <a:buFont typeface="Marlett" pitchFamily="2" charset="2"/>
              <a:buChar char="8"/>
            </a:pPr>
            <a:r>
              <a:rPr lang="en-US" altLang="en-US">
                <a:latin typeface="Arial" panose="020B0604020202020204" pitchFamily="34" charset="0"/>
              </a:rPr>
              <a:t>Dari sudut pandang quality assurance FTR adalah filter yang paling efektif.</a:t>
            </a:r>
          </a:p>
          <a:p>
            <a:pPr>
              <a:spcBef>
                <a:spcPct val="50000"/>
              </a:spcBef>
              <a:buFont typeface="Marlett" pitchFamily="2" charset="2"/>
              <a:buChar char="8"/>
            </a:pPr>
            <a:r>
              <a:rPr lang="en-US" altLang="en-US">
                <a:latin typeface="Arial" panose="020B0604020202020204" pitchFamily="34" charset="0"/>
              </a:rPr>
              <a:t>Dikerjakan oleh para SE (dan yang lain) untuk para SE, FTR adalah cara yang efektif untuk peningkatan kualitas P/L.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1981200" y="457201"/>
            <a:ext cx="83058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Dampak Biaya dari Defects Software</a:t>
            </a:r>
            <a:endParaRPr lang="en-US" altLang="en-US">
              <a:latin typeface="Arial" panose="020B0604020202020204" pitchFamily="34" charset="0"/>
            </a:endParaRPr>
          </a:p>
          <a:p>
            <a:pPr>
              <a:spcBef>
                <a:spcPct val="50000"/>
              </a:spcBef>
              <a:buFont typeface="Marlett" pitchFamily="2" charset="2"/>
              <a:buChar char="4"/>
            </a:pPr>
            <a:r>
              <a:rPr lang="en-US" altLang="en-US">
                <a:latin typeface="Arial" panose="020B0604020202020204" pitchFamily="34" charset="0"/>
              </a:rPr>
              <a:t>Dalam kontek proses P/L, istilah defect dan fault adalah sinonim. Keduanya menyatakan secara tidak langsung suatu problem kualitas yang ditemukan setelah P/L dirilis kepada end users.</a:t>
            </a:r>
          </a:p>
          <a:p>
            <a:pPr>
              <a:spcBef>
                <a:spcPct val="50000"/>
              </a:spcBef>
              <a:buFont typeface="Marlett" pitchFamily="2" charset="2"/>
              <a:buChar char="4"/>
            </a:pPr>
            <a:r>
              <a:rPr lang="en-US" altLang="en-US">
                <a:latin typeface="Arial" panose="020B0604020202020204" pitchFamily="34" charset="0"/>
              </a:rPr>
              <a:t>Sasaran utama dari FTR adalah menemukan errors selagi proses P/L berjalan sehingga tidak menjadi defect setelah P/L dirilis.</a:t>
            </a:r>
          </a:p>
          <a:p>
            <a:pPr>
              <a:spcBef>
                <a:spcPct val="50000"/>
              </a:spcBef>
              <a:buFont typeface="Marlett" pitchFamily="2" charset="2"/>
              <a:buChar char="4"/>
            </a:pPr>
            <a:r>
              <a:rPr lang="en-US" altLang="en-US">
                <a:latin typeface="Arial" panose="020B0604020202020204" pitchFamily="34" charset="0"/>
              </a:rPr>
              <a:t>Keuntungan sesungguhnya dari FTR adalah menemukan error sedini ungkin sehingga error tsb tidak menjalar ke langkah berikutnya dalam proses P/L.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828800" y="457200"/>
            <a:ext cx="84582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arlett" pitchFamily="2" charset="2"/>
              <a:buChar char="4"/>
            </a:pPr>
            <a:r>
              <a:rPr lang="en-US" altLang="en-US">
                <a:latin typeface="Arial" panose="020B0604020202020204" pitchFamily="34" charset="0"/>
              </a:rPr>
              <a:t>Sejumlah studi menunjukkan bahwa kegiatan design mengintrodusir error antara 50 dan 65% dari seluruh error (dan pada akhirnya, seluruh defect) selama proses P/L.</a:t>
            </a:r>
          </a:p>
          <a:p>
            <a:pPr>
              <a:spcBef>
                <a:spcPct val="50000"/>
              </a:spcBef>
              <a:buFont typeface="Marlett" pitchFamily="2" charset="2"/>
              <a:buChar char="4"/>
            </a:pPr>
            <a:r>
              <a:rPr lang="en-US" altLang="en-US">
                <a:latin typeface="Arial" panose="020B0604020202020204" pitchFamily="34" charset="0"/>
              </a:rPr>
              <a:t>FTR telah menunjukkan bahwa sampai 75% efektif dalam menemukan cacat-cacat design.</a:t>
            </a:r>
          </a:p>
          <a:p>
            <a:pPr>
              <a:spcBef>
                <a:spcPct val="50000"/>
              </a:spcBef>
              <a:buFont typeface="Marlett" pitchFamily="2" charset="2"/>
              <a:buChar char="4"/>
            </a:pPr>
            <a:r>
              <a:rPr lang="en-US" altLang="en-US">
                <a:latin typeface="Arial" panose="020B0604020202020204" pitchFamily="34" charset="0"/>
              </a:rPr>
              <a:t>Dengan mendeteksi dan menghapus sejumlah besar persentase error, proses review secara subtansial mengurangi biaya pada langkah-langkah selanjutnya dalam phase-phase pengembangan dan maintenance.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981200" y="304801"/>
            <a:ext cx="82296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Defect Amplification and Removal</a:t>
            </a:r>
            <a:endParaRPr lang="en-US" altLang="en-US">
              <a:latin typeface="Arial" panose="020B0604020202020204" pitchFamily="34" charset="0"/>
            </a:endParaRPr>
          </a:p>
          <a:p>
            <a:pPr>
              <a:spcBef>
                <a:spcPct val="50000"/>
              </a:spcBef>
              <a:buFont typeface="Marlett" pitchFamily="2" charset="2"/>
              <a:buChar char="4"/>
            </a:pPr>
            <a:r>
              <a:rPr lang="en-US" altLang="en-US">
                <a:latin typeface="Arial" panose="020B0604020202020204" pitchFamily="34" charset="0"/>
              </a:rPr>
              <a:t>Defect amplification model dapat dipakai untuk melukiskan pembangkitan dan deteksi error selama langkah-langkah preliminary design, detail design, dan coding pada proses rekayasa P/L.</a:t>
            </a:r>
          </a:p>
          <a:p>
            <a:pPr>
              <a:spcBef>
                <a:spcPct val="50000"/>
              </a:spcBef>
              <a:buFont typeface="Marlett" pitchFamily="2" charset="2"/>
              <a:buChar char="4"/>
            </a:pPr>
            <a:r>
              <a:rPr lang="en-US" altLang="en-US">
                <a:latin typeface="Arial" panose="020B0604020202020204" pitchFamily="34" charset="0"/>
              </a:rPr>
              <a:t>Selagi langkah tersebut dikerjakan, error dapat secara tak senganja dibangkitkan.</a:t>
            </a:r>
          </a:p>
          <a:p>
            <a:pPr>
              <a:spcBef>
                <a:spcPct val="50000"/>
              </a:spcBef>
              <a:buFont typeface="Marlett" pitchFamily="2" charset="2"/>
              <a:buChar char="4"/>
            </a:pPr>
            <a:r>
              <a:rPr lang="en-US" altLang="en-US">
                <a:latin typeface="Arial" panose="020B0604020202020204" pitchFamily="34" charset="0"/>
              </a:rPr>
              <a:t>Review mungkin gagal dalam menemukan error baru dan error dari langkah sebelumnya.</a:t>
            </a:r>
          </a:p>
          <a:p>
            <a:pPr>
              <a:spcBef>
                <a:spcPct val="50000"/>
              </a:spcBef>
              <a:buFont typeface="Marlett" pitchFamily="2" charset="2"/>
              <a:buChar char="4"/>
            </a:pPr>
            <a:r>
              <a:rPr lang="en-US" altLang="en-US">
                <a:latin typeface="Arial" panose="020B0604020202020204" pitchFamily="34" charset="0"/>
              </a:rPr>
              <a:t>Dalam beberapa hal, error yang diteruskan dari langkah sebelumnya diperkuat oleh kerja yang sedang berjalan (dengan faktor penguatan, </a:t>
            </a:r>
            <a:r>
              <a:rPr lang="en-US" altLang="en-US" i="1">
                <a:latin typeface="Arial" panose="020B0604020202020204" pitchFamily="34" charset="0"/>
              </a:rPr>
              <a:t>x</a:t>
            </a:r>
            <a:r>
              <a:rPr lang="en-US" altLang="en-US">
                <a:latin typeface="Arial" panose="020B0604020202020204" pitchFamily="34"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p:cNvGraphicFramePr>
            <a:graphicFrameLocks noChangeAspect="1"/>
          </p:cNvGraphicFramePr>
          <p:nvPr/>
        </p:nvGraphicFramePr>
        <p:xfrm>
          <a:off x="1762125" y="2379664"/>
          <a:ext cx="8667750" cy="2098675"/>
        </p:xfrm>
        <a:graphic>
          <a:graphicData uri="http://schemas.openxmlformats.org/presentationml/2006/ole">
            <mc:AlternateContent xmlns:mc="http://schemas.openxmlformats.org/markup-compatibility/2006">
              <mc:Choice xmlns:v="urn:schemas-microsoft-com:vml" Requires="v">
                <p:oleObj spid="_x0000_s2050" name="VISIO" r:id="rId3" imgW="8666280" imgH="2098800" progId="Visio.Drawing.5">
                  <p:embed/>
                </p:oleObj>
              </mc:Choice>
              <mc:Fallback>
                <p:oleObj name="VISIO" r:id="rId3" imgW="8666280" imgH="2098800" progId="Visio.Drawing.5">
                  <p:embed/>
                  <p:pic>
                    <p:nvPicPr>
                      <p:cNvPr id="4813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2379664"/>
                        <a:ext cx="8667750"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Text Box 3"/>
          <p:cNvSpPr txBox="1">
            <a:spLocks noChangeArrowheads="1"/>
          </p:cNvSpPr>
          <p:nvPr/>
        </p:nvSpPr>
        <p:spPr bwMode="auto">
          <a:xfrm>
            <a:off x="1828800" y="45720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a:latin typeface="Arial" panose="020B0604020202020204" pitchFamily="34" charset="0"/>
              </a:rPr>
              <a:t>Defect Amplification Model</a:t>
            </a:r>
          </a:p>
        </p:txBody>
      </p:sp>
      <p:sp>
        <p:nvSpPr>
          <p:cNvPr id="48132" name="Line 4"/>
          <p:cNvSpPr>
            <a:spLocks noChangeShapeType="1"/>
          </p:cNvSpPr>
          <p:nvPr/>
        </p:nvSpPr>
        <p:spPr bwMode="auto">
          <a:xfrm>
            <a:off x="1981200" y="990600"/>
            <a:ext cx="807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2"/>
          <p:cNvGraphicFramePr>
            <a:graphicFrameLocks noChangeAspect="1"/>
          </p:cNvGraphicFramePr>
          <p:nvPr/>
        </p:nvGraphicFramePr>
        <p:xfrm>
          <a:off x="2362200" y="1752600"/>
          <a:ext cx="7450138" cy="4381500"/>
        </p:xfrm>
        <a:graphic>
          <a:graphicData uri="http://schemas.openxmlformats.org/presentationml/2006/ole">
            <mc:AlternateContent xmlns:mc="http://schemas.openxmlformats.org/markup-compatibility/2006">
              <mc:Choice xmlns:v="urn:schemas-microsoft-com:vml" Requires="v">
                <p:oleObj spid="_x0000_s3074" name="VISIO" r:id="rId3" imgW="7449120" imgH="4380120" progId="Visio.Drawing.5">
                  <p:embed/>
                </p:oleObj>
              </mc:Choice>
              <mc:Fallback>
                <p:oleObj name="VISIO" r:id="rId3" imgW="7449120" imgH="4380120" progId="Visio.Drawing.5">
                  <p:embed/>
                  <p:pic>
                    <p:nvPicPr>
                      <p:cNvPr id="4915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752600"/>
                        <a:ext cx="7450138"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5" name="Text Box 3"/>
          <p:cNvSpPr txBox="1">
            <a:spLocks noChangeArrowheads="1"/>
          </p:cNvSpPr>
          <p:nvPr/>
        </p:nvSpPr>
        <p:spPr bwMode="auto">
          <a:xfrm>
            <a:off x="1905000" y="381001"/>
            <a:ext cx="8458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Contoh hipotetik defect amplification untuk suatu proses pengembangan P/L di mana tidak dilakukan review.</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2362200" y="1676400"/>
          <a:ext cx="7450138" cy="4381500"/>
        </p:xfrm>
        <a:graphic>
          <a:graphicData uri="http://schemas.openxmlformats.org/presentationml/2006/ole">
            <mc:AlternateContent xmlns:mc="http://schemas.openxmlformats.org/markup-compatibility/2006">
              <mc:Choice xmlns:v="urn:schemas-microsoft-com:vml" Requires="v">
                <p:oleObj spid="_x0000_s4098" name="VISIO" r:id="rId3" imgW="7449120" imgH="4380120" progId="Visio.Drawing.5">
                  <p:embed/>
                </p:oleObj>
              </mc:Choice>
              <mc:Fallback>
                <p:oleObj name="VISIO" r:id="rId3" imgW="7449120" imgH="4380120" progId="Visio.Drawing.5">
                  <p:embed/>
                  <p:pic>
                    <p:nvPicPr>
                      <p:cNvPr id="501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676400"/>
                        <a:ext cx="7450138"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79" name="Text Box 3"/>
          <p:cNvSpPr txBox="1">
            <a:spLocks noChangeArrowheads="1"/>
          </p:cNvSpPr>
          <p:nvPr/>
        </p:nvSpPr>
        <p:spPr bwMode="auto">
          <a:xfrm>
            <a:off x="1981200" y="381000"/>
            <a:ext cx="8305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Contoh dengan review.</a:t>
            </a: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nvGraphicFramePr>
        <p:xfrm>
          <a:off x="1733550" y="438150"/>
          <a:ext cx="8724900" cy="5981700"/>
        </p:xfrm>
        <a:graphic>
          <a:graphicData uri="http://schemas.openxmlformats.org/presentationml/2006/ole">
            <mc:AlternateContent xmlns:mc="http://schemas.openxmlformats.org/markup-compatibility/2006">
              <mc:Choice xmlns:v="urn:schemas-microsoft-com:vml" Requires="v">
                <p:oleObj spid="_x0000_s5122" name="VISIO" r:id="rId3" imgW="8723520" imgH="5980320" progId="Visio.Drawing.5">
                  <p:embed/>
                </p:oleObj>
              </mc:Choice>
              <mc:Fallback>
                <p:oleObj name="VISIO" r:id="rId3" imgW="8723520" imgH="5980320" progId="Visio.Drawing.5">
                  <p:embed/>
                  <p:pic>
                    <p:nvPicPr>
                      <p:cNvPr id="512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50" y="438150"/>
                        <a:ext cx="8724900" cy="598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1828800" y="381000"/>
            <a:ext cx="8610600"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Formal Technical Review (FTR)</a:t>
            </a:r>
          </a:p>
          <a:p>
            <a:pPr>
              <a:spcBef>
                <a:spcPct val="50000"/>
              </a:spcBef>
            </a:pPr>
            <a:endParaRPr lang="en-US" altLang="en-US">
              <a:latin typeface="Arial" panose="020B0604020202020204" pitchFamily="34" charset="0"/>
            </a:endParaRPr>
          </a:p>
          <a:p>
            <a:pPr>
              <a:spcBef>
                <a:spcPct val="50000"/>
              </a:spcBef>
            </a:pPr>
            <a:r>
              <a:rPr lang="en-US" altLang="en-US">
                <a:latin typeface="Arial" panose="020B0604020202020204" pitchFamily="34" charset="0"/>
              </a:rPr>
              <a:t>Objektif FTR adalah:</a:t>
            </a:r>
          </a:p>
          <a:p>
            <a:pPr>
              <a:spcBef>
                <a:spcPct val="50000"/>
              </a:spcBef>
            </a:pPr>
            <a:r>
              <a:rPr lang="en-US" altLang="en-US">
                <a:latin typeface="Arial" panose="020B0604020202020204" pitchFamily="34" charset="0"/>
              </a:rPr>
              <a:t>Menemukan error dalam fungsi, logika, atau implementasi pada suatu representasi P/L.</a:t>
            </a:r>
          </a:p>
          <a:p>
            <a:pPr>
              <a:spcBef>
                <a:spcPct val="50000"/>
              </a:spcBef>
            </a:pPr>
            <a:r>
              <a:rPr lang="en-US" altLang="en-US">
                <a:latin typeface="Arial" panose="020B0604020202020204" pitchFamily="34" charset="0"/>
              </a:rPr>
              <a:t>Memverifikasi bahwa P/L yg direview memenuhi persyaratan</a:t>
            </a:r>
            <a:r>
              <a:rPr lang="en-US" altLang="en-US" baseline="30000">
                <a:latin typeface="Arial" panose="020B0604020202020204" pitchFamily="34" charset="0"/>
              </a:rPr>
              <a:t>2</a:t>
            </a:r>
            <a:r>
              <a:rPr lang="en-US" altLang="en-US">
                <a:latin typeface="Arial" panose="020B0604020202020204" pitchFamily="34" charset="0"/>
              </a:rPr>
              <a:t>-nya.</a:t>
            </a:r>
          </a:p>
          <a:p>
            <a:pPr>
              <a:spcBef>
                <a:spcPct val="50000"/>
              </a:spcBef>
            </a:pPr>
            <a:r>
              <a:rPr lang="en-US" altLang="en-US">
                <a:latin typeface="Arial" panose="020B0604020202020204" pitchFamily="34" charset="0"/>
              </a:rPr>
              <a:t>Memastikan bahwa P/L tsb tlh direpresentasikan berdasarkan pada standard</a:t>
            </a:r>
            <a:r>
              <a:rPr lang="en-US" altLang="en-US" baseline="30000">
                <a:latin typeface="Arial" panose="020B0604020202020204" pitchFamily="34" charset="0"/>
              </a:rPr>
              <a:t>2</a:t>
            </a:r>
            <a:r>
              <a:rPr lang="en-US" altLang="en-US">
                <a:latin typeface="Arial" panose="020B0604020202020204" pitchFamily="34" charset="0"/>
              </a:rPr>
              <a:t> yg tlh ditentukan sebelumnya.</a:t>
            </a:r>
          </a:p>
          <a:p>
            <a:pPr>
              <a:spcBef>
                <a:spcPct val="50000"/>
              </a:spcBef>
            </a:pPr>
            <a:r>
              <a:rPr lang="en-US" altLang="en-US">
                <a:latin typeface="Arial" panose="020B0604020202020204" pitchFamily="34" charset="0"/>
              </a:rPr>
              <a:t>Untuk mencapai P/L yg dikembangkan dlm suatu cara yg seragam.</a:t>
            </a:r>
          </a:p>
          <a:p>
            <a:pPr>
              <a:spcBef>
                <a:spcPct val="50000"/>
              </a:spcBef>
            </a:pPr>
            <a:r>
              <a:rPr lang="en-US" altLang="en-US">
                <a:latin typeface="Arial" panose="020B0604020202020204" pitchFamily="34" charset="0"/>
              </a:rPr>
              <a:t>Membuat proyek lebih mudah ditangani.</a:t>
            </a:r>
          </a:p>
        </p:txBody>
      </p:sp>
      <p:sp>
        <p:nvSpPr>
          <p:cNvPr id="52227" name="Line 3"/>
          <p:cNvSpPr>
            <a:spLocks noChangeShapeType="1"/>
          </p:cNvSpPr>
          <p:nvPr/>
        </p:nvSpPr>
        <p:spPr bwMode="auto">
          <a:xfrm>
            <a:off x="1905000" y="914400"/>
            <a:ext cx="8458200" cy="0"/>
          </a:xfrm>
          <a:prstGeom prst="line">
            <a:avLst/>
          </a:prstGeom>
          <a:noFill/>
          <a:ln w="57150">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905000" y="381001"/>
            <a:ext cx="8763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Arial" panose="020B0604020202020204" pitchFamily="34" charset="0"/>
              </a:rPr>
              <a:t>Konsep-Konsep Kualitas.</a:t>
            </a:r>
          </a:p>
          <a:p>
            <a:pPr>
              <a:spcBef>
                <a:spcPct val="50000"/>
              </a:spcBef>
            </a:pPr>
            <a:r>
              <a:rPr lang="en-US" altLang="en-US">
                <a:latin typeface="Arial" panose="020B0604020202020204" pitchFamily="34" charset="0"/>
              </a:rPr>
              <a:t>Fenomena bahwa adanya variasi diantara sample-sample, berlaku pada semua barang-barang hasil produksi manusia juga produk-produk alam.</a:t>
            </a:r>
          </a:p>
          <a:p>
            <a:pPr>
              <a:spcBef>
                <a:spcPct val="50000"/>
              </a:spcBef>
            </a:pPr>
            <a:r>
              <a:rPr lang="en-US" altLang="en-US">
                <a:latin typeface="Arial" panose="020B0604020202020204" pitchFamily="34" charset="0"/>
              </a:rPr>
              <a:t>Pengendalian terhadap variasi tersebut adalah jantung dari kontrol kualitas.</a:t>
            </a:r>
          </a:p>
          <a:p>
            <a:pPr>
              <a:spcBef>
                <a:spcPct val="50000"/>
              </a:spcBef>
            </a:pPr>
            <a:r>
              <a:rPr lang="en-US" altLang="en-US">
                <a:latin typeface="Arial" panose="020B0604020202020204" pitchFamily="34" charset="0"/>
              </a:rPr>
              <a:t>Masalahnya bagaimana suatu organisasi pengembang P/L dapat mengendalikan variasi tsb.</a:t>
            </a:r>
          </a:p>
          <a:p>
            <a:pPr>
              <a:spcBef>
                <a:spcPct val="50000"/>
              </a:spcBef>
            </a:pPr>
            <a:r>
              <a:rPr lang="en-US" altLang="en-US">
                <a:latin typeface="Arial" panose="020B0604020202020204" pitchFamily="34" charset="0"/>
              </a:rPr>
              <a:t>Dari satu proyek ke proyek lain, ingin diminimalkan beda antara sumber-sumber yang diprediksi dibutuhkan untuk menyelesaikan proyek dengan sumber-sumber yang sebenarnya digunakan.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828800" y="376238"/>
            <a:ext cx="84582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Review Meeting</a:t>
            </a:r>
            <a:endParaRPr lang="en-US" altLang="en-US">
              <a:latin typeface="Arial" panose="020B0604020202020204" pitchFamily="34" charset="0"/>
            </a:endParaRPr>
          </a:p>
          <a:p>
            <a:pPr>
              <a:spcBef>
                <a:spcPct val="50000"/>
              </a:spcBef>
            </a:pPr>
            <a:r>
              <a:rPr lang="en-US" altLang="en-US">
                <a:latin typeface="Arial" panose="020B0604020202020204" pitchFamily="34" charset="0"/>
              </a:rPr>
              <a:t>Apapun format FTR yang dipilih, setiap review meeting hrs mematuhi kendala2 berikut:</a:t>
            </a:r>
          </a:p>
          <a:p>
            <a:pPr>
              <a:spcBef>
                <a:spcPct val="50000"/>
              </a:spcBef>
            </a:pPr>
            <a:r>
              <a:rPr lang="en-US" altLang="en-US">
                <a:latin typeface="Arial" panose="020B0604020202020204" pitchFamily="34" charset="0"/>
              </a:rPr>
              <a:t>	Antara 3 dan 5 orang terlibat dalam review.</a:t>
            </a:r>
          </a:p>
          <a:p>
            <a:pPr>
              <a:spcBef>
                <a:spcPct val="50000"/>
              </a:spcBef>
            </a:pPr>
            <a:r>
              <a:rPr lang="en-US" altLang="en-US">
                <a:latin typeface="Arial" panose="020B0604020202020204" pitchFamily="34" charset="0"/>
              </a:rPr>
              <a:t>	Harus ada persiapan pendahuluan ttp tidak lebih dari 		2 jam 	utk tiap orangnya.</a:t>
            </a:r>
          </a:p>
          <a:p>
            <a:pPr>
              <a:spcBef>
                <a:spcPct val="50000"/>
              </a:spcBef>
            </a:pPr>
            <a:r>
              <a:rPr lang="en-US" altLang="en-US">
                <a:latin typeface="Arial" panose="020B0604020202020204" pitchFamily="34" charset="0"/>
              </a:rPr>
              <a:t>	Durasi riview meeting hrs lebih kecil dari 2 jam.</a:t>
            </a:r>
          </a:p>
          <a:p>
            <a:pPr>
              <a:spcBef>
                <a:spcPct val="50000"/>
              </a:spcBef>
            </a:pPr>
            <a:r>
              <a:rPr lang="en-US" altLang="en-US">
                <a:latin typeface="Arial" panose="020B0604020202020204" pitchFamily="34" charset="0"/>
              </a:rPr>
              <a:t>FTR hanya memusatkan perhatian pd bagian tertentu dr P/L keseluruhan.</a:t>
            </a:r>
          </a:p>
          <a:p>
            <a:pPr>
              <a:spcBef>
                <a:spcPct val="50000"/>
              </a:spcBef>
            </a:pPr>
            <a:r>
              <a:rPr lang="en-US" altLang="en-US">
                <a:latin typeface="Arial" panose="020B0604020202020204" pitchFamily="34" charset="0"/>
              </a:rPr>
              <a:t>Dengan fokus yang lebih sempit, FTR mempunyai kemungkinan menemukan error lebih banyak.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752600" y="457200"/>
            <a:ext cx="8610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Fokus FTR adalah pd hasil kerja (suatu komponen P/L, misal bagian dr spek persyaratan, perancangan modul terinci, listing source code utk suatu modul).</a:t>
            </a:r>
          </a:p>
          <a:p>
            <a:pPr>
              <a:spcBef>
                <a:spcPct val="50000"/>
              </a:spcBef>
            </a:pPr>
            <a:r>
              <a:rPr lang="en-US" altLang="en-US">
                <a:latin typeface="Arial" panose="020B0604020202020204" pitchFamily="34" charset="0"/>
              </a:rPr>
              <a:t>Diakhir review, semua yg hadir hrs memutuskan apakah:</a:t>
            </a:r>
          </a:p>
          <a:p>
            <a:pPr>
              <a:spcBef>
                <a:spcPct val="50000"/>
              </a:spcBef>
            </a:pPr>
            <a:r>
              <a:rPr lang="en-US" altLang="en-US">
                <a:latin typeface="Arial" panose="020B0604020202020204" pitchFamily="34" charset="0"/>
              </a:rPr>
              <a:t>	menerima hasil kerja tsb tanpa modifikasi lebih lanjut,</a:t>
            </a:r>
          </a:p>
          <a:p>
            <a:pPr>
              <a:spcBef>
                <a:spcPct val="50000"/>
              </a:spcBef>
            </a:pPr>
            <a:r>
              <a:rPr lang="en-US" altLang="en-US">
                <a:latin typeface="Arial" panose="020B0604020202020204" pitchFamily="34" charset="0"/>
              </a:rPr>
              <a:t>	menolak hasil kerja tsb krn error</a:t>
            </a:r>
            <a:r>
              <a:rPr lang="en-US" altLang="en-US" baseline="30000">
                <a:latin typeface="Arial" panose="020B0604020202020204" pitchFamily="34" charset="0"/>
              </a:rPr>
              <a:t>2</a:t>
            </a:r>
            <a:r>
              <a:rPr lang="en-US" altLang="en-US">
                <a:latin typeface="Arial" panose="020B0604020202020204" pitchFamily="34" charset="0"/>
              </a:rPr>
              <a:t> yg berat (stlh 			dikoreksi hrs 	direview lagi), atau</a:t>
            </a:r>
          </a:p>
          <a:p>
            <a:pPr>
              <a:spcBef>
                <a:spcPct val="50000"/>
              </a:spcBef>
            </a:pPr>
            <a:r>
              <a:rPr lang="en-US" altLang="en-US">
                <a:latin typeface="Arial" panose="020B0604020202020204" pitchFamily="34" charset="0"/>
              </a:rPr>
              <a:t>	menerima hasil kerja tsb secara sementara (error</a:t>
            </a:r>
            <a:r>
              <a:rPr lang="en-US" altLang="en-US" baseline="30000">
                <a:latin typeface="Arial" panose="020B0604020202020204" pitchFamily="34" charset="0"/>
              </a:rPr>
              <a:t>2</a:t>
            </a:r>
            <a:r>
              <a:rPr lang="en-US" altLang="en-US">
                <a:latin typeface="Arial" panose="020B0604020202020204" pitchFamily="34" charset="0"/>
              </a:rPr>
              <a:t> kecil 	telah 	ditemukan dan hrs dikoreksi; ttp tdk perlu 		direview lagi).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057400" y="457201"/>
            <a:ext cx="8153400"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Review reporting &amp; record keeping.</a:t>
            </a:r>
          </a:p>
          <a:p>
            <a:pPr>
              <a:spcBef>
                <a:spcPct val="50000"/>
              </a:spcBef>
            </a:pPr>
            <a:r>
              <a:rPr lang="en-US" altLang="en-US">
                <a:latin typeface="Arial" panose="020B0604020202020204" pitchFamily="34" charset="0"/>
              </a:rPr>
              <a:t>Ada 2 dokumen yg dihasilkan dlm review meeting yaitu review issues list &amp; review summary report.</a:t>
            </a:r>
          </a:p>
          <a:p>
            <a:pPr>
              <a:spcBef>
                <a:spcPct val="50000"/>
              </a:spcBef>
            </a:pPr>
            <a:r>
              <a:rPr lang="en-US" altLang="en-US">
                <a:latin typeface="Arial" panose="020B0604020202020204" pitchFamily="34" charset="0"/>
              </a:rPr>
              <a:t>Review summary report memuat jawab dari 3 pertanyaan berikut: (1) apa yg tlh direview, (2) siapa yg tlh mereviewnya, dan (3) apa yang telah ditemukan &amp; kesimpulannya.</a:t>
            </a:r>
          </a:p>
          <a:p>
            <a:pPr>
              <a:spcBef>
                <a:spcPct val="50000"/>
              </a:spcBef>
            </a:pPr>
            <a:r>
              <a:rPr lang="en-US" altLang="en-US">
                <a:latin typeface="Arial" panose="020B0604020202020204" pitchFamily="34" charset="0"/>
              </a:rPr>
              <a:t>Review issues list berisi hal2 yang berguna dlm: (1) mengidentifikasi area problem, dan (2) bertindak sbg action item checklist utk memandu produsen dlm melakukan koreksi.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524000" y="0"/>
            <a:ext cx="91440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u="sng">
                <a:latin typeface="Arial" panose="020B0604020202020204" pitchFamily="34" charset="0"/>
              </a:rPr>
              <a:t>Panduan utk Review</a:t>
            </a:r>
            <a:endParaRPr lang="en-US" altLang="en-US" sz="2800">
              <a:latin typeface="Arial" panose="020B0604020202020204" pitchFamily="34" charset="0"/>
            </a:endParaRPr>
          </a:p>
          <a:p>
            <a:pPr>
              <a:spcBef>
                <a:spcPct val="50000"/>
              </a:spcBef>
            </a:pPr>
            <a:r>
              <a:rPr lang="en-US" altLang="en-US">
                <a:latin typeface="Arial" panose="020B0604020202020204" pitchFamily="34" charset="0"/>
              </a:rPr>
              <a:t>Review produknya, bukan produsernya.</a:t>
            </a:r>
          </a:p>
          <a:p>
            <a:pPr>
              <a:spcBef>
                <a:spcPct val="50000"/>
              </a:spcBef>
            </a:pPr>
            <a:r>
              <a:rPr lang="en-US" altLang="en-US">
                <a:latin typeface="Arial" panose="020B0604020202020204" pitchFamily="34" charset="0"/>
              </a:rPr>
              <a:t>Buat agenda dan jangan keluar darinya.</a:t>
            </a:r>
          </a:p>
          <a:p>
            <a:pPr>
              <a:spcBef>
                <a:spcPct val="50000"/>
              </a:spcBef>
            </a:pPr>
            <a:r>
              <a:rPr lang="en-US" altLang="en-US">
                <a:latin typeface="Arial" panose="020B0604020202020204" pitchFamily="34" charset="0"/>
              </a:rPr>
              <a:t>Batasi debat dan berbantahan.</a:t>
            </a:r>
          </a:p>
          <a:p>
            <a:pPr>
              <a:spcBef>
                <a:spcPct val="50000"/>
              </a:spcBef>
            </a:pPr>
            <a:r>
              <a:rPr lang="en-US" altLang="en-US">
                <a:latin typeface="Arial" panose="020B0604020202020204" pitchFamily="34" charset="0"/>
              </a:rPr>
              <a:t>Sebut area problem, ttp jangan mencoba menyelesaikan setiap problem yg tercatat.</a:t>
            </a:r>
          </a:p>
          <a:p>
            <a:pPr>
              <a:spcBef>
                <a:spcPct val="50000"/>
              </a:spcBef>
            </a:pPr>
            <a:r>
              <a:rPr lang="en-US" altLang="en-US">
                <a:latin typeface="Arial" panose="020B0604020202020204" pitchFamily="34" charset="0"/>
              </a:rPr>
              <a:t>Buat catatan tertulis.</a:t>
            </a:r>
          </a:p>
          <a:p>
            <a:pPr>
              <a:spcBef>
                <a:spcPct val="50000"/>
              </a:spcBef>
            </a:pPr>
            <a:r>
              <a:rPr lang="en-US" altLang="en-US">
                <a:latin typeface="Arial" panose="020B0604020202020204" pitchFamily="34" charset="0"/>
              </a:rPr>
              <a:t>Batasi jumlah peserta &amp; tuntut agar dilakukan persiapan sebelumnya.</a:t>
            </a:r>
          </a:p>
          <a:p>
            <a:pPr>
              <a:spcBef>
                <a:spcPct val="50000"/>
              </a:spcBef>
            </a:pPr>
            <a:r>
              <a:rPr lang="en-US" altLang="en-US">
                <a:latin typeface="Arial" panose="020B0604020202020204" pitchFamily="34" charset="0"/>
              </a:rPr>
              <a:t>Buat sebuah daftar utk setiap work product yang direview.</a:t>
            </a:r>
          </a:p>
          <a:p>
            <a:pPr>
              <a:spcBef>
                <a:spcPct val="50000"/>
              </a:spcBef>
            </a:pPr>
            <a:r>
              <a:rPr lang="en-US" altLang="en-US">
                <a:latin typeface="Arial" panose="020B0604020202020204" pitchFamily="34" charset="0"/>
              </a:rPr>
              <a:t>Alokasikan sumber</a:t>
            </a:r>
            <a:r>
              <a:rPr lang="en-US" altLang="en-US" baseline="30000">
                <a:latin typeface="Arial" panose="020B0604020202020204" pitchFamily="34" charset="0"/>
              </a:rPr>
              <a:t>2</a:t>
            </a:r>
            <a:r>
              <a:rPr lang="en-US" altLang="en-US">
                <a:latin typeface="Arial" panose="020B0604020202020204" pitchFamily="34" charset="0"/>
              </a:rPr>
              <a:t> dan jadwal waktu utk FTR.</a:t>
            </a:r>
          </a:p>
          <a:p>
            <a:pPr>
              <a:spcBef>
                <a:spcPct val="50000"/>
              </a:spcBef>
            </a:pPr>
            <a:r>
              <a:rPr lang="en-US" altLang="en-US">
                <a:latin typeface="Arial" panose="020B0604020202020204" pitchFamily="34" charset="0"/>
              </a:rPr>
              <a:t>Lakukan pelatihan yang berguna bagi semua reviewer.</a:t>
            </a:r>
          </a:p>
          <a:p>
            <a:pPr>
              <a:spcBef>
                <a:spcPct val="50000"/>
              </a:spcBef>
            </a:pPr>
            <a:r>
              <a:rPr lang="en-US" altLang="en-US">
                <a:latin typeface="Arial" panose="020B0604020202020204" pitchFamily="34" charset="0"/>
              </a:rPr>
              <a:t>Review hasil</a:t>
            </a:r>
            <a:r>
              <a:rPr lang="en-US" altLang="en-US" baseline="30000">
                <a:latin typeface="Arial" panose="020B0604020202020204" pitchFamily="34" charset="0"/>
              </a:rPr>
              <a:t>2</a:t>
            </a:r>
            <a:r>
              <a:rPr lang="en-US" altLang="en-US">
                <a:latin typeface="Arial" panose="020B0604020202020204" pitchFamily="34" charset="0"/>
              </a:rPr>
              <a:t> review yang baru saja dilakukan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981200" y="457200"/>
            <a:ext cx="830580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latin typeface="Arial" panose="020B0604020202020204" pitchFamily="34" charset="0"/>
              </a:rPr>
              <a:t>Metoda</a:t>
            </a:r>
            <a:r>
              <a:rPr lang="en-US" altLang="en-US" sz="2800" b="1" baseline="30000">
                <a:latin typeface="Arial" panose="020B0604020202020204" pitchFamily="34" charset="0"/>
              </a:rPr>
              <a:t>2</a:t>
            </a:r>
            <a:r>
              <a:rPr lang="en-US" altLang="en-US" sz="2800" b="1">
                <a:latin typeface="Arial" panose="020B0604020202020204" pitchFamily="34" charset="0"/>
              </a:rPr>
              <a:t> Formal SQA.</a:t>
            </a:r>
            <a:endParaRPr lang="en-US" altLang="en-US">
              <a:latin typeface="Arial" panose="020B0604020202020204" pitchFamily="34" charset="0"/>
            </a:endParaRPr>
          </a:p>
          <a:p>
            <a:pPr>
              <a:spcBef>
                <a:spcPct val="50000"/>
              </a:spcBef>
            </a:pPr>
            <a:r>
              <a:rPr lang="en-US" altLang="en-US">
                <a:latin typeface="Arial" panose="020B0604020202020204" pitchFamily="34" charset="0"/>
              </a:rPr>
              <a:t>Kualitas P/L mrpk hasil kerja semua orang dan dapat dicapai lewat kemampuan analisis, design, coding, dan testing; juga melalui FTR, strategi testing bertingkat, kontrol dokumentasi P/L, dan pemakaian standard</a:t>
            </a:r>
            <a:r>
              <a:rPr lang="en-US" altLang="en-US" baseline="30000">
                <a:latin typeface="Arial" panose="020B0604020202020204" pitchFamily="34" charset="0"/>
              </a:rPr>
              <a:t>2</a:t>
            </a:r>
            <a:r>
              <a:rPr lang="en-US" altLang="en-US">
                <a:latin typeface="Arial" panose="020B0604020202020204" pitchFamily="34" charset="0"/>
              </a:rPr>
              <a:t> pengembangan P/L.</a:t>
            </a:r>
          </a:p>
          <a:p>
            <a:pPr>
              <a:spcBef>
                <a:spcPct val="50000"/>
              </a:spcBef>
            </a:pPr>
            <a:r>
              <a:rPr lang="en-US" altLang="en-US">
                <a:latin typeface="Arial" panose="020B0604020202020204" pitchFamily="34" charset="0"/>
              </a:rPr>
              <a:t>Selain itu, kualitas dpt ditentukan berdasarkan pada faktor</a:t>
            </a:r>
            <a:r>
              <a:rPr lang="en-US" altLang="en-US" baseline="30000">
                <a:latin typeface="Arial" panose="020B0604020202020204" pitchFamily="34" charset="0"/>
              </a:rPr>
              <a:t>2</a:t>
            </a:r>
            <a:r>
              <a:rPr lang="en-US" altLang="en-US">
                <a:latin typeface="Arial" panose="020B0604020202020204" pitchFamily="34" charset="0"/>
              </a:rPr>
              <a:t> kualitas dan diukur (secara tak langsung) dgn menggunakan berbagai indeks &amp; metrik.</a:t>
            </a:r>
          </a:p>
          <a:p>
            <a:pPr>
              <a:spcBef>
                <a:spcPct val="50000"/>
              </a:spcBef>
            </a:pPr>
            <a:r>
              <a:rPr lang="en-US" altLang="en-US">
                <a:latin typeface="Arial" panose="020B0604020202020204" pitchFamily="34" charset="0"/>
              </a:rPr>
              <a:t>Telah diperlukan suatu cara yang lebih formal bagi software quality assurance.</a:t>
            </a:r>
          </a:p>
          <a:p>
            <a:pPr>
              <a:spcBef>
                <a:spcPct val="50000"/>
              </a:spcBef>
            </a:pPr>
            <a:r>
              <a:rPr lang="en-US" altLang="en-US">
                <a:latin typeface="Arial" panose="020B0604020202020204" pitchFamily="34" charset="0"/>
              </a:rPr>
              <a:t>Dapat diperlihatkan bhw sebuah program komputer adalah sebuah objek matematis.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828800" y="381001"/>
            <a:ext cx="8458200"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Statistical Quality Assurance.</a:t>
            </a:r>
            <a:endParaRPr lang="en-US" altLang="en-US">
              <a:latin typeface="Arial" panose="020B0604020202020204" pitchFamily="34" charset="0"/>
            </a:endParaRPr>
          </a:p>
          <a:p>
            <a:pPr>
              <a:spcBef>
                <a:spcPct val="50000"/>
              </a:spcBef>
            </a:pPr>
            <a:r>
              <a:rPr lang="en-US" altLang="en-US">
                <a:latin typeface="Arial" panose="020B0604020202020204" pitchFamily="34" charset="0"/>
              </a:rPr>
              <a:t>Stattistical quality assurance menyatakan secara tak langsung langkah</a:t>
            </a:r>
            <a:r>
              <a:rPr lang="en-US" altLang="en-US" baseline="30000">
                <a:latin typeface="Arial" panose="020B0604020202020204" pitchFamily="34" charset="0"/>
              </a:rPr>
              <a:t>2</a:t>
            </a:r>
            <a:r>
              <a:rPr lang="en-US" altLang="en-US">
                <a:latin typeface="Arial" panose="020B0604020202020204" pitchFamily="34" charset="0"/>
              </a:rPr>
              <a:t> berikut.</a:t>
            </a:r>
          </a:p>
          <a:p>
            <a:pPr>
              <a:spcBef>
                <a:spcPct val="50000"/>
              </a:spcBef>
            </a:pPr>
            <a:r>
              <a:rPr lang="en-US" altLang="en-US">
                <a:latin typeface="Arial" panose="020B0604020202020204" pitchFamily="34" charset="0"/>
              </a:rPr>
              <a:t>Informasi ttg software defect dikumpulkan dan dikategorisir.</a:t>
            </a:r>
          </a:p>
          <a:p>
            <a:pPr>
              <a:spcBef>
                <a:spcPct val="50000"/>
              </a:spcBef>
            </a:pPr>
            <a:r>
              <a:rPr lang="en-US" altLang="en-US">
                <a:latin typeface="Arial" panose="020B0604020202020204" pitchFamily="34" charset="0"/>
              </a:rPr>
              <a:t>Suatu percobaan dibuat utk melacak setiap defect pd sebab</a:t>
            </a:r>
            <a:r>
              <a:rPr lang="en-US" altLang="en-US" baseline="30000">
                <a:latin typeface="Arial" panose="020B0604020202020204" pitchFamily="34" charset="0"/>
              </a:rPr>
              <a:t>2</a:t>
            </a:r>
            <a:r>
              <a:rPr lang="en-US" altLang="en-US">
                <a:latin typeface="Arial" panose="020B0604020202020204" pitchFamily="34" charset="0"/>
              </a:rPr>
              <a:t> yg mendasarinya (misal; ketidaksesuaian dgn spek, design error, pelanggaran pd standard, komunikasi yg buruk dgn customer).</a:t>
            </a:r>
          </a:p>
          <a:p>
            <a:pPr>
              <a:spcBef>
                <a:spcPct val="50000"/>
              </a:spcBef>
            </a:pPr>
            <a:r>
              <a:rPr lang="en-US" altLang="en-US">
                <a:latin typeface="Arial" panose="020B0604020202020204" pitchFamily="34" charset="0"/>
              </a:rPr>
              <a:t>Dgn menggunakan prinsip Pareto (80% defect dpt dilacak pd 20% semua sebab yg mungkin); mengisolasi 20% (vital few).</a:t>
            </a:r>
          </a:p>
          <a:p>
            <a:pPr>
              <a:spcBef>
                <a:spcPct val="50000"/>
              </a:spcBef>
            </a:pPr>
            <a:r>
              <a:rPr lang="en-US" altLang="en-US">
                <a:latin typeface="Arial" panose="020B0604020202020204" pitchFamily="34" charset="0"/>
              </a:rPr>
              <a:t>Sekali sebab</a:t>
            </a:r>
            <a:r>
              <a:rPr lang="en-US" altLang="en-US" baseline="30000">
                <a:latin typeface="Arial" panose="020B0604020202020204" pitchFamily="34" charset="0"/>
              </a:rPr>
              <a:t>2</a:t>
            </a:r>
            <a:r>
              <a:rPr lang="en-US" altLang="en-US">
                <a:latin typeface="Arial" panose="020B0604020202020204" pitchFamily="34" charset="0"/>
              </a:rPr>
              <a:t> vital few diidentifikasi, ganti perhatian guna mengkoreksi problem</a:t>
            </a:r>
            <a:r>
              <a:rPr lang="en-US" altLang="en-US" baseline="30000">
                <a:latin typeface="Arial" panose="020B0604020202020204" pitchFamily="34" charset="0"/>
              </a:rPr>
              <a:t>2  </a:t>
            </a:r>
            <a:r>
              <a:rPr lang="en-US" altLang="en-US">
                <a:latin typeface="Arial" panose="020B0604020202020204" pitchFamily="34" charset="0"/>
              </a:rPr>
              <a:t>yg tlh menyebabkan defect tsb.</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981200" y="381000"/>
            <a:ext cx="83058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Walaupun ratusan error yg berbeda ditemukan, semuanya dpt dilacak pada satu (atau lebih) dr sebab2 berikut.</a:t>
            </a:r>
          </a:p>
          <a:p>
            <a:pPr>
              <a:spcBef>
                <a:spcPct val="50000"/>
              </a:spcBef>
            </a:pPr>
            <a:r>
              <a:rPr lang="en-US" altLang="en-US">
                <a:latin typeface="Arial" panose="020B0604020202020204" pitchFamily="34" charset="0"/>
              </a:rPr>
              <a:t>Spek yg tdk lengkap atau salah(IES).</a:t>
            </a:r>
          </a:p>
          <a:p>
            <a:pPr>
              <a:spcBef>
                <a:spcPct val="50000"/>
              </a:spcBef>
            </a:pPr>
            <a:r>
              <a:rPr lang="en-US" altLang="en-US">
                <a:latin typeface="Arial" panose="020B0604020202020204" pitchFamily="34" charset="0"/>
              </a:rPr>
              <a:t>Interpretasi yg keliru pd komunikasi customer (MCC).</a:t>
            </a:r>
          </a:p>
          <a:p>
            <a:pPr>
              <a:spcBef>
                <a:spcPct val="50000"/>
              </a:spcBef>
            </a:pPr>
            <a:r>
              <a:rPr lang="en-US" altLang="en-US">
                <a:latin typeface="Arial" panose="020B0604020202020204" pitchFamily="34" charset="0"/>
              </a:rPr>
              <a:t>Penyimpangan yg disengaja dr spek (IDS).</a:t>
            </a:r>
          </a:p>
          <a:p>
            <a:pPr>
              <a:spcBef>
                <a:spcPct val="50000"/>
              </a:spcBef>
            </a:pPr>
            <a:r>
              <a:rPr lang="en-US" altLang="en-US">
                <a:latin typeface="Arial" panose="020B0604020202020204" pitchFamily="34" charset="0"/>
              </a:rPr>
              <a:t>Pelanggaran standard2 pemrograman (UPS).</a:t>
            </a:r>
          </a:p>
          <a:p>
            <a:pPr>
              <a:spcBef>
                <a:spcPct val="50000"/>
              </a:spcBef>
            </a:pPr>
            <a:r>
              <a:rPr lang="en-US" altLang="en-US">
                <a:latin typeface="Arial" panose="020B0604020202020204" pitchFamily="34" charset="0"/>
              </a:rPr>
              <a:t>Error dlm representasi data (EDR)</a:t>
            </a:r>
          </a:p>
          <a:p>
            <a:pPr>
              <a:spcBef>
                <a:spcPct val="50000"/>
              </a:spcBef>
            </a:pPr>
            <a:r>
              <a:rPr lang="en-US" altLang="en-US">
                <a:latin typeface="Arial" panose="020B0604020202020204" pitchFamily="34" charset="0"/>
              </a:rPr>
              <a:t>Interface modul yg tdk konsisten (IMI).</a:t>
            </a:r>
          </a:p>
          <a:p>
            <a:pPr>
              <a:spcBef>
                <a:spcPct val="50000"/>
              </a:spcBef>
            </a:pPr>
            <a:r>
              <a:rPr lang="en-US" altLang="en-US">
                <a:latin typeface="Arial" panose="020B0604020202020204" pitchFamily="34" charset="0"/>
              </a:rPr>
              <a:t>Error dlm logic design (EDL)</a:t>
            </a:r>
          </a:p>
          <a:p>
            <a:pPr>
              <a:spcBef>
                <a:spcPct val="50000"/>
              </a:spcBef>
            </a:pPr>
            <a:r>
              <a:rPr lang="en-US" altLang="en-US">
                <a:latin typeface="Arial" panose="020B0604020202020204" pitchFamily="34" charset="0"/>
              </a:rPr>
              <a:t>Testing yg tdk lengkap atau salah (IET)</a:t>
            </a:r>
          </a:p>
          <a:p>
            <a:pPr>
              <a:spcBef>
                <a:spcPct val="50000"/>
              </a:spcBef>
            </a:pPr>
            <a:r>
              <a:rPr lang="en-US" altLang="en-US">
                <a:latin typeface="Arial" panose="020B0604020202020204" pitchFamily="34" charset="0"/>
              </a:rPr>
              <a:t>Dokumentasi yg tdk akurat atau tdk lengkap (IID).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905000" y="457201"/>
            <a:ext cx="830580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Error dlm translasi design ke bhs pemrograman (PLT).</a:t>
            </a:r>
          </a:p>
          <a:p>
            <a:pPr>
              <a:spcBef>
                <a:spcPct val="50000"/>
              </a:spcBef>
            </a:pPr>
            <a:r>
              <a:rPr lang="en-US" altLang="en-US">
                <a:latin typeface="Arial" panose="020B0604020202020204" pitchFamily="34" charset="0"/>
              </a:rPr>
              <a:t>Interface human-computer yg tdk jelas atau tdk konsisten (HCI).</a:t>
            </a:r>
          </a:p>
          <a:p>
            <a:pPr>
              <a:spcBef>
                <a:spcPct val="50000"/>
              </a:spcBef>
            </a:pPr>
            <a:r>
              <a:rPr lang="en-US" altLang="en-US">
                <a:latin typeface="Arial" panose="020B0604020202020204" pitchFamily="34" charset="0"/>
              </a:rPr>
              <a:t>Miscellaneous (MIS).</a:t>
            </a:r>
          </a:p>
          <a:p>
            <a:pPr>
              <a:spcBef>
                <a:spcPct val="50000"/>
              </a:spcBef>
            </a:pPr>
            <a:r>
              <a:rPr lang="en-US" altLang="en-US">
                <a:latin typeface="Arial" panose="020B0604020202020204" pitchFamily="34" charset="0"/>
              </a:rPr>
              <a:t>Utk menggunakan statistical SQA dibuat tabel berikut.</a:t>
            </a:r>
          </a:p>
          <a:p>
            <a:pPr>
              <a:spcBef>
                <a:spcPct val="50000"/>
              </a:spcBef>
            </a:pPr>
            <a:r>
              <a:rPr lang="en-US" altLang="en-US">
                <a:latin typeface="Arial" panose="020B0604020202020204" pitchFamily="34" charset="0"/>
              </a:rPr>
              <a:t>Tabel menunjukkan bahwa IES, MCC, dan EDR adalah sebab2 vital few, yg berjumlah 53% dr seluruh error.</a:t>
            </a:r>
          </a:p>
          <a:p>
            <a:pPr>
              <a:spcBef>
                <a:spcPct val="50000"/>
              </a:spcBef>
            </a:pPr>
            <a:r>
              <a:rPr lang="en-US" altLang="en-US">
                <a:latin typeface="Arial" panose="020B0604020202020204" pitchFamily="34" charset="0"/>
              </a:rPr>
              <a:t>Bila hanya serius error yg dipertimbangkan, IES, EDR, PLT dan EDL dpt dipilih sbg vital few.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6" name="Object 2"/>
          <p:cNvGraphicFramePr>
            <a:graphicFrameLocks noChangeAspect="1"/>
          </p:cNvGraphicFramePr>
          <p:nvPr/>
        </p:nvGraphicFramePr>
        <p:xfrm>
          <a:off x="1752600" y="947738"/>
          <a:ext cx="8610600" cy="4919662"/>
        </p:xfrm>
        <a:graphic>
          <a:graphicData uri="http://schemas.openxmlformats.org/presentationml/2006/ole">
            <mc:AlternateContent xmlns:mc="http://schemas.openxmlformats.org/markup-compatibility/2006">
              <mc:Choice xmlns:v="urn:schemas-microsoft-com:vml" Requires="v">
                <p:oleObj spid="_x0000_s6146" name="VISIO" r:id="rId3" imgW="9866520" imgH="5637600" progId="Visio.Drawing.5">
                  <p:embed/>
                </p:oleObj>
              </mc:Choice>
              <mc:Fallback>
                <p:oleObj name="VISIO" r:id="rId3" imgW="9866520" imgH="5637600" progId="Visio.Drawing.5">
                  <p:embed/>
                  <p:pic>
                    <p:nvPicPr>
                      <p:cNvPr id="624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947738"/>
                        <a:ext cx="8610600"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905000" y="381000"/>
            <a:ext cx="8382000"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Bersama-sama dgn pengumpulan informasi defect, pengembang P/L dpt menghitung error index (EI) utk setiap langkah utama proses rekayasa P/L.</a:t>
            </a:r>
          </a:p>
          <a:p>
            <a:pPr>
              <a:spcBef>
                <a:spcPct val="50000"/>
              </a:spcBef>
            </a:pPr>
            <a:r>
              <a:rPr lang="en-US" altLang="en-US">
                <a:latin typeface="Arial" panose="020B0604020202020204" pitchFamily="34" charset="0"/>
              </a:rPr>
              <a:t>Stlh analisis, design, coding, testing, dan release, data</a:t>
            </a:r>
            <a:r>
              <a:rPr lang="en-US" altLang="en-US" baseline="30000">
                <a:latin typeface="Arial" panose="020B0604020202020204" pitchFamily="34" charset="0"/>
              </a:rPr>
              <a:t>2</a:t>
            </a:r>
            <a:r>
              <a:rPr lang="en-US" altLang="en-US">
                <a:latin typeface="Arial" panose="020B0604020202020204" pitchFamily="34" charset="0"/>
              </a:rPr>
              <a:t> berikut terkumpul.</a:t>
            </a:r>
          </a:p>
          <a:p>
            <a:pPr>
              <a:spcBef>
                <a:spcPct val="50000"/>
              </a:spcBef>
            </a:pPr>
            <a:r>
              <a:rPr lang="en-US" altLang="en-US">
                <a:latin typeface="Arial" panose="020B0604020202020204" pitchFamily="34" charset="0"/>
              </a:rPr>
              <a:t>E</a:t>
            </a:r>
            <a:r>
              <a:rPr lang="en-US" altLang="en-US" baseline="-25000">
                <a:latin typeface="Arial" panose="020B0604020202020204" pitchFamily="34" charset="0"/>
              </a:rPr>
              <a:t>i</a:t>
            </a:r>
            <a:r>
              <a:rPr lang="en-US" altLang="en-US">
                <a:latin typeface="Arial" panose="020B0604020202020204" pitchFamily="34" charset="0"/>
              </a:rPr>
              <a:t> = </a:t>
            </a:r>
            <a:r>
              <a:rPr lang="en-US" altLang="en-US">
                <a:latin typeface="Symbol" panose="05050102010706020507" pitchFamily="18" charset="2"/>
              </a:rPr>
              <a:t>S</a:t>
            </a:r>
            <a:r>
              <a:rPr lang="en-US" altLang="en-US">
                <a:latin typeface="Arial" panose="020B0604020202020204" pitchFamily="34" charset="0"/>
              </a:rPr>
              <a:t> total error yg ditemukan pada langkah ke-i</a:t>
            </a:r>
          </a:p>
          <a:p>
            <a:pPr>
              <a:spcBef>
                <a:spcPct val="50000"/>
              </a:spcBef>
            </a:pPr>
            <a:r>
              <a:rPr lang="en-US" altLang="en-US">
                <a:latin typeface="Arial" panose="020B0604020202020204" pitchFamily="34" charset="0"/>
              </a:rPr>
              <a:t>S</a:t>
            </a:r>
            <a:r>
              <a:rPr lang="en-US" altLang="en-US" baseline="-25000">
                <a:latin typeface="Arial" panose="020B0604020202020204" pitchFamily="34" charset="0"/>
              </a:rPr>
              <a:t>i</a:t>
            </a:r>
            <a:r>
              <a:rPr lang="en-US" altLang="en-US">
                <a:latin typeface="Arial" panose="020B0604020202020204" pitchFamily="34" charset="0"/>
              </a:rPr>
              <a:t> = </a:t>
            </a:r>
            <a:r>
              <a:rPr lang="en-US" altLang="en-US">
                <a:latin typeface="Symbol" panose="05050102010706020507" pitchFamily="18" charset="2"/>
              </a:rPr>
              <a:t>S</a:t>
            </a:r>
            <a:r>
              <a:rPr lang="en-US" altLang="en-US">
                <a:latin typeface="Arial" panose="020B0604020202020204" pitchFamily="34" charset="0"/>
              </a:rPr>
              <a:t> error serius</a:t>
            </a:r>
          </a:p>
          <a:p>
            <a:pPr>
              <a:spcBef>
                <a:spcPct val="50000"/>
              </a:spcBef>
            </a:pPr>
            <a:r>
              <a:rPr lang="en-US" altLang="en-US">
                <a:latin typeface="Arial" panose="020B0604020202020204" pitchFamily="34" charset="0"/>
              </a:rPr>
              <a:t>M</a:t>
            </a:r>
            <a:r>
              <a:rPr lang="en-US" altLang="en-US" baseline="-25000">
                <a:latin typeface="Arial" panose="020B0604020202020204" pitchFamily="34" charset="0"/>
              </a:rPr>
              <a:t>i</a:t>
            </a:r>
            <a:r>
              <a:rPr lang="en-US" altLang="en-US">
                <a:latin typeface="Arial" panose="020B0604020202020204" pitchFamily="34" charset="0"/>
              </a:rPr>
              <a:t> = </a:t>
            </a:r>
            <a:r>
              <a:rPr lang="en-US" altLang="en-US">
                <a:latin typeface="Symbol" panose="05050102010706020507" pitchFamily="18" charset="2"/>
              </a:rPr>
              <a:t>S</a:t>
            </a:r>
            <a:r>
              <a:rPr lang="en-US" altLang="en-US">
                <a:latin typeface="Arial" panose="020B0604020202020204" pitchFamily="34" charset="0"/>
              </a:rPr>
              <a:t> error moderate</a:t>
            </a:r>
          </a:p>
          <a:p>
            <a:pPr>
              <a:spcBef>
                <a:spcPct val="50000"/>
              </a:spcBef>
            </a:pPr>
            <a:r>
              <a:rPr lang="en-US" altLang="en-US">
                <a:latin typeface="Arial" panose="020B0604020202020204" pitchFamily="34" charset="0"/>
              </a:rPr>
              <a:t>T</a:t>
            </a:r>
            <a:r>
              <a:rPr lang="en-US" altLang="en-US" baseline="-25000">
                <a:latin typeface="Arial" panose="020B0604020202020204" pitchFamily="34" charset="0"/>
              </a:rPr>
              <a:t>i</a:t>
            </a:r>
            <a:r>
              <a:rPr lang="en-US" altLang="en-US">
                <a:latin typeface="Arial" panose="020B0604020202020204" pitchFamily="34" charset="0"/>
              </a:rPr>
              <a:t> = </a:t>
            </a:r>
            <a:r>
              <a:rPr lang="en-US" altLang="en-US">
                <a:latin typeface="Symbol" panose="05050102010706020507" pitchFamily="18" charset="2"/>
              </a:rPr>
              <a:t>S</a:t>
            </a:r>
            <a:r>
              <a:rPr lang="en-US" altLang="en-US">
                <a:latin typeface="Arial" panose="020B0604020202020204" pitchFamily="34" charset="0"/>
              </a:rPr>
              <a:t> error minor</a:t>
            </a:r>
          </a:p>
          <a:p>
            <a:pPr>
              <a:spcBef>
                <a:spcPct val="50000"/>
              </a:spcBef>
            </a:pPr>
            <a:r>
              <a:rPr lang="en-US" altLang="en-US">
                <a:latin typeface="Arial" panose="020B0604020202020204" pitchFamily="34" charset="0"/>
              </a:rPr>
              <a:t>PS = ukuran produk (LOC, design statement, pod)</a:t>
            </a:r>
          </a:p>
          <a:p>
            <a:pPr>
              <a:spcBef>
                <a:spcPct val="50000"/>
              </a:spcBef>
            </a:pPr>
            <a:r>
              <a:rPr lang="en-US" altLang="en-US">
                <a:latin typeface="Arial" panose="020B0604020202020204" pitchFamily="34" charset="0"/>
              </a:rPr>
              <a:t>w</a:t>
            </a:r>
            <a:r>
              <a:rPr lang="en-US" altLang="en-US" baseline="-25000">
                <a:latin typeface="Arial" panose="020B0604020202020204" pitchFamily="34" charset="0"/>
              </a:rPr>
              <a:t>s</a:t>
            </a:r>
            <a:r>
              <a:rPr lang="en-US" altLang="en-US">
                <a:latin typeface="Arial" panose="020B0604020202020204" pitchFamily="34" charset="0"/>
              </a:rPr>
              <a:t>, w</a:t>
            </a:r>
            <a:r>
              <a:rPr lang="en-US" altLang="en-US" baseline="-25000">
                <a:latin typeface="Arial" panose="020B0604020202020204" pitchFamily="34" charset="0"/>
              </a:rPr>
              <a:t>m</a:t>
            </a:r>
            <a:r>
              <a:rPr lang="en-US" altLang="en-US">
                <a:latin typeface="Arial" panose="020B0604020202020204" pitchFamily="34" charset="0"/>
              </a:rPr>
              <a:t>, w</a:t>
            </a:r>
            <a:r>
              <a:rPr lang="en-US" altLang="en-US" baseline="-25000">
                <a:latin typeface="Arial" panose="020B0604020202020204" pitchFamily="34" charset="0"/>
              </a:rPr>
              <a:t>t</a:t>
            </a:r>
            <a:r>
              <a:rPr lang="en-US" altLang="en-US">
                <a:latin typeface="Arial" panose="020B0604020202020204" pitchFamily="34" charset="0"/>
              </a:rPr>
              <a:t> = faktor bobot utk error2 serius, moderate, minor (trivial); dgn  nilai w</a:t>
            </a:r>
            <a:r>
              <a:rPr lang="en-US" altLang="en-US" baseline="-25000">
                <a:latin typeface="Arial" panose="020B0604020202020204" pitchFamily="34" charset="0"/>
              </a:rPr>
              <a:t>s</a:t>
            </a:r>
            <a:r>
              <a:rPr lang="en-US" altLang="en-US">
                <a:latin typeface="Arial" panose="020B0604020202020204" pitchFamily="34" charset="0"/>
              </a:rPr>
              <a:t> = 10, w</a:t>
            </a:r>
            <a:r>
              <a:rPr lang="en-US" altLang="en-US" baseline="-25000">
                <a:latin typeface="Arial" panose="020B0604020202020204" pitchFamily="34" charset="0"/>
              </a:rPr>
              <a:t>m</a:t>
            </a:r>
            <a:r>
              <a:rPr lang="en-US" altLang="en-US">
                <a:latin typeface="Arial" panose="020B0604020202020204" pitchFamily="34" charset="0"/>
              </a:rPr>
              <a:t> = 3, w</a:t>
            </a:r>
            <a:r>
              <a:rPr lang="en-US" altLang="en-US" baseline="-25000">
                <a:latin typeface="Arial" panose="020B0604020202020204" pitchFamily="34" charset="0"/>
              </a:rPr>
              <a:t>t</a:t>
            </a:r>
            <a:r>
              <a:rPr lang="en-US" altLang="en-US">
                <a:latin typeface="Arial" panose="020B0604020202020204" pitchFamily="34" charset="0"/>
              </a:rPr>
              <a:t> =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42875" y="1"/>
            <a:ext cx="11801475" cy="5770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4163" indent="-284163">
              <a:defRPr sz="2400">
                <a:solidFill>
                  <a:schemeClr val="tx1"/>
                </a:solidFill>
                <a:latin typeface="Times New Roman" panose="02020603050405020304" pitchFamily="18" charset="0"/>
              </a:defRPr>
            </a:lvl1pPr>
            <a:lvl2pPr marL="4746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dirty="0" err="1">
                <a:latin typeface="Arial" panose="020B0604020202020204" pitchFamily="34" charset="0"/>
              </a:rPr>
              <a:t>Kualitas</a:t>
            </a:r>
            <a:endParaRPr lang="en-US" altLang="en-US" sz="2800" b="1" dirty="0">
              <a:latin typeface="Arial" panose="020B0604020202020204" pitchFamily="34" charset="0"/>
            </a:endParaRPr>
          </a:p>
          <a:p>
            <a:pPr>
              <a:spcBef>
                <a:spcPct val="50000"/>
              </a:spcBef>
              <a:buFont typeface="Marlett" pitchFamily="2" charset="2"/>
              <a:buChar char="8"/>
            </a:pPr>
            <a:r>
              <a:rPr lang="en-US" altLang="en-US" sz="2200" dirty="0"/>
              <a:t>American Heritage Dictionary </a:t>
            </a:r>
            <a:r>
              <a:rPr lang="en-US" altLang="en-US" sz="2200" dirty="0" err="1"/>
              <a:t>mendefinisikan</a:t>
            </a:r>
            <a:r>
              <a:rPr lang="en-US" altLang="en-US" sz="2200" dirty="0"/>
              <a:t> </a:t>
            </a:r>
            <a:r>
              <a:rPr lang="en-US" altLang="en-US" sz="2200" dirty="0" err="1"/>
              <a:t>kualitas</a:t>
            </a:r>
            <a:r>
              <a:rPr lang="en-US" altLang="en-US" sz="2200" dirty="0"/>
              <a:t> </a:t>
            </a:r>
            <a:r>
              <a:rPr lang="en-US" altLang="en-US" sz="2200" dirty="0" err="1"/>
              <a:t>sebagai</a:t>
            </a:r>
            <a:r>
              <a:rPr lang="en-US" altLang="en-US" sz="2200" dirty="0"/>
              <a:t> </a:t>
            </a:r>
            <a:r>
              <a:rPr lang="en-US" altLang="en-US" sz="2200" dirty="0" err="1"/>
              <a:t>sebuah</a:t>
            </a:r>
            <a:r>
              <a:rPr lang="en-US" altLang="en-US" sz="2200" dirty="0"/>
              <a:t> </a:t>
            </a:r>
            <a:r>
              <a:rPr lang="en-US" altLang="en-US" sz="2200" dirty="0" err="1"/>
              <a:t>karakteristik</a:t>
            </a:r>
            <a:r>
              <a:rPr lang="en-US" altLang="en-US" sz="2200" dirty="0"/>
              <a:t> </a:t>
            </a:r>
            <a:r>
              <a:rPr lang="en-US" altLang="en-US" sz="2200" dirty="0" err="1"/>
              <a:t>atau</a:t>
            </a:r>
            <a:r>
              <a:rPr lang="en-US" altLang="en-US" sz="2200" dirty="0"/>
              <a:t> </a:t>
            </a:r>
            <a:r>
              <a:rPr lang="en-US" altLang="en-US" sz="2200" dirty="0" err="1"/>
              <a:t>atribute</a:t>
            </a:r>
            <a:r>
              <a:rPr lang="en-US" altLang="en-US" sz="2200" dirty="0"/>
              <a:t> </a:t>
            </a:r>
            <a:r>
              <a:rPr lang="en-US" altLang="en-US" sz="2200" dirty="0" err="1"/>
              <a:t>dari</a:t>
            </a:r>
            <a:r>
              <a:rPr lang="en-US" altLang="en-US" sz="2200" dirty="0"/>
              <a:t> </a:t>
            </a:r>
            <a:r>
              <a:rPr lang="en-US" altLang="en-US" sz="2200" dirty="0" err="1"/>
              <a:t>sesuatu</a:t>
            </a:r>
            <a:r>
              <a:rPr lang="en-US" altLang="en-US" sz="2200" dirty="0"/>
              <a:t>.</a:t>
            </a:r>
          </a:p>
          <a:p>
            <a:pPr>
              <a:spcBef>
                <a:spcPct val="50000"/>
              </a:spcBef>
              <a:buFont typeface="Marlett" pitchFamily="2" charset="2"/>
              <a:buChar char="8"/>
            </a:pPr>
            <a:r>
              <a:rPr lang="en-US" altLang="en-US" sz="2200" dirty="0" err="1"/>
              <a:t>Sebagai</a:t>
            </a:r>
            <a:r>
              <a:rPr lang="en-US" altLang="en-US" sz="2200" dirty="0"/>
              <a:t> </a:t>
            </a:r>
            <a:r>
              <a:rPr lang="en-US" altLang="en-US" sz="2200" dirty="0" err="1"/>
              <a:t>sebuah</a:t>
            </a:r>
            <a:r>
              <a:rPr lang="en-US" altLang="en-US" sz="2200" dirty="0"/>
              <a:t> </a:t>
            </a:r>
            <a:r>
              <a:rPr lang="en-US" altLang="en-US" sz="2200" dirty="0" err="1"/>
              <a:t>atribut</a:t>
            </a:r>
            <a:r>
              <a:rPr lang="en-US" altLang="en-US" sz="2200" dirty="0"/>
              <a:t> </a:t>
            </a:r>
            <a:r>
              <a:rPr lang="en-US" altLang="en-US" sz="2200" dirty="0" err="1"/>
              <a:t>dari</a:t>
            </a:r>
            <a:r>
              <a:rPr lang="en-US" altLang="en-US" sz="2200" dirty="0"/>
              <a:t> </a:t>
            </a:r>
            <a:r>
              <a:rPr lang="en-US" altLang="en-US" sz="2200" dirty="0" err="1"/>
              <a:t>suatu</a:t>
            </a:r>
            <a:r>
              <a:rPr lang="en-US" altLang="en-US" sz="2200" dirty="0"/>
              <a:t> </a:t>
            </a:r>
            <a:r>
              <a:rPr lang="en-US" altLang="en-US" sz="2200" dirty="0" err="1"/>
              <a:t>benda</a:t>
            </a:r>
            <a:r>
              <a:rPr lang="en-US" altLang="en-US" sz="2200" dirty="0"/>
              <a:t>, </a:t>
            </a:r>
            <a:r>
              <a:rPr lang="en-US" altLang="en-US" sz="2200" dirty="0" err="1"/>
              <a:t>kualitas</a:t>
            </a:r>
            <a:r>
              <a:rPr lang="en-US" altLang="en-US" sz="2200" dirty="0"/>
              <a:t> </a:t>
            </a:r>
            <a:r>
              <a:rPr lang="en-US" altLang="en-US" sz="2200" dirty="0" err="1"/>
              <a:t>mengacu</a:t>
            </a:r>
            <a:r>
              <a:rPr lang="en-US" altLang="en-US" sz="2200" dirty="0"/>
              <a:t> </a:t>
            </a:r>
            <a:r>
              <a:rPr lang="en-US" altLang="en-US" sz="2200" dirty="0" err="1"/>
              <a:t>pada</a:t>
            </a:r>
            <a:r>
              <a:rPr lang="en-US" altLang="en-US" sz="2200" dirty="0"/>
              <a:t> </a:t>
            </a:r>
            <a:r>
              <a:rPr lang="en-US" altLang="en-US" sz="2200" dirty="0" err="1"/>
              <a:t>suatu</a:t>
            </a:r>
            <a:r>
              <a:rPr lang="en-US" altLang="en-US" sz="2200" dirty="0"/>
              <a:t> </a:t>
            </a:r>
            <a:r>
              <a:rPr lang="en-US" altLang="en-US" sz="2200" dirty="0" err="1"/>
              <a:t>karakteristik</a:t>
            </a:r>
            <a:r>
              <a:rPr lang="en-US" altLang="en-US" sz="2200" dirty="0"/>
              <a:t> yang </a:t>
            </a:r>
            <a:r>
              <a:rPr lang="en-US" altLang="en-US" sz="2200" dirty="0" err="1"/>
              <a:t>dapat</a:t>
            </a:r>
            <a:r>
              <a:rPr lang="en-US" altLang="en-US" sz="2200" dirty="0"/>
              <a:t> </a:t>
            </a:r>
            <a:r>
              <a:rPr lang="en-US" altLang="en-US" sz="2200" dirty="0" err="1"/>
              <a:t>diukur</a:t>
            </a:r>
            <a:r>
              <a:rPr lang="en-US" altLang="en-US" sz="2200" dirty="0"/>
              <a:t>.</a:t>
            </a:r>
          </a:p>
          <a:p>
            <a:pPr>
              <a:spcBef>
                <a:spcPct val="50000"/>
              </a:spcBef>
              <a:buFont typeface="Marlett" pitchFamily="2" charset="2"/>
              <a:buChar char="8"/>
            </a:pPr>
            <a:r>
              <a:rPr lang="en-US" altLang="en-US" sz="2200" dirty="0" err="1"/>
              <a:t>Bila</a:t>
            </a:r>
            <a:r>
              <a:rPr lang="en-US" altLang="en-US" sz="2200" dirty="0"/>
              <a:t> </a:t>
            </a:r>
            <a:r>
              <a:rPr lang="en-US" altLang="en-US" sz="2200" dirty="0" err="1"/>
              <a:t>kita</a:t>
            </a:r>
            <a:r>
              <a:rPr lang="en-US" altLang="en-US" sz="2200" dirty="0"/>
              <a:t> </a:t>
            </a:r>
            <a:r>
              <a:rPr lang="en-US" altLang="en-US" sz="2200" dirty="0" err="1"/>
              <a:t>periksa</a:t>
            </a:r>
            <a:r>
              <a:rPr lang="en-US" altLang="en-US" sz="2200" dirty="0"/>
              <a:t> </a:t>
            </a:r>
            <a:r>
              <a:rPr lang="en-US" altLang="en-US" sz="2200" dirty="0" err="1"/>
              <a:t>sebuah</a:t>
            </a:r>
            <a:r>
              <a:rPr lang="en-US" altLang="en-US" sz="2200" dirty="0"/>
              <a:t> </a:t>
            </a:r>
            <a:r>
              <a:rPr lang="en-US" altLang="en-US" sz="2200" dirty="0" err="1"/>
              <a:t>benda</a:t>
            </a:r>
            <a:r>
              <a:rPr lang="en-US" altLang="en-US" sz="2200" dirty="0"/>
              <a:t> </a:t>
            </a:r>
            <a:r>
              <a:rPr lang="en-US" altLang="en-US" sz="2200" dirty="0" err="1"/>
              <a:t>berdasarkan</a:t>
            </a:r>
            <a:r>
              <a:rPr lang="en-US" altLang="en-US" sz="2200" dirty="0"/>
              <a:t> </a:t>
            </a:r>
            <a:r>
              <a:rPr lang="en-US" altLang="en-US" sz="2200" dirty="0" err="1"/>
              <a:t>pada</a:t>
            </a:r>
            <a:r>
              <a:rPr lang="en-US" altLang="en-US" sz="2200" dirty="0"/>
              <a:t> </a:t>
            </a:r>
            <a:r>
              <a:rPr lang="en-US" altLang="en-US" sz="2200" dirty="0" err="1"/>
              <a:t>karakteristik-karakteristiknya</a:t>
            </a:r>
            <a:r>
              <a:rPr lang="en-US" altLang="en-US" sz="2200" dirty="0"/>
              <a:t> yang </a:t>
            </a:r>
            <a:r>
              <a:rPr lang="en-US" altLang="en-US" sz="2200" dirty="0" err="1"/>
              <a:t>dapat</a:t>
            </a:r>
            <a:r>
              <a:rPr lang="en-US" altLang="en-US" sz="2200" dirty="0"/>
              <a:t> </a:t>
            </a:r>
            <a:r>
              <a:rPr lang="en-US" altLang="en-US" sz="2200" dirty="0" err="1"/>
              <a:t>diukur</a:t>
            </a:r>
            <a:r>
              <a:rPr lang="en-US" altLang="en-US" sz="2200" dirty="0"/>
              <a:t>, </a:t>
            </a:r>
            <a:r>
              <a:rPr lang="en-US" altLang="en-US" sz="2200" dirty="0" err="1"/>
              <a:t>dua</a:t>
            </a:r>
            <a:r>
              <a:rPr lang="en-US" altLang="en-US" sz="2200" dirty="0"/>
              <a:t> </a:t>
            </a:r>
            <a:r>
              <a:rPr lang="en-US" altLang="en-US" sz="2200" dirty="0" err="1"/>
              <a:t>macam</a:t>
            </a:r>
            <a:r>
              <a:rPr lang="en-US" altLang="en-US" sz="2200" dirty="0"/>
              <a:t> </a:t>
            </a:r>
            <a:r>
              <a:rPr lang="en-US" altLang="en-US" sz="2200" dirty="0" err="1"/>
              <a:t>kualitas</a:t>
            </a:r>
            <a:r>
              <a:rPr lang="en-US" altLang="en-US" sz="2200" dirty="0"/>
              <a:t> </a:t>
            </a:r>
            <a:r>
              <a:rPr lang="en-US" altLang="en-US" sz="2200" dirty="0" err="1"/>
              <a:t>dapat</a:t>
            </a:r>
            <a:r>
              <a:rPr lang="en-US" altLang="en-US" sz="2200" dirty="0"/>
              <a:t> </a:t>
            </a:r>
            <a:r>
              <a:rPr lang="en-US" altLang="en-US" sz="2200" dirty="0" err="1"/>
              <a:t>dijumpai</a:t>
            </a:r>
            <a:r>
              <a:rPr lang="en-US" altLang="en-US" sz="2200" dirty="0"/>
              <a:t>; </a:t>
            </a:r>
            <a:r>
              <a:rPr lang="en-US" altLang="en-US" sz="2200" dirty="0" err="1"/>
              <a:t>kualitas</a:t>
            </a:r>
            <a:r>
              <a:rPr lang="en-US" altLang="en-US" sz="2200" dirty="0"/>
              <a:t> </a:t>
            </a:r>
            <a:r>
              <a:rPr lang="en-US" altLang="en-US" sz="2200" dirty="0" err="1"/>
              <a:t>perancangan</a:t>
            </a:r>
            <a:r>
              <a:rPr lang="en-US" altLang="en-US" sz="2200" dirty="0"/>
              <a:t> </a:t>
            </a:r>
            <a:r>
              <a:rPr lang="en-US" altLang="en-US" sz="2200" dirty="0" err="1"/>
              <a:t>dan</a:t>
            </a:r>
            <a:r>
              <a:rPr lang="en-US" altLang="en-US" sz="2200" dirty="0"/>
              <a:t> </a:t>
            </a:r>
            <a:r>
              <a:rPr lang="en-US" altLang="en-US" sz="2200" dirty="0" err="1"/>
              <a:t>kualitas</a:t>
            </a:r>
            <a:r>
              <a:rPr lang="en-US" altLang="en-US" sz="2200" dirty="0"/>
              <a:t> </a:t>
            </a:r>
            <a:r>
              <a:rPr lang="en-US" altLang="en-US" sz="2200" dirty="0" err="1"/>
              <a:t>kesesuaian</a:t>
            </a:r>
            <a:r>
              <a:rPr lang="en-US" altLang="en-US" sz="2200" dirty="0"/>
              <a:t>.</a:t>
            </a:r>
          </a:p>
          <a:p>
            <a:pPr>
              <a:spcBef>
                <a:spcPct val="50000"/>
              </a:spcBef>
              <a:buFont typeface="Marlett" pitchFamily="2" charset="2"/>
              <a:buChar char="8"/>
            </a:pPr>
            <a:r>
              <a:rPr lang="en-US" altLang="en-US" sz="2200" b="1" dirty="0"/>
              <a:t>Quality of design (</a:t>
            </a:r>
            <a:r>
              <a:rPr lang="en-US" altLang="en-US" sz="2200" b="1" dirty="0" err="1"/>
              <a:t>kualitas</a:t>
            </a:r>
            <a:r>
              <a:rPr lang="en-US" altLang="en-US" sz="2200" b="1" dirty="0"/>
              <a:t> </a:t>
            </a:r>
            <a:r>
              <a:rPr lang="en-US" altLang="en-US" sz="2200" b="1" dirty="0" err="1"/>
              <a:t>perancangan</a:t>
            </a:r>
            <a:r>
              <a:rPr lang="en-US" altLang="en-US" sz="2200" b="1" dirty="0"/>
              <a:t>)</a:t>
            </a:r>
            <a:r>
              <a:rPr lang="en-US" altLang="en-US" sz="2200" dirty="0"/>
              <a:t> </a:t>
            </a:r>
            <a:r>
              <a:rPr lang="en-US" altLang="en-US" sz="2200" dirty="0" err="1"/>
              <a:t>mengancu</a:t>
            </a:r>
            <a:r>
              <a:rPr lang="en-US" altLang="en-US" sz="2200" dirty="0"/>
              <a:t> </a:t>
            </a:r>
            <a:r>
              <a:rPr lang="en-US" altLang="en-US" sz="2200" dirty="0" err="1"/>
              <a:t>pada</a:t>
            </a:r>
            <a:r>
              <a:rPr lang="en-US" altLang="en-US" sz="2200" dirty="0"/>
              <a:t> </a:t>
            </a:r>
            <a:r>
              <a:rPr lang="en-US" altLang="en-US" sz="2200" dirty="0" err="1"/>
              <a:t>karakteristik-karakteristik</a:t>
            </a:r>
            <a:r>
              <a:rPr lang="en-US" altLang="en-US" sz="2200" dirty="0"/>
              <a:t> yang para </a:t>
            </a:r>
            <a:r>
              <a:rPr lang="en-US" altLang="en-US" sz="2200" dirty="0" err="1"/>
              <a:t>perancang</a:t>
            </a:r>
            <a:r>
              <a:rPr lang="en-US" altLang="en-US" sz="2200" dirty="0"/>
              <a:t> </a:t>
            </a:r>
            <a:r>
              <a:rPr lang="en-US" altLang="en-US" sz="2200" dirty="0" err="1"/>
              <a:t>tentukan</a:t>
            </a:r>
            <a:r>
              <a:rPr lang="en-US" altLang="en-US" sz="2200" dirty="0"/>
              <a:t> </a:t>
            </a:r>
            <a:r>
              <a:rPr lang="en-US" altLang="en-US" sz="2200" dirty="0" err="1"/>
              <a:t>sebuah</a:t>
            </a:r>
            <a:r>
              <a:rPr lang="en-US" altLang="en-US" sz="2200" dirty="0"/>
              <a:t> </a:t>
            </a:r>
            <a:r>
              <a:rPr lang="en-US" altLang="en-US" sz="2200" dirty="0" err="1"/>
              <a:t>barang</a:t>
            </a:r>
            <a:r>
              <a:rPr lang="en-US" altLang="en-US" sz="2200" dirty="0"/>
              <a:t>. Grade material, </a:t>
            </a:r>
            <a:r>
              <a:rPr lang="en-US" altLang="en-US" sz="2200" dirty="0" err="1"/>
              <a:t>toleransi</a:t>
            </a:r>
            <a:r>
              <a:rPr lang="en-US" altLang="en-US" sz="2200" dirty="0"/>
              <a:t>, </a:t>
            </a:r>
            <a:r>
              <a:rPr lang="en-US" altLang="en-US" sz="2200" dirty="0" err="1"/>
              <a:t>dan</a:t>
            </a:r>
            <a:r>
              <a:rPr lang="en-US" altLang="en-US" sz="2200" dirty="0"/>
              <a:t> </a:t>
            </a:r>
            <a:r>
              <a:rPr lang="en-US" altLang="en-US" sz="2200" dirty="0" err="1"/>
              <a:t>spesikfikasi</a:t>
            </a:r>
            <a:r>
              <a:rPr lang="en-US" altLang="en-US" sz="2200" dirty="0"/>
              <a:t> </a:t>
            </a:r>
            <a:r>
              <a:rPr lang="en-US" altLang="en-US" sz="2200" dirty="0" err="1"/>
              <a:t>kinerja</a:t>
            </a:r>
            <a:r>
              <a:rPr lang="en-US" altLang="en-US" sz="2200" dirty="0"/>
              <a:t> </a:t>
            </a:r>
            <a:r>
              <a:rPr lang="en-US" altLang="en-US" sz="2200" dirty="0" err="1"/>
              <a:t>semuanya</a:t>
            </a:r>
            <a:r>
              <a:rPr lang="en-US" altLang="en-US" sz="2200" dirty="0"/>
              <a:t> </a:t>
            </a:r>
            <a:r>
              <a:rPr lang="en-US" altLang="en-US" sz="2200" dirty="0" err="1"/>
              <a:t>berkontribusi</a:t>
            </a:r>
            <a:r>
              <a:rPr lang="en-US" altLang="en-US" sz="2200" dirty="0"/>
              <a:t> </a:t>
            </a:r>
            <a:r>
              <a:rPr lang="en-US" altLang="en-US" sz="2200" dirty="0" err="1"/>
              <a:t>pada</a:t>
            </a:r>
            <a:r>
              <a:rPr lang="en-US" altLang="en-US" sz="2200" dirty="0"/>
              <a:t> </a:t>
            </a:r>
            <a:r>
              <a:rPr lang="en-US" altLang="en-US" sz="2200" dirty="0" err="1"/>
              <a:t>kualitas</a:t>
            </a:r>
            <a:r>
              <a:rPr lang="en-US" altLang="en-US" sz="2200" dirty="0"/>
              <a:t> </a:t>
            </a:r>
            <a:r>
              <a:rPr lang="en-US" altLang="en-US" sz="2200" dirty="0" err="1"/>
              <a:t>perancangan</a:t>
            </a:r>
            <a:r>
              <a:rPr lang="en-US" altLang="en-US" sz="2200" dirty="0"/>
              <a:t>.</a:t>
            </a:r>
          </a:p>
          <a:p>
            <a:pPr>
              <a:spcBef>
                <a:spcPct val="50000"/>
              </a:spcBef>
              <a:buFont typeface="Marlett" pitchFamily="2" charset="2"/>
              <a:buChar char="8"/>
            </a:pPr>
            <a:r>
              <a:rPr lang="en-US" altLang="en-US" sz="2200" b="1" dirty="0"/>
              <a:t>Quality of conformance</a:t>
            </a:r>
            <a:r>
              <a:rPr lang="en-US" altLang="en-US" sz="2200" dirty="0"/>
              <a:t> </a:t>
            </a:r>
            <a:r>
              <a:rPr lang="en-US" altLang="en-US" sz="2200" dirty="0" err="1"/>
              <a:t>adalah</a:t>
            </a:r>
            <a:r>
              <a:rPr lang="en-US" altLang="en-US" sz="2200" dirty="0"/>
              <a:t> </a:t>
            </a:r>
            <a:r>
              <a:rPr lang="en-US" altLang="en-US" sz="2200" dirty="0" err="1"/>
              <a:t>derajat</a:t>
            </a:r>
            <a:r>
              <a:rPr lang="en-US" altLang="en-US" sz="2200" dirty="0"/>
              <a:t> </a:t>
            </a:r>
            <a:r>
              <a:rPr lang="en-US" altLang="en-US" sz="2200" dirty="0" err="1"/>
              <a:t>dimana</a:t>
            </a:r>
            <a:r>
              <a:rPr lang="en-US" altLang="en-US" sz="2200" dirty="0"/>
              <a:t> </a:t>
            </a:r>
            <a:r>
              <a:rPr lang="en-US" altLang="en-US" sz="2200" dirty="0" err="1"/>
              <a:t>spesifikasi</a:t>
            </a:r>
            <a:r>
              <a:rPr lang="en-US" altLang="en-US" sz="2200" dirty="0"/>
              <a:t> </a:t>
            </a:r>
            <a:r>
              <a:rPr lang="en-US" altLang="en-US" sz="2200" dirty="0" err="1"/>
              <a:t>perancangan</a:t>
            </a:r>
            <a:r>
              <a:rPr lang="en-US" altLang="en-US" sz="2200" dirty="0"/>
              <a:t> </a:t>
            </a:r>
            <a:r>
              <a:rPr lang="en-US" altLang="en-US" sz="2200" dirty="0" err="1"/>
              <a:t>diikuti</a:t>
            </a:r>
            <a:r>
              <a:rPr lang="en-US" altLang="en-US" sz="2200" dirty="0"/>
              <a:t> </a:t>
            </a:r>
            <a:r>
              <a:rPr lang="en-US" altLang="en-US" sz="2200" dirty="0" err="1"/>
              <a:t>selama</a:t>
            </a:r>
            <a:r>
              <a:rPr lang="en-US" altLang="en-US" sz="2200" dirty="0"/>
              <a:t> proses </a:t>
            </a:r>
            <a:r>
              <a:rPr lang="en-US" altLang="en-US" sz="2200" dirty="0" err="1"/>
              <a:t>fabrikasi.Dalam</a:t>
            </a:r>
            <a:r>
              <a:rPr lang="en-US" altLang="en-US" sz="2200" dirty="0"/>
              <a:t> </a:t>
            </a:r>
            <a:r>
              <a:rPr lang="en-US" altLang="en-US" sz="2200" dirty="0" err="1"/>
              <a:t>pengembangan</a:t>
            </a:r>
            <a:r>
              <a:rPr lang="en-US" altLang="en-US" sz="2200" dirty="0"/>
              <a:t> P/L, </a:t>
            </a:r>
            <a:r>
              <a:rPr lang="en-US" altLang="en-US" sz="2200" dirty="0" err="1"/>
              <a:t>kualitas</a:t>
            </a:r>
            <a:r>
              <a:rPr lang="en-US" altLang="en-US" sz="2200" dirty="0"/>
              <a:t> </a:t>
            </a:r>
            <a:r>
              <a:rPr lang="en-US" altLang="en-US" sz="2200" dirty="0" err="1"/>
              <a:t>perancangan</a:t>
            </a:r>
            <a:r>
              <a:rPr lang="en-US" altLang="en-US" sz="2200" dirty="0"/>
              <a:t> </a:t>
            </a:r>
            <a:r>
              <a:rPr lang="en-US" altLang="en-US" sz="2200" dirty="0" err="1"/>
              <a:t>mencakup</a:t>
            </a:r>
            <a:r>
              <a:rPr lang="en-US" altLang="en-US" sz="2200" dirty="0"/>
              <a:t> </a:t>
            </a:r>
            <a:r>
              <a:rPr lang="en-US" altLang="en-US" sz="2200" dirty="0" err="1"/>
              <a:t>spesifikasi</a:t>
            </a:r>
            <a:r>
              <a:rPr lang="en-US" altLang="en-US" sz="2200" dirty="0"/>
              <a:t> </a:t>
            </a:r>
            <a:r>
              <a:rPr lang="en-US" altLang="en-US" sz="2200" dirty="0" err="1"/>
              <a:t>persyaratan</a:t>
            </a:r>
            <a:r>
              <a:rPr lang="en-US" altLang="en-US" sz="2200" dirty="0"/>
              <a:t>, </a:t>
            </a:r>
            <a:r>
              <a:rPr lang="en-US" altLang="en-US" sz="2200" dirty="0" err="1"/>
              <a:t>dan</a:t>
            </a:r>
            <a:r>
              <a:rPr lang="en-US" altLang="en-US" sz="2200" dirty="0"/>
              <a:t> </a:t>
            </a:r>
            <a:r>
              <a:rPr lang="en-US" altLang="en-US" sz="2200" dirty="0" err="1"/>
              <a:t>perancangan</a:t>
            </a:r>
            <a:r>
              <a:rPr lang="en-US" altLang="en-US" sz="2200" dirty="0"/>
              <a:t> </a:t>
            </a:r>
            <a:r>
              <a:rPr lang="en-US" altLang="en-US" sz="2200" dirty="0" err="1"/>
              <a:t>sistem</a:t>
            </a:r>
            <a:r>
              <a:rPr lang="en-US" altLang="en-US" sz="2200" dirty="0"/>
              <a:t>. </a:t>
            </a:r>
            <a:r>
              <a:rPr lang="en-US" altLang="en-US" sz="2200" dirty="0" err="1"/>
              <a:t>Sedangkan</a:t>
            </a:r>
            <a:r>
              <a:rPr lang="en-US" altLang="en-US" sz="2200" dirty="0"/>
              <a:t> quality of conformance </a:t>
            </a:r>
            <a:r>
              <a:rPr lang="en-US" altLang="en-US" sz="2200" dirty="0" err="1"/>
              <a:t>adalah</a:t>
            </a:r>
            <a:r>
              <a:rPr lang="en-US" altLang="en-US" sz="2200" dirty="0"/>
              <a:t> </a:t>
            </a:r>
            <a:r>
              <a:rPr lang="en-US" altLang="en-US" sz="2200" dirty="0" err="1"/>
              <a:t>masalah-masalah</a:t>
            </a:r>
            <a:r>
              <a:rPr lang="en-US" altLang="en-US" sz="2200" dirty="0"/>
              <a:t> yang </a:t>
            </a:r>
            <a:r>
              <a:rPr lang="en-US" altLang="en-US" sz="2200" dirty="0" err="1"/>
              <a:t>memusatkan</a:t>
            </a:r>
            <a:r>
              <a:rPr lang="en-US" altLang="en-US" sz="2200" dirty="0"/>
              <a:t> </a:t>
            </a:r>
            <a:r>
              <a:rPr lang="en-US" altLang="en-US" sz="2200" dirty="0" err="1"/>
              <a:t>diri</a:t>
            </a:r>
            <a:r>
              <a:rPr lang="en-US" altLang="en-US" sz="2200" dirty="0"/>
              <a:t> </a:t>
            </a:r>
            <a:r>
              <a:rPr lang="en-US" altLang="en-US" sz="2200" dirty="0" err="1"/>
              <a:t>terutama</a:t>
            </a:r>
            <a:r>
              <a:rPr lang="en-US" altLang="en-US" sz="2200" dirty="0"/>
              <a:t> </a:t>
            </a:r>
            <a:r>
              <a:rPr lang="en-US" altLang="en-US" sz="2200" dirty="0" err="1"/>
              <a:t>pada</a:t>
            </a:r>
            <a:r>
              <a:rPr lang="en-US" altLang="en-US" sz="2200" dirty="0"/>
              <a:t> </a:t>
            </a:r>
            <a:r>
              <a:rPr lang="en-US" altLang="en-US" sz="2200" dirty="0" err="1"/>
              <a:t>implementasi</a:t>
            </a:r>
            <a:r>
              <a:rPr lang="en-US" altLang="en-US" sz="2200"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905000" y="457200"/>
            <a:ext cx="8458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Faktor bobot utk setiap phase hrs menjadi lebih besar sebagaimana proses pengembangan bergerak maju. Hal ini mrpk reward gabi suatu organisasi yg menemukan error lebih awal.</a:t>
            </a:r>
          </a:p>
          <a:p>
            <a:pPr>
              <a:spcBef>
                <a:spcPct val="50000"/>
              </a:spcBef>
            </a:pPr>
            <a:r>
              <a:rPr lang="en-US" altLang="en-US">
                <a:latin typeface="Arial" panose="020B0604020202020204" pitchFamily="34" charset="0"/>
              </a:rPr>
              <a:t>Pada setiap langkah dlm proses rekayasa P/L, suatu indekx phase, PI, dihitung</a:t>
            </a:r>
          </a:p>
          <a:p>
            <a:pPr>
              <a:spcBef>
                <a:spcPct val="50000"/>
              </a:spcBef>
            </a:pPr>
            <a:r>
              <a:rPr lang="en-US" altLang="en-US">
                <a:latin typeface="Arial" panose="020B0604020202020204" pitchFamily="34" charset="0"/>
              </a:rPr>
              <a:t>Pi</a:t>
            </a:r>
            <a:r>
              <a:rPr lang="en-US" altLang="en-US" baseline="-25000">
                <a:latin typeface="Arial" panose="020B0604020202020204" pitchFamily="34" charset="0"/>
              </a:rPr>
              <a:t>i</a:t>
            </a:r>
            <a:r>
              <a:rPr lang="en-US" altLang="en-US">
                <a:latin typeface="Arial" panose="020B0604020202020204" pitchFamily="34" charset="0"/>
              </a:rPr>
              <a:t> = w</a:t>
            </a:r>
            <a:r>
              <a:rPr lang="en-US" altLang="en-US" baseline="-25000">
                <a:latin typeface="Arial" panose="020B0604020202020204" pitchFamily="34" charset="0"/>
              </a:rPr>
              <a:t>s</a:t>
            </a:r>
            <a:r>
              <a:rPr lang="en-US" altLang="en-US">
                <a:latin typeface="Arial" panose="020B0604020202020204" pitchFamily="34" charset="0"/>
              </a:rPr>
              <a:t>(S</a:t>
            </a:r>
            <a:r>
              <a:rPr lang="en-US" altLang="en-US" baseline="-25000">
                <a:latin typeface="Arial" panose="020B0604020202020204" pitchFamily="34" charset="0"/>
              </a:rPr>
              <a:t>i</a:t>
            </a:r>
            <a:r>
              <a:rPr lang="en-US" altLang="en-US">
                <a:latin typeface="Arial" panose="020B0604020202020204" pitchFamily="34" charset="0"/>
              </a:rPr>
              <a:t>/E</a:t>
            </a:r>
            <a:r>
              <a:rPr lang="en-US" altLang="en-US" baseline="-25000">
                <a:latin typeface="Arial" panose="020B0604020202020204" pitchFamily="34" charset="0"/>
              </a:rPr>
              <a:t>i</a:t>
            </a:r>
            <a:r>
              <a:rPr lang="en-US" altLang="en-US">
                <a:latin typeface="Arial" panose="020B0604020202020204" pitchFamily="34" charset="0"/>
              </a:rPr>
              <a:t>) + w</a:t>
            </a:r>
            <a:r>
              <a:rPr lang="en-US" altLang="en-US" baseline="-25000">
                <a:latin typeface="Arial" panose="020B0604020202020204" pitchFamily="34" charset="0"/>
              </a:rPr>
              <a:t>m</a:t>
            </a:r>
            <a:r>
              <a:rPr lang="en-US" altLang="en-US">
                <a:latin typeface="Arial" panose="020B0604020202020204" pitchFamily="34" charset="0"/>
              </a:rPr>
              <a:t>(M</a:t>
            </a:r>
            <a:r>
              <a:rPr lang="en-US" altLang="en-US" baseline="-25000">
                <a:latin typeface="Arial" panose="020B0604020202020204" pitchFamily="34" charset="0"/>
              </a:rPr>
              <a:t>i</a:t>
            </a:r>
            <a:r>
              <a:rPr lang="en-US" altLang="en-US">
                <a:latin typeface="Arial" panose="020B0604020202020204" pitchFamily="34" charset="0"/>
              </a:rPr>
              <a:t>/E</a:t>
            </a:r>
            <a:r>
              <a:rPr lang="en-US" altLang="en-US" baseline="-25000">
                <a:latin typeface="Arial" panose="020B0604020202020204" pitchFamily="34" charset="0"/>
              </a:rPr>
              <a:t>i</a:t>
            </a:r>
            <a:r>
              <a:rPr lang="en-US" altLang="en-US">
                <a:latin typeface="Arial" panose="020B0604020202020204" pitchFamily="34" charset="0"/>
              </a:rPr>
              <a:t>) + w</a:t>
            </a:r>
            <a:r>
              <a:rPr lang="en-US" altLang="en-US" baseline="-25000">
                <a:latin typeface="Arial" panose="020B0604020202020204" pitchFamily="34" charset="0"/>
              </a:rPr>
              <a:t>t</a:t>
            </a:r>
            <a:r>
              <a:rPr lang="en-US" altLang="en-US">
                <a:latin typeface="Arial" panose="020B0604020202020204" pitchFamily="34" charset="0"/>
              </a:rPr>
              <a:t>(T</a:t>
            </a:r>
            <a:r>
              <a:rPr lang="en-US" altLang="en-US" baseline="-25000">
                <a:latin typeface="Arial" panose="020B0604020202020204" pitchFamily="34" charset="0"/>
              </a:rPr>
              <a:t>i</a:t>
            </a:r>
            <a:r>
              <a:rPr lang="en-US" altLang="en-US">
                <a:latin typeface="Arial" panose="020B0604020202020204" pitchFamily="34" charset="0"/>
              </a:rPr>
              <a:t>/E</a:t>
            </a:r>
            <a:r>
              <a:rPr lang="en-US" altLang="en-US" baseline="-25000">
                <a:latin typeface="Arial" panose="020B0604020202020204" pitchFamily="34" charset="0"/>
              </a:rPr>
              <a:t>i</a:t>
            </a:r>
            <a:r>
              <a:rPr lang="en-US" altLang="en-US">
                <a:latin typeface="Arial" panose="020B0604020202020204" pitchFamily="34" charset="0"/>
              </a:rPr>
              <a:t>)</a:t>
            </a:r>
          </a:p>
          <a:p>
            <a:pPr>
              <a:spcBef>
                <a:spcPct val="50000"/>
              </a:spcBef>
            </a:pPr>
            <a:r>
              <a:rPr lang="en-US" altLang="en-US">
                <a:latin typeface="Arial" panose="020B0604020202020204" pitchFamily="34" charset="0"/>
              </a:rPr>
              <a:t>Indeks error (IE) dihitung dgn menghitung pengaruh kumulatif masing2 PI, dgn memberi bobot error yg ditemukan kemudian dgn bobot yg lebih besar.</a:t>
            </a:r>
          </a:p>
          <a:p>
            <a:pPr>
              <a:spcBef>
                <a:spcPct val="50000"/>
              </a:spcBef>
            </a:pPr>
            <a:r>
              <a:rPr lang="en-US" altLang="en-US">
                <a:latin typeface="Arial" panose="020B0604020202020204" pitchFamily="34" charset="0"/>
              </a:rPr>
              <a:t>EI = </a:t>
            </a:r>
            <a:r>
              <a:rPr lang="en-US" altLang="en-US">
                <a:latin typeface="Symbol" panose="05050102010706020507" pitchFamily="18" charset="2"/>
              </a:rPr>
              <a:t>S</a:t>
            </a:r>
            <a:r>
              <a:rPr lang="en-US" altLang="en-US">
                <a:latin typeface="Arial" panose="020B0604020202020204" pitchFamily="34" charset="0"/>
              </a:rPr>
              <a:t>(i x PI</a:t>
            </a:r>
            <a:r>
              <a:rPr lang="en-US" altLang="en-US" baseline="-25000">
                <a:latin typeface="Arial" panose="020B0604020202020204" pitchFamily="34" charset="0"/>
              </a:rPr>
              <a:t>i</a:t>
            </a:r>
            <a:r>
              <a:rPr lang="en-US" altLang="en-US">
                <a:latin typeface="Arial" panose="020B0604020202020204" pitchFamily="34" charset="0"/>
              </a:rPr>
              <a:t>)/PS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905000" y="457200"/>
            <a:ext cx="8382000"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Keandalan P/L.</a:t>
            </a:r>
          </a:p>
          <a:p>
            <a:pPr>
              <a:spcBef>
                <a:spcPct val="50000"/>
              </a:spcBef>
            </a:pPr>
            <a:r>
              <a:rPr lang="en-US" altLang="en-US">
                <a:latin typeface="Arial" panose="020B0604020202020204" pitchFamily="34" charset="0"/>
              </a:rPr>
              <a:t>Tdk disangsikan lagi bhw keandalan sebuah program komputer adalah suatu elemen penting dr kualitas keseluruhan.</a:t>
            </a:r>
          </a:p>
          <a:p>
            <a:pPr>
              <a:spcBef>
                <a:spcPct val="50000"/>
              </a:spcBef>
            </a:pPr>
            <a:r>
              <a:rPr lang="en-US" altLang="en-US">
                <a:latin typeface="Arial" panose="020B0604020202020204" pitchFamily="34" charset="0"/>
              </a:rPr>
              <a:t>Keandalan P/L dpt diukur, diarahkan, dan diestimasi dgn menggunakan data2 historik &amp; data pengembangan.</a:t>
            </a:r>
          </a:p>
          <a:p>
            <a:pPr>
              <a:spcBef>
                <a:spcPct val="50000"/>
              </a:spcBef>
            </a:pPr>
            <a:r>
              <a:rPr lang="en-US" altLang="en-US">
                <a:latin typeface="Arial" panose="020B0604020202020204" pitchFamily="34" charset="0"/>
              </a:rPr>
              <a:t>Keandalan P/L didefinisikan (dlm istilah statistik) sbg probabilitas kegagalan operasi bebas dr sebuah program komputer dlm suatu lingkungan tertentu utk waktu yg tertentu.</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828800" y="457201"/>
            <a:ext cx="8458200" cy="377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Ukuran Reliabilitas &amp; Availabilitas</a:t>
            </a:r>
            <a:endParaRPr lang="en-US" altLang="en-US">
              <a:latin typeface="Arial" panose="020B0604020202020204" pitchFamily="34" charset="0"/>
            </a:endParaRPr>
          </a:p>
          <a:p>
            <a:pPr>
              <a:spcBef>
                <a:spcPct val="50000"/>
              </a:spcBef>
            </a:pPr>
            <a:r>
              <a:rPr lang="en-US" altLang="en-US">
                <a:latin typeface="Arial" panose="020B0604020202020204" pitchFamily="34" charset="0"/>
              </a:rPr>
              <a:t>Dlm kenyataannya, semua kegagalan P/L dpt dilacak kepada problem</a:t>
            </a:r>
            <a:r>
              <a:rPr lang="en-US" altLang="en-US" baseline="30000">
                <a:latin typeface="Arial" panose="020B0604020202020204" pitchFamily="34" charset="0"/>
              </a:rPr>
              <a:t>2</a:t>
            </a:r>
            <a:r>
              <a:rPr lang="en-US" altLang="en-US">
                <a:latin typeface="Arial" panose="020B0604020202020204" pitchFamily="34" charset="0"/>
              </a:rPr>
              <a:t> design atau implementasi.</a:t>
            </a:r>
          </a:p>
          <a:p>
            <a:pPr>
              <a:spcBef>
                <a:spcPct val="50000"/>
              </a:spcBef>
            </a:pPr>
            <a:r>
              <a:rPr lang="en-US" altLang="en-US">
                <a:latin typeface="Arial" panose="020B0604020202020204" pitchFamily="34" charset="0"/>
              </a:rPr>
              <a:t>Utk sebuah sistem berbasis komputer, ukuran sederhana keandalan adalah mean time between failure (MTBF), di mana</a:t>
            </a:r>
          </a:p>
          <a:p>
            <a:pPr>
              <a:spcBef>
                <a:spcPct val="50000"/>
              </a:spcBef>
            </a:pPr>
            <a:r>
              <a:rPr lang="en-US" altLang="en-US">
                <a:latin typeface="Arial" panose="020B0604020202020204" pitchFamily="34" charset="0"/>
              </a:rPr>
              <a:t>MTBF = MTTF + MTTR</a:t>
            </a:r>
          </a:p>
          <a:p>
            <a:pPr>
              <a:spcBef>
                <a:spcPct val="50000"/>
              </a:spcBef>
            </a:pPr>
            <a:r>
              <a:rPr lang="en-US" altLang="en-US">
                <a:latin typeface="Arial" panose="020B0604020202020204" pitchFamily="34" charset="0"/>
              </a:rPr>
              <a:t>Selain ukuran reliabilitas, kita hrs bangun sebuah ukuran availability; software availability adalah probabilitas bahwa sebuah program beroperasi berdasarkan persyaratan</a:t>
            </a:r>
            <a:r>
              <a:rPr lang="en-US" altLang="en-US" baseline="30000">
                <a:latin typeface="Arial" panose="020B0604020202020204" pitchFamily="34" charset="0"/>
              </a:rPr>
              <a:t>2</a:t>
            </a:r>
            <a:r>
              <a:rPr lang="en-US" altLang="en-US">
                <a:latin typeface="Arial" panose="020B0604020202020204" pitchFamily="34" charset="0"/>
              </a:rPr>
              <a:t> nya pd suatu titik tertentu dlm waktu dan didefinisikan sbg</a:t>
            </a:r>
          </a:p>
          <a:p>
            <a:pPr>
              <a:spcBef>
                <a:spcPct val="50000"/>
              </a:spcBef>
            </a:pPr>
            <a:r>
              <a:rPr lang="en-US" altLang="en-US">
                <a:latin typeface="Arial" panose="020B0604020202020204" pitchFamily="34" charset="0"/>
              </a:rPr>
              <a:t>Availability = {MTTF/(MTTF + MTTR)} x 100%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905000" y="457200"/>
            <a:ext cx="83820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Software Safety &amp; Hazard Analysis.</a:t>
            </a:r>
            <a:endParaRPr lang="en-US" altLang="en-US">
              <a:latin typeface="Arial" panose="020B0604020202020204" pitchFamily="34" charset="0"/>
            </a:endParaRPr>
          </a:p>
          <a:p>
            <a:pPr>
              <a:spcBef>
                <a:spcPct val="50000"/>
              </a:spcBef>
            </a:pPr>
            <a:r>
              <a:rPr lang="en-US" altLang="en-US">
                <a:latin typeface="Arial" panose="020B0604020202020204" pitchFamily="34" charset="0"/>
              </a:rPr>
              <a:t>Analisis safety &amp; hazard P/L adalah kegiatan SQA yg memfokuskan pd identifikasi &amp; penilaian potensial hazard yg dpt mempengaruhi P/L secara negatif dan menyebabkan seluruh sistem gagal (fail).</a:t>
            </a:r>
          </a:p>
          <a:p>
            <a:pPr>
              <a:spcBef>
                <a:spcPct val="50000"/>
              </a:spcBef>
            </a:pPr>
            <a:r>
              <a:rPr lang="en-US" altLang="en-US">
                <a:latin typeface="Arial" panose="020B0604020202020204" pitchFamily="34" charset="0"/>
              </a:rPr>
              <a:t>Bila hazard dpt diidentifikasi lebih awal pd proses rekayasa P/L, fitur2 perancangan P/L dpt ditentukan utk mengeliminasi atau mengendalikan potensial hazard.</a:t>
            </a:r>
          </a:p>
          <a:p>
            <a:pPr>
              <a:spcBef>
                <a:spcPct val="50000"/>
              </a:spcBef>
            </a:pPr>
            <a:r>
              <a:rPr lang="en-US" altLang="en-US">
                <a:latin typeface="Arial" panose="020B0604020202020204" pitchFamily="34" charset="0"/>
              </a:rPr>
              <a:t>Kemudian proses modeling &amp; analisis dpt dilakukan sbg bagian dr software safety.</a:t>
            </a:r>
          </a:p>
          <a:p>
            <a:pPr>
              <a:spcBef>
                <a:spcPct val="50000"/>
              </a:spcBef>
            </a:pPr>
            <a:r>
              <a:rPr lang="en-US" altLang="en-US">
                <a:latin typeface="Arial" panose="020B0604020202020204" pitchFamily="34" charset="0"/>
              </a:rPr>
              <a:t>Mula2 hazard diidentifikasi &amp; dikategorisasi berdasarkan pd tingkat kekritisannya dan resiko yg dihasilkan.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905000" y="381000"/>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Setelah hazard diidentifikasi pd level sistem, teknik</a:t>
            </a:r>
            <a:r>
              <a:rPr lang="en-US" altLang="en-US" baseline="30000">
                <a:latin typeface="Arial" panose="020B0604020202020204" pitchFamily="34" charset="0"/>
              </a:rPr>
              <a:t>2</a:t>
            </a:r>
            <a:r>
              <a:rPr lang="en-US" altLang="en-US">
                <a:latin typeface="Arial" panose="020B0604020202020204" pitchFamily="34" charset="0"/>
              </a:rPr>
              <a:t> analisi dipakai utk menilai pengaruhnya dan probabilitas kemunculannya.</a:t>
            </a:r>
          </a:p>
          <a:p>
            <a:pPr>
              <a:spcBef>
                <a:spcPct val="50000"/>
              </a:spcBef>
            </a:pPr>
            <a:r>
              <a:rPr lang="en-US" altLang="en-US">
                <a:latin typeface="Arial" panose="020B0604020202020204" pitchFamily="34" charset="0"/>
              </a:rPr>
              <a:t>Teknik</a:t>
            </a:r>
            <a:r>
              <a:rPr lang="en-US" altLang="en-US" baseline="30000">
                <a:latin typeface="Arial" panose="020B0604020202020204" pitchFamily="34" charset="0"/>
              </a:rPr>
              <a:t>2</a:t>
            </a:r>
            <a:r>
              <a:rPr lang="en-US" altLang="en-US">
                <a:latin typeface="Arial" panose="020B0604020202020204" pitchFamily="34" charset="0"/>
              </a:rPr>
              <a:t> analisis spt fault tree analysis, real-time logic, atau model</a:t>
            </a:r>
            <a:r>
              <a:rPr lang="en-US" altLang="en-US" baseline="30000">
                <a:latin typeface="Arial" panose="020B0604020202020204" pitchFamily="34" charset="0"/>
              </a:rPr>
              <a:t>2</a:t>
            </a:r>
            <a:r>
              <a:rPr lang="en-US" altLang="en-US">
                <a:latin typeface="Arial" panose="020B0604020202020204" pitchFamily="34" charset="0"/>
              </a:rPr>
              <a:t> jaringan Petri dpt dipakai utk memprediksi rantai event yg dpt menyebabkan hazard dan probabilitas bhw masing</a:t>
            </a:r>
            <a:r>
              <a:rPr lang="en-US" altLang="en-US" baseline="30000">
                <a:latin typeface="Arial" panose="020B0604020202020204" pitchFamily="34" charset="0"/>
              </a:rPr>
              <a:t>2</a:t>
            </a:r>
            <a:r>
              <a:rPr lang="en-US" altLang="en-US">
                <a:latin typeface="Arial" panose="020B0604020202020204" pitchFamily="34" charset="0"/>
              </a:rPr>
              <a:t> event akan muncul shg menciptakan rantai tsb.</a:t>
            </a:r>
          </a:p>
          <a:p>
            <a:pPr>
              <a:spcBef>
                <a:spcPct val="50000"/>
              </a:spcBef>
            </a:pPr>
            <a:r>
              <a:rPr lang="en-US" altLang="en-US">
                <a:latin typeface="Arial" panose="020B0604020202020204" pitchFamily="34" charset="0"/>
              </a:rPr>
              <a:t>Setelah selesai hazard diidentifikasi &amp; dianalisis, persyaratan</a:t>
            </a:r>
            <a:r>
              <a:rPr lang="en-US" altLang="en-US" baseline="30000">
                <a:latin typeface="Arial" panose="020B0604020202020204" pitchFamily="34" charset="0"/>
              </a:rPr>
              <a:t>2</a:t>
            </a:r>
            <a:r>
              <a:rPr lang="en-US" altLang="en-US">
                <a:latin typeface="Arial" panose="020B0604020202020204" pitchFamily="34" charset="0"/>
              </a:rPr>
              <a:t> yg berkaitan dgn safety dpt ditentukan bagi P/L tsb.</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905000" y="381001"/>
            <a:ext cx="82296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b="1">
                <a:latin typeface="Arial" panose="020B0604020202020204" pitchFamily="34" charset="0"/>
              </a:rPr>
              <a:t>SQA Plan.</a:t>
            </a:r>
            <a:endParaRPr lang="en-US" altLang="en-US">
              <a:latin typeface="Arial" panose="020B0604020202020204" pitchFamily="34" charset="0"/>
            </a:endParaRPr>
          </a:p>
          <a:p>
            <a:pPr>
              <a:spcBef>
                <a:spcPct val="50000"/>
              </a:spcBef>
            </a:pPr>
            <a:r>
              <a:rPr lang="en-US" altLang="en-US">
                <a:latin typeface="Arial" panose="020B0604020202020204" pitchFamily="34" charset="0"/>
              </a:rPr>
              <a:t>I. Purpose of plan</a:t>
            </a:r>
          </a:p>
          <a:p>
            <a:pPr>
              <a:spcBef>
                <a:spcPct val="50000"/>
              </a:spcBef>
            </a:pPr>
            <a:r>
              <a:rPr lang="en-US" altLang="en-US">
                <a:latin typeface="Arial" panose="020B0604020202020204" pitchFamily="34" charset="0"/>
              </a:rPr>
              <a:t>II. References</a:t>
            </a:r>
          </a:p>
          <a:p>
            <a:pPr>
              <a:spcBef>
                <a:spcPct val="50000"/>
              </a:spcBef>
            </a:pPr>
            <a:r>
              <a:rPr lang="en-US" altLang="en-US">
                <a:latin typeface="Arial" panose="020B0604020202020204" pitchFamily="34" charset="0"/>
              </a:rPr>
              <a:t>III. Management</a:t>
            </a:r>
          </a:p>
          <a:p>
            <a:pPr>
              <a:spcBef>
                <a:spcPct val="50000"/>
              </a:spcBef>
            </a:pPr>
            <a:r>
              <a:rPr lang="en-US" altLang="en-US">
                <a:latin typeface="Arial" panose="020B0604020202020204" pitchFamily="34" charset="0"/>
              </a:rPr>
              <a:t>	1. Organisasi</a:t>
            </a:r>
          </a:p>
          <a:p>
            <a:pPr>
              <a:spcBef>
                <a:spcPct val="50000"/>
              </a:spcBef>
            </a:pPr>
            <a:r>
              <a:rPr lang="en-US" altLang="en-US">
                <a:latin typeface="Arial" panose="020B0604020202020204" pitchFamily="34" charset="0"/>
              </a:rPr>
              <a:t>	2. Tasks</a:t>
            </a:r>
          </a:p>
          <a:p>
            <a:pPr>
              <a:spcBef>
                <a:spcPct val="50000"/>
              </a:spcBef>
            </a:pPr>
            <a:r>
              <a:rPr lang="en-US" altLang="en-US">
                <a:latin typeface="Arial" panose="020B0604020202020204" pitchFamily="34" charset="0"/>
              </a:rPr>
              <a:t>	3. Responsabilities</a:t>
            </a:r>
          </a:p>
          <a:p>
            <a:pPr>
              <a:spcBef>
                <a:spcPct val="50000"/>
              </a:spcBef>
            </a:pPr>
            <a:r>
              <a:rPr lang="en-US" altLang="en-US">
                <a:latin typeface="Arial" panose="020B0604020202020204" pitchFamily="34" charset="0"/>
              </a:rPr>
              <a:t>VI. Documentation</a:t>
            </a:r>
          </a:p>
          <a:p>
            <a:pPr>
              <a:spcBef>
                <a:spcPct val="50000"/>
              </a:spcBef>
            </a:pPr>
            <a:r>
              <a:rPr lang="en-US" altLang="en-US">
                <a:latin typeface="Arial" panose="020B0604020202020204" pitchFamily="34" charset="0"/>
              </a:rPr>
              <a:t>	1. Purpose</a:t>
            </a:r>
          </a:p>
          <a:p>
            <a:pPr>
              <a:spcBef>
                <a:spcPct val="50000"/>
              </a:spcBef>
            </a:pPr>
            <a:r>
              <a:rPr lang="en-US" altLang="en-US">
                <a:latin typeface="Arial" panose="020B0604020202020204" pitchFamily="34" charset="0"/>
              </a:rPr>
              <a:t>	2. Required SE doc</a:t>
            </a:r>
          </a:p>
          <a:p>
            <a:pPr>
              <a:spcBef>
                <a:spcPct val="50000"/>
              </a:spcBef>
            </a:pPr>
            <a:r>
              <a:rPr lang="en-US" altLang="en-US">
                <a:latin typeface="Arial" panose="020B0604020202020204" pitchFamily="34" charset="0"/>
              </a:rPr>
              <a:t>dst.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524000" y="381000"/>
            <a:ext cx="9144000"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defRPr sz="2400">
                <a:solidFill>
                  <a:schemeClr val="tx1"/>
                </a:solidFill>
                <a:latin typeface="Times New Roman" panose="02020603050405020304" pitchFamily="18" charset="0"/>
              </a:defRPr>
            </a:lvl1pPr>
            <a:lvl2pPr marL="4746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a:latin typeface="Arial" panose="020B0604020202020204" pitchFamily="34" charset="0"/>
              </a:rPr>
              <a:t>Kontrol Kualitas</a:t>
            </a:r>
            <a:endParaRPr lang="en-US" altLang="en-US">
              <a:latin typeface="Arial" panose="020B0604020202020204" pitchFamily="34" charset="0"/>
            </a:endParaRPr>
          </a:p>
          <a:p>
            <a:pPr>
              <a:spcBef>
                <a:spcPct val="50000"/>
              </a:spcBef>
              <a:buFont typeface="Marlett" pitchFamily="2" charset="2"/>
              <a:buChar char="4"/>
            </a:pPr>
            <a:r>
              <a:rPr lang="en-US" altLang="en-US">
                <a:latin typeface="Arial" panose="020B0604020202020204" pitchFamily="34" charset="0"/>
              </a:rPr>
              <a:t>Kontrol variasai dapat dipersamakan dengan kontrol kualitas.</a:t>
            </a:r>
          </a:p>
          <a:p>
            <a:pPr>
              <a:spcBef>
                <a:spcPct val="50000"/>
              </a:spcBef>
              <a:buFont typeface="Marlett" pitchFamily="2" charset="2"/>
              <a:buChar char="4"/>
            </a:pPr>
            <a:r>
              <a:rPr lang="en-US" altLang="en-US">
                <a:latin typeface="Arial" panose="020B0604020202020204" pitchFamily="34" charset="0"/>
              </a:rPr>
              <a:t>Kontrol kualitas adalah rangkaian inspeksi, review, dan test yang dilakukan selama siklus pengembangan untuk menjamin bahwa setiap hasil kerja memenuhi persyaratan-persyaratan yang diberikan padanya.</a:t>
            </a:r>
          </a:p>
          <a:p>
            <a:pPr>
              <a:spcBef>
                <a:spcPct val="50000"/>
              </a:spcBef>
              <a:buFont typeface="Marlett" pitchFamily="2" charset="2"/>
              <a:buChar char="4"/>
            </a:pPr>
            <a:r>
              <a:rPr lang="en-US" altLang="en-US">
                <a:latin typeface="Arial" panose="020B0604020202020204" pitchFamily="34" charset="0"/>
              </a:rPr>
              <a:t>Kegiatan kontrol kualitas dapat sepenuhnya dibuat otomatis, sepenuhnya manual, atau kombinasi dari keduanya.</a:t>
            </a:r>
          </a:p>
          <a:p>
            <a:pPr>
              <a:spcBef>
                <a:spcPct val="50000"/>
              </a:spcBef>
              <a:buFont typeface="Marlett" pitchFamily="2" charset="2"/>
              <a:buChar char="4"/>
            </a:pPr>
            <a:r>
              <a:rPr lang="en-US" altLang="en-US">
                <a:latin typeface="Arial" panose="020B0604020202020204" pitchFamily="34" charset="0"/>
              </a:rPr>
              <a:t>Konsep kunci dari kontrol kualitas adalah bahwa semua hasil kerja telah ditentukan dan spesifikasi yang dapat diukur dimana dapat dibandingkan keluaran dari setiap proses</a:t>
            </a:r>
          </a:p>
          <a:p>
            <a:pPr>
              <a:spcBef>
                <a:spcPct val="50000"/>
              </a:spcBef>
              <a:buFont typeface="Marlett" pitchFamily="2" charset="2"/>
              <a:buChar char="4"/>
            </a:pPr>
            <a:r>
              <a:rPr lang="en-US" altLang="en-US">
                <a:latin typeface="Arial" panose="020B0604020202020204" pitchFamily="34" charset="0"/>
              </a:rPr>
              <a:t>Feedback loop adalah utama dalam meminimalkan defect yang dihasilkan.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442913" y="1"/>
            <a:ext cx="1114425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4163" indent="-284163">
              <a:defRPr sz="2400">
                <a:solidFill>
                  <a:schemeClr val="tx1"/>
                </a:solidFill>
                <a:latin typeface="Times New Roman" panose="02020603050405020304" pitchFamily="18" charset="0"/>
              </a:defRPr>
            </a:lvl1pPr>
            <a:lvl2pPr marL="5762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dirty="0">
                <a:latin typeface="Arial" panose="020B0604020202020204" pitchFamily="34" charset="0"/>
              </a:rPr>
              <a:t>Quality Assurance</a:t>
            </a:r>
            <a:endParaRPr lang="en-US" altLang="en-US" dirty="0">
              <a:latin typeface="Arial" panose="020B0604020202020204" pitchFamily="34" charset="0"/>
            </a:endParaRPr>
          </a:p>
          <a:p>
            <a:pPr>
              <a:spcBef>
                <a:spcPct val="50000"/>
              </a:spcBef>
              <a:buFont typeface="Marlett" pitchFamily="2" charset="2"/>
              <a:buChar char="4"/>
            </a:pPr>
            <a:r>
              <a:rPr lang="en-US" altLang="en-US" dirty="0">
                <a:latin typeface="Arial" panose="020B0604020202020204" pitchFamily="34" charset="0"/>
              </a:rPr>
              <a:t>Quality assurance </a:t>
            </a:r>
            <a:r>
              <a:rPr lang="en-US" altLang="en-US" dirty="0" err="1">
                <a:latin typeface="Arial" panose="020B0604020202020204" pitchFamily="34" charset="0"/>
              </a:rPr>
              <a:t>terdiri</a:t>
            </a:r>
            <a:r>
              <a:rPr lang="en-US" altLang="en-US" dirty="0">
                <a:latin typeface="Arial" panose="020B0604020202020204" pitchFamily="34" charset="0"/>
              </a:rPr>
              <a:t> </a:t>
            </a:r>
            <a:r>
              <a:rPr lang="en-US" altLang="en-US" dirty="0" err="1">
                <a:latin typeface="Arial" panose="020B0604020202020204" pitchFamily="34" charset="0"/>
              </a:rPr>
              <a:t>dari</a:t>
            </a:r>
            <a:r>
              <a:rPr lang="en-US" altLang="en-US" dirty="0">
                <a:latin typeface="Arial" panose="020B0604020202020204" pitchFamily="34" charset="0"/>
              </a:rPr>
              <a:t> </a:t>
            </a:r>
            <a:r>
              <a:rPr lang="en-US" altLang="en-US" dirty="0" err="1">
                <a:latin typeface="Arial" panose="020B0604020202020204" pitchFamily="34" charset="0"/>
              </a:rPr>
              <a:t>fungsi-fungsi</a:t>
            </a:r>
            <a:r>
              <a:rPr lang="en-US" altLang="en-US" dirty="0">
                <a:latin typeface="Arial" panose="020B0604020202020204" pitchFamily="34" charset="0"/>
              </a:rPr>
              <a:t> </a:t>
            </a:r>
            <a:r>
              <a:rPr lang="en-US" altLang="en-US" dirty="0" err="1">
                <a:latin typeface="Arial" panose="020B0604020202020204" pitchFamily="34" charset="0"/>
              </a:rPr>
              <a:t>manajemen</a:t>
            </a:r>
            <a:r>
              <a:rPr lang="en-US" altLang="en-US" dirty="0">
                <a:latin typeface="Arial" panose="020B0604020202020204" pitchFamily="34" charset="0"/>
              </a:rPr>
              <a:t> auditing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pelaporan</a:t>
            </a:r>
            <a:r>
              <a:rPr lang="en-US" altLang="en-US" dirty="0">
                <a:latin typeface="Arial" panose="020B0604020202020204" pitchFamily="34" charset="0"/>
              </a:rPr>
              <a:t>.</a:t>
            </a:r>
          </a:p>
          <a:p>
            <a:pPr>
              <a:spcBef>
                <a:spcPct val="50000"/>
              </a:spcBef>
              <a:buFont typeface="Marlett" pitchFamily="2" charset="2"/>
              <a:buChar char="4"/>
            </a:pPr>
            <a:r>
              <a:rPr lang="en-US" altLang="en-US" dirty="0">
                <a:latin typeface="Arial" panose="020B0604020202020204" pitchFamily="34" charset="0"/>
              </a:rPr>
              <a:t>Goal </a:t>
            </a:r>
            <a:r>
              <a:rPr lang="en-US" altLang="en-US" dirty="0" err="1">
                <a:latin typeface="Arial" panose="020B0604020202020204" pitchFamily="34" charset="0"/>
              </a:rPr>
              <a:t>dari</a:t>
            </a:r>
            <a:r>
              <a:rPr lang="en-US" altLang="en-US" dirty="0">
                <a:latin typeface="Arial" panose="020B0604020202020204" pitchFamily="34" charset="0"/>
              </a:rPr>
              <a:t> quality assurance </a:t>
            </a:r>
            <a:r>
              <a:rPr lang="en-US" altLang="en-US" dirty="0" err="1">
                <a:latin typeface="Arial" panose="020B0604020202020204" pitchFamily="34" charset="0"/>
              </a:rPr>
              <a:t>adalah</a:t>
            </a:r>
            <a:r>
              <a:rPr lang="en-US" altLang="en-US" dirty="0">
                <a:latin typeface="Arial" panose="020B0604020202020204" pitchFamily="34" charset="0"/>
              </a:rPr>
              <a:t> </a:t>
            </a:r>
            <a:r>
              <a:rPr lang="en-US" altLang="en-US" dirty="0" err="1">
                <a:latin typeface="Arial" panose="020B0604020202020204" pitchFamily="34" charset="0"/>
              </a:rPr>
              <a:t>menyediakan</a:t>
            </a:r>
            <a:r>
              <a:rPr lang="en-US" altLang="en-US" dirty="0">
                <a:latin typeface="Arial" panose="020B0604020202020204" pitchFamily="34" charset="0"/>
              </a:rPr>
              <a:t> </a:t>
            </a:r>
            <a:r>
              <a:rPr lang="en-US" altLang="en-US" dirty="0" err="1">
                <a:latin typeface="Arial" panose="020B0604020202020204" pitchFamily="34" charset="0"/>
              </a:rPr>
              <a:t>bagi</a:t>
            </a:r>
            <a:r>
              <a:rPr lang="en-US" altLang="en-US" dirty="0">
                <a:latin typeface="Arial" panose="020B0604020202020204" pitchFamily="34" charset="0"/>
              </a:rPr>
              <a:t> management </a:t>
            </a:r>
            <a:r>
              <a:rPr lang="en-US" altLang="en-US" dirty="0" err="1">
                <a:latin typeface="Arial" panose="020B0604020202020204" pitchFamily="34" charset="0"/>
              </a:rPr>
              <a:t>dengan</a:t>
            </a:r>
            <a:r>
              <a:rPr lang="en-US" altLang="en-US" dirty="0">
                <a:latin typeface="Arial" panose="020B0604020202020204" pitchFamily="34" charset="0"/>
              </a:rPr>
              <a:t> </a:t>
            </a:r>
            <a:r>
              <a:rPr lang="en-US" altLang="en-US" dirty="0" err="1">
                <a:latin typeface="Arial" panose="020B0604020202020204" pitchFamily="34" charset="0"/>
              </a:rPr>
              <a:t>datadata</a:t>
            </a:r>
            <a:r>
              <a:rPr lang="en-US" altLang="en-US" dirty="0">
                <a:latin typeface="Arial" panose="020B0604020202020204" pitchFamily="34" charset="0"/>
              </a:rPr>
              <a:t> yang </a:t>
            </a:r>
            <a:r>
              <a:rPr lang="en-US" altLang="en-US" dirty="0" err="1">
                <a:latin typeface="Arial" panose="020B0604020202020204" pitchFamily="34" charset="0"/>
              </a:rPr>
              <a:t>diperlukan</a:t>
            </a:r>
            <a:r>
              <a:rPr lang="en-US" altLang="en-US" dirty="0">
                <a:latin typeface="Arial" panose="020B0604020202020204" pitchFamily="34" charset="0"/>
              </a:rPr>
              <a:t> yang </a:t>
            </a:r>
            <a:r>
              <a:rPr lang="en-US" altLang="en-US" dirty="0" err="1">
                <a:latin typeface="Arial" panose="020B0604020202020204" pitchFamily="34" charset="0"/>
              </a:rPr>
              <a:t>menginformasikan</a:t>
            </a:r>
            <a:r>
              <a:rPr lang="en-US" altLang="en-US" dirty="0">
                <a:latin typeface="Arial" panose="020B0604020202020204" pitchFamily="34" charset="0"/>
              </a:rPr>
              <a:t> </a:t>
            </a:r>
            <a:r>
              <a:rPr lang="en-US" altLang="en-US" dirty="0" err="1">
                <a:latin typeface="Arial" panose="020B0604020202020204" pitchFamily="34" charset="0"/>
              </a:rPr>
              <a:t>mengenai</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produk</a:t>
            </a:r>
            <a:r>
              <a:rPr lang="en-US" altLang="en-US" dirty="0">
                <a:latin typeface="Arial" panose="020B0604020202020204" pitchFamily="34" charset="0"/>
              </a:rPr>
              <a:t>, </a:t>
            </a:r>
            <a:r>
              <a:rPr lang="en-US" altLang="en-US" dirty="0" err="1">
                <a:latin typeface="Arial" panose="020B0604020202020204" pitchFamily="34" charset="0"/>
              </a:rPr>
              <a:t>sehingga</a:t>
            </a:r>
            <a:r>
              <a:rPr lang="en-US" altLang="en-US" dirty="0">
                <a:latin typeface="Arial" panose="020B0604020202020204" pitchFamily="34" charset="0"/>
              </a:rPr>
              <a:t> </a:t>
            </a:r>
            <a:r>
              <a:rPr lang="en-US" altLang="en-US" dirty="0" err="1">
                <a:latin typeface="Arial" panose="020B0604020202020204" pitchFamily="34" charset="0"/>
              </a:rPr>
              <a:t>mendapat</a:t>
            </a:r>
            <a:r>
              <a:rPr lang="en-US" altLang="en-US" dirty="0">
                <a:latin typeface="Arial" panose="020B0604020202020204" pitchFamily="34" charset="0"/>
              </a:rPr>
              <a:t> </a:t>
            </a:r>
            <a:r>
              <a:rPr lang="en-US" altLang="en-US" dirty="0" err="1">
                <a:latin typeface="Arial" panose="020B0604020202020204" pitchFamily="34" charset="0"/>
              </a:rPr>
              <a:t>wawasan</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kepercayaan</a:t>
            </a:r>
            <a:r>
              <a:rPr lang="en-US" altLang="en-US" dirty="0">
                <a:latin typeface="Arial" panose="020B0604020202020204" pitchFamily="34" charset="0"/>
              </a:rPr>
              <a:t> </a:t>
            </a:r>
            <a:r>
              <a:rPr lang="en-US" altLang="en-US" dirty="0" err="1">
                <a:latin typeface="Arial" panose="020B0604020202020204" pitchFamily="34" charset="0"/>
              </a:rPr>
              <a:t>bahwa</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produk</a:t>
            </a:r>
            <a:r>
              <a:rPr lang="en-US" altLang="en-US" dirty="0">
                <a:latin typeface="Arial" panose="020B0604020202020204" pitchFamily="34" charset="0"/>
              </a:rPr>
              <a:t> </a:t>
            </a:r>
            <a:r>
              <a:rPr lang="en-US" altLang="en-US" dirty="0" err="1">
                <a:latin typeface="Arial" panose="020B0604020202020204" pitchFamily="34" charset="0"/>
              </a:rPr>
              <a:t>memenuhi</a:t>
            </a:r>
            <a:r>
              <a:rPr lang="en-US" altLang="en-US" dirty="0">
                <a:latin typeface="Arial" panose="020B0604020202020204" pitchFamily="34" charset="0"/>
              </a:rPr>
              <a:t> </a:t>
            </a:r>
            <a:r>
              <a:rPr lang="en-US" altLang="en-US" dirty="0" err="1">
                <a:latin typeface="Arial" panose="020B0604020202020204" pitchFamily="34" charset="0"/>
              </a:rPr>
              <a:t>sasarannya</a:t>
            </a:r>
            <a:r>
              <a:rPr lang="en-US" altLang="en-US" dirty="0">
                <a:latin typeface="Arial" panose="020B0604020202020204" pitchFamily="34" charset="0"/>
              </a:rPr>
              <a:t>.</a:t>
            </a:r>
          </a:p>
        </p:txBody>
      </p:sp>
      <p:sp>
        <p:nvSpPr>
          <p:cNvPr id="27651" name="Text Box 3"/>
          <p:cNvSpPr txBox="1">
            <a:spLocks noChangeArrowheads="1"/>
          </p:cNvSpPr>
          <p:nvPr/>
        </p:nvSpPr>
        <p:spPr bwMode="auto">
          <a:xfrm>
            <a:off x="542926" y="2920664"/>
            <a:ext cx="11172824"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4163" indent="-284163">
              <a:defRPr sz="2400">
                <a:solidFill>
                  <a:schemeClr val="tx1"/>
                </a:solidFill>
                <a:latin typeface="Times New Roman" panose="02020603050405020304" pitchFamily="18" charset="0"/>
              </a:defRPr>
            </a:lvl1pPr>
            <a:lvl2pPr marL="576263">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b="1" dirty="0" err="1">
                <a:latin typeface="Arial" panose="020B0604020202020204" pitchFamily="34" charset="0"/>
              </a:rPr>
              <a:t>Biaya</a:t>
            </a:r>
            <a:r>
              <a:rPr lang="en-US" altLang="en-US" sz="2800" b="1" dirty="0">
                <a:latin typeface="Arial" panose="020B0604020202020204" pitchFamily="34" charset="0"/>
              </a:rPr>
              <a:t>  </a:t>
            </a:r>
            <a:r>
              <a:rPr lang="en-US" altLang="en-US" sz="2800" b="1" dirty="0" err="1">
                <a:latin typeface="Arial" panose="020B0604020202020204" pitchFamily="34" charset="0"/>
              </a:rPr>
              <a:t>Kualitas</a:t>
            </a:r>
            <a:endParaRPr lang="en-US" altLang="en-US" dirty="0">
              <a:latin typeface="Arial" panose="020B0604020202020204" pitchFamily="34" charset="0"/>
            </a:endParaRPr>
          </a:p>
          <a:p>
            <a:pPr>
              <a:spcBef>
                <a:spcPct val="50000"/>
              </a:spcBef>
              <a:buFont typeface="Marlett" pitchFamily="2" charset="2"/>
              <a:buChar char="4"/>
            </a:pPr>
            <a:r>
              <a:rPr lang="en-US" altLang="en-US" dirty="0" err="1">
                <a:latin typeface="Arial" panose="020B0604020202020204" pitchFamily="34" charset="0"/>
              </a:rPr>
              <a:t>Biaya</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mencakup</a:t>
            </a:r>
            <a:r>
              <a:rPr lang="en-US" altLang="en-US" dirty="0">
                <a:latin typeface="Arial" panose="020B0604020202020204" pitchFamily="34" charset="0"/>
              </a:rPr>
              <a:t> </a:t>
            </a:r>
            <a:r>
              <a:rPr lang="en-US" altLang="en-US" dirty="0" err="1">
                <a:latin typeface="Arial" panose="020B0604020202020204" pitchFamily="34" charset="0"/>
              </a:rPr>
              <a:t>semua</a:t>
            </a:r>
            <a:r>
              <a:rPr lang="en-US" altLang="en-US" dirty="0">
                <a:latin typeface="Arial" panose="020B0604020202020204" pitchFamily="34" charset="0"/>
              </a:rPr>
              <a:t> </a:t>
            </a:r>
            <a:r>
              <a:rPr lang="en-US" altLang="en-US" dirty="0" err="1">
                <a:latin typeface="Arial" panose="020B0604020202020204" pitchFamily="34" charset="0"/>
              </a:rPr>
              <a:t>biaya</a:t>
            </a:r>
            <a:r>
              <a:rPr lang="en-US" altLang="en-US" dirty="0">
                <a:latin typeface="Arial" panose="020B0604020202020204" pitchFamily="34" charset="0"/>
              </a:rPr>
              <a:t> yang </a:t>
            </a:r>
            <a:r>
              <a:rPr lang="en-US" altLang="en-US" dirty="0" err="1">
                <a:latin typeface="Arial" panose="020B0604020202020204" pitchFamily="34" charset="0"/>
              </a:rPr>
              <a:t>dikeluarkan</a:t>
            </a:r>
            <a:r>
              <a:rPr lang="en-US" altLang="en-US" dirty="0">
                <a:latin typeface="Arial" panose="020B0604020202020204" pitchFamily="34" charset="0"/>
              </a:rPr>
              <a:t> </a:t>
            </a:r>
            <a:r>
              <a:rPr lang="en-US" altLang="en-US" dirty="0" err="1">
                <a:latin typeface="Arial" panose="020B0604020202020204" pitchFamily="34" charset="0"/>
              </a:rPr>
              <a:t>dalam</a:t>
            </a:r>
            <a:r>
              <a:rPr lang="en-US" altLang="en-US" dirty="0">
                <a:latin typeface="Arial" panose="020B0604020202020204" pitchFamily="34" charset="0"/>
              </a:rPr>
              <a:t> </a:t>
            </a:r>
            <a:r>
              <a:rPr lang="en-US" altLang="en-US" dirty="0" err="1">
                <a:latin typeface="Arial" panose="020B0604020202020204" pitchFamily="34" charset="0"/>
              </a:rPr>
              <a:t>mencapai</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atau</a:t>
            </a:r>
            <a:r>
              <a:rPr lang="en-US" altLang="en-US" dirty="0">
                <a:latin typeface="Arial" panose="020B0604020202020204" pitchFamily="34" charset="0"/>
              </a:rPr>
              <a:t> </a:t>
            </a:r>
            <a:r>
              <a:rPr lang="en-US" altLang="en-US" dirty="0" err="1">
                <a:latin typeface="Arial" panose="020B0604020202020204" pitchFamily="34" charset="0"/>
              </a:rPr>
              <a:t>dalam</a:t>
            </a:r>
            <a:r>
              <a:rPr lang="en-US" altLang="en-US" dirty="0">
                <a:latin typeface="Arial" panose="020B0604020202020204" pitchFamily="34" charset="0"/>
              </a:rPr>
              <a:t> </a:t>
            </a:r>
            <a:r>
              <a:rPr lang="en-US" altLang="en-US" dirty="0" err="1">
                <a:latin typeface="Arial" panose="020B0604020202020204" pitchFamily="34" charset="0"/>
              </a:rPr>
              <a:t>melakukan</a:t>
            </a:r>
            <a:r>
              <a:rPr lang="en-US" altLang="en-US" dirty="0">
                <a:latin typeface="Arial" panose="020B0604020202020204" pitchFamily="34" charset="0"/>
              </a:rPr>
              <a:t> </a:t>
            </a:r>
            <a:r>
              <a:rPr lang="en-US" altLang="en-US" dirty="0" err="1">
                <a:latin typeface="Arial" panose="020B0604020202020204" pitchFamily="34" charset="0"/>
              </a:rPr>
              <a:t>kegiatan</a:t>
            </a:r>
            <a:r>
              <a:rPr lang="en-US" altLang="en-US" dirty="0">
                <a:latin typeface="Arial" panose="020B0604020202020204" pitchFamily="34" charset="0"/>
              </a:rPr>
              <a:t> yang </a:t>
            </a:r>
            <a:r>
              <a:rPr lang="en-US" altLang="en-US" dirty="0" err="1">
                <a:latin typeface="Arial" panose="020B0604020202020204" pitchFamily="34" charset="0"/>
              </a:rPr>
              <a:t>terkait</a:t>
            </a:r>
            <a:r>
              <a:rPr lang="en-US" altLang="en-US" dirty="0">
                <a:latin typeface="Arial" panose="020B0604020202020204" pitchFamily="34" charset="0"/>
              </a:rPr>
              <a:t> </a:t>
            </a:r>
            <a:r>
              <a:rPr lang="en-US" altLang="en-US" dirty="0" err="1">
                <a:latin typeface="Arial" panose="020B0604020202020204" pitchFamily="34" charset="0"/>
              </a:rPr>
              <a:t>dengan</a:t>
            </a:r>
            <a:r>
              <a:rPr lang="en-US" altLang="en-US" dirty="0">
                <a:latin typeface="Arial" panose="020B0604020202020204" pitchFamily="34" charset="0"/>
              </a:rPr>
              <a:t> </a:t>
            </a:r>
            <a:r>
              <a:rPr lang="en-US" altLang="en-US" dirty="0" err="1">
                <a:latin typeface="Arial" panose="020B0604020202020204" pitchFamily="34" charset="0"/>
              </a:rPr>
              <a:t>pencapaian</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a:t>
            </a:r>
          </a:p>
          <a:p>
            <a:pPr>
              <a:spcBef>
                <a:spcPct val="50000"/>
              </a:spcBef>
              <a:buFont typeface="Marlett" pitchFamily="2" charset="2"/>
              <a:buChar char="4"/>
            </a:pPr>
            <a:r>
              <a:rPr lang="en-US" altLang="en-US" dirty="0" err="1">
                <a:latin typeface="Arial" panose="020B0604020202020204" pitchFamily="34" charset="0"/>
              </a:rPr>
              <a:t>Biaya</a:t>
            </a:r>
            <a:r>
              <a:rPr lang="en-US" altLang="en-US" dirty="0">
                <a:latin typeface="Arial" panose="020B0604020202020204" pitchFamily="34" charset="0"/>
              </a:rPr>
              <a:t> </a:t>
            </a:r>
            <a:r>
              <a:rPr lang="en-US" altLang="en-US" dirty="0" err="1">
                <a:latin typeface="Arial" panose="020B0604020202020204" pitchFamily="34" charset="0"/>
              </a:rPr>
              <a:t>kualitas</a:t>
            </a:r>
            <a:r>
              <a:rPr lang="en-US" altLang="en-US" dirty="0">
                <a:latin typeface="Arial" panose="020B0604020202020204" pitchFamily="34" charset="0"/>
              </a:rPr>
              <a:t> </a:t>
            </a:r>
            <a:r>
              <a:rPr lang="en-US" altLang="en-US" dirty="0" err="1">
                <a:latin typeface="Arial" panose="020B0604020202020204" pitchFamily="34" charset="0"/>
              </a:rPr>
              <a:t>dapat</a:t>
            </a:r>
            <a:r>
              <a:rPr lang="en-US" altLang="en-US" dirty="0">
                <a:latin typeface="Arial" panose="020B0604020202020204" pitchFamily="34" charset="0"/>
              </a:rPr>
              <a:t> </a:t>
            </a:r>
            <a:r>
              <a:rPr lang="en-US" altLang="en-US" dirty="0" err="1">
                <a:latin typeface="Arial" panose="020B0604020202020204" pitchFamily="34" charset="0"/>
              </a:rPr>
              <a:t>dibagi</a:t>
            </a:r>
            <a:r>
              <a:rPr lang="en-US" altLang="en-US" dirty="0">
                <a:latin typeface="Arial" panose="020B0604020202020204" pitchFamily="34" charset="0"/>
              </a:rPr>
              <a:t> </a:t>
            </a:r>
            <a:r>
              <a:rPr lang="en-US" altLang="en-US" dirty="0" err="1">
                <a:latin typeface="Arial" panose="020B0604020202020204" pitchFamily="34" charset="0"/>
              </a:rPr>
              <a:t>kedalam</a:t>
            </a:r>
            <a:r>
              <a:rPr lang="en-US" altLang="en-US" dirty="0">
                <a:latin typeface="Arial" panose="020B0604020202020204" pitchFamily="34" charset="0"/>
              </a:rPr>
              <a:t> </a:t>
            </a:r>
            <a:r>
              <a:rPr lang="en-US" altLang="en-US" dirty="0" err="1">
                <a:latin typeface="Arial" panose="020B0604020202020204" pitchFamily="34" charset="0"/>
              </a:rPr>
              <a:t>biaya</a:t>
            </a:r>
            <a:r>
              <a:rPr lang="en-US" altLang="en-US" dirty="0">
                <a:latin typeface="Arial" panose="020B0604020202020204" pitchFamily="34" charset="0"/>
              </a:rPr>
              <a:t> yang </a:t>
            </a:r>
            <a:r>
              <a:rPr lang="en-US" altLang="en-US" dirty="0" err="1">
                <a:latin typeface="Arial" panose="020B0604020202020204" pitchFamily="34" charset="0"/>
              </a:rPr>
              <a:t>berkaitan</a:t>
            </a:r>
            <a:r>
              <a:rPr lang="en-US" altLang="en-US" dirty="0">
                <a:latin typeface="Arial" panose="020B0604020202020204" pitchFamily="34" charset="0"/>
              </a:rPr>
              <a:t> </a:t>
            </a:r>
            <a:r>
              <a:rPr lang="en-US" altLang="en-US" dirty="0" err="1">
                <a:latin typeface="Arial" panose="020B0604020202020204" pitchFamily="34" charset="0"/>
              </a:rPr>
              <a:t>dengan</a:t>
            </a:r>
            <a:r>
              <a:rPr lang="en-US" altLang="en-US" dirty="0">
                <a:latin typeface="Arial" panose="020B0604020202020204" pitchFamily="34" charset="0"/>
              </a:rPr>
              <a:t> </a:t>
            </a:r>
            <a:r>
              <a:rPr lang="en-US" altLang="en-US" dirty="0" err="1">
                <a:latin typeface="Arial" panose="020B0604020202020204" pitchFamily="34" charset="0"/>
              </a:rPr>
              <a:t>pencegahan</a:t>
            </a:r>
            <a:r>
              <a:rPr lang="en-US" altLang="en-US" dirty="0">
                <a:latin typeface="Arial" panose="020B0604020202020204" pitchFamily="34" charset="0"/>
              </a:rPr>
              <a:t>, </a:t>
            </a:r>
            <a:r>
              <a:rPr lang="en-US" altLang="en-US" dirty="0" err="1">
                <a:latin typeface="Arial" panose="020B0604020202020204" pitchFamily="34" charset="0"/>
              </a:rPr>
              <a:t>penilaian</a:t>
            </a:r>
            <a:r>
              <a:rPr lang="en-US" altLang="en-US" dirty="0">
                <a:latin typeface="Arial" panose="020B0604020202020204" pitchFamily="34" charset="0"/>
              </a:rPr>
              <a:t>, </a:t>
            </a:r>
            <a:r>
              <a:rPr lang="en-US" altLang="en-US" dirty="0" err="1">
                <a:latin typeface="Arial" panose="020B0604020202020204" pitchFamily="34" charset="0"/>
              </a:rPr>
              <a:t>dan</a:t>
            </a:r>
            <a:r>
              <a:rPr lang="en-US" altLang="en-US" dirty="0">
                <a:latin typeface="Arial" panose="020B0604020202020204" pitchFamily="34" charset="0"/>
              </a:rPr>
              <a:t> </a:t>
            </a:r>
            <a:r>
              <a:rPr lang="en-US" altLang="en-US" dirty="0" err="1">
                <a:latin typeface="Arial" panose="020B0604020202020204" pitchFamily="34" charset="0"/>
              </a:rPr>
              <a:t>kegagalan</a:t>
            </a:r>
            <a:r>
              <a:rPr lang="en-US" altLang="en-US" dirty="0">
                <a:latin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524000" y="1"/>
            <a:ext cx="9144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Biaya pencegahan meliputi:</a:t>
            </a:r>
            <a:endParaRPr lang="en-US" altLang="en-US">
              <a:latin typeface="Arial" panose="020B0604020202020204" pitchFamily="34" charset="0"/>
            </a:endParaRPr>
          </a:p>
          <a:p>
            <a:pPr>
              <a:spcBef>
                <a:spcPct val="50000"/>
              </a:spcBef>
              <a:buFont typeface="Marlett" pitchFamily="2" charset="2"/>
              <a:buChar char="8"/>
            </a:pPr>
            <a:r>
              <a:rPr lang="en-US" altLang="en-US">
                <a:latin typeface="Arial" panose="020B0604020202020204" pitchFamily="34" charset="0"/>
              </a:rPr>
              <a:t>perencanaan kualitas,</a:t>
            </a:r>
          </a:p>
          <a:p>
            <a:pPr>
              <a:spcBef>
                <a:spcPct val="50000"/>
              </a:spcBef>
              <a:buFont typeface="Marlett" pitchFamily="2" charset="2"/>
              <a:buChar char="8"/>
            </a:pPr>
            <a:r>
              <a:rPr lang="en-US" altLang="en-US">
                <a:latin typeface="Arial" panose="020B0604020202020204" pitchFamily="34" charset="0"/>
              </a:rPr>
              <a:t>formal technical reviews,</a:t>
            </a:r>
          </a:p>
          <a:p>
            <a:pPr>
              <a:spcBef>
                <a:spcPct val="50000"/>
              </a:spcBef>
              <a:buFont typeface="Marlett" pitchFamily="2" charset="2"/>
              <a:buChar char="8"/>
            </a:pPr>
            <a:r>
              <a:rPr lang="en-US" altLang="en-US">
                <a:latin typeface="Arial" panose="020B0604020202020204" pitchFamily="34" charset="0"/>
              </a:rPr>
              <a:t>test equipment, dan</a:t>
            </a:r>
          </a:p>
          <a:p>
            <a:pPr>
              <a:spcBef>
                <a:spcPct val="50000"/>
              </a:spcBef>
              <a:buFont typeface="Marlett" pitchFamily="2" charset="2"/>
              <a:buChar char="8"/>
            </a:pPr>
            <a:r>
              <a:rPr lang="en-US" altLang="en-US">
                <a:latin typeface="Arial" panose="020B0604020202020204" pitchFamily="34" charset="0"/>
              </a:rPr>
              <a:t>traning</a:t>
            </a:r>
          </a:p>
        </p:txBody>
      </p:sp>
      <p:sp>
        <p:nvSpPr>
          <p:cNvPr id="29699" name="Text Box 3"/>
          <p:cNvSpPr txBox="1">
            <a:spLocks noChangeArrowheads="1"/>
          </p:cNvSpPr>
          <p:nvPr/>
        </p:nvSpPr>
        <p:spPr bwMode="auto">
          <a:xfrm>
            <a:off x="1524000" y="2895600"/>
            <a:ext cx="914400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latin typeface="Arial" panose="020B0604020202020204" pitchFamily="34" charset="0"/>
              </a:rPr>
              <a:t>Appraisal costs</a:t>
            </a:r>
            <a:r>
              <a:rPr lang="en-US" altLang="en-US">
                <a:latin typeface="Arial" panose="020B0604020202020204" pitchFamily="34" charset="0"/>
              </a:rPr>
              <a:t> mencakup kegiatan</a:t>
            </a:r>
            <a:r>
              <a:rPr lang="en-US" altLang="en-US" baseline="30000">
                <a:latin typeface="Arial" panose="020B0604020202020204" pitchFamily="34" charset="0"/>
              </a:rPr>
              <a:t>2</a:t>
            </a:r>
            <a:r>
              <a:rPr lang="en-US" altLang="en-US">
                <a:latin typeface="Arial" panose="020B0604020202020204" pitchFamily="34" charset="0"/>
              </a:rPr>
              <a:t> utk memperoleh wawasan dlm kondisi produk pd setiap proses. Contoh</a:t>
            </a:r>
            <a:r>
              <a:rPr lang="en-US" altLang="en-US" baseline="30000">
                <a:latin typeface="Arial" panose="020B0604020202020204" pitchFamily="34" charset="0"/>
              </a:rPr>
              <a:t>2</a:t>
            </a:r>
            <a:r>
              <a:rPr lang="en-US" altLang="en-US">
                <a:latin typeface="Arial" panose="020B0604020202020204" pitchFamily="34" charset="0"/>
              </a:rPr>
              <a:t> appraisal cost meliputi:</a:t>
            </a:r>
          </a:p>
          <a:p>
            <a:pPr>
              <a:spcBef>
                <a:spcPct val="50000"/>
              </a:spcBef>
              <a:buFont typeface="Marlett" pitchFamily="2" charset="2"/>
              <a:buChar char="4"/>
            </a:pPr>
            <a:r>
              <a:rPr lang="en-US" altLang="en-US">
                <a:latin typeface="Arial" panose="020B0604020202020204" pitchFamily="34" charset="0"/>
              </a:rPr>
              <a:t>in-process &amp; interprocess inspection,</a:t>
            </a:r>
          </a:p>
          <a:p>
            <a:pPr>
              <a:spcBef>
                <a:spcPct val="50000"/>
              </a:spcBef>
              <a:buFont typeface="Marlett" pitchFamily="2" charset="2"/>
              <a:buChar char="4"/>
            </a:pPr>
            <a:r>
              <a:rPr lang="en-US" altLang="en-US">
                <a:latin typeface="Arial" panose="020B0604020202020204" pitchFamily="34" charset="0"/>
              </a:rPr>
              <a:t>equipment calibration &amp; maintenance, dan</a:t>
            </a:r>
          </a:p>
          <a:p>
            <a:pPr>
              <a:spcBef>
                <a:spcPct val="50000"/>
              </a:spcBef>
              <a:buFont typeface="Marlett" pitchFamily="2" charset="2"/>
              <a:buChar char="4"/>
            </a:pPr>
            <a:r>
              <a:rPr lang="en-US" altLang="en-US">
                <a:latin typeface="Arial" panose="020B0604020202020204" pitchFamily="34" charset="0"/>
              </a:rPr>
              <a:t>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524000" y="609600"/>
            <a:ext cx="88392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800100" indent="-3238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Marlett" pitchFamily="2" charset="2"/>
              <a:buChar char="4"/>
            </a:pPr>
            <a:r>
              <a:rPr lang="en-US" altLang="en-US" b="1">
                <a:latin typeface="Arial" panose="020B0604020202020204" pitchFamily="34" charset="0"/>
              </a:rPr>
              <a:t>Failure cost</a:t>
            </a:r>
            <a:r>
              <a:rPr lang="en-US" altLang="en-US">
                <a:latin typeface="Arial" panose="020B0604020202020204" pitchFamily="34" charset="0"/>
              </a:rPr>
              <a:t> adalah biaya2 yg dpt hilang jika tdk ada defect yg muncul sblm pengiriman produk pd pelanggan.</a:t>
            </a:r>
          </a:p>
          <a:p>
            <a:pPr>
              <a:spcBef>
                <a:spcPct val="50000"/>
              </a:spcBef>
              <a:buFont typeface="Marlett" pitchFamily="2" charset="2"/>
              <a:buChar char="4"/>
            </a:pPr>
            <a:r>
              <a:rPr lang="en-US" altLang="en-US">
                <a:latin typeface="Arial" panose="020B0604020202020204" pitchFamily="34" charset="0"/>
              </a:rPr>
              <a:t>Failure cost dpt dibagi ke dlm</a:t>
            </a:r>
          </a:p>
          <a:p>
            <a:pPr lvl="1">
              <a:spcBef>
                <a:spcPct val="50000"/>
              </a:spcBef>
              <a:buFont typeface="Marlett" pitchFamily="2" charset="2"/>
              <a:buChar char="h"/>
            </a:pPr>
            <a:r>
              <a:rPr lang="en-US" altLang="en-US">
                <a:latin typeface="Arial" panose="020B0604020202020204" pitchFamily="34" charset="0"/>
              </a:rPr>
              <a:t>internal failure cost, meliputi; rework, repair, dan failure mode analysis </a:t>
            </a:r>
          </a:p>
          <a:p>
            <a:pPr lvl="1">
              <a:spcBef>
                <a:spcPct val="50000"/>
              </a:spcBef>
              <a:buFont typeface="Marlett" pitchFamily="2" charset="2"/>
              <a:buChar char="h"/>
            </a:pPr>
            <a:r>
              <a:rPr lang="en-US" altLang="en-US">
                <a:latin typeface="Arial" panose="020B0604020202020204" pitchFamily="34" charset="0"/>
              </a:rPr>
              <a:t>external failure cost, terdiri dari ; complaint resolution, product return &amp; replacement, help line support, dan warranty work.</a:t>
            </a:r>
          </a:p>
          <a:p>
            <a:pPr lvl="1">
              <a:spcBef>
                <a:spcPct val="50000"/>
              </a:spcBef>
              <a:buFont typeface="Marlett" pitchFamily="2" charset="2"/>
              <a:buChar char="b"/>
            </a:pPr>
            <a:endParaRPr lang="en-US" altLang="en-US">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905000" y="381000"/>
            <a:ext cx="8458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Spt yg diduga, biaya</a:t>
            </a:r>
            <a:r>
              <a:rPr lang="en-US" altLang="en-US" baseline="30000">
                <a:latin typeface="Arial" panose="020B0604020202020204" pitchFamily="34" charset="0"/>
              </a:rPr>
              <a:t>2</a:t>
            </a:r>
            <a:r>
              <a:rPr lang="en-US" altLang="en-US">
                <a:latin typeface="Arial" panose="020B0604020202020204" pitchFamily="34" charset="0"/>
              </a:rPr>
              <a:t> relatif utk menemukan &amp; memperbaiki defect meningkat secara drastis bila bergerak dari pencegahan ke deteksi dan dr internal failure ke external failure.</a:t>
            </a:r>
          </a:p>
        </p:txBody>
      </p:sp>
      <p:graphicFrame>
        <p:nvGraphicFramePr>
          <p:cNvPr id="33795" name="Object 3"/>
          <p:cNvGraphicFramePr>
            <a:graphicFrameLocks noChangeAspect="1"/>
          </p:cNvGraphicFramePr>
          <p:nvPr>
            <p:extLst>
              <p:ext uri="{D42A27DB-BD31-4B8C-83A1-F6EECF244321}">
                <p14:modId xmlns:p14="http://schemas.microsoft.com/office/powerpoint/2010/main" val="207707580"/>
              </p:ext>
            </p:extLst>
          </p:nvPr>
        </p:nvGraphicFramePr>
        <p:xfrm>
          <a:off x="3081337" y="1423988"/>
          <a:ext cx="5638800" cy="4403725"/>
        </p:xfrm>
        <a:graphic>
          <a:graphicData uri="http://schemas.openxmlformats.org/presentationml/2006/ole">
            <mc:AlternateContent xmlns:mc="http://schemas.openxmlformats.org/markup-compatibility/2006">
              <mc:Choice xmlns:v="urn:schemas-microsoft-com:vml" Requires="v">
                <p:oleObj spid="_x0000_s1026" name="VISIO" r:id="rId3" imgW="5637600" imgH="4403880" progId="Visio.Drawing.5">
                  <p:embed/>
                </p:oleObj>
              </mc:Choice>
              <mc:Fallback>
                <p:oleObj name="VISIO" r:id="rId3" imgW="5637600" imgH="4403880" progId="Visio.Drawing.5">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1337" y="1423988"/>
                        <a:ext cx="5638800"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D7016D51814348B2BE8A5AB783175B" ma:contentTypeVersion="10" ma:contentTypeDescription="Create a new document." ma:contentTypeScope="" ma:versionID="5387663db2e8b0bab0b5d1bd767f8c30">
  <xsd:schema xmlns:xsd="http://www.w3.org/2001/XMLSchema" xmlns:xs="http://www.w3.org/2001/XMLSchema" xmlns:p="http://schemas.microsoft.com/office/2006/metadata/properties" xmlns:ns2="1d6f5447-cc9c-4f5d-8212-abe2b6ccb6f6" xmlns:ns3="918268d5-6d76-4a48-8fa7-7fe56efe3808" targetNamespace="http://schemas.microsoft.com/office/2006/metadata/properties" ma:root="true" ma:fieldsID="8fdc0a7acd4246a084a667e6623617b8" ns2:_="" ns3:_="">
    <xsd:import namespace="1d6f5447-cc9c-4f5d-8212-abe2b6ccb6f6"/>
    <xsd:import namespace="918268d5-6d76-4a48-8fa7-7fe56efe38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f5447-cc9c-4f5d-8212-abe2b6ccb6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8268d5-6d76-4a48-8fa7-7fe56efe380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74250F-223A-4885-9CB9-188AF7F62BF0}"/>
</file>

<file path=customXml/itemProps2.xml><?xml version="1.0" encoding="utf-8"?>
<ds:datastoreItem xmlns:ds="http://schemas.openxmlformats.org/officeDocument/2006/customXml" ds:itemID="{8E865243-03BF-46C2-971D-21FF0E7EF7E0}"/>
</file>

<file path=customXml/itemProps3.xml><?xml version="1.0" encoding="utf-8"?>
<ds:datastoreItem xmlns:ds="http://schemas.openxmlformats.org/officeDocument/2006/customXml" ds:itemID="{9BA72020-FB27-41DD-A542-C5CF3A514B64}"/>
</file>

<file path=docProps/app.xml><?xml version="1.0" encoding="utf-8"?>
<Properties xmlns="http://schemas.openxmlformats.org/officeDocument/2006/extended-properties" xmlns:vt="http://schemas.openxmlformats.org/officeDocument/2006/docPropsVTypes">
  <TotalTime>283</TotalTime>
  <Words>3173</Words>
  <Application>Microsoft Office PowerPoint</Application>
  <PresentationFormat>Widescreen</PresentationFormat>
  <Paragraphs>223</Paragraphs>
  <Slides>45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3" baseType="lpstr">
      <vt:lpstr>Arial</vt:lpstr>
      <vt:lpstr>Calibri</vt:lpstr>
      <vt:lpstr>Calibri Light</vt:lpstr>
      <vt:lpstr>Marlett</vt:lpstr>
      <vt:lpstr>Symbol</vt:lpstr>
      <vt:lpstr>Times New Roman</vt:lpstr>
      <vt:lpstr>Office Theme</vt:lpstr>
      <vt:lpstr>VISIO</vt:lpstr>
      <vt:lpstr>Software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KOSMAYANDI 625170025</dc:creator>
  <cp:lastModifiedBy>Manatap</cp:lastModifiedBy>
  <cp:revision>24</cp:revision>
  <dcterms:created xsi:type="dcterms:W3CDTF">2020-06-08T01:30:48Z</dcterms:created>
  <dcterms:modified xsi:type="dcterms:W3CDTF">2021-02-07T01:57:23Z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0x01010084D7016D51814348B2BE8A5AB783175B</vt:lpwstr>
  </property>
</Properties>
</file>